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5" r:id="rId6"/>
    <p:sldId id="282" r:id="rId7"/>
    <p:sldId id="281" r:id="rId8"/>
    <p:sldId id="283" r:id="rId9"/>
    <p:sldId id="276" r:id="rId10"/>
    <p:sldId id="272" r:id="rId11"/>
    <p:sldId id="278" r:id="rId12"/>
    <p:sldId id="279" r:id="rId13"/>
    <p:sldId id="280" r:id="rId14"/>
    <p:sldId id="271" r:id="rId15"/>
    <p:sldId id="259" r:id="rId16"/>
    <p:sldId id="287" r:id="rId17"/>
    <p:sldId id="288" r:id="rId18"/>
    <p:sldId id="289" r:id="rId19"/>
    <p:sldId id="284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98" r:id="rId28"/>
    <p:sldId id="296" r:id="rId29"/>
    <p:sldId id="299" r:id="rId30"/>
    <p:sldId id="263" r:id="rId31"/>
    <p:sldId id="265" r:id="rId32"/>
    <p:sldId id="266" r:id="rId33"/>
    <p:sldId id="260" r:id="rId34"/>
    <p:sldId id="261" r:id="rId35"/>
    <p:sldId id="267" r:id="rId36"/>
    <p:sldId id="268" r:id="rId37"/>
    <p:sldId id="262" r:id="rId38"/>
    <p:sldId id="2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1DB2-F186-40A4-8E7C-447CEF61833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9C00-2532-4606-BC75-0F5FBAAD7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OFDM PAPR Reduction through PTS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at least 1 sample of time domain signal to cross a certain power level: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if we define 			, then;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94864"/>
              </p:ext>
            </p:extLst>
          </p:nvPr>
        </p:nvGraphicFramePr>
        <p:xfrm>
          <a:off x="1377808" y="2670969"/>
          <a:ext cx="7943850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4178160" imgH="1396800" progId="Equation.DSMT4">
                  <p:embed/>
                </p:oleObj>
              </mc:Choice>
              <mc:Fallback>
                <p:oleObj name="Equation" r:id="rId3" imgW="417816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808" y="2670969"/>
                        <a:ext cx="7943850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62311"/>
              </p:ext>
            </p:extLst>
          </p:nvPr>
        </p:nvGraphicFramePr>
        <p:xfrm>
          <a:off x="3286930" y="5275648"/>
          <a:ext cx="1617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5" imgW="850680" imgH="419040" progId="Equation.DSMT4">
                  <p:embed/>
                </p:oleObj>
              </mc:Choice>
              <mc:Fallback>
                <p:oleObj name="Equation" r:id="rId5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930" y="5275648"/>
                        <a:ext cx="16176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41390"/>
              </p:ext>
            </p:extLst>
          </p:nvPr>
        </p:nvGraphicFramePr>
        <p:xfrm>
          <a:off x="5117295" y="5852319"/>
          <a:ext cx="540861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7" imgW="2844720" imgH="482400" progId="Equation.DSMT4">
                  <p:embed/>
                </p:oleObj>
              </mc:Choice>
              <mc:Fallback>
                <p:oleObj name="Equation" r:id="rId7" imgW="2844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7295" y="5852319"/>
                        <a:ext cx="5408613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3098" y="1690688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curves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060020"/>
            <a:ext cx="7206018" cy="46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3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</a:t>
            </a:r>
            <a:r>
              <a:rPr lang="en-US" dirty="0" smtClean="0"/>
              <a:t>distribution –Interpolation </a:t>
            </a:r>
            <a:r>
              <a:rPr lang="en-US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3609" cy="4351338"/>
          </a:xfrm>
        </p:spPr>
        <p:txBody>
          <a:bodyPr/>
          <a:lstStyle/>
          <a:p>
            <a:r>
              <a:rPr lang="en-US" dirty="0"/>
              <a:t>Analog signal can be modeled by an interpolated digital signal</a:t>
            </a:r>
          </a:p>
          <a:p>
            <a:r>
              <a:rPr lang="en-US" dirty="0"/>
              <a:t>Interpolated digital signal has no longer uncorrelated </a:t>
            </a:r>
            <a:r>
              <a:rPr lang="en-US" dirty="0" smtClean="0"/>
              <a:t>samples</a:t>
            </a:r>
          </a:p>
          <a:p>
            <a:r>
              <a:rPr lang="en-US" dirty="0"/>
              <a:t>A</a:t>
            </a:r>
            <a:r>
              <a:rPr lang="en-US" dirty="0" smtClean="0"/>
              <a:t>n interpolated N-samples symbol has effectively the non-interpolated PAPR of a 2N-samples symbol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92" y="1965277"/>
            <a:ext cx="5751395" cy="43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-Interpolation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0337" cy="4351338"/>
          </a:xfrm>
        </p:spPr>
        <p:txBody>
          <a:bodyPr/>
          <a:lstStyle/>
          <a:p>
            <a:r>
              <a:rPr lang="en-US" dirty="0" smtClean="0"/>
              <a:t>The effect of increasing the interpolation factor attains a limit</a:t>
            </a:r>
          </a:p>
          <a:p>
            <a:r>
              <a:rPr lang="en-US" dirty="0" smtClean="0"/>
              <a:t>Typically, a value of L=4 is sufficient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90688"/>
            <a:ext cx="58102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PAPR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</a:p>
          <a:p>
            <a:r>
              <a:rPr lang="en-US" dirty="0" smtClean="0"/>
              <a:t>Number of carriers</a:t>
            </a:r>
          </a:p>
          <a:p>
            <a:r>
              <a:rPr lang="en-US" dirty="0" smtClean="0"/>
              <a:t>Sampling rate?</a:t>
            </a:r>
          </a:p>
          <a:p>
            <a:r>
              <a:rPr lang="en-US" dirty="0" smtClean="0"/>
              <a:t>Interpolation to approach the analog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PAPR reduction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reduction</a:t>
            </a:r>
          </a:p>
          <a:p>
            <a:r>
              <a:rPr lang="en-US" dirty="0" smtClean="0"/>
              <a:t>BER performance</a:t>
            </a:r>
          </a:p>
          <a:p>
            <a:r>
              <a:rPr lang="en-US" dirty="0" smtClean="0"/>
              <a:t>Average power conservation</a:t>
            </a:r>
          </a:p>
          <a:p>
            <a:r>
              <a:rPr lang="en-US" dirty="0" smtClean="0"/>
              <a:t>Data Rate </a:t>
            </a:r>
          </a:p>
          <a:p>
            <a:r>
              <a:rPr lang="en-US" dirty="0" smtClean="0"/>
              <a:t>Spectral spillage</a:t>
            </a:r>
          </a:p>
          <a:p>
            <a:r>
              <a:rPr lang="en-US" dirty="0" smtClean="0"/>
              <a:t>Complexity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comparison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37406"/>
              </p:ext>
            </p:extLst>
          </p:nvPr>
        </p:nvGraphicFramePr>
        <p:xfrm>
          <a:off x="1009934" y="2224587"/>
          <a:ext cx="10343865" cy="42444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805"/>
                <a:gridCol w="1641805"/>
                <a:gridCol w="1498826"/>
                <a:gridCol w="1755202"/>
                <a:gridCol w="1203003"/>
                <a:gridCol w="1281890"/>
                <a:gridCol w="1321334"/>
              </a:tblGrid>
              <a:tr h="1361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Technique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PAPR Reduction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BER performance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power Conservation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Data Rate Loss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Spectral Spillage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Complexity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Clipping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Coding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 err="1">
                          <a:effectLst/>
                        </a:rPr>
                        <a:t>Companding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Low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53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Tone Reservation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99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PTS/SLM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3dB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High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Yes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51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213"/>
            <a:ext cx="10515600" cy="998018"/>
          </a:xfrm>
        </p:spPr>
        <p:txBody>
          <a:bodyPr/>
          <a:lstStyle/>
          <a:p>
            <a:r>
              <a:rPr lang="en-US" dirty="0"/>
              <a:t>Techniques comparison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3899" y="777919"/>
            <a:ext cx="5705901" cy="52134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928045"/>
            <a:ext cx="5878773" cy="4954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3479" y="5882179"/>
            <a:ext cx="1035430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Most literature ([4], [5] ,[6</a:t>
            </a:r>
            <a:r>
              <a:rPr lang="en-US" sz="2800" dirty="0" smtClean="0">
                <a:solidFill>
                  <a:srgbClr val="FF0000"/>
                </a:solidFill>
              </a:rPr>
              <a:t>] and others) </a:t>
            </a:r>
            <a:r>
              <a:rPr lang="en-US" sz="2800" dirty="0">
                <a:solidFill>
                  <a:srgbClr val="FF0000"/>
                </a:solidFill>
              </a:rPr>
              <a:t>claims the SLM/PTS </a:t>
            </a:r>
            <a:r>
              <a:rPr lang="en-US" sz="2800" dirty="0" smtClean="0">
                <a:solidFill>
                  <a:srgbClr val="FF0000"/>
                </a:solidFill>
              </a:rPr>
              <a:t>technique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tradeoffs best </a:t>
            </a:r>
            <a:r>
              <a:rPr lang="en-US" sz="2800" dirty="0" smtClean="0">
                <a:solidFill>
                  <a:srgbClr val="FF0000"/>
                </a:solidFill>
              </a:rPr>
              <a:t>the different performance criteria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4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Partial Transmit Sequence (PTS)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PAPR problem in OFDM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PAPR reduction techniques</a:t>
            </a:r>
          </a:p>
          <a:p>
            <a:r>
              <a:rPr lang="en-US" dirty="0" smtClean="0"/>
              <a:t>The PTS technique</a:t>
            </a:r>
          </a:p>
          <a:p>
            <a:r>
              <a:rPr lang="en-US" dirty="0" smtClean="0"/>
              <a:t>PTS simulations</a:t>
            </a:r>
          </a:p>
          <a:p>
            <a:r>
              <a:rPr lang="en-US" dirty="0" smtClean="0"/>
              <a:t>Incorporation into the OFDM 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0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PTS- Block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94158" cy="46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of the N-long OFDM symbol into M sub-blocks: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Contiguous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</a:t>
            </a:r>
            <a:r>
              <a:rPr lang="en-US" dirty="0" err="1" smtClean="0"/>
              <a:t>olyphase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each of the sub-blocks to length of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over each of the sub-blocks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Calculation of optimum PTS coefficients vector: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Iterative flipping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Reduced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Multiplication of the sub-blocks by the PTS coefficients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Summation of the sub-blocks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Frequency domain OFDM symbol vector form: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Division into M disjoint sub-blocks: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Zero padding of sub-blocks			such that: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IDFT execution: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98377"/>
              </p:ext>
            </p:extLst>
          </p:nvPr>
        </p:nvGraphicFramePr>
        <p:xfrm>
          <a:off x="8129801" y="1825625"/>
          <a:ext cx="509232" cy="81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3" imgW="190440" imgH="304560" progId="Equation.DSMT4">
                  <p:embed/>
                </p:oleObj>
              </mc:Choice>
              <mc:Fallback>
                <p:oleObj name="Equation" r:id="rId3" imgW="190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9801" y="1825625"/>
                        <a:ext cx="509232" cy="814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66862"/>
              </p:ext>
            </p:extLst>
          </p:nvPr>
        </p:nvGraphicFramePr>
        <p:xfrm>
          <a:off x="6652454" y="2305844"/>
          <a:ext cx="1731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5" imgW="647640" imgH="634680" progId="Equation.DSMT4">
                  <p:embed/>
                </p:oleObj>
              </mc:Choice>
              <mc:Fallback>
                <p:oleObj name="Equation" r:id="rId5" imgW="6476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2454" y="2305844"/>
                        <a:ext cx="1731963" cy="169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92830"/>
              </p:ext>
            </p:extLst>
          </p:nvPr>
        </p:nvGraphicFramePr>
        <p:xfrm>
          <a:off x="5651500" y="4068763"/>
          <a:ext cx="149383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7" imgW="558720" imgH="457200" progId="Equation.DSMT4">
                  <p:embed/>
                </p:oleObj>
              </mc:Choice>
              <mc:Fallback>
                <p:oleObj name="Equation" r:id="rId7" imgW="55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4068763"/>
                        <a:ext cx="1493838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0048"/>
              </p:ext>
            </p:extLst>
          </p:nvPr>
        </p:nvGraphicFramePr>
        <p:xfrm>
          <a:off x="9053750" y="4102893"/>
          <a:ext cx="20367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9" imgW="761760" imgH="431640" progId="Equation.DSMT4">
                  <p:embed/>
                </p:oleObj>
              </mc:Choice>
              <mc:Fallback>
                <p:oleObj name="Equation" r:id="rId9" imgW="761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3750" y="4102893"/>
                        <a:ext cx="203676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98180"/>
              </p:ext>
            </p:extLst>
          </p:nvPr>
        </p:nvGraphicFramePr>
        <p:xfrm>
          <a:off x="3922713" y="5354638"/>
          <a:ext cx="28527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1" imgW="1066680" imgH="431640" progId="Equation.DSMT4">
                  <p:embed/>
                </p:oleObj>
              </mc:Choice>
              <mc:Fallback>
                <p:oleObj name="Equation" r:id="rId11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2713" y="5354638"/>
                        <a:ext cx="285273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5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 Multiplication by PTS coefficients: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Summation: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94564"/>
              </p:ext>
            </p:extLst>
          </p:nvPr>
        </p:nvGraphicFramePr>
        <p:xfrm>
          <a:off x="6491785" y="1532554"/>
          <a:ext cx="19700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736560" imgH="431640" progId="Equation.DSMT4">
                  <p:embed/>
                </p:oleObj>
              </mc:Choice>
              <mc:Fallback>
                <p:oleObj name="Equation" r:id="rId3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1785" y="1532554"/>
                        <a:ext cx="1970088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64865"/>
              </p:ext>
            </p:extLst>
          </p:nvPr>
        </p:nvGraphicFramePr>
        <p:xfrm>
          <a:off x="3516740" y="3033666"/>
          <a:ext cx="2139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799920" imgH="444240" progId="Equation.DSMT4">
                  <p:embed/>
                </p:oleObj>
              </mc:Choice>
              <mc:Fallback>
                <p:oleObj name="Equation" r:id="rId5" imgW="79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6740" y="3033666"/>
                        <a:ext cx="2139950" cy="1185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5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PTS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Optimum PTS: for every symbol, one needs to scan all possible combinations of the M coefficients and all possible values of those coefficients- impractical</a:t>
            </a:r>
          </a:p>
          <a:p>
            <a:r>
              <a:rPr lang="en-US" dirty="0" smtClean="0"/>
              <a:t>In practice: </a:t>
            </a:r>
          </a:p>
          <a:p>
            <a:pPr lvl="1"/>
            <a:r>
              <a:rPr lang="en-US" dirty="0" smtClean="0"/>
              <a:t>Number of values limited to W.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ypical values:</a:t>
            </a:r>
          </a:p>
          <a:p>
            <a:pPr lvl="2"/>
            <a:r>
              <a:rPr lang="en-US" dirty="0" smtClean="0"/>
              <a:t>W=4</a:t>
            </a:r>
          </a:p>
          <a:p>
            <a:pPr lvl="2"/>
            <a:r>
              <a:rPr lang="en-US" dirty="0" smtClean="0"/>
              <a:t>M=8</a:t>
            </a:r>
          </a:p>
          <a:p>
            <a:pPr lvl="1"/>
            <a:r>
              <a:rPr lang="en-US" dirty="0" smtClean="0"/>
              <a:t>Typical values of PTS coefficients:</a:t>
            </a:r>
          </a:p>
          <a:p>
            <a:pPr lvl="2"/>
            <a:r>
              <a:rPr lang="en-US" dirty="0" smtClean="0"/>
              <a:t>Example 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Sub-optimal low complexity scanning algorithms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40275"/>
              </p:ext>
            </p:extLst>
          </p:nvPr>
        </p:nvGraphicFramePr>
        <p:xfrm>
          <a:off x="3209332" y="5027139"/>
          <a:ext cx="3099890" cy="62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9332" y="5027139"/>
                        <a:ext cx="3099890" cy="624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667638"/>
              </p:ext>
            </p:extLst>
          </p:nvPr>
        </p:nvGraphicFramePr>
        <p:xfrm>
          <a:off x="6309222" y="4019704"/>
          <a:ext cx="25479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952200" imgH="533160" progId="Equation.DSMT4">
                  <p:embed/>
                </p:oleObj>
              </mc:Choice>
              <mc:Fallback>
                <p:oleObj name="Equation" r:id="rId5" imgW="952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9222" y="4019704"/>
                        <a:ext cx="2547938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0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</a:t>
            </a:r>
            <a:r>
              <a:rPr lang="en-US" dirty="0" smtClean="0"/>
              <a:t>coefficients- Iterative flipping [7]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b1=1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bm</a:t>
            </a:r>
            <a:r>
              <a:rPr lang="en-US" dirty="0" smtClean="0"/>
              <a:t>=1 for all 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PAPR. This will be the reference PAPR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b2 across all possible W values: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 compute PAPR for each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Keep the value that brought to minimum PAPR as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 2 for m=3,…,M-1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</a:t>
            </a:r>
            <a:r>
              <a:rPr lang="en-US" dirty="0" smtClean="0"/>
              <a:t>Reduced Complexity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to provide very close performance in terms of PAPR reduction </a:t>
            </a:r>
            <a:r>
              <a:rPr lang="en-US" dirty="0" err="1"/>
              <a:t>wrt</a:t>
            </a:r>
            <a:r>
              <a:rPr lang="en-US" dirty="0"/>
              <a:t> the ideal PTS, yet with reduced complexity</a:t>
            </a:r>
          </a:p>
          <a:p>
            <a:r>
              <a:rPr lang="en-US" dirty="0" smtClean="0"/>
              <a:t>Based on gradient descent search algorithm useful in combinatorial optimization problems suggested by  </a:t>
            </a:r>
            <a:r>
              <a:rPr lang="en-US" dirty="0" err="1" smtClean="0"/>
              <a:t>Aarts</a:t>
            </a:r>
            <a:r>
              <a:rPr lang="en-US" dirty="0" smtClean="0"/>
              <a:t> &amp; </a:t>
            </a:r>
            <a:r>
              <a:rPr lang="en-US" dirty="0" err="1" smtClean="0"/>
              <a:t>Lenstra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PTS coefficients- Reduced Complexity [4]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flipping: (M-1)*W</a:t>
            </a:r>
          </a:p>
          <a:p>
            <a:r>
              <a:rPr lang="en-US" dirty="0" smtClean="0"/>
              <a:t>Reduced complexity: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Dependence on r, I, 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PAPR problem in OFDM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3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improvement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PAPR at 1e-3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240820"/>
              </p:ext>
            </p:extLst>
          </p:nvPr>
        </p:nvGraphicFramePr>
        <p:xfrm>
          <a:off x="3573865" y="3874567"/>
          <a:ext cx="33623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3865" y="3874567"/>
                        <a:ext cx="3362325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7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flipping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0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PTS technique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8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 simulations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Scrambling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</a:t>
            </a:r>
          </a:p>
          <a:p>
            <a:r>
              <a:rPr lang="en-US" dirty="0" smtClean="0"/>
              <a:t>scrambled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21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complexity Vs. Iterative flipping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33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Incorporation into the OFDM modem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Circuit-Aware System Design Techniques </a:t>
            </a:r>
            <a:r>
              <a:rPr lang="en-US" dirty="0" smtClean="0"/>
              <a:t>for Wireless Communication,</a:t>
            </a:r>
            <a:r>
              <a:rPr lang="he-IL" dirty="0" smtClean="0"/>
              <a:t> </a:t>
            </a:r>
            <a:r>
              <a:rPr lang="en-US" dirty="0" smtClean="0"/>
              <a:t>by Everest </a:t>
            </a:r>
            <a:r>
              <a:rPr lang="en-US" dirty="0"/>
              <a:t>Wang </a:t>
            </a:r>
            <a:r>
              <a:rPr lang="en-US" dirty="0" smtClean="0"/>
              <a:t>Huang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OFDM for wireless communication systems,  Prasad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Overview: Peak-to-Average Power </a:t>
            </a:r>
            <a:r>
              <a:rPr lang="en-US" dirty="0" smtClean="0"/>
              <a:t>Ratio Reduction </a:t>
            </a:r>
            <a:r>
              <a:rPr lang="en-US" dirty="0"/>
              <a:t>Techniques for OFDM </a:t>
            </a:r>
            <a:r>
              <a:rPr lang="en-US" dirty="0" smtClean="0"/>
              <a:t>Signals, Jiang&amp; Wu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PAPR Reduction of OFDM Signals Using a </a:t>
            </a:r>
            <a:r>
              <a:rPr lang="en-US" dirty="0" smtClean="0"/>
              <a:t>Reduced Complexity </a:t>
            </a:r>
            <a:r>
              <a:rPr lang="en-US" dirty="0"/>
              <a:t>PTS </a:t>
            </a:r>
            <a:r>
              <a:rPr lang="en-US" dirty="0" smtClean="0"/>
              <a:t>Technique, </a:t>
            </a:r>
            <a:r>
              <a:rPr lang="en-US" dirty="0" err="1" smtClean="0"/>
              <a:t>Hee</a:t>
            </a:r>
            <a:r>
              <a:rPr lang="en-US" dirty="0" smtClean="0"/>
              <a:t> Han &amp; Hong Lee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peak to average power </a:t>
            </a:r>
            <a:r>
              <a:rPr lang="en-US" dirty="0" smtClean="0"/>
              <a:t>ration in OFDM, Chapter 3. </a:t>
            </a:r>
            <a:r>
              <a:rPr lang="en-US" dirty="0" err="1" smtClean="0"/>
              <a:t>Shodhganga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PAPR Reduction Techniques for OFDM Systems, </a:t>
            </a:r>
            <a:r>
              <a:rPr lang="en-US" dirty="0" err="1"/>
              <a:t>P.Kalaivani</a:t>
            </a:r>
            <a:r>
              <a:rPr lang="en-US" dirty="0"/>
              <a:t>, </a:t>
            </a:r>
            <a:r>
              <a:rPr lang="en-US" dirty="0" smtClean="0"/>
              <a:t>,</a:t>
            </a:r>
            <a:r>
              <a:rPr lang="en-US" dirty="0" err="1" smtClean="0"/>
              <a:t>S.R.Balasubramanian</a:t>
            </a:r>
            <a:r>
              <a:rPr lang="en-US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Peak to average power ratio reduction of an OFDM signal using PTS, </a:t>
            </a:r>
            <a:r>
              <a:rPr lang="en-US" dirty="0" err="1" smtClean="0"/>
              <a:t>Cimini</a:t>
            </a:r>
            <a:r>
              <a:rPr lang="en-US" dirty="0" smtClean="0"/>
              <a:t>, </a:t>
            </a:r>
            <a:r>
              <a:rPr lang="en-US" dirty="0" err="1" smtClean="0"/>
              <a:t>Solenberger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19"/>
            <a:ext cx="10515600" cy="1325563"/>
          </a:xfrm>
        </p:spPr>
        <p:txBody>
          <a:bodyPr/>
          <a:lstStyle/>
          <a:p>
            <a:r>
              <a:rPr lang="en-US" dirty="0" smtClean="0"/>
              <a:t>Background-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/>
          <a:lstStyle/>
          <a:p>
            <a:r>
              <a:rPr lang="en-US" dirty="0" smtClean="0"/>
              <a:t>The principle: transmission of a signal that is a linear combination of an orthogonal basis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symbols are the linear combination’s  coefficients and are statistically independent: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9" y="2514985"/>
            <a:ext cx="6509981" cy="204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22824"/>
              </p:ext>
            </p:extLst>
          </p:nvPr>
        </p:nvGraphicFramePr>
        <p:xfrm>
          <a:off x="5121606" y="554369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1606" y="554369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617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domain signal</a:t>
            </a:r>
            <a:r>
              <a:rPr lang="en-US" dirty="0" smtClean="0"/>
              <a:t>: 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Typical shape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09" y="3879266"/>
            <a:ext cx="6296025" cy="20764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66513" y="1825625"/>
          <a:ext cx="2971516" cy="84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1562040" imgH="444240" progId="Equation.DSMT4">
                  <p:embed/>
                </p:oleObj>
              </mc:Choice>
              <mc:Fallback>
                <p:oleObj name="Equation" r:id="rId4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6513" y="1825625"/>
                        <a:ext cx="2971516" cy="84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36" y="3879266"/>
            <a:ext cx="4243316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PA 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6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PAPR distribution (CCDF</a:t>
            </a:r>
            <a:r>
              <a:rPr lang="en-US" dirty="0" smtClean="0"/>
              <a:t>)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theorem: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Magnitude is Rayleigh distributed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Hence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65391"/>
              </p:ext>
            </p:extLst>
          </p:nvPr>
        </p:nvGraphicFramePr>
        <p:xfrm>
          <a:off x="3401443" y="2364259"/>
          <a:ext cx="212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1117440" imgH="291960" progId="Equation.DSMT4">
                  <p:embed/>
                </p:oleObj>
              </mc:Choice>
              <mc:Fallback>
                <p:oleObj name="Equation" r:id="rId3" imgW="11174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1443" y="2364259"/>
                        <a:ext cx="2125663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72489"/>
              </p:ext>
            </p:extLst>
          </p:nvPr>
        </p:nvGraphicFramePr>
        <p:xfrm>
          <a:off x="3401443" y="3566319"/>
          <a:ext cx="3090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1625400" imgH="457200" progId="Equation.DSMT4">
                  <p:embed/>
                </p:oleObj>
              </mc:Choice>
              <mc:Fallback>
                <p:oleObj name="Equation" r:id="rId5" imgW="1625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1443" y="3566319"/>
                        <a:ext cx="309086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692"/>
              </p:ext>
            </p:extLst>
          </p:nvPr>
        </p:nvGraphicFramePr>
        <p:xfrm>
          <a:off x="2425700" y="4605312"/>
          <a:ext cx="3670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7" imgW="1930320" imgH="495000" progId="Equation.DSMT4">
                  <p:embed/>
                </p:oleObj>
              </mc:Choice>
              <mc:Fallback>
                <p:oleObj name="Equation" r:id="rId7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25700" y="4605312"/>
                        <a:ext cx="3670300" cy="94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14815</TotalTime>
  <Words>705</Words>
  <Application>Microsoft Office PowerPoint</Application>
  <PresentationFormat>Widescreen</PresentationFormat>
  <Paragraphs>184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Equation</vt:lpstr>
      <vt:lpstr>MathType 6.0 Equation</vt:lpstr>
      <vt:lpstr>OFDM PAPR Reduction through PTS technique</vt:lpstr>
      <vt:lpstr>Table of contents</vt:lpstr>
      <vt:lpstr>The PAPR problem in OFDM </vt:lpstr>
      <vt:lpstr>Background- OFDM</vt:lpstr>
      <vt:lpstr>Background- OFDM</vt:lpstr>
      <vt:lpstr>Motivation: PA linearity</vt:lpstr>
      <vt:lpstr>Theory</vt:lpstr>
      <vt:lpstr>PAPR definition</vt:lpstr>
      <vt:lpstr>PAPR distribution (CCDF) [1]</vt:lpstr>
      <vt:lpstr>PAPR distribution (CCDF)</vt:lpstr>
      <vt:lpstr>PAPR distribution (CCDF) [1]</vt:lpstr>
      <vt:lpstr>PAPR distribution –Interpolation [1]</vt:lpstr>
      <vt:lpstr>PAPR distribution -Interpolation</vt:lpstr>
      <vt:lpstr>PAPR dependencies</vt:lpstr>
      <vt:lpstr>PAPR reduction techniques </vt:lpstr>
      <vt:lpstr>Criteria</vt:lpstr>
      <vt:lpstr>Techniques comparison</vt:lpstr>
      <vt:lpstr>Techniques comparison</vt:lpstr>
      <vt:lpstr>The Partial Transmit Sequence (PTS) Technique</vt:lpstr>
      <vt:lpstr>PTS- Block Diagram</vt:lpstr>
      <vt:lpstr>Algorithm steps</vt:lpstr>
      <vt:lpstr>Mathematical development</vt:lpstr>
      <vt:lpstr>Mathematical development</vt:lpstr>
      <vt:lpstr>Calculation of PTS coefficients</vt:lpstr>
      <vt:lpstr>Calculation of PTS coefficients- Iterative flipping [7]</vt:lpstr>
      <vt:lpstr>Calculation of PTS coefficients- Reduced Complexity [4]</vt:lpstr>
      <vt:lpstr>Calculation of PTS coefficients- Reduced Complexity [4]</vt:lpstr>
      <vt:lpstr>complexity</vt:lpstr>
      <vt:lpstr>Dependence on r, I, M</vt:lpstr>
      <vt:lpstr>The improvement Metrics</vt:lpstr>
      <vt:lpstr>Iterative flipping</vt:lpstr>
      <vt:lpstr>Reduced complexity</vt:lpstr>
      <vt:lpstr>The PTS technique </vt:lpstr>
      <vt:lpstr>PTS simulations </vt:lpstr>
      <vt:lpstr>Scrambling method</vt:lpstr>
      <vt:lpstr>Reduced complexity Vs. Iterative flipping</vt:lpstr>
      <vt:lpstr>Incorporation into the OFDM modem </vt:lpstr>
      <vt:lpstr>References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 PAPR Reduction through PTS technique</dc:title>
  <dc:creator>User</dc:creator>
  <cp:lastModifiedBy>User</cp:lastModifiedBy>
  <cp:revision>45</cp:revision>
  <dcterms:created xsi:type="dcterms:W3CDTF">2017-09-16T14:07:35Z</dcterms:created>
  <dcterms:modified xsi:type="dcterms:W3CDTF">2017-10-05T08:41:43Z</dcterms:modified>
</cp:coreProperties>
</file>