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73" r:id="rId9"/>
    <p:sldId id="263" r:id="rId10"/>
    <p:sldId id="264" r:id="rId11"/>
    <p:sldId id="274" r:id="rId12"/>
    <p:sldId id="275" r:id="rId13"/>
    <p:sldId id="265" r:id="rId14"/>
    <p:sldId id="276" r:id="rId15"/>
    <p:sldId id="278" r:id="rId16"/>
    <p:sldId id="279" r:id="rId17"/>
    <p:sldId id="280" r:id="rId18"/>
    <p:sldId id="277" r:id="rId19"/>
    <p:sldId id="281" r:id="rId20"/>
    <p:sldId id="285" r:id="rId21"/>
    <p:sldId id="283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B8CD15-E7B7-4EFD-BB9E-C5AAE4BE100E}">
          <p14:sldIdLst>
            <p14:sldId id="256"/>
            <p14:sldId id="257"/>
          </p14:sldIdLst>
        </p14:section>
        <p14:section name="TTE Communication" id="{20EC728D-30D7-4697-8F91-B51AA8C4CB09}">
          <p14:sldIdLst>
            <p14:sldId id="258"/>
            <p14:sldId id="260"/>
          </p14:sldIdLst>
        </p14:section>
        <p14:section name="EM principles" id="{4AA69575-24D0-4003-AC61-80A4FE98192D}">
          <p14:sldIdLst>
            <p14:sldId id="259"/>
            <p14:sldId id="269"/>
            <p14:sldId id="261"/>
            <p14:sldId id="273"/>
            <p14:sldId id="263"/>
            <p14:sldId id="264"/>
            <p14:sldId id="274"/>
            <p14:sldId id="275"/>
            <p14:sldId id="265"/>
            <p14:sldId id="276"/>
            <p14:sldId id="278"/>
            <p14:sldId id="279"/>
            <p14:sldId id="280"/>
          </p14:sldIdLst>
        </p14:section>
        <p14:section name="OFDM: a preferred modulation format" id="{E360B79D-4B8A-4D4A-A0F6-0B789316E135}">
          <p14:sldIdLst>
            <p14:sldId id="277"/>
            <p14:sldId id="281"/>
            <p14:sldId id="285"/>
            <p14:sldId id="283"/>
            <p14:sldId id="286"/>
            <p14:sldId id="287"/>
            <p14:sldId id="288"/>
          </p14:sldIdLst>
        </p14:section>
        <p14:section name="System engineering and analog hardware" id="{B2FC4968-8697-41B4-B8CD-447E781AFF29}">
          <p14:sldIdLst/>
        </p14:section>
        <p14:section name="Transmitter" id="{308ADB7F-7F3F-4FEE-BC3D-BA418B88C59E}">
          <p14:sldIdLst/>
        </p14:section>
        <p14:section name="Receiver" id="{EB28A9A4-C923-4B05-BE94-F9615B229228}">
          <p14:sldIdLst/>
        </p14:section>
        <p14:section name="Experimental Results" id="{49E689C4-AE40-48F3-BCE1-680D2BD93C29}">
          <p14:sldIdLst/>
        </p14:section>
        <p14:section name="Conclusions&amp; Future directions" id="{4010BD4A-79DD-4503-8277-B050ACC79C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39B5-F34E-438A-997D-CC08DCE636F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BE37-0E69-430F-8AB1-D1AFD59B3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9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ED87-2665-4A3D-AB9A-CE30DF28BF8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FC20-5539-4096-9F04-7EE07862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png"/><Relationship Id="rId7" Type="http://schemas.openxmlformats.org/officeDocument/2006/relationships/image" Target="../media/image42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TTE Communication-</a:t>
            </a:r>
            <a:br>
              <a:rPr lang="en-US" dirty="0" smtClean="0"/>
            </a:br>
            <a:r>
              <a:rPr lang="en-US" dirty="0" smtClean="0"/>
              <a:t>VLF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Source EM Fields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405719"/>
            <a:ext cx="11108140" cy="47712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Magnetic Field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Electric Field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Skin depth: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2527940"/>
                <a:ext cx="9888941" cy="1007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7940"/>
                <a:ext cx="9888941" cy="10070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1990" y="4072037"/>
                <a:ext cx="4844275" cy="1007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}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0" y="4072037"/>
                <a:ext cx="4844275" cy="10070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01" y="3317633"/>
            <a:ext cx="4911424" cy="31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439592" y="5544117"/>
                <a:ext cx="3541034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𝜔𝜀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2" y="5544117"/>
                <a:ext cx="3541034" cy="1169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869762"/>
            <a:ext cx="11048999" cy="5840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774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Fields within conducting medium: the Skin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982639"/>
            <a:ext cx="11546006" cy="524891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85034" y="6187348"/>
                <a:ext cx="81432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34" y="6187348"/>
                <a:ext cx="814325" cy="5666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479799" y="2603282"/>
                <a:ext cx="907387" cy="1226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99" y="2603282"/>
                <a:ext cx="907387" cy="1226874"/>
              </a:xfrm>
              <a:prstGeom prst="rect">
                <a:avLst/>
              </a:prstGeom>
              <a:blipFill rotWithShape="0">
                <a:blip r:embed="rId4"/>
                <a:stretch>
                  <a:fillRect r="-25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3399630" y="1503799"/>
            <a:ext cx="0" cy="457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Arrow 15"/>
          <p:cNvSpPr/>
          <p:nvPr/>
        </p:nvSpPr>
        <p:spPr>
          <a:xfrm>
            <a:off x="1661472" y="2185976"/>
            <a:ext cx="1567661" cy="3798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0800000">
            <a:off x="9952836" y="2452387"/>
            <a:ext cx="1142794" cy="3798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35782" y="2726743"/>
                <a:ext cx="174329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82" y="2726743"/>
                <a:ext cx="1743294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9420573" y="1545076"/>
            <a:ext cx="0" cy="457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43920" y="5332926"/>
                <a:ext cx="15562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920" y="5332926"/>
                <a:ext cx="155626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445303" y="5276513"/>
                <a:ext cx="1641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03" y="5276513"/>
                <a:ext cx="164121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776187" y="3928298"/>
            <a:ext cx="171116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Near Field zone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8863" y="3769141"/>
            <a:ext cx="753604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Static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zone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52342" y="3830156"/>
            <a:ext cx="97674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Far Field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zone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4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1"/>
            <a:ext cx="11782567" cy="1023581"/>
          </a:xfrm>
        </p:spPr>
        <p:txBody>
          <a:bodyPr/>
          <a:lstStyle/>
          <a:p>
            <a:r>
              <a:rPr lang="en-US" dirty="0"/>
              <a:t>Fields within conducting medium: the Skin Effect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75" y="2355715"/>
            <a:ext cx="10515600" cy="4264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40521" y="1023582"/>
                <a:ext cx="202628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21" y="1023582"/>
                <a:ext cx="202628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471216" y="964513"/>
                <a:ext cx="3214980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216" y="964513"/>
                <a:ext cx="3214980" cy="10175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3899" y="1862497"/>
                <a:ext cx="2542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9" y="1862497"/>
                <a:ext cx="254236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596788" y="2355715"/>
            <a:ext cx="2866030" cy="199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0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Antennas: Near/Far Field lines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2511188"/>
            <a:ext cx="9730854" cy="4012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5910" y="1476885"/>
                <a:ext cx="9888941" cy="1007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" y="1476885"/>
                <a:ext cx="9888941" cy="10070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42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Antennas: Mutual Orientation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8" y="1825624"/>
            <a:ext cx="8379725" cy="46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Selectivity: VLF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15" y="1561188"/>
            <a:ext cx="5610225" cy="3733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954" y="1954615"/>
            <a:ext cx="36861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Selectivity: VLF 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1" y="1845007"/>
            <a:ext cx="3724275" cy="32289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12090" y="1987882"/>
            <a:ext cx="5334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choice: Considerations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Channel &amp; Noise Models: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Out of date (man made noise)</a:t>
            </a:r>
          </a:p>
          <a:p>
            <a:pPr lvl="1"/>
            <a:r>
              <a:rPr lang="en-US" dirty="0" smtClean="0"/>
              <a:t>Certainty: frequency selective!</a:t>
            </a:r>
          </a:p>
          <a:p>
            <a:r>
              <a:rPr lang="en-US" dirty="0" smtClean="0"/>
              <a:t>Literature &amp; Commercial system:</a:t>
            </a:r>
          </a:p>
          <a:p>
            <a:pPr lvl="1"/>
            <a:r>
              <a:rPr lang="en-US" dirty="0" smtClean="0"/>
              <a:t>Analog modulations</a:t>
            </a:r>
          </a:p>
          <a:p>
            <a:pPr lvl="1"/>
            <a:r>
              <a:rPr lang="en-US" dirty="0" smtClean="0"/>
              <a:t>Digital single carrier modulations</a:t>
            </a:r>
          </a:p>
          <a:p>
            <a:pPr lvl="1"/>
            <a:r>
              <a:rPr lang="en-US" dirty="0" smtClean="0"/>
              <a:t>Fixed stations: channel, mutual antenna orientation and noise well known</a:t>
            </a:r>
          </a:p>
          <a:p>
            <a:pPr lvl="1"/>
            <a:r>
              <a:rPr lang="en-US" dirty="0" smtClean="0"/>
              <a:t>Poor performance</a:t>
            </a:r>
          </a:p>
          <a:p>
            <a:r>
              <a:rPr lang="en-US" dirty="0" smtClean="0"/>
              <a:t>Our needs: Deployable moving stations-</a:t>
            </a:r>
          </a:p>
          <a:p>
            <a:pPr lvl="1"/>
            <a:r>
              <a:rPr lang="en-US" dirty="0" smtClean="0"/>
              <a:t>Variable antennas orientation</a:t>
            </a:r>
          </a:p>
          <a:p>
            <a:pPr lvl="1"/>
            <a:r>
              <a:rPr lang="en-US" dirty="0" smtClean="0"/>
              <a:t>Variable channel</a:t>
            </a:r>
          </a:p>
          <a:p>
            <a:pPr lvl="1"/>
            <a:r>
              <a:rPr lang="en-US" dirty="0" smtClean="0"/>
              <a:t>Variable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1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OFDM- A preferred communication technique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 in the TTE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Selective&amp; Dynamic Channel:</a:t>
            </a:r>
          </a:p>
          <a:p>
            <a:pPr lvl="1"/>
            <a:r>
              <a:rPr lang="en-US" dirty="0" smtClean="0"/>
              <a:t>Easy equalization</a:t>
            </a:r>
          </a:p>
          <a:p>
            <a:pPr lvl="1"/>
            <a:r>
              <a:rPr lang="en-US" dirty="0" smtClean="0"/>
              <a:t>Easy adaptation to varying length channels</a:t>
            </a:r>
          </a:p>
          <a:p>
            <a:pPr lvl="1"/>
            <a:r>
              <a:rPr lang="en-US" dirty="0" smtClean="0"/>
              <a:t>Possibly frequency selective power, modulation and coding</a:t>
            </a:r>
          </a:p>
          <a:p>
            <a:r>
              <a:rPr lang="en-US" dirty="0" smtClean="0"/>
              <a:t>Selective noise:</a:t>
            </a:r>
          </a:p>
          <a:p>
            <a:pPr lvl="1"/>
            <a:r>
              <a:rPr lang="en-US" dirty="0"/>
              <a:t>Possibly frequency selective power, modulation and coding</a:t>
            </a:r>
          </a:p>
          <a:p>
            <a:r>
              <a:rPr lang="en-US" dirty="0" smtClean="0"/>
              <a:t>Dynamic Antenna orientation:</a:t>
            </a:r>
          </a:p>
          <a:p>
            <a:pPr lvl="1"/>
            <a:r>
              <a:rPr lang="en-US" dirty="0" smtClean="0"/>
              <a:t>OFDM&amp; MIMO MRC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56605" y="4580990"/>
            <a:ext cx="5497195" cy="22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TTE communication</a:t>
            </a:r>
          </a:p>
          <a:p>
            <a:r>
              <a:rPr lang="en-US" dirty="0" smtClean="0"/>
              <a:t>EM principles of the VLF communication</a:t>
            </a:r>
          </a:p>
          <a:p>
            <a:r>
              <a:rPr lang="en-US" dirty="0" smtClean="0"/>
              <a:t>OFDM: a preferred modulation format</a:t>
            </a:r>
          </a:p>
          <a:p>
            <a:r>
              <a:rPr lang="en-US" dirty="0" smtClean="0"/>
              <a:t>System engineering and analog hardware (including OFDM </a:t>
            </a:r>
            <a:r>
              <a:rPr lang="en-US" dirty="0" err="1" smtClean="0"/>
              <a:t>params</a:t>
            </a:r>
            <a:r>
              <a:rPr lang="en-US" dirty="0" smtClean="0"/>
              <a:t> selection)</a:t>
            </a:r>
          </a:p>
          <a:p>
            <a:r>
              <a:rPr lang="en-US" dirty="0" smtClean="0"/>
              <a:t>Transmitter </a:t>
            </a:r>
          </a:p>
          <a:p>
            <a:r>
              <a:rPr lang="en-US" dirty="0" smtClean="0"/>
              <a:t>Receiver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Conclusions and future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146761"/>
            <a:ext cx="10998958" cy="726696"/>
          </a:xfrm>
        </p:spPr>
        <p:txBody>
          <a:bodyPr/>
          <a:lstStyle/>
          <a:p>
            <a:r>
              <a:rPr lang="en-US" dirty="0"/>
              <a:t>OFDM </a:t>
            </a:r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660066"/>
            <a:ext cx="11162731" cy="5636525"/>
          </a:xfrm>
        </p:spPr>
        <p:txBody>
          <a:bodyPr/>
          <a:lstStyle/>
          <a:p>
            <a:r>
              <a:rPr lang="en-US" dirty="0" smtClean="0"/>
              <a:t>Transmitted signal: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Kernel</a:t>
            </a:r>
          </a:p>
          <a:p>
            <a:r>
              <a:rPr lang="en-US" dirty="0" smtClean="0"/>
              <a:t>Digital realization: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55093" y="1279609"/>
                <a:ext cx="3963136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𝑚𝑢𝑙𝑡𝑖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3" y="1279609"/>
                <a:ext cx="3963136" cy="6594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93642" y="2057717"/>
                <a:ext cx="3011529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42" y="2057717"/>
                <a:ext cx="3011529" cy="664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1" y="3302818"/>
                <a:ext cx="6096000" cy="24297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𝐹𝐹𝑇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𝐹𝐹𝑇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𝐹𝐹𝑇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𝐹𝐹𝑇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302818"/>
                <a:ext cx="6096000" cy="24297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25210" y="2831822"/>
                <a:ext cx="2185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210" y="2831822"/>
                <a:ext cx="21855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49898" y="6238248"/>
                <a:ext cx="2339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98" y="6238248"/>
                <a:ext cx="233980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21" y="721019"/>
            <a:ext cx="5321300" cy="289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46" y="3790834"/>
            <a:ext cx="5324475" cy="2826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58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099"/>
            <a:ext cx="10515600" cy="835878"/>
          </a:xfrm>
        </p:spPr>
        <p:txBody>
          <a:bodyPr/>
          <a:lstStyle/>
          <a:p>
            <a:r>
              <a:rPr lang="en-US" dirty="0" smtClean="0"/>
              <a:t>OFDM Reception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098977"/>
            <a:ext cx="11026254" cy="5451948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dirty="0" err="1" smtClean="0"/>
              <a:t>Orthonormality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Matched Filtering: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Digital realization: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1574243"/>
                <a:ext cx="5098383" cy="721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&gt;=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4243"/>
                <a:ext cx="5098383" cy="721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89066" y="3175865"/>
                <a:ext cx="380379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𝑟𝑒𝑐𝑡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66" y="3175865"/>
                <a:ext cx="3803798" cy="6646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91319" y="4726426"/>
                <a:ext cx="7465325" cy="929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𝐹𝐹𝑇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𝐹𝐹𝑇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9" y="4726426"/>
                <a:ext cx="7465325" cy="9292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38200" y="5860998"/>
                <a:ext cx="2152319" cy="410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𝐷𝐹𝑇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60998"/>
                <a:ext cx="2152319" cy="410433"/>
              </a:xfrm>
              <a:prstGeom prst="rect">
                <a:avLst/>
              </a:prstGeom>
              <a:blipFill rotWithShape="0">
                <a:blip r:embed="rId5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7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OFDM: Frequency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73958"/>
            <a:ext cx="11436824" cy="5049672"/>
          </a:xfrm>
        </p:spPr>
        <p:txBody>
          <a:bodyPr/>
          <a:lstStyle/>
          <a:p>
            <a:r>
              <a:rPr lang="en-US" dirty="0" smtClean="0"/>
              <a:t>Fourier Transform of the kernel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Dirichlet</a:t>
            </a:r>
            <a:r>
              <a:rPr lang="en-US" dirty="0" smtClean="0"/>
              <a:t> Kernel: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1984126"/>
                <a:ext cx="8305800" cy="1313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𝐷𝑇𝐹𝑇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𝐷𝑇𝐹𝑇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𝑟𝑒𝑐𝑡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𝐹𝐹𝑇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𝐷𝑇𝐹𝑇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𝐹𝐹𝑇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𝐹𝐹𝑇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𝐹𝐹𝑇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4126"/>
                <a:ext cx="8305800" cy="1313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73151" y="4183296"/>
                <a:ext cx="3481402" cy="1111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𝐹𝐹𝑇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𝐹𝐹𝑇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51" y="4183296"/>
                <a:ext cx="3481402" cy="11117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73151" y="5996399"/>
                <a:ext cx="2711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51" y="5996399"/>
                <a:ext cx="2711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2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OFDM: Frequency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Kernel spectrum</a:t>
            </a:r>
          </a:p>
          <a:p>
            <a:endParaRPr lang="en-US" dirty="0"/>
          </a:p>
          <a:p>
            <a:r>
              <a:rPr lang="en-US" dirty="0" smtClean="0"/>
              <a:t>Whole signal spectrum: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46357" y="2488925"/>
                <a:ext cx="2711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57" y="2488925"/>
                <a:ext cx="271174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48129" y="3521557"/>
                <a:ext cx="5616443" cy="403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𝐷𝑇𝐹𝑇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i="1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9" y="3521557"/>
                <a:ext cx="5616443" cy="403637"/>
              </a:xfrm>
              <a:prstGeom prst="rect">
                <a:avLst/>
              </a:prstGeom>
              <a:blipFill rotWithShape="0">
                <a:blip r:embed="rId3"/>
                <a:stretch>
                  <a:fillRect t="-104545" b="-1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229" y="4349750"/>
            <a:ext cx="3962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OFDM: frequency domain- special subcarriers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891" y="2513439"/>
            <a:ext cx="10330218" cy="331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7092" y="1453388"/>
            <a:ext cx="15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1)Channel est.</a:t>
            </a:r>
          </a:p>
          <a:p>
            <a:r>
              <a:rPr lang="en-US" dirty="0" smtClean="0"/>
              <a:t>2) </a:t>
            </a:r>
            <a:r>
              <a:rPr lang="en-US" dirty="0" err="1" smtClean="0"/>
              <a:t>Freq</a:t>
            </a:r>
            <a:r>
              <a:rPr lang="en-US" dirty="0" smtClean="0"/>
              <a:t> synch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60141" y="6010954"/>
            <a:ext cx="200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1)DSP alleviation</a:t>
            </a:r>
          </a:p>
          <a:p>
            <a:r>
              <a:rPr lang="en-US" dirty="0" smtClean="0"/>
              <a:t>2) ACPR prevention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82937" y="1778898"/>
            <a:ext cx="641445" cy="196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60141" y="1776553"/>
            <a:ext cx="566951" cy="182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6660432" y="5472752"/>
            <a:ext cx="3002183" cy="86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1937982" y="5489716"/>
            <a:ext cx="2722159" cy="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TTE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Magneto Quasi Static</a:t>
            </a:r>
          </a:p>
          <a:p>
            <a:r>
              <a:rPr lang="en-US" dirty="0" smtClean="0"/>
              <a:t>VLF</a:t>
            </a:r>
          </a:p>
          <a:p>
            <a:r>
              <a:rPr lang="en-US" dirty="0" smtClean="0"/>
              <a:t>TTE</a:t>
            </a:r>
          </a:p>
          <a:p>
            <a:r>
              <a:rPr lang="en-US" dirty="0" smtClean="0"/>
              <a:t>Near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Magneto Quasi Static regime-EM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Principal need: Range</a:t>
            </a:r>
          </a:p>
          <a:p>
            <a:r>
              <a:rPr lang="en-US" dirty="0" smtClean="0"/>
              <a:t>Principal challenge: Conducting medium-</a:t>
            </a:r>
          </a:p>
          <a:p>
            <a:pPr lvl="1"/>
            <a:r>
              <a:rPr lang="en-US" dirty="0" smtClean="0"/>
              <a:t>Transmission Coefficient</a:t>
            </a:r>
          </a:p>
          <a:p>
            <a:pPr lvl="1"/>
            <a:r>
              <a:rPr lang="en-US" dirty="0" smtClean="0"/>
              <a:t>Skin Depth</a:t>
            </a:r>
          </a:p>
          <a:p>
            <a:r>
              <a:rPr lang="en-US" dirty="0" smtClean="0"/>
              <a:t>Affects:</a:t>
            </a:r>
          </a:p>
          <a:p>
            <a:pPr lvl="1"/>
            <a:r>
              <a:rPr lang="en-US" dirty="0" smtClean="0"/>
              <a:t>Source type</a:t>
            </a:r>
          </a:p>
          <a:p>
            <a:pPr lvl="1"/>
            <a:r>
              <a:rPr lang="en-US" dirty="0" smtClean="0"/>
              <a:t>Main EM field</a:t>
            </a:r>
          </a:p>
          <a:p>
            <a:pPr lvl="1"/>
            <a:r>
              <a:rPr lang="en-US" dirty="0" smtClean="0"/>
              <a:t>Operating Frequency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70" y="2017879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29373" y="2942843"/>
                <a:ext cx="2109873" cy="699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𝑔𝑟𝑜𝑢𝑛𝑑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𝑔𝑟𝑜𝑢𝑛𝑑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73" y="2942843"/>
                <a:ext cx="2109873" cy="6993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797097"/>
            <a:ext cx="445770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29373" y="4322209"/>
                <a:ext cx="323434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377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73" y="4322209"/>
                <a:ext cx="3234347" cy="391582"/>
              </a:xfrm>
              <a:prstGeom prst="rect">
                <a:avLst/>
              </a:prstGeom>
              <a:blipFill rotWithShape="0"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33725" y="5294792"/>
                <a:ext cx="2519536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𝑔𝑟𝑜𝑢𝑛𝑑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725" y="5294792"/>
                <a:ext cx="2519536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8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365125"/>
            <a:ext cx="11039901" cy="1325563"/>
          </a:xfrm>
        </p:spPr>
        <p:txBody>
          <a:bodyPr/>
          <a:lstStyle/>
          <a:p>
            <a:r>
              <a:rPr lang="en-US" dirty="0"/>
              <a:t>Magnetic Vs. Electric Source, the Near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898" y="1473958"/>
                <a:ext cx="4626591" cy="5076965"/>
              </a:xfrm>
            </p:spPr>
            <p:txBody>
              <a:bodyPr/>
              <a:lstStyle/>
              <a:p>
                <a:r>
                  <a:rPr lang="en-US" sz="2400" dirty="0" smtClean="0"/>
                  <a:t>Low Free-Space wave impedance:</a:t>
                </a:r>
              </a:p>
              <a:p>
                <a:pPr lvl="1"/>
                <a:r>
                  <a:rPr lang="en-US" dirty="0" smtClean="0"/>
                  <a:t>Magnetic source</a:t>
                </a:r>
              </a:p>
              <a:p>
                <a:pPr lvl="1"/>
                <a:r>
                  <a:rPr lang="en-US" dirty="0" smtClean="0"/>
                  <a:t>Near Field</a:t>
                </a:r>
              </a:p>
              <a:p>
                <a:r>
                  <a:rPr lang="en-US" sz="2400" dirty="0" smtClean="0"/>
                  <a:t>Comment: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here- range between transmitter and mediums boundary</a:t>
                </a:r>
                <a:endParaRPr lang="en-US" sz="2400" dirty="0"/>
              </a:p>
              <a:p>
                <a:r>
                  <a:rPr lang="en-US" sz="2400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898" y="1473958"/>
                <a:ext cx="4626591" cy="5076965"/>
              </a:xfrm>
              <a:blipFill rotWithShape="0">
                <a:blip r:embed="rId2"/>
                <a:stretch>
                  <a:fillRect l="-1713" t="-1681" r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06" y="1700807"/>
            <a:ext cx="7137781" cy="485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67" y="4094328"/>
            <a:ext cx="1500475" cy="126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454" y="1977533"/>
            <a:ext cx="1274861" cy="124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 rot="19275299">
            <a:off x="6216264" y="4103531"/>
            <a:ext cx="1538986" cy="605284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2485" y="4557898"/>
                <a:ext cx="2979342" cy="278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𝑠𝑝𝑎𝑐𝑒</m:t>
                              </m:r>
                            </m:e>
                          </m:eqAr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5" y="4557898"/>
                <a:ext cx="2979342" cy="27833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Source EM Fields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Magnetic induction from magnetic vector potential</a:t>
            </a:r>
            <a:endParaRPr lang="he-IL" dirty="0" smtClean="0"/>
          </a:p>
          <a:p>
            <a:endParaRPr lang="en-US" dirty="0" smtClean="0"/>
          </a:p>
          <a:p>
            <a:r>
              <a:rPr lang="en-US" dirty="0" smtClean="0"/>
              <a:t>Wave equation</a:t>
            </a:r>
          </a:p>
          <a:p>
            <a:endParaRPr lang="en-US" dirty="0" smtClean="0"/>
          </a:p>
          <a:p>
            <a:r>
              <a:rPr lang="en-US" dirty="0" smtClean="0"/>
              <a:t>Wave number</a:t>
            </a:r>
          </a:p>
          <a:p>
            <a:endParaRPr lang="en-US" dirty="0" smtClean="0"/>
          </a:p>
          <a:p>
            <a:r>
              <a:rPr lang="en-US" dirty="0" smtClean="0"/>
              <a:t>Permeability in a conducting medium</a:t>
            </a:r>
          </a:p>
          <a:p>
            <a:endParaRPr lang="en-US" dirty="0" smtClean="0"/>
          </a:p>
          <a:p>
            <a:r>
              <a:rPr lang="en-US" dirty="0" smtClean="0"/>
              <a:t>Wave number in a conducting medium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036" y="2213476"/>
            <a:ext cx="3812060" cy="26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13731" y="2213476"/>
                <a:ext cx="1283493" cy="65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x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31" y="2213476"/>
                <a:ext cx="1283493" cy="6561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75534" y="3206275"/>
                <a:ext cx="204338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34" y="3206275"/>
                <a:ext cx="2043380" cy="404791"/>
              </a:xfrm>
              <a:prstGeom prst="rect">
                <a:avLst/>
              </a:prstGeom>
              <a:blipFill rotWithShape="0">
                <a:blip r:embed="rId4"/>
                <a:stretch>
                  <a:fillRect t="-22727" r="-1373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364483" y="3926687"/>
                <a:ext cx="2731517" cy="618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𝜇𝜀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83" y="3926687"/>
                <a:ext cx="2731517" cy="6189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419830" y="4980952"/>
                <a:ext cx="1381468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30" y="4980952"/>
                <a:ext cx="1381468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597650" y="6005534"/>
                <a:ext cx="302582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≜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𝜔𝜇𝜎</m:t>
                          </m:r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0" y="6005534"/>
                <a:ext cx="3025828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62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431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TTE Communication- VLF </vt:lpstr>
      <vt:lpstr>Outline</vt:lpstr>
      <vt:lpstr>TTE Communication</vt:lpstr>
      <vt:lpstr>Various Terms</vt:lpstr>
      <vt:lpstr>Magneto Quasi Static regime-EM principles</vt:lpstr>
      <vt:lpstr>EM Considerations</vt:lpstr>
      <vt:lpstr>Transmission Coefficient</vt:lpstr>
      <vt:lpstr>Magnetic Vs. Electric Source, the Near Field</vt:lpstr>
      <vt:lpstr>Magnetic Source EM Fields expressions</vt:lpstr>
      <vt:lpstr>Magnetic Source EM Fields expressions</vt:lpstr>
      <vt:lpstr>Fields within conducting medium: the Skin Effect </vt:lpstr>
      <vt:lpstr>Fields within conducting medium: the Skin Effect </vt:lpstr>
      <vt:lpstr>Antennas: Near/Far Field lines</vt:lpstr>
      <vt:lpstr>Antennas: Mutual Orientation</vt:lpstr>
      <vt:lpstr>Selectivity: VLF channel</vt:lpstr>
      <vt:lpstr>Selectivity: VLF Noise</vt:lpstr>
      <vt:lpstr>Technique choice: Considerations </vt:lpstr>
      <vt:lpstr>OFDM- A preferred communication technique</vt:lpstr>
      <vt:lpstr>OFDM in the TTE context</vt:lpstr>
      <vt:lpstr>OFDM Transmission</vt:lpstr>
      <vt:lpstr>OFDM Reception</vt:lpstr>
      <vt:lpstr>OFDM: Frequency Domain</vt:lpstr>
      <vt:lpstr>OFDM: Frequency Domain</vt:lpstr>
      <vt:lpstr>OFDM: frequency domain- special subcarriers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TTE Communication- VLF </dc:title>
  <dc:creator>Lior Kissos</dc:creator>
  <cp:lastModifiedBy>Lior Kissos</cp:lastModifiedBy>
  <cp:revision>41</cp:revision>
  <dcterms:created xsi:type="dcterms:W3CDTF">2018-03-24T08:55:17Z</dcterms:created>
  <dcterms:modified xsi:type="dcterms:W3CDTF">2018-04-03T13:22:09Z</dcterms:modified>
</cp:coreProperties>
</file>