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59" r:id="rId15"/>
    <p:sldId id="287" r:id="rId16"/>
    <p:sldId id="288" r:id="rId17"/>
    <p:sldId id="289" r:id="rId18"/>
    <p:sldId id="284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3" r:id="rId27"/>
    <p:sldId id="304" r:id="rId28"/>
    <p:sldId id="297" r:id="rId29"/>
    <p:sldId id="298" r:id="rId30"/>
    <p:sldId id="307" r:id="rId31"/>
    <p:sldId id="309" r:id="rId32"/>
    <p:sldId id="305" r:id="rId33"/>
    <p:sldId id="302" r:id="rId34"/>
    <p:sldId id="300" r:id="rId35"/>
    <p:sldId id="310" r:id="rId36"/>
    <p:sldId id="262" r:id="rId37"/>
    <p:sldId id="313" r:id="rId38"/>
    <p:sldId id="317" r:id="rId39"/>
    <p:sldId id="315" r:id="rId40"/>
    <p:sldId id="316" r:id="rId41"/>
    <p:sldId id="318" r:id="rId42"/>
    <p:sldId id="31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BBD4-50DD-45D8-920D-439F8E5106D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EE-3423-46B3-BE0B-167A1707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peak power</a:t>
            </a:r>
            <a:r>
              <a:rPr lang="en-US" baseline="0" dirty="0" smtClean="0"/>
              <a:t> is the absolute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(CCDF): analytic expression 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): Theoretical curves[1]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8042"/>
            <a:ext cx="9375728" cy="465995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16928"/>
              </p:ext>
            </p:extLst>
          </p:nvPr>
        </p:nvGraphicFramePr>
        <p:xfrm>
          <a:off x="3105150" y="1690688"/>
          <a:ext cx="4587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2412720" imgH="304560" progId="Equation.DSMT4">
                  <p:embed/>
                </p:oleObj>
              </mc:Choice>
              <mc:Fallback>
                <p:oleObj name="Equation" r:id="rId4" imgW="241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150" y="1690688"/>
                        <a:ext cx="458787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</a:t>
            </a:r>
            <a:r>
              <a:rPr lang="en-US" dirty="0" smtClean="0"/>
              <a:t>non-interpolated theoretical </a:t>
            </a:r>
            <a:r>
              <a:rPr lang="en-US" dirty="0" smtClean="0"/>
              <a:t>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aim of the interpolation is to obtain the signal peaks</a:t>
            </a:r>
          </a:p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86015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1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effectLst/>
                        </a:rPr>
                        <a:t>Coding[3]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 smtClean="0">
                          <a:effectLst/>
                        </a:rPr>
                        <a:t>Companding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 [3],[5]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1563624"/>
            <a:ext cx="5705901" cy="44277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719072"/>
            <a:ext cx="5878773" cy="4163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4056" y="1252728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PAPR CCDF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9744" y="12834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3119"/>
              </p:ext>
            </p:extLst>
          </p:nvPr>
        </p:nvGraphicFramePr>
        <p:xfrm>
          <a:off x="8384417" y="1690688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417" y="1690688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75610"/>
              </p:ext>
            </p:extLst>
          </p:nvPr>
        </p:nvGraphicFramePr>
        <p:xfrm>
          <a:off x="5600700" y="4002088"/>
          <a:ext cx="159543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Equation" r:id="rId7" imgW="596880" imgH="507960" progId="Equation.DSMT4">
                  <p:embed/>
                </p:oleObj>
              </mc:Choice>
              <mc:Fallback>
                <p:oleObj name="Equation" r:id="rId7" imgW="596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700" y="4002088"/>
                        <a:ext cx="1595438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20753"/>
              </p:ext>
            </p:extLst>
          </p:nvPr>
        </p:nvGraphicFramePr>
        <p:xfrm>
          <a:off x="9069388" y="4086225"/>
          <a:ext cx="20034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9" imgW="749160" imgH="444240" progId="Equation.DSMT4">
                  <p:embed/>
                </p:oleObj>
              </mc:Choice>
              <mc:Fallback>
                <p:oleObj name="Equation" r:id="rId9" imgW="74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9388" y="4086225"/>
                        <a:ext cx="20034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58219"/>
              </p:ext>
            </p:extLst>
          </p:nvPr>
        </p:nvGraphicFramePr>
        <p:xfrm>
          <a:off x="3856038" y="5287963"/>
          <a:ext cx="29876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11" imgW="1117440" imgH="482400" progId="Equation.DSMT4">
                  <p:embed/>
                </p:oleObj>
              </mc:Choice>
              <mc:Fallback>
                <p:oleObj name="Equation" r:id="rId11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6038" y="5287963"/>
                        <a:ext cx="2987675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46077"/>
              </p:ext>
            </p:extLst>
          </p:nvPr>
        </p:nvGraphicFramePr>
        <p:xfrm>
          <a:off x="6492875" y="1651000"/>
          <a:ext cx="1968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75" y="1651000"/>
                        <a:ext cx="196850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Optimum </a:t>
            </a:r>
            <a:r>
              <a:rPr lang="en-US" dirty="0" smtClean="0"/>
              <a:t>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Example: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75409"/>
              </p:ext>
            </p:extLst>
          </p:nvPr>
        </p:nvGraphicFramePr>
        <p:xfrm>
          <a:off x="3138212" y="5170707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212" y="5170707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8971"/>
              </p:ext>
            </p:extLst>
          </p:nvPr>
        </p:nvGraphicFramePr>
        <p:xfrm>
          <a:off x="6360022" y="39689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022" y="39689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</a:t>
            </a:r>
            <a:r>
              <a:rPr lang="en-US" dirty="0" smtClean="0"/>
              <a:t>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1" y="1572980"/>
            <a:ext cx="11308080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(time domain)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1825624"/>
            <a:ext cx="10753299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(EVM)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25625"/>
            <a:ext cx="10007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to provide very close performance in terms of PAPR reduction </a:t>
            </a:r>
            <a:r>
              <a:rPr lang="en-US" sz="3000" dirty="0" err="1"/>
              <a:t>wrt</a:t>
            </a:r>
            <a:r>
              <a:rPr lang="en-US" sz="3000" dirty="0"/>
              <a:t> the </a:t>
            </a:r>
            <a:r>
              <a:rPr lang="en-US" sz="3000" dirty="0" smtClean="0"/>
              <a:t>optimum </a:t>
            </a:r>
            <a:r>
              <a:rPr lang="en-US" sz="3000" dirty="0"/>
              <a:t>PTS, yet with reduced complexity</a:t>
            </a:r>
          </a:p>
          <a:p>
            <a:r>
              <a:rPr lang="en-US" sz="3000" dirty="0" smtClean="0"/>
              <a:t>Based on gradient descent search algorithm useful in combinatorial optimization problems suggested by  </a:t>
            </a:r>
            <a:r>
              <a:rPr lang="en-US" sz="3000" dirty="0" err="1" smtClean="0"/>
              <a:t>Aarts</a:t>
            </a:r>
            <a:r>
              <a:rPr lang="en-US" sz="3000" dirty="0" smtClean="0"/>
              <a:t> &amp; </a:t>
            </a:r>
            <a:r>
              <a:rPr lang="en-US" sz="3000" dirty="0" err="1" smtClean="0"/>
              <a:t>Lenstra</a:t>
            </a:r>
            <a:endParaRPr lang="en-US" sz="3000" dirty="0" smtClean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Principle: </a:t>
            </a:r>
            <a:r>
              <a:rPr lang="en-US" sz="3000" dirty="0"/>
              <a:t>Find </a:t>
            </a:r>
            <a:r>
              <a:rPr lang="en-US" sz="3000" dirty="0" smtClean="0"/>
              <a:t>gradient and optimum step simultaneously, by running over </a:t>
            </a:r>
            <a:r>
              <a:rPr lang="en-US" sz="3000" dirty="0"/>
              <a:t>the r-distant b </a:t>
            </a:r>
            <a:r>
              <a:rPr lang="en-US" sz="3000" dirty="0" smtClean="0"/>
              <a:t>vectors from an initial guess. Repeat that I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b_initial</a:t>
            </a:r>
            <a:r>
              <a:rPr lang="en-US" dirty="0" smtClean="0"/>
              <a:t>=ones(M,1). </a:t>
            </a:r>
            <a:r>
              <a:rPr lang="en-US" dirty="0" err="1" smtClean="0"/>
              <a:t>b_opt</a:t>
            </a:r>
            <a:r>
              <a:rPr lang="en-US" dirty="0" smtClean="0"/>
              <a:t>=</a:t>
            </a:r>
            <a:r>
              <a:rPr lang="en-US" dirty="0" err="1" smtClean="0"/>
              <a:t>b_initial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over all M-long b vectors r-Hamming away from </a:t>
            </a:r>
            <a:r>
              <a:rPr lang="en-US" dirty="0" err="1" smtClean="0"/>
              <a:t>b_opt</a:t>
            </a:r>
            <a:r>
              <a:rPr lang="en-US" dirty="0" smtClean="0"/>
              <a:t>, assign all </a:t>
            </a:r>
            <a:r>
              <a:rPr lang="en-US" dirty="0" err="1" smtClean="0"/>
              <a:t>W^r</a:t>
            </a:r>
            <a:r>
              <a:rPr lang="en-US" dirty="0" smtClean="0"/>
              <a:t> possible values and compute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b_opt</a:t>
            </a:r>
            <a:r>
              <a:rPr lang="en-US" dirty="0" smtClean="0"/>
              <a:t>; the one bringing to minimum the PAPR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&lt;I: Increase </a:t>
            </a:r>
            <a:r>
              <a:rPr lang="en-US" dirty="0" err="1" smtClean="0"/>
              <a:t>i</a:t>
            </a:r>
            <a:r>
              <a:rPr lang="en-US" dirty="0" smtClean="0"/>
              <a:t> by 1 and return to step 3. else - terminate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(vs. unmodulated, vs. ideal)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690688"/>
            <a:ext cx="10043615" cy="4317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4160" y="60085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Optimum PTS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1040" y="4450080"/>
            <a:ext cx="1452880" cy="15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2320" y="600851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Reduced complexity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4531360"/>
            <a:ext cx="22352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760" y="453136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10320" y="596787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10.6dB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82760" y="449072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4911" y="596787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Iterative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Flipping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43969" y="4531360"/>
            <a:ext cx="386103" cy="14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 Arrow 18"/>
          <p:cNvSpPr/>
          <p:nvPr/>
        </p:nvSpPr>
        <p:spPr>
          <a:xfrm>
            <a:off x="5256207" y="4464288"/>
            <a:ext cx="1187761" cy="4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8298" y="4094956"/>
            <a:ext cx="78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6545580" y="4450080"/>
            <a:ext cx="377698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31100" y="41183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set of parameters (</a:t>
            </a:r>
            <a:r>
              <a:rPr lang="en-US" dirty="0" err="1" smtClean="0"/>
              <a:t>r,I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02520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6640" y="4267200"/>
            <a:ext cx="14528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960" y="515425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chosen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053080" y="4500880"/>
            <a:ext cx="726440" cy="65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779520" y="4001294"/>
            <a:ext cx="926295" cy="1152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Article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68246" y="1883392"/>
            <a:ext cx="4592602" cy="49746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126" y="1690689"/>
            <a:ext cx="7218120" cy="443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9991" y="593892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6.3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311" y="60355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5.95 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3352800" y="5069840"/>
            <a:ext cx="272108" cy="96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8118079" y="4724401"/>
            <a:ext cx="1025921" cy="1214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09" y="592451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10.2dB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98549" y="5066105"/>
            <a:ext cx="52850" cy="8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 time domain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081" y="1825625"/>
            <a:ext cx="11150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Complexity for every OFDM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804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Iterative flipping algorithm</a:t>
            </a:r>
            <a:r>
              <a:rPr lang="en-US" sz="2600" dirty="0" smtClean="0"/>
              <a:t>: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600" dirty="0" smtClean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Reduced </a:t>
            </a:r>
            <a:r>
              <a:rPr lang="en-US" sz="2600" dirty="0" smtClean="0"/>
              <a:t>Complexity algorithm: </a:t>
            </a:r>
            <a:r>
              <a:rPr lang="en-US" sz="2600" dirty="0"/>
              <a:t>at every </a:t>
            </a:r>
            <a:r>
              <a:rPr lang="en-US" sz="2600" dirty="0" err="1"/>
              <a:t>i</a:t>
            </a:r>
            <a:r>
              <a:rPr lang="en-US" sz="2600" dirty="0"/>
              <a:t>&lt;=I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We run over </a:t>
            </a:r>
            <a:r>
              <a:rPr lang="en-US" sz="2600" dirty="0" smtClean="0"/>
              <a:t>M-1 </a:t>
            </a:r>
            <a:r>
              <a:rPr lang="en-US" sz="2600" dirty="0"/>
              <a:t>choose r</a:t>
            </a:r>
            <a:r>
              <a:rPr lang="en-US" sz="2600" dirty="0" smtClean="0"/>
              <a:t> </a:t>
            </a:r>
            <a:r>
              <a:rPr lang="en-US" sz="2600" dirty="0"/>
              <a:t>different r-Hamming distant b </a:t>
            </a:r>
            <a:r>
              <a:rPr lang="en-US" sz="2600" dirty="0" smtClean="0"/>
              <a:t>vectors from initial b vector</a:t>
            </a:r>
            <a:endParaRPr lang="en-US" sz="2600" dirty="0"/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For every vector, we try </a:t>
            </a:r>
            <a:r>
              <a:rPr lang="en-US" sz="2600" dirty="0" err="1"/>
              <a:t>W^r</a:t>
            </a:r>
            <a:r>
              <a:rPr lang="en-US" sz="2600" dirty="0"/>
              <a:t> different values for the r different terms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Conclusion: </a:t>
            </a:r>
            <a:endParaRPr lang="en-US" sz="2600" dirty="0" smtClean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Example: I=1, M=8, W=4, r=2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Reduced complexity: 336 steps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Iterative flipping: 28 steps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92665"/>
              </p:ext>
            </p:extLst>
          </p:nvPr>
        </p:nvGraphicFramePr>
        <p:xfrm>
          <a:off x="3182144" y="3830174"/>
          <a:ext cx="2379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2144" y="3830174"/>
                        <a:ext cx="23796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4883"/>
              </p:ext>
            </p:extLst>
          </p:nvPr>
        </p:nvGraphicFramePr>
        <p:xfrm>
          <a:off x="4371975" y="1796158"/>
          <a:ext cx="1724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1975" y="1796158"/>
                        <a:ext cx="172402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134747"/>
            <a:ext cx="10515600" cy="1325563"/>
          </a:xfrm>
        </p:spPr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1460310"/>
            <a:ext cx="11395881" cy="5158854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5413248" y="5266944"/>
            <a:ext cx="6492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4616" y="48976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141720" y="5274565"/>
            <a:ext cx="176784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80496" y="49509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0136" y="4943331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Fits article curves!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article and effective signal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04" y="2962656"/>
            <a:ext cx="9925391" cy="31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473" y="1883664"/>
            <a:ext cx="104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Articles simulations refer to an OFDM block fully composed of payload subcarriers: no Guard bands, nor pilots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099" y="251922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54813"/>
            <a:ext cx="10515600" cy="851027"/>
          </a:xfrm>
        </p:spPr>
        <p:txBody>
          <a:bodyPr/>
          <a:lstStyle/>
          <a:p>
            <a:r>
              <a:rPr lang="en-US" dirty="0" smtClean="0"/>
              <a:t>CCDF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078992"/>
            <a:ext cx="11686032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732155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1" y="960120"/>
            <a:ext cx="11384280" cy="267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3630295"/>
            <a:ext cx="11430000" cy="3136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527" y="5030469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2" y="1988621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1117600"/>
            <a:ext cx="0" cy="53441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3188" y="111760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2446" y="1168955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948" y="3972441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0206" y="4023796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24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EVM (</a:t>
            </a:r>
            <a:r>
              <a:rPr lang="en-US" dirty="0" err="1" smtClean="0"/>
              <a:t>EsNo</a:t>
            </a:r>
            <a:r>
              <a:rPr lang="en-US" dirty="0" smtClean="0"/>
              <a:t>=40dB, no multipath)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90689"/>
            <a:ext cx="5395913" cy="4740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1051560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690689"/>
            <a:ext cx="5970270" cy="4740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42960" y="1051560"/>
            <a:ext cx="28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 (Reduced 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63"/>
            <a:ext cx="10515600" cy="843618"/>
          </a:xfrm>
        </p:spPr>
        <p:txBody>
          <a:bodyPr/>
          <a:lstStyle/>
          <a:p>
            <a:r>
              <a:rPr lang="en-US" dirty="0" smtClean="0"/>
              <a:t>Block partitioning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681"/>
            <a:ext cx="10515600" cy="5308282"/>
          </a:xfrm>
        </p:spPr>
        <p:txBody>
          <a:bodyPr/>
          <a:lstStyle/>
          <a:p>
            <a:r>
              <a:rPr lang="en-US" dirty="0" smtClean="0"/>
              <a:t>Given the following block: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Contiguous partitioning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Interleaved (“</a:t>
            </a:r>
            <a:r>
              <a:rPr lang="en-US" dirty="0" err="1" smtClean="0"/>
              <a:t>polyphased</a:t>
            </a:r>
            <a:r>
              <a:rPr lang="en-US" dirty="0" smtClean="0"/>
              <a:t>”): should be better for actual blocks with GB’s- better partitioning of GB’s between sub-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5" y="1504950"/>
            <a:ext cx="7375070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2" y="2579291"/>
            <a:ext cx="7012668" cy="138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1" y="4896050"/>
            <a:ext cx="7193869" cy="1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36525"/>
            <a:ext cx="10515600" cy="1067435"/>
          </a:xfrm>
        </p:spPr>
        <p:txBody>
          <a:bodyPr/>
          <a:lstStyle/>
          <a:p>
            <a:r>
              <a:rPr lang="en-US" dirty="0" smtClean="0"/>
              <a:t>Block partitioning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03960"/>
            <a:ext cx="113690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32202"/>
              </p:ext>
            </p:extLst>
          </p:nvPr>
        </p:nvGraphicFramePr>
        <p:xfrm>
          <a:off x="4355001" y="1584116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5001" y="1584116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51765"/>
            <a:ext cx="10515600" cy="975995"/>
          </a:xfrm>
        </p:spPr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49680"/>
            <a:ext cx="7025640" cy="4927283"/>
          </a:xfrm>
        </p:spPr>
        <p:txBody>
          <a:bodyPr/>
          <a:lstStyle/>
          <a:p>
            <a:r>
              <a:rPr lang="en-US" dirty="0" smtClean="0"/>
              <a:t>PAPR trades-off signal quality Vs. Range and Power consumption</a:t>
            </a:r>
          </a:p>
          <a:p>
            <a:r>
              <a:rPr lang="en-US" dirty="0" smtClean="0"/>
              <a:t>Saturating PA causes:</a:t>
            </a:r>
          </a:p>
          <a:p>
            <a:pPr lvl="1"/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Loss of orthogonality (ICI)</a:t>
            </a:r>
          </a:p>
          <a:p>
            <a:pPr lvl="1"/>
            <a:r>
              <a:rPr lang="en-US" dirty="0" smtClean="0"/>
              <a:t>Spectral leakage to adjacent channels</a:t>
            </a:r>
          </a:p>
          <a:p>
            <a:r>
              <a:rPr lang="en-US" dirty="0" smtClean="0"/>
              <a:t>Increasing PA’s compression point increases power consumption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saturating </a:t>
            </a:r>
            <a:r>
              <a:rPr lang="en-US" dirty="0" smtClean="0"/>
              <a:t>nor Increasing: compromise on </a:t>
            </a:r>
            <a:r>
              <a:rPr lang="en-US" dirty="0" err="1" smtClean="0"/>
              <a:t>Pavg</a:t>
            </a:r>
            <a:r>
              <a:rPr lang="en-US" dirty="0" smtClean="0"/>
              <a:t>, thus on Range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1" y="1249680"/>
            <a:ext cx="41148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391354"/>
              </p:ext>
            </p:extLst>
          </p:nvPr>
        </p:nvGraphicFramePr>
        <p:xfrm>
          <a:off x="1999298" y="2895600"/>
          <a:ext cx="6858220" cy="276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98" y="2895600"/>
                        <a:ext cx="6858220" cy="276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37360"/>
            <a:ext cx="984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 OFDM block composed of N symbols of duration T seconds;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0824"/>
              </p:ext>
            </p:extLst>
          </p:nvPr>
        </p:nvGraphicFramePr>
        <p:xfrm>
          <a:off x="5033168" y="1834562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4" imgW="1117440" imgH="291960" progId="Equation.DSMT4">
                  <p:embed/>
                </p:oleObj>
              </mc:Choice>
              <mc:Fallback>
                <p:oleObj name="Equation" r:id="rId4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3168" y="1834562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99083"/>
              </p:ext>
            </p:extLst>
          </p:nvPr>
        </p:nvGraphicFramePr>
        <p:xfrm>
          <a:off x="6624145" y="3131344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6" imgW="1625400" imgH="457200" progId="Equation.DSMT4">
                  <p:embed/>
                </p:oleObj>
              </mc:Choice>
              <mc:Fallback>
                <p:oleObj name="Equation" r:id="rId6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4145" y="3131344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45023"/>
              </p:ext>
            </p:extLst>
          </p:nvPr>
        </p:nvGraphicFramePr>
        <p:xfrm>
          <a:off x="2425700" y="4215019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8" imgW="1930320" imgH="495000" progId="Equation.DSMT4">
                  <p:embed/>
                </p:oleObj>
              </mc:Choice>
              <mc:Fallback>
                <p:oleObj name="Equation" r:id="rId8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5700" y="4215019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16709</TotalTime>
  <Words>1046</Words>
  <Application>Microsoft Office PowerPoint</Application>
  <PresentationFormat>Widescreen</PresentationFormat>
  <Paragraphs>245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(CCDF): analytic expression [1]</vt:lpstr>
      <vt:lpstr>PAPR distribution (CCDF): Theoretical curves[1]</vt:lpstr>
      <vt:lpstr>PAPR distribution –Interpolation [1]</vt:lpstr>
      <vt:lpstr>PAPR distribution -Interpolation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Simulation</vt:lpstr>
      <vt:lpstr>Simulation (time domain)</vt:lpstr>
      <vt:lpstr>Simulation (EVM)</vt:lpstr>
      <vt:lpstr>Calculation of PTS coefficients- Reduced Complexity [4]</vt:lpstr>
      <vt:lpstr>Calculation of PTS coefficients- Reduced Complexity [4]</vt:lpstr>
      <vt:lpstr>Expected results (vs. unmodulated, vs. ideal)</vt:lpstr>
      <vt:lpstr>Chosen set of parameters (r,I)</vt:lpstr>
      <vt:lpstr>Simulation Vs. Article</vt:lpstr>
      <vt:lpstr>Simulation- time domain</vt:lpstr>
      <vt:lpstr>Calculation of PTS coefficients- Complexity for every OFDM symbol</vt:lpstr>
      <vt:lpstr>Reduced complexity Vs. Iterative flipping</vt:lpstr>
      <vt:lpstr>Incorporation into the OFDM modem </vt:lpstr>
      <vt:lpstr>Difference between article and effective signal</vt:lpstr>
      <vt:lpstr>CCDF</vt:lpstr>
      <vt:lpstr>time</vt:lpstr>
      <vt:lpstr>EVM (EsNo=40dB, no multipath)</vt:lpstr>
      <vt:lpstr>Block partitioning method</vt:lpstr>
      <vt:lpstr>Block partitioning method</vt:lpstr>
      <vt:lpstr>References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liorki</cp:lastModifiedBy>
  <cp:revision>102</cp:revision>
  <dcterms:created xsi:type="dcterms:W3CDTF">2017-09-16T14:07:35Z</dcterms:created>
  <dcterms:modified xsi:type="dcterms:W3CDTF">2017-10-16T17:47:35Z</dcterms:modified>
</cp:coreProperties>
</file>