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9" r:id="rId5"/>
    <p:sldId id="275" r:id="rId6"/>
    <p:sldId id="282" r:id="rId7"/>
    <p:sldId id="281" r:id="rId8"/>
    <p:sldId id="283" r:id="rId9"/>
    <p:sldId id="276" r:id="rId10"/>
    <p:sldId id="272" r:id="rId11"/>
    <p:sldId id="278" r:id="rId12"/>
    <p:sldId id="279" r:id="rId13"/>
    <p:sldId id="280" r:id="rId14"/>
    <p:sldId id="259" r:id="rId15"/>
    <p:sldId id="287" r:id="rId16"/>
    <p:sldId id="288" r:id="rId17"/>
    <p:sldId id="289" r:id="rId18"/>
    <p:sldId id="284" r:id="rId19"/>
    <p:sldId id="290" r:id="rId20"/>
    <p:sldId id="291" r:id="rId21"/>
    <p:sldId id="292" r:id="rId22"/>
    <p:sldId id="293" r:id="rId23"/>
    <p:sldId id="294" r:id="rId24"/>
    <p:sldId id="295" r:id="rId25"/>
    <p:sldId id="301" r:id="rId26"/>
    <p:sldId id="303" r:id="rId27"/>
    <p:sldId id="304" r:id="rId28"/>
    <p:sldId id="297" r:id="rId29"/>
    <p:sldId id="298" r:id="rId30"/>
    <p:sldId id="307" r:id="rId31"/>
    <p:sldId id="309" r:id="rId32"/>
    <p:sldId id="305" r:id="rId33"/>
    <p:sldId id="302" r:id="rId34"/>
    <p:sldId id="300" r:id="rId35"/>
    <p:sldId id="310" r:id="rId36"/>
    <p:sldId id="262" r:id="rId37"/>
    <p:sldId id="313" r:id="rId38"/>
    <p:sldId id="317" r:id="rId39"/>
    <p:sldId id="315" r:id="rId40"/>
    <p:sldId id="316" r:id="rId41"/>
    <p:sldId id="318" r:id="rId42"/>
    <p:sldId id="312" r:id="rId43"/>
    <p:sldId id="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DBBD4-50DD-45D8-920D-439F8E5106D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C31EE-3423-46B3-BE0B-167A1707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peak power</a:t>
            </a:r>
            <a:r>
              <a:rPr lang="en-US" baseline="0" dirty="0" smtClean="0"/>
              <a:t> is the absolute 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C31EE-3423-46B3-BE0B-167A170756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1DB2-F186-40A4-8E7C-447CEF61833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OFDM PAPR Reduction through PTS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(CCDF): analytic expression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at least 1 sample of time domain signal to cross a certain power level: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if we define 			, then;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394864"/>
              </p:ext>
            </p:extLst>
          </p:nvPr>
        </p:nvGraphicFramePr>
        <p:xfrm>
          <a:off x="1377808" y="2670969"/>
          <a:ext cx="7943850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Equation" r:id="rId3" imgW="4178160" imgH="1396800" progId="Equation.DSMT4">
                  <p:embed/>
                </p:oleObj>
              </mc:Choice>
              <mc:Fallback>
                <p:oleObj name="Equation" r:id="rId3" imgW="417816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808" y="2670969"/>
                        <a:ext cx="7943850" cy="266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62311"/>
              </p:ext>
            </p:extLst>
          </p:nvPr>
        </p:nvGraphicFramePr>
        <p:xfrm>
          <a:off x="3286930" y="5275648"/>
          <a:ext cx="16176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Equation" r:id="rId5" imgW="850680" imgH="419040" progId="Equation.DSMT4">
                  <p:embed/>
                </p:oleObj>
              </mc:Choice>
              <mc:Fallback>
                <p:oleObj name="Equation" r:id="rId5" imgW="850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930" y="5275648"/>
                        <a:ext cx="1617663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41390"/>
              </p:ext>
            </p:extLst>
          </p:nvPr>
        </p:nvGraphicFramePr>
        <p:xfrm>
          <a:off x="5117295" y="5852319"/>
          <a:ext cx="54086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Equation" r:id="rId7" imgW="2844720" imgH="482400" progId="Equation.DSMT4">
                  <p:embed/>
                </p:oleObj>
              </mc:Choice>
              <mc:Fallback>
                <p:oleObj name="Equation" r:id="rId7" imgW="2844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7295" y="5852319"/>
                        <a:ext cx="5408613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6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): Theoretical curves[1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8042"/>
            <a:ext cx="9375728" cy="465995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16928"/>
              </p:ext>
            </p:extLst>
          </p:nvPr>
        </p:nvGraphicFramePr>
        <p:xfrm>
          <a:off x="3105150" y="1690688"/>
          <a:ext cx="45878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4" imgW="2412720" imgH="304560" progId="Equation.DSMT4">
                  <p:embed/>
                </p:oleObj>
              </mc:Choice>
              <mc:Fallback>
                <p:oleObj name="Equation" r:id="rId4" imgW="2412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5150" y="1690688"/>
                        <a:ext cx="458787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9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</a:t>
            </a:r>
            <a:r>
              <a:rPr lang="en-US" dirty="0" smtClean="0"/>
              <a:t>distribution –Interpolation </a:t>
            </a:r>
            <a:r>
              <a:rPr lang="en-US" dirty="0"/>
              <a:t>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3609" cy="4351338"/>
          </a:xfrm>
        </p:spPr>
        <p:txBody>
          <a:bodyPr/>
          <a:lstStyle/>
          <a:p>
            <a:r>
              <a:rPr lang="en-US" dirty="0"/>
              <a:t>Analog signal can be modeled by an interpolated digital signal</a:t>
            </a:r>
          </a:p>
          <a:p>
            <a:r>
              <a:rPr lang="en-US" dirty="0"/>
              <a:t>Interpolated digital signal has no longer uncorrelated </a:t>
            </a:r>
            <a:r>
              <a:rPr lang="en-US" dirty="0" smtClean="0"/>
              <a:t>samples</a:t>
            </a:r>
          </a:p>
          <a:p>
            <a:r>
              <a:rPr lang="en-US" dirty="0"/>
              <a:t>A</a:t>
            </a:r>
            <a:r>
              <a:rPr lang="en-US" dirty="0" smtClean="0"/>
              <a:t>n interpolated N-samples symbol has effectively the non-interpolated PAPR of a 2N-samples symbol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92" y="1965277"/>
            <a:ext cx="5751395" cy="43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-Interpolation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0337" cy="4351338"/>
          </a:xfrm>
        </p:spPr>
        <p:txBody>
          <a:bodyPr/>
          <a:lstStyle/>
          <a:p>
            <a:r>
              <a:rPr lang="en-US" dirty="0" smtClean="0"/>
              <a:t>Th</a:t>
            </a:r>
            <a:r>
              <a:rPr lang="en-US" dirty="0" smtClean="0"/>
              <a:t>e aim of the interpolation is to obtain the signal peaks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effect of increasing the interpolation factor attains a limit</a:t>
            </a:r>
          </a:p>
          <a:p>
            <a:r>
              <a:rPr lang="en-US" dirty="0" smtClean="0"/>
              <a:t>Typically, a value of L=4 is sufficient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1690688"/>
            <a:ext cx="58102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PAPR reduction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PAPR reduction</a:t>
            </a:r>
          </a:p>
          <a:p>
            <a:r>
              <a:rPr lang="en-US" dirty="0" smtClean="0"/>
              <a:t>BER performance</a:t>
            </a:r>
          </a:p>
          <a:p>
            <a:r>
              <a:rPr lang="en-US" dirty="0" smtClean="0"/>
              <a:t>Average power conservation</a:t>
            </a:r>
          </a:p>
          <a:p>
            <a:r>
              <a:rPr lang="en-US" dirty="0" smtClean="0"/>
              <a:t>Data Rate </a:t>
            </a:r>
          </a:p>
          <a:p>
            <a:r>
              <a:rPr lang="en-US" dirty="0" smtClean="0"/>
              <a:t>Spectral spillage</a:t>
            </a:r>
          </a:p>
          <a:p>
            <a:r>
              <a:rPr lang="en-US" dirty="0" smtClean="0"/>
              <a:t>Complexity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comparison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86015"/>
              </p:ext>
            </p:extLst>
          </p:nvPr>
        </p:nvGraphicFramePr>
        <p:xfrm>
          <a:off x="1009934" y="2224587"/>
          <a:ext cx="10343865" cy="4244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805"/>
                <a:gridCol w="1641805"/>
                <a:gridCol w="1498826"/>
                <a:gridCol w="1755202"/>
                <a:gridCol w="1203003"/>
                <a:gridCol w="1281890"/>
                <a:gridCol w="1321334"/>
              </a:tblGrid>
              <a:tr h="1361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Technique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PAPR Reduction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BER performance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power Conservation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Data Rate Loss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Spectral Spillage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Complexity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Clipping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smtClean="0">
                          <a:effectLst/>
                        </a:rPr>
                        <a:t>Coding[3]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err="1" smtClean="0">
                          <a:effectLst/>
                        </a:rPr>
                        <a:t>Companding</a:t>
                      </a:r>
                      <a:r>
                        <a:rPr lang="en-US" sz="1400" b="1" i="1" u="none" strike="noStrike" dirty="0" smtClean="0">
                          <a:effectLst/>
                        </a:rPr>
                        <a:t> [3],[5]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53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Tone Reservation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9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PTS/SLM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5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213"/>
            <a:ext cx="10515600" cy="998018"/>
          </a:xfrm>
        </p:spPr>
        <p:txBody>
          <a:bodyPr/>
          <a:lstStyle/>
          <a:p>
            <a:r>
              <a:rPr lang="en-US" dirty="0"/>
              <a:t>Techniques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3899" y="1563624"/>
            <a:ext cx="5705901" cy="44277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719072"/>
            <a:ext cx="5878773" cy="4163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3479" y="5882179"/>
            <a:ext cx="1035430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Most literature ([4], [5] ,[6</a:t>
            </a:r>
            <a:r>
              <a:rPr lang="en-US" sz="2800" dirty="0" smtClean="0">
                <a:solidFill>
                  <a:srgbClr val="FF0000"/>
                </a:solidFill>
              </a:rPr>
              <a:t>] and others) </a:t>
            </a:r>
            <a:r>
              <a:rPr lang="en-US" sz="2800" dirty="0">
                <a:solidFill>
                  <a:srgbClr val="FF0000"/>
                </a:solidFill>
              </a:rPr>
              <a:t>claims the SLM/PTS </a:t>
            </a:r>
            <a:r>
              <a:rPr lang="en-US" sz="2800" dirty="0" smtClean="0">
                <a:solidFill>
                  <a:srgbClr val="FF0000"/>
                </a:solidFill>
              </a:rPr>
              <a:t>technique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tradeoffs best </a:t>
            </a:r>
            <a:r>
              <a:rPr lang="en-US" sz="2800" dirty="0" smtClean="0">
                <a:solidFill>
                  <a:srgbClr val="FF0000"/>
                </a:solidFill>
              </a:rPr>
              <a:t>the different performance criteria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34056" y="1252728"/>
            <a:ext cx="121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PAPR CCDF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9744" y="128345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Partial Transmit Sequence (PTS)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PTS- 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94158" cy="46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PAPR problem in OFDM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PAPR reduction techniques</a:t>
            </a:r>
          </a:p>
          <a:p>
            <a:r>
              <a:rPr lang="en-US" dirty="0" smtClean="0"/>
              <a:t>The PTS technique</a:t>
            </a:r>
          </a:p>
          <a:p>
            <a:r>
              <a:rPr lang="en-US" dirty="0" smtClean="0"/>
              <a:t>PTS simulations</a:t>
            </a:r>
          </a:p>
          <a:p>
            <a:r>
              <a:rPr lang="en-US" dirty="0" smtClean="0"/>
              <a:t>Incorporation into the OFDM modem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of the N-long OFDM symbol into M sub-blocks: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Contiguous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</a:t>
            </a:r>
            <a:r>
              <a:rPr lang="en-US" dirty="0" err="1" smtClean="0"/>
              <a:t>olyphase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padding of each of the sub-blocks to length of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IDFT over each of the sub-blocks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Calculation of optimum PTS coefficients vector: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Iterative flipping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Reduced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Multiplication of the sub-blocks by the PTS coefficients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Summation of the sub-blocks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Frequency domain OFDM symbol vector form: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into M disjoint sub-blocks: 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padding of sub-blocks			such that: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IDFT execution: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063119"/>
              </p:ext>
            </p:extLst>
          </p:nvPr>
        </p:nvGraphicFramePr>
        <p:xfrm>
          <a:off x="8384417" y="1690688"/>
          <a:ext cx="509232" cy="81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Equation" r:id="rId3" imgW="190440" imgH="304560" progId="Equation.DSMT4">
                  <p:embed/>
                </p:oleObj>
              </mc:Choice>
              <mc:Fallback>
                <p:oleObj name="Equation" r:id="rId3" imgW="190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4417" y="1690688"/>
                        <a:ext cx="509232" cy="814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066862"/>
              </p:ext>
            </p:extLst>
          </p:nvPr>
        </p:nvGraphicFramePr>
        <p:xfrm>
          <a:off x="6652454" y="2305844"/>
          <a:ext cx="1731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name="Equation" r:id="rId5" imgW="647640" imgH="634680" progId="Equation.DSMT4">
                  <p:embed/>
                </p:oleObj>
              </mc:Choice>
              <mc:Fallback>
                <p:oleObj name="Equation" r:id="rId5" imgW="6476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2454" y="2305844"/>
                        <a:ext cx="1731963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775610"/>
              </p:ext>
            </p:extLst>
          </p:nvPr>
        </p:nvGraphicFramePr>
        <p:xfrm>
          <a:off x="5600700" y="4002088"/>
          <a:ext cx="1595438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" name="Equation" r:id="rId7" imgW="596880" imgH="507960" progId="Equation.DSMT4">
                  <p:embed/>
                </p:oleObj>
              </mc:Choice>
              <mc:Fallback>
                <p:oleObj name="Equation" r:id="rId7" imgW="596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0700" y="4002088"/>
                        <a:ext cx="1595438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520753"/>
              </p:ext>
            </p:extLst>
          </p:nvPr>
        </p:nvGraphicFramePr>
        <p:xfrm>
          <a:off x="9069388" y="4086225"/>
          <a:ext cx="20034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" name="Equation" r:id="rId9" imgW="749160" imgH="444240" progId="Equation.DSMT4">
                  <p:embed/>
                </p:oleObj>
              </mc:Choice>
              <mc:Fallback>
                <p:oleObj name="Equation" r:id="rId9" imgW="749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69388" y="4086225"/>
                        <a:ext cx="2003425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58219"/>
              </p:ext>
            </p:extLst>
          </p:nvPr>
        </p:nvGraphicFramePr>
        <p:xfrm>
          <a:off x="3856038" y="5287963"/>
          <a:ext cx="298767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name="Equation" r:id="rId11" imgW="1117440" imgH="482400" progId="Equation.DSMT4">
                  <p:embed/>
                </p:oleObj>
              </mc:Choice>
              <mc:Fallback>
                <p:oleObj name="Equation" r:id="rId11" imgW="1117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6038" y="5287963"/>
                        <a:ext cx="2987675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5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Multiplication by PTS coefficients: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Summation: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746077"/>
              </p:ext>
            </p:extLst>
          </p:nvPr>
        </p:nvGraphicFramePr>
        <p:xfrm>
          <a:off x="6492875" y="1651000"/>
          <a:ext cx="19685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3" imgW="736560" imgH="342720" progId="Equation.DSMT4">
                  <p:embed/>
                </p:oleObj>
              </mc:Choice>
              <mc:Fallback>
                <p:oleObj name="Equation" r:id="rId3" imgW="736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2875" y="1651000"/>
                        <a:ext cx="1968500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564865"/>
              </p:ext>
            </p:extLst>
          </p:nvPr>
        </p:nvGraphicFramePr>
        <p:xfrm>
          <a:off x="3516740" y="3033666"/>
          <a:ext cx="21399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5" imgW="799920" imgH="444240" progId="Equation.DSMT4">
                  <p:embed/>
                </p:oleObj>
              </mc:Choice>
              <mc:Fallback>
                <p:oleObj name="Equation" r:id="rId5" imgW="79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6740" y="3033666"/>
                        <a:ext cx="2139950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5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PTS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Optimum PTS: for every symbol, one needs to scan all possible combinations of the M coefficients and all possible values of those coefficients- impractical</a:t>
            </a:r>
          </a:p>
          <a:p>
            <a:r>
              <a:rPr lang="en-US" dirty="0" smtClean="0"/>
              <a:t>In practice: </a:t>
            </a:r>
          </a:p>
          <a:p>
            <a:pPr lvl="1"/>
            <a:r>
              <a:rPr lang="en-US" dirty="0" smtClean="0"/>
              <a:t>Number of values limited to W.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ypical values:</a:t>
            </a:r>
          </a:p>
          <a:p>
            <a:pPr lvl="2"/>
            <a:r>
              <a:rPr lang="en-US" dirty="0" smtClean="0"/>
              <a:t>W=4</a:t>
            </a:r>
          </a:p>
          <a:p>
            <a:pPr lvl="2"/>
            <a:r>
              <a:rPr lang="en-US" dirty="0" smtClean="0"/>
              <a:t>M=8</a:t>
            </a:r>
          </a:p>
          <a:p>
            <a:pPr lvl="1"/>
            <a:r>
              <a:rPr lang="en-US" dirty="0" smtClean="0"/>
              <a:t>Typical values of PTS coefficients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Example: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Sub-optimal low complexity scanning algorithms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475409"/>
              </p:ext>
            </p:extLst>
          </p:nvPr>
        </p:nvGraphicFramePr>
        <p:xfrm>
          <a:off x="3138212" y="5170707"/>
          <a:ext cx="3099890" cy="62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8212" y="5170707"/>
                        <a:ext cx="3099890" cy="624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18971"/>
              </p:ext>
            </p:extLst>
          </p:nvPr>
        </p:nvGraphicFramePr>
        <p:xfrm>
          <a:off x="6360022" y="3968904"/>
          <a:ext cx="25479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5" imgW="952200" imgH="533160" progId="Equation.DSMT4">
                  <p:embed/>
                </p:oleObj>
              </mc:Choice>
              <mc:Fallback>
                <p:oleObj name="Equation" r:id="rId5" imgW="9522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0022" y="3968904"/>
                        <a:ext cx="2547938" cy="142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0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</a:t>
            </a:r>
            <a:r>
              <a:rPr lang="en-US" dirty="0" smtClean="0"/>
              <a:t>coefficients- Iterative flipping 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b1=1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bm</a:t>
            </a:r>
            <a:r>
              <a:rPr lang="en-US" dirty="0" smtClean="0"/>
              <a:t>=1 for all 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PAPR. This will be the reference PAPR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b2 across all possible W values: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compute PAPR for each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the value that brought to minimum PAPR as 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 2 for m=3,…,M-1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61" y="1572980"/>
            <a:ext cx="11308080" cy="49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(time domain)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00" y="1825624"/>
            <a:ext cx="10753299" cy="45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(EVM)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825625"/>
            <a:ext cx="10007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coefficients- </a:t>
            </a:r>
            <a:r>
              <a:rPr lang="en-US" dirty="0" smtClean="0"/>
              <a:t>Reduced Complexity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It is to provide very close performance in terms of PAPR reduction </a:t>
            </a:r>
            <a:r>
              <a:rPr lang="en-US" sz="3000" dirty="0" err="1"/>
              <a:t>wrt</a:t>
            </a:r>
            <a:r>
              <a:rPr lang="en-US" sz="3000" dirty="0"/>
              <a:t> the ideal PTS, yet with reduced complexity</a:t>
            </a:r>
          </a:p>
          <a:p>
            <a:r>
              <a:rPr lang="en-US" sz="3000" dirty="0" smtClean="0"/>
              <a:t>Based on gradient descent search algorithm useful in combinatorial optimization problems suggested by  </a:t>
            </a:r>
            <a:r>
              <a:rPr lang="en-US" sz="3000" dirty="0" err="1" smtClean="0"/>
              <a:t>Aarts</a:t>
            </a:r>
            <a:r>
              <a:rPr lang="en-US" sz="3000" dirty="0" smtClean="0"/>
              <a:t> &amp; </a:t>
            </a:r>
            <a:r>
              <a:rPr lang="en-US" sz="3000" dirty="0" err="1" smtClean="0"/>
              <a:t>Lenstra</a:t>
            </a:r>
            <a:endParaRPr lang="en-US" sz="3000" dirty="0" smtClean="0"/>
          </a:p>
          <a:p>
            <a:pPr marL="228600" lvl="1">
              <a:spcBef>
                <a:spcPts val="1000"/>
              </a:spcBef>
            </a:pPr>
            <a:r>
              <a:rPr lang="en-US" sz="3000" dirty="0" smtClean="0"/>
              <a:t>Principle: </a:t>
            </a:r>
            <a:r>
              <a:rPr lang="en-US" sz="3000" dirty="0"/>
              <a:t>Find </a:t>
            </a:r>
            <a:r>
              <a:rPr lang="en-US" sz="3000" dirty="0" smtClean="0"/>
              <a:t>gradient and optimum step simultaneously, by running over </a:t>
            </a:r>
            <a:r>
              <a:rPr lang="en-US" sz="3000" dirty="0"/>
              <a:t>the r-distant b </a:t>
            </a:r>
            <a:r>
              <a:rPr lang="en-US" sz="3000" dirty="0" smtClean="0"/>
              <a:t>vectors from an initial guess. Repeat that I times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coefficients- Reduced Complexity [4]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b_initial</a:t>
            </a:r>
            <a:r>
              <a:rPr lang="en-US" dirty="0" smtClean="0"/>
              <a:t>=ones(M,1). </a:t>
            </a:r>
            <a:r>
              <a:rPr lang="en-US" dirty="0" err="1" smtClean="0"/>
              <a:t>b_opt</a:t>
            </a:r>
            <a:r>
              <a:rPr lang="en-US" dirty="0" smtClean="0"/>
              <a:t>=</a:t>
            </a:r>
            <a:r>
              <a:rPr lang="en-US" dirty="0" err="1" smtClean="0"/>
              <a:t>b_initial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over all M-long b vectors r-Hamming away from </a:t>
            </a:r>
            <a:r>
              <a:rPr lang="en-US" dirty="0" err="1" smtClean="0"/>
              <a:t>b_opt</a:t>
            </a:r>
            <a:r>
              <a:rPr lang="en-US" dirty="0" smtClean="0"/>
              <a:t>, assign all </a:t>
            </a:r>
            <a:r>
              <a:rPr lang="en-US" dirty="0" err="1" smtClean="0"/>
              <a:t>W^r</a:t>
            </a:r>
            <a:r>
              <a:rPr lang="en-US" dirty="0" smtClean="0"/>
              <a:t> possible values and compute PAPR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 err="1" smtClean="0"/>
              <a:t>b_opt</a:t>
            </a:r>
            <a:r>
              <a:rPr lang="en-US" dirty="0" smtClean="0"/>
              <a:t>; the one bringing to minimum the PAPR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&lt;I: Increase </a:t>
            </a:r>
            <a:r>
              <a:rPr lang="en-US" dirty="0" err="1" smtClean="0"/>
              <a:t>i</a:t>
            </a:r>
            <a:r>
              <a:rPr lang="en-US" dirty="0" smtClean="0"/>
              <a:t> by 1 and return to step 3. else - terminate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PAPR problem in OFDM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(vs. unmodulated, vs. ideal)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185" y="1690688"/>
            <a:ext cx="10043615" cy="4317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4160" y="6008510"/>
            <a:ext cx="12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PTS Classic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41040" y="4450080"/>
            <a:ext cx="1452880" cy="155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92320" y="6008510"/>
            <a:ext cx="153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PTS Reduced complexity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29200" y="4531360"/>
            <a:ext cx="223520" cy="147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64760" y="4531360"/>
            <a:ext cx="939800" cy="147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10320" y="5967870"/>
            <a:ext cx="15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PAPR reduction: 10.6dB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382760" y="4490720"/>
            <a:ext cx="939800" cy="147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4911" y="5967870"/>
            <a:ext cx="153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PTS Iterative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Flipping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443969" y="4531360"/>
            <a:ext cx="386103" cy="143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-Right Arrow 18"/>
          <p:cNvSpPr/>
          <p:nvPr/>
        </p:nvSpPr>
        <p:spPr>
          <a:xfrm>
            <a:off x="5256207" y="4464288"/>
            <a:ext cx="1187761" cy="46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28298" y="4094956"/>
            <a:ext cx="78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6545580" y="4450080"/>
            <a:ext cx="377698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531100" y="411833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~3dB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set of parameters (</a:t>
            </a:r>
            <a:r>
              <a:rPr lang="en-US" dirty="0" err="1" smtClean="0"/>
              <a:t>r,I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002520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26640" y="4267200"/>
            <a:ext cx="1452880" cy="233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640" y="4724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chosen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280160" y="4384040"/>
            <a:ext cx="104648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Vs. Article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68246" y="1883392"/>
            <a:ext cx="4592602" cy="497460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0126" y="1690689"/>
            <a:ext cx="7218120" cy="4437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29991" y="593892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6.3 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311" y="603551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5.95 dB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flipH="1" flipV="1">
            <a:off x="3352800" y="5069840"/>
            <a:ext cx="272108" cy="965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8118079" y="4724401"/>
            <a:ext cx="1025921" cy="1214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09" y="5924510"/>
            <a:ext cx="15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PAPR reduction: 10.2dB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98549" y="5066105"/>
            <a:ext cx="52850" cy="85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Simulation- time domain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081" y="1825625"/>
            <a:ext cx="11150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</a:t>
            </a:r>
            <a:r>
              <a:rPr lang="en-US" dirty="0" smtClean="0"/>
              <a:t>coefficients- Complexity for every OFDM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600" dirty="0" smtClean="0"/>
              <a:t>Reduced Complexity algorithm: </a:t>
            </a:r>
            <a:r>
              <a:rPr lang="en-US" sz="2600" dirty="0"/>
              <a:t>at every </a:t>
            </a:r>
            <a:r>
              <a:rPr lang="en-US" sz="2600" dirty="0" err="1"/>
              <a:t>i</a:t>
            </a:r>
            <a:r>
              <a:rPr lang="en-US" sz="2600" dirty="0"/>
              <a:t>&lt;=I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We run over </a:t>
            </a:r>
            <a:r>
              <a:rPr lang="en-US" sz="2600" dirty="0" smtClean="0"/>
              <a:t>M-1 </a:t>
            </a:r>
            <a:r>
              <a:rPr lang="en-US" sz="2600" dirty="0"/>
              <a:t>choose </a:t>
            </a:r>
            <a:r>
              <a:rPr lang="en-US" sz="2600" dirty="0"/>
              <a:t>r</a:t>
            </a:r>
            <a:r>
              <a:rPr lang="en-US" sz="2600" dirty="0" smtClean="0"/>
              <a:t> </a:t>
            </a:r>
            <a:r>
              <a:rPr lang="en-US" sz="2600" dirty="0"/>
              <a:t>different r-Hamming distant b </a:t>
            </a:r>
            <a:r>
              <a:rPr lang="en-US" sz="2600" dirty="0" smtClean="0"/>
              <a:t>vectors from initial b vector</a:t>
            </a:r>
            <a:endParaRPr lang="en-US" sz="2600" dirty="0"/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For every vector, we try </a:t>
            </a:r>
            <a:r>
              <a:rPr lang="en-US" sz="2600" dirty="0" err="1"/>
              <a:t>W^r</a:t>
            </a:r>
            <a:r>
              <a:rPr lang="en-US" sz="2600" dirty="0"/>
              <a:t> different values for the r different terms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Conclusion: </a:t>
            </a:r>
            <a:endParaRPr lang="en-US" sz="2600" dirty="0" smtClean="0"/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endParaRPr lang="en-US" sz="2600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sz="2600" dirty="0"/>
              <a:t>Iterative </a:t>
            </a:r>
            <a:r>
              <a:rPr lang="en-US" sz="2600" dirty="0" smtClean="0"/>
              <a:t>flipping algorithm:</a:t>
            </a:r>
          </a:p>
          <a:p>
            <a:pPr marL="228600" lvl="1">
              <a:spcBef>
                <a:spcPts val="1000"/>
              </a:spcBef>
            </a:pPr>
            <a:endParaRPr lang="en-US" sz="2600" dirty="0"/>
          </a:p>
          <a:p>
            <a:pPr marL="228600" lvl="1">
              <a:spcBef>
                <a:spcPts val="1000"/>
              </a:spcBef>
            </a:pPr>
            <a:r>
              <a:rPr lang="en-US" sz="2600" dirty="0" smtClean="0"/>
              <a:t>Example: I=1, M=8, W=4, r=2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 smtClean="0"/>
              <a:t>Reduced complexity: 336 steps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 smtClean="0"/>
              <a:t>Iterative flipping: 28 steps</a:t>
            </a:r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440975"/>
              </p:ext>
            </p:extLst>
          </p:nvPr>
        </p:nvGraphicFramePr>
        <p:xfrm>
          <a:off x="3195638" y="2874963"/>
          <a:ext cx="23796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3" imgW="965160" imgH="457200" progId="Equation.DSMT4">
                  <p:embed/>
                </p:oleObj>
              </mc:Choice>
              <mc:Fallback>
                <p:oleObj name="Equation" r:id="rId3" imgW="965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5638" y="2874963"/>
                        <a:ext cx="2379662" cy="112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838180"/>
              </p:ext>
            </p:extLst>
          </p:nvPr>
        </p:nvGraphicFramePr>
        <p:xfrm>
          <a:off x="4371975" y="4136231"/>
          <a:ext cx="1724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5" imgW="698400" imgH="203040" progId="Equation.DSMT4">
                  <p:embed/>
                </p:oleObj>
              </mc:Choice>
              <mc:Fallback>
                <p:oleObj name="Equation" r:id="rId5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1975" y="4136231"/>
                        <a:ext cx="1724025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9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0" y="134747"/>
            <a:ext cx="10515600" cy="1325563"/>
          </a:xfrm>
        </p:spPr>
        <p:txBody>
          <a:bodyPr/>
          <a:lstStyle/>
          <a:p>
            <a:r>
              <a:rPr lang="en-US" dirty="0" smtClean="0"/>
              <a:t>Reduced complexity Vs. Iterative flipping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85" y="1460310"/>
            <a:ext cx="11395881" cy="5158854"/>
          </a:xfrm>
          <a:prstGeom prst="rect">
            <a:avLst/>
          </a:prstGeom>
        </p:spPr>
      </p:pic>
      <p:sp>
        <p:nvSpPr>
          <p:cNvPr id="3" name="Left-Right Arrow 2"/>
          <p:cNvSpPr/>
          <p:nvPr/>
        </p:nvSpPr>
        <p:spPr>
          <a:xfrm>
            <a:off x="5413248" y="5266944"/>
            <a:ext cx="649224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54616" y="489761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6141720" y="5274565"/>
            <a:ext cx="176784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80496" y="495095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~3dB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0136" y="4943331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Fits article curves!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Incorporation into the OFDM modem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article and effective signal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04" y="2962656"/>
            <a:ext cx="9925391" cy="316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7473" y="1883664"/>
            <a:ext cx="104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Articles simulations refer to an OFDM block fully composed of payload subcarriers: no Guard bands, nor pilots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6099" y="251922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154813"/>
            <a:ext cx="10515600" cy="851027"/>
          </a:xfrm>
        </p:spPr>
        <p:txBody>
          <a:bodyPr/>
          <a:lstStyle/>
          <a:p>
            <a:r>
              <a:rPr lang="en-US" dirty="0" smtClean="0"/>
              <a:t>CCDF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" y="1078992"/>
            <a:ext cx="11686032" cy="5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045"/>
            <a:ext cx="10515600" cy="732155"/>
          </a:xfrm>
        </p:spPr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1" y="960120"/>
            <a:ext cx="11384280" cy="2670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3630295"/>
            <a:ext cx="11430000" cy="31362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3527" y="5030469"/>
            <a:ext cx="77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PTS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2" y="1988621"/>
            <a:ext cx="8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 PTS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0" y="1117600"/>
            <a:ext cx="0" cy="53441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3188" y="1117600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2446" y="1168955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948" y="3972441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10206" y="4023796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219"/>
            <a:ext cx="10515600" cy="1325563"/>
          </a:xfrm>
        </p:spPr>
        <p:txBody>
          <a:bodyPr/>
          <a:lstStyle/>
          <a:p>
            <a:r>
              <a:rPr lang="en-US" dirty="0" smtClean="0"/>
              <a:t>Background- OFDM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/>
          <a:lstStyle/>
          <a:p>
            <a:r>
              <a:rPr lang="en-US" dirty="0" smtClean="0"/>
              <a:t>The principle: transmission of a signal that is a linear combination of an orthogonal basis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symbols are the linear combination’s  coefficients and are statistically independent: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59" y="2514985"/>
            <a:ext cx="6509981" cy="204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22824"/>
              </p:ext>
            </p:extLst>
          </p:nvPr>
        </p:nvGraphicFramePr>
        <p:xfrm>
          <a:off x="5121606" y="5543695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1606" y="5543695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17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24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EVM (</a:t>
            </a:r>
            <a:r>
              <a:rPr lang="en-US" dirty="0" err="1" smtClean="0"/>
              <a:t>EsNo</a:t>
            </a:r>
            <a:r>
              <a:rPr lang="en-US" dirty="0" smtClean="0"/>
              <a:t>=40dB, no multipath)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690689"/>
            <a:ext cx="5395913" cy="4740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1051560"/>
            <a:ext cx="88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 PTS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570" y="1690689"/>
            <a:ext cx="5970270" cy="47405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42960" y="1051560"/>
            <a:ext cx="286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PTS (Reduced complexity)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63"/>
            <a:ext cx="10515600" cy="843618"/>
          </a:xfrm>
        </p:spPr>
        <p:txBody>
          <a:bodyPr/>
          <a:lstStyle/>
          <a:p>
            <a:r>
              <a:rPr lang="en-US" dirty="0" smtClean="0"/>
              <a:t>Block partitioning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8681"/>
            <a:ext cx="10515600" cy="5308282"/>
          </a:xfrm>
        </p:spPr>
        <p:txBody>
          <a:bodyPr/>
          <a:lstStyle/>
          <a:p>
            <a:r>
              <a:rPr lang="en-US" dirty="0" smtClean="0"/>
              <a:t>Given the following block: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Contiguous partitioning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Interleaved (“</a:t>
            </a:r>
            <a:r>
              <a:rPr lang="en-US" dirty="0" err="1" smtClean="0"/>
              <a:t>polyphased</a:t>
            </a:r>
            <a:r>
              <a:rPr lang="en-US" dirty="0" smtClean="0"/>
              <a:t>”): should be better for actual blocks with GB’s- better partitioning of GB’s between sub- blocks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45" y="1504950"/>
            <a:ext cx="7375070" cy="415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72" y="2579291"/>
            <a:ext cx="7012668" cy="138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51" y="4896050"/>
            <a:ext cx="7193869" cy="14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136525"/>
            <a:ext cx="10515600" cy="1067435"/>
          </a:xfrm>
        </p:spPr>
        <p:txBody>
          <a:bodyPr/>
          <a:lstStyle/>
          <a:p>
            <a:r>
              <a:rPr lang="en-US" dirty="0" smtClean="0"/>
              <a:t>Block partitioning </a:t>
            </a:r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03960"/>
            <a:ext cx="1136904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Circuit-Aware System Design Techniques </a:t>
            </a:r>
            <a:r>
              <a:rPr lang="en-US" dirty="0" smtClean="0"/>
              <a:t>for Wireless Communication,</a:t>
            </a:r>
            <a:r>
              <a:rPr lang="he-IL" dirty="0" smtClean="0"/>
              <a:t> </a:t>
            </a:r>
            <a:r>
              <a:rPr lang="en-US" dirty="0" smtClean="0"/>
              <a:t>by Everest </a:t>
            </a:r>
            <a:r>
              <a:rPr lang="en-US" dirty="0"/>
              <a:t>Wang </a:t>
            </a:r>
            <a:r>
              <a:rPr lang="en-US" dirty="0" smtClean="0"/>
              <a:t>Huang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OFDM for wireless communication systems,  Prasad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Overview: Peak-to-Average Power </a:t>
            </a:r>
            <a:r>
              <a:rPr lang="en-US" dirty="0" smtClean="0"/>
              <a:t>Ratio Reduction </a:t>
            </a:r>
            <a:r>
              <a:rPr lang="en-US" dirty="0"/>
              <a:t>Techniques for OFDM </a:t>
            </a:r>
            <a:r>
              <a:rPr lang="en-US" dirty="0" smtClean="0"/>
              <a:t>Signals, Jiang&amp; Wu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PAPR Reduction of OFDM Signals Using a </a:t>
            </a:r>
            <a:r>
              <a:rPr lang="en-US" dirty="0" smtClean="0"/>
              <a:t>Reduced Complexity </a:t>
            </a:r>
            <a:r>
              <a:rPr lang="en-US" dirty="0"/>
              <a:t>PTS </a:t>
            </a:r>
            <a:r>
              <a:rPr lang="en-US" dirty="0" smtClean="0"/>
              <a:t>Technique, </a:t>
            </a:r>
            <a:r>
              <a:rPr lang="en-US" dirty="0" err="1" smtClean="0"/>
              <a:t>Hee</a:t>
            </a:r>
            <a:r>
              <a:rPr lang="en-US" dirty="0" smtClean="0"/>
              <a:t> Han &amp; Hong Lee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peak to average power </a:t>
            </a:r>
            <a:r>
              <a:rPr lang="en-US" dirty="0" smtClean="0"/>
              <a:t>ration in OFDM, Chapter 3. </a:t>
            </a:r>
            <a:r>
              <a:rPr lang="en-US" dirty="0" err="1" smtClean="0"/>
              <a:t>Shodhganga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PAPR Reduction Techniques for OFDM Systems, </a:t>
            </a:r>
            <a:r>
              <a:rPr lang="en-US" dirty="0" err="1"/>
              <a:t>P.Kalaivani</a:t>
            </a:r>
            <a:r>
              <a:rPr lang="en-US" dirty="0"/>
              <a:t>, </a:t>
            </a:r>
            <a:r>
              <a:rPr lang="en-US" dirty="0" smtClean="0"/>
              <a:t>,</a:t>
            </a:r>
            <a:r>
              <a:rPr lang="en-US" dirty="0" err="1" smtClean="0"/>
              <a:t>S.R.Balasubramanian</a:t>
            </a:r>
            <a:r>
              <a:rPr lang="en-US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Peak to average power ratio reduction of an OFDM signal using PTS, </a:t>
            </a:r>
            <a:r>
              <a:rPr lang="en-US" dirty="0" err="1" smtClean="0"/>
              <a:t>Cimini</a:t>
            </a:r>
            <a:r>
              <a:rPr lang="en-US" dirty="0" smtClean="0"/>
              <a:t>, </a:t>
            </a:r>
            <a:r>
              <a:rPr lang="en-US" dirty="0" err="1" smtClean="0"/>
              <a:t>Solenberger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OFDM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domain signal</a:t>
            </a:r>
            <a:r>
              <a:rPr lang="en-US" dirty="0" smtClean="0"/>
              <a:t>: 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Typical shape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09" y="3879266"/>
            <a:ext cx="6296025" cy="207645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66513" y="1825625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513" y="1825625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36" y="3879266"/>
            <a:ext cx="4243316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51765"/>
            <a:ext cx="10515600" cy="975995"/>
          </a:xfrm>
        </p:spPr>
        <p:txBody>
          <a:bodyPr/>
          <a:lstStyle/>
          <a:p>
            <a:r>
              <a:rPr lang="en-US" dirty="0" smtClean="0"/>
              <a:t>Motivation: PA 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249680"/>
            <a:ext cx="7025640" cy="4927283"/>
          </a:xfrm>
        </p:spPr>
        <p:txBody>
          <a:bodyPr/>
          <a:lstStyle/>
          <a:p>
            <a:r>
              <a:rPr lang="en-US" dirty="0" smtClean="0"/>
              <a:t>PAPR trades-off signal quality Vs. Range and Power consumption</a:t>
            </a:r>
          </a:p>
          <a:p>
            <a:r>
              <a:rPr lang="en-US" dirty="0" smtClean="0"/>
              <a:t>Saturating PA causes:</a:t>
            </a:r>
          </a:p>
          <a:p>
            <a:pPr lvl="1"/>
            <a:r>
              <a:rPr lang="en-US" dirty="0" smtClean="0"/>
              <a:t>Distortion</a:t>
            </a:r>
          </a:p>
          <a:p>
            <a:pPr lvl="1"/>
            <a:r>
              <a:rPr lang="en-US" dirty="0" smtClean="0"/>
              <a:t>Loss of orthogonality (ICI)</a:t>
            </a:r>
          </a:p>
          <a:p>
            <a:pPr lvl="1"/>
            <a:r>
              <a:rPr lang="en-US" dirty="0" smtClean="0"/>
              <a:t>Spectral leakage to adjacent channels</a:t>
            </a:r>
          </a:p>
          <a:p>
            <a:r>
              <a:rPr lang="en-US" dirty="0" smtClean="0"/>
              <a:t>Increasing</a:t>
            </a:r>
            <a:r>
              <a:rPr lang="en-US" dirty="0" smtClean="0"/>
              <a:t> PA’s compression point increases power consumption</a:t>
            </a:r>
          </a:p>
          <a:p>
            <a:r>
              <a:rPr lang="en-US" dirty="0" smtClean="0"/>
              <a:t>Not saturation nor Increasing: compromise on </a:t>
            </a:r>
            <a:r>
              <a:rPr lang="en-US" dirty="0" err="1" smtClean="0"/>
              <a:t>Pavg</a:t>
            </a:r>
            <a:r>
              <a:rPr lang="en-US" dirty="0" smtClean="0"/>
              <a:t>, thus on Range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1" y="1249680"/>
            <a:ext cx="411480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r>
              <a:rPr lang="en-US" dirty="0" smtClean="0"/>
              <a:t>PAPR definition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391354"/>
              </p:ext>
            </p:extLst>
          </p:nvPr>
        </p:nvGraphicFramePr>
        <p:xfrm>
          <a:off x="1999298" y="2895600"/>
          <a:ext cx="6858220" cy="276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1892160" imgH="761760" progId="Equation.DSMT4">
                  <p:embed/>
                </p:oleObj>
              </mc:Choice>
              <mc:Fallback>
                <p:oleObj name="Equation" r:id="rId3" imgW="189216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9298" y="2895600"/>
                        <a:ext cx="6858220" cy="2761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737360"/>
            <a:ext cx="9843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an OFDM block composed of N symbols of duration T seconds;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limit theorem: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Magnitude is Rayleigh distributed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Hence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65391"/>
              </p:ext>
            </p:extLst>
          </p:nvPr>
        </p:nvGraphicFramePr>
        <p:xfrm>
          <a:off x="3401443" y="2364259"/>
          <a:ext cx="2125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3" imgW="1117440" imgH="291960" progId="Equation.DSMT4">
                  <p:embed/>
                </p:oleObj>
              </mc:Choice>
              <mc:Fallback>
                <p:oleObj name="Equation" r:id="rId3" imgW="1117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1443" y="2364259"/>
                        <a:ext cx="2125663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72489"/>
              </p:ext>
            </p:extLst>
          </p:nvPr>
        </p:nvGraphicFramePr>
        <p:xfrm>
          <a:off x="3401443" y="3566319"/>
          <a:ext cx="30908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5" imgW="1625400" imgH="457200" progId="Equation.DSMT4">
                  <p:embed/>
                </p:oleObj>
              </mc:Choice>
              <mc:Fallback>
                <p:oleObj name="Equation" r:id="rId5" imgW="162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1443" y="3566319"/>
                        <a:ext cx="3090863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0692"/>
              </p:ext>
            </p:extLst>
          </p:nvPr>
        </p:nvGraphicFramePr>
        <p:xfrm>
          <a:off x="2425700" y="4605312"/>
          <a:ext cx="36703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Equation" r:id="rId7" imgW="1930320" imgH="495000" progId="Equation.DSMT4">
                  <p:embed/>
                </p:oleObj>
              </mc:Choice>
              <mc:Fallback>
                <p:oleObj name="Equation" r:id="rId7" imgW="1930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5700" y="4605312"/>
                        <a:ext cx="367030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16572</TotalTime>
  <Words>1043</Words>
  <Application>Microsoft Office PowerPoint</Application>
  <PresentationFormat>Widescreen</PresentationFormat>
  <Paragraphs>242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Equation</vt:lpstr>
      <vt:lpstr>MathType 6.0 Equation</vt:lpstr>
      <vt:lpstr>OFDM PAPR Reduction through PTS technique</vt:lpstr>
      <vt:lpstr>Table of contents</vt:lpstr>
      <vt:lpstr>The PAPR problem in OFDM </vt:lpstr>
      <vt:lpstr>Background- OFDM</vt:lpstr>
      <vt:lpstr>Background- OFDM</vt:lpstr>
      <vt:lpstr>Motivation: PA linearity</vt:lpstr>
      <vt:lpstr>Theory</vt:lpstr>
      <vt:lpstr>PAPR definition</vt:lpstr>
      <vt:lpstr>PAPR distribution (CCDF) [1]</vt:lpstr>
      <vt:lpstr>PAPR distribution (CCDF): analytic expression [1]</vt:lpstr>
      <vt:lpstr>PAPR distribution (CCDF): Theoretical curves[1]</vt:lpstr>
      <vt:lpstr>PAPR distribution –Interpolation [1]</vt:lpstr>
      <vt:lpstr>PAPR distribution -Interpolation</vt:lpstr>
      <vt:lpstr>PAPR reduction techniques </vt:lpstr>
      <vt:lpstr>Criteria</vt:lpstr>
      <vt:lpstr>Techniques comparison</vt:lpstr>
      <vt:lpstr>Techniques comparison</vt:lpstr>
      <vt:lpstr>The Partial Transmit Sequence (PTS) Technique</vt:lpstr>
      <vt:lpstr>PTS- Block Diagram</vt:lpstr>
      <vt:lpstr>Algorithm steps</vt:lpstr>
      <vt:lpstr>Mathematical development</vt:lpstr>
      <vt:lpstr>Mathematical development</vt:lpstr>
      <vt:lpstr>Calculation of PTS coefficients</vt:lpstr>
      <vt:lpstr>Calculation of PTS coefficients- Iterative flipping [7]</vt:lpstr>
      <vt:lpstr>Simulation</vt:lpstr>
      <vt:lpstr>Simulation (time domain)</vt:lpstr>
      <vt:lpstr>Simulation (EVM)</vt:lpstr>
      <vt:lpstr>Calculation of PTS coefficients- Reduced Complexity [4]</vt:lpstr>
      <vt:lpstr>Calculation of PTS coefficients- Reduced Complexity [4]</vt:lpstr>
      <vt:lpstr>Expected results (vs. unmodulated, vs. ideal)</vt:lpstr>
      <vt:lpstr>Chosen set of parameters (r,I)</vt:lpstr>
      <vt:lpstr>Simulation Vs. Article</vt:lpstr>
      <vt:lpstr>Simulation- time domain</vt:lpstr>
      <vt:lpstr>Calculation of PTS coefficients- Complexity for every OFDM symbol</vt:lpstr>
      <vt:lpstr>Reduced complexity Vs. Iterative flipping</vt:lpstr>
      <vt:lpstr>Incorporation into the OFDM modem </vt:lpstr>
      <vt:lpstr>Difference between article and effective signal</vt:lpstr>
      <vt:lpstr>CCDF</vt:lpstr>
      <vt:lpstr>time</vt:lpstr>
      <vt:lpstr>EVM (EsNo=40dB, no multipath)</vt:lpstr>
      <vt:lpstr>Block partitioning method</vt:lpstr>
      <vt:lpstr>Block partitioning method</vt:lpstr>
      <vt:lpstr>References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OFDM PAPR Reduction through PTS technique</dc:title>
  <dc:creator>User</dc:creator>
  <cp:lastModifiedBy>Lior Kissos</cp:lastModifiedBy>
  <cp:revision>96</cp:revision>
  <dcterms:created xsi:type="dcterms:W3CDTF">2017-09-16T14:07:35Z</dcterms:created>
  <dcterms:modified xsi:type="dcterms:W3CDTF">2017-10-12T07:17:44Z</dcterms:modified>
</cp:coreProperties>
</file>