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69" r:id="rId5"/>
    <p:sldId id="275" r:id="rId6"/>
    <p:sldId id="282" r:id="rId7"/>
    <p:sldId id="281" r:id="rId8"/>
    <p:sldId id="283" r:id="rId9"/>
    <p:sldId id="276" r:id="rId10"/>
    <p:sldId id="272" r:id="rId11"/>
    <p:sldId id="278" r:id="rId12"/>
    <p:sldId id="279" r:id="rId13"/>
    <p:sldId id="280" r:id="rId14"/>
    <p:sldId id="259" r:id="rId15"/>
    <p:sldId id="287" r:id="rId16"/>
    <p:sldId id="288" r:id="rId17"/>
    <p:sldId id="289" r:id="rId18"/>
    <p:sldId id="284" r:id="rId19"/>
    <p:sldId id="290" r:id="rId20"/>
    <p:sldId id="291" r:id="rId21"/>
    <p:sldId id="292" r:id="rId22"/>
    <p:sldId id="293" r:id="rId23"/>
    <p:sldId id="294" r:id="rId24"/>
    <p:sldId id="295" r:id="rId25"/>
    <p:sldId id="301" r:id="rId26"/>
    <p:sldId id="303" r:id="rId27"/>
    <p:sldId id="304" r:id="rId28"/>
    <p:sldId id="297" r:id="rId29"/>
    <p:sldId id="298" r:id="rId30"/>
    <p:sldId id="307" r:id="rId31"/>
    <p:sldId id="309" r:id="rId32"/>
    <p:sldId id="305" r:id="rId33"/>
    <p:sldId id="302" r:id="rId34"/>
    <p:sldId id="300" r:id="rId35"/>
    <p:sldId id="310" r:id="rId36"/>
    <p:sldId id="262" r:id="rId37"/>
    <p:sldId id="313" r:id="rId38"/>
    <p:sldId id="317" r:id="rId39"/>
    <p:sldId id="315" r:id="rId40"/>
    <p:sldId id="316" r:id="rId41"/>
    <p:sldId id="318" r:id="rId42"/>
    <p:sldId id="312" r:id="rId43"/>
    <p:sldId id="27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96" autoAdjust="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DBBD4-50DD-45D8-920D-439F8E5106DA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C31EE-3423-46B3-BE0B-167A17075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77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C31EE-3423-46B3-BE0B-167A170756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79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C31EE-3423-46B3-BE0B-167A170756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08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peak power</a:t>
            </a:r>
            <a:r>
              <a:rPr lang="en-US" baseline="0" dirty="0" smtClean="0"/>
              <a:t> is the absolute one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C31EE-3423-46B3-BE0B-167A170756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38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4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1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7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2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2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6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0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1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9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A1DB2-F186-40A4-8E7C-447CEF618330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8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7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OFDM PAPR Reduction through PTS technique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PAPR distribution (CCDF): analytic expression [1]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Probability of at least 1 sample of time domain signal to cross a certain power level: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if we define 			, then;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394864"/>
              </p:ext>
            </p:extLst>
          </p:nvPr>
        </p:nvGraphicFramePr>
        <p:xfrm>
          <a:off x="1377808" y="2670969"/>
          <a:ext cx="7943850" cy="266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" name="Equation" r:id="rId3" imgW="4178160" imgH="1396800" progId="Equation.DSMT4">
                  <p:embed/>
                </p:oleObj>
              </mc:Choice>
              <mc:Fallback>
                <p:oleObj name="Equation" r:id="rId3" imgW="417816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7808" y="2670969"/>
                        <a:ext cx="7943850" cy="266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862311"/>
              </p:ext>
            </p:extLst>
          </p:nvPr>
        </p:nvGraphicFramePr>
        <p:xfrm>
          <a:off x="3286930" y="5275648"/>
          <a:ext cx="1617663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Equation" r:id="rId5" imgW="850680" imgH="419040" progId="Equation.DSMT4">
                  <p:embed/>
                </p:oleObj>
              </mc:Choice>
              <mc:Fallback>
                <p:oleObj name="Equation" r:id="rId5" imgW="8506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6930" y="5275648"/>
                        <a:ext cx="1617663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041390"/>
              </p:ext>
            </p:extLst>
          </p:nvPr>
        </p:nvGraphicFramePr>
        <p:xfrm>
          <a:off x="5117295" y="5852319"/>
          <a:ext cx="5408613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Equation" r:id="rId7" imgW="2844720" imgH="482400" progId="Equation.DSMT4">
                  <p:embed/>
                </p:oleObj>
              </mc:Choice>
              <mc:Fallback>
                <p:oleObj name="Equation" r:id="rId7" imgW="28447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17295" y="5852319"/>
                        <a:ext cx="5408613" cy="91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367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PAPR distribution (CCDF</a:t>
            </a:r>
            <a:r>
              <a:rPr lang="en-US" dirty="0" smtClean="0"/>
              <a:t>): Theoretical curves[1]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8042"/>
            <a:ext cx="9375728" cy="4659958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416928"/>
              </p:ext>
            </p:extLst>
          </p:nvPr>
        </p:nvGraphicFramePr>
        <p:xfrm>
          <a:off x="3105150" y="1690688"/>
          <a:ext cx="45878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4" imgW="2412720" imgH="304560" progId="Equation.DSMT4">
                  <p:embed/>
                </p:oleObj>
              </mc:Choice>
              <mc:Fallback>
                <p:oleObj name="Equation" r:id="rId4" imgW="24127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05150" y="1690688"/>
                        <a:ext cx="4587875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393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PAPR </a:t>
            </a:r>
            <a:r>
              <a:rPr lang="en-US" dirty="0" smtClean="0"/>
              <a:t>distribution –Interpolation </a:t>
            </a:r>
            <a:r>
              <a:rPr lang="en-US" dirty="0"/>
              <a:t>[1]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9360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Analog signal can be modeled by an interpolated digital signal</a:t>
            </a:r>
          </a:p>
          <a:p>
            <a:r>
              <a:rPr lang="en-US" dirty="0"/>
              <a:t>Interpolated digital signal has no longer uncorrelated </a:t>
            </a:r>
            <a:r>
              <a:rPr lang="en-US" dirty="0" smtClean="0"/>
              <a:t>samples</a:t>
            </a:r>
          </a:p>
          <a:p>
            <a:r>
              <a:rPr lang="en-US" dirty="0"/>
              <a:t>A</a:t>
            </a:r>
            <a:r>
              <a:rPr lang="en-US" dirty="0" smtClean="0"/>
              <a:t>n interpolated N-samples symbol has effectively the non-interpolated theoretical PAPR of a 2N-samples symbol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792" y="1965277"/>
            <a:ext cx="5751395" cy="436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2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PAPR distribution -Interpolation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0337" cy="4351338"/>
          </a:xfrm>
        </p:spPr>
        <p:txBody>
          <a:bodyPr/>
          <a:lstStyle/>
          <a:p>
            <a:r>
              <a:rPr lang="en-US" dirty="0" smtClean="0"/>
              <a:t>The aim of the interpolation is to obtain the signal peaks</a:t>
            </a:r>
          </a:p>
          <a:p>
            <a:r>
              <a:rPr lang="en-US" dirty="0" smtClean="0"/>
              <a:t>The effect of increasing the interpolation factor attains a limit</a:t>
            </a:r>
          </a:p>
          <a:p>
            <a:r>
              <a:rPr lang="en-US" dirty="0" smtClean="0"/>
              <a:t>Typically, a value of L=4 is sufficient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50" y="1690688"/>
            <a:ext cx="58102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7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PAPR reduction techniques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9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PAPR reduction</a:t>
            </a:r>
          </a:p>
          <a:p>
            <a:r>
              <a:rPr lang="en-US" dirty="0" smtClean="0"/>
              <a:t>BER performance</a:t>
            </a:r>
          </a:p>
          <a:p>
            <a:r>
              <a:rPr lang="en-US" dirty="0" smtClean="0"/>
              <a:t>Average power conservation</a:t>
            </a:r>
          </a:p>
          <a:p>
            <a:r>
              <a:rPr lang="en-US" dirty="0" smtClean="0"/>
              <a:t>Data Rate </a:t>
            </a:r>
          </a:p>
          <a:p>
            <a:r>
              <a:rPr lang="en-US" dirty="0" smtClean="0"/>
              <a:t>Spectral spillage</a:t>
            </a:r>
          </a:p>
          <a:p>
            <a:r>
              <a:rPr lang="en-US" dirty="0" smtClean="0"/>
              <a:t>Complexity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comparison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186015"/>
              </p:ext>
            </p:extLst>
          </p:nvPr>
        </p:nvGraphicFramePr>
        <p:xfrm>
          <a:off x="1009934" y="2224587"/>
          <a:ext cx="10343865" cy="42444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1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18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988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552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0300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8189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2133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361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</a:rPr>
                        <a:t>Technique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PAPR Reduction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BER performance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200"/>
                        <a:buFont typeface="Calibri" panose="020F0502020204030204" pitchFamily="34" charset="0"/>
                        <a:buNone/>
                      </a:pP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power Conservation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Data Rate Loss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Spectral Spillage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Complexity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effectLst/>
                        </a:rPr>
                        <a:t>Clipping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3dB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 smtClean="0">
                          <a:effectLst/>
                        </a:rPr>
                        <a:t>Coding[3]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3dB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Medium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Medium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 err="1" smtClean="0">
                          <a:effectLst/>
                        </a:rPr>
                        <a:t>Companding</a:t>
                      </a:r>
                      <a:r>
                        <a:rPr lang="en-US" sz="1400" b="1" i="1" u="none" strike="noStrike" dirty="0" smtClean="0">
                          <a:effectLst/>
                        </a:rPr>
                        <a:t> [3],[5]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Medium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53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effectLst/>
                        </a:rPr>
                        <a:t>Tone Reservation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Medium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9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effectLst/>
                        </a:rPr>
                        <a:t>PTS/SLM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Medium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51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9213"/>
            <a:ext cx="10515600" cy="998018"/>
          </a:xfrm>
        </p:spPr>
        <p:txBody>
          <a:bodyPr/>
          <a:lstStyle/>
          <a:p>
            <a:r>
              <a:rPr lang="en-US" dirty="0"/>
              <a:t>Techniques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3899" y="1563624"/>
            <a:ext cx="5705901" cy="442774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199" y="1719072"/>
            <a:ext cx="5878773" cy="41631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93479" y="5882179"/>
            <a:ext cx="1035430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Most literature ([4], [5] ,[6</a:t>
            </a:r>
            <a:r>
              <a:rPr lang="en-US" sz="2800" dirty="0" smtClean="0">
                <a:solidFill>
                  <a:srgbClr val="FF0000"/>
                </a:solidFill>
              </a:rPr>
              <a:t>] and others) </a:t>
            </a:r>
            <a:r>
              <a:rPr lang="en-US" sz="2800" dirty="0">
                <a:solidFill>
                  <a:srgbClr val="FF0000"/>
                </a:solidFill>
              </a:rPr>
              <a:t>claims the SLM/PTS </a:t>
            </a:r>
            <a:r>
              <a:rPr lang="en-US" sz="2800" dirty="0" smtClean="0">
                <a:solidFill>
                  <a:srgbClr val="FF0000"/>
                </a:solidFill>
              </a:rPr>
              <a:t>technique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tradeoffs best </a:t>
            </a:r>
            <a:r>
              <a:rPr lang="en-US" sz="2800" dirty="0" smtClean="0">
                <a:solidFill>
                  <a:srgbClr val="FF0000"/>
                </a:solidFill>
              </a:rPr>
              <a:t>the different performance criteria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34056" y="1252728"/>
            <a:ext cx="121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PAPR CCDF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9744" y="128345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4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Partial Transmit Sequence (PTS) Technique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PTS- Block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94158" cy="469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3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PAPR problem in OFDM</a:t>
            </a:r>
          </a:p>
          <a:p>
            <a:r>
              <a:rPr lang="en-US" dirty="0" smtClean="0"/>
              <a:t>Theory</a:t>
            </a:r>
          </a:p>
          <a:p>
            <a:r>
              <a:rPr lang="en-US" dirty="0" smtClean="0"/>
              <a:t>PAPR reduction techniques</a:t>
            </a:r>
          </a:p>
          <a:p>
            <a:r>
              <a:rPr lang="en-US" dirty="0" smtClean="0"/>
              <a:t>The PTS technique</a:t>
            </a:r>
          </a:p>
          <a:p>
            <a:r>
              <a:rPr lang="en-US" dirty="0" smtClean="0"/>
              <a:t>PTS simulations</a:t>
            </a:r>
          </a:p>
          <a:p>
            <a:r>
              <a:rPr lang="en-US" dirty="0" smtClean="0"/>
              <a:t>Incorporation into the OFDM modem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0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Division of the N-long OFDM symbol into M sub-blocks: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Contiguous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P</a:t>
            </a:r>
            <a:r>
              <a:rPr lang="en-US" dirty="0" err="1" smtClean="0"/>
              <a:t>olyphase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Zero padding of each of the sub-blocks to length of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IDFT over each of the sub-blocks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Calculation of optimum PTS coefficients vector: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Iterative flipping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Reduced complexity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Multiplication of the sub-blocks by the PTS coefficients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Summation of the sub-blocks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9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Frequency domain OFDM symbol vector form: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Division into M disjoint sub-blocks: 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Zero padding of sub-blocks			such that: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IDFT execution: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063119"/>
              </p:ext>
            </p:extLst>
          </p:nvPr>
        </p:nvGraphicFramePr>
        <p:xfrm>
          <a:off x="8384417" y="1690688"/>
          <a:ext cx="509232" cy="814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3" name="Equation" r:id="rId3" imgW="190440" imgH="304560" progId="Equation.DSMT4">
                  <p:embed/>
                </p:oleObj>
              </mc:Choice>
              <mc:Fallback>
                <p:oleObj name="Equation" r:id="rId3" imgW="1904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4417" y="1690688"/>
                        <a:ext cx="509232" cy="814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066862"/>
              </p:ext>
            </p:extLst>
          </p:nvPr>
        </p:nvGraphicFramePr>
        <p:xfrm>
          <a:off x="6652454" y="2305844"/>
          <a:ext cx="1731963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4" name="Equation" r:id="rId5" imgW="647640" imgH="634680" progId="Equation.DSMT4">
                  <p:embed/>
                </p:oleObj>
              </mc:Choice>
              <mc:Fallback>
                <p:oleObj name="Equation" r:id="rId5" imgW="64764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52454" y="2305844"/>
                        <a:ext cx="1731963" cy="169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775610"/>
              </p:ext>
            </p:extLst>
          </p:nvPr>
        </p:nvGraphicFramePr>
        <p:xfrm>
          <a:off x="5600700" y="4002088"/>
          <a:ext cx="1595438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5" name="Equation" r:id="rId7" imgW="596880" imgH="507960" progId="Equation.DSMT4">
                  <p:embed/>
                </p:oleObj>
              </mc:Choice>
              <mc:Fallback>
                <p:oleObj name="Equation" r:id="rId7" imgW="5968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00700" y="4002088"/>
                        <a:ext cx="1595438" cy="135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520753"/>
              </p:ext>
            </p:extLst>
          </p:nvPr>
        </p:nvGraphicFramePr>
        <p:xfrm>
          <a:off x="9069388" y="4086225"/>
          <a:ext cx="2003425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6" name="Equation" r:id="rId9" imgW="749160" imgH="444240" progId="Equation.DSMT4">
                  <p:embed/>
                </p:oleObj>
              </mc:Choice>
              <mc:Fallback>
                <p:oleObj name="Equation" r:id="rId9" imgW="7491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69388" y="4086225"/>
                        <a:ext cx="2003425" cy="1185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658219"/>
              </p:ext>
            </p:extLst>
          </p:nvPr>
        </p:nvGraphicFramePr>
        <p:xfrm>
          <a:off x="3856038" y="5287963"/>
          <a:ext cx="2987675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7" name="Equation" r:id="rId11" imgW="1117440" imgH="482400" progId="Equation.DSMT4">
                  <p:embed/>
                </p:oleObj>
              </mc:Choice>
              <mc:Fallback>
                <p:oleObj name="Equation" r:id="rId11" imgW="11174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56038" y="5287963"/>
                        <a:ext cx="2987675" cy="1287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35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 Multiplication by PTS coefficients: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Summation: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746077"/>
              </p:ext>
            </p:extLst>
          </p:nvPr>
        </p:nvGraphicFramePr>
        <p:xfrm>
          <a:off x="6492875" y="1651000"/>
          <a:ext cx="19685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" name="Equation" r:id="rId3" imgW="736560" imgH="342720" progId="Equation.DSMT4">
                  <p:embed/>
                </p:oleObj>
              </mc:Choice>
              <mc:Fallback>
                <p:oleObj name="Equation" r:id="rId3" imgW="7365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92875" y="1651000"/>
                        <a:ext cx="1968500" cy="915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564865"/>
              </p:ext>
            </p:extLst>
          </p:nvPr>
        </p:nvGraphicFramePr>
        <p:xfrm>
          <a:off x="3516740" y="3033666"/>
          <a:ext cx="213995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" name="Equation" r:id="rId5" imgW="799920" imgH="444240" progId="Equation.DSMT4">
                  <p:embed/>
                </p:oleObj>
              </mc:Choice>
              <mc:Fallback>
                <p:oleObj name="Equation" r:id="rId5" imgW="799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16740" y="3033666"/>
                        <a:ext cx="2139950" cy="1185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857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PTS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384800"/>
          </a:xfrm>
        </p:spPr>
        <p:txBody>
          <a:bodyPr>
            <a:normAutofit/>
          </a:bodyPr>
          <a:lstStyle/>
          <a:p>
            <a:r>
              <a:rPr lang="en-US" dirty="0" smtClean="0"/>
              <a:t>Optimum PTS: for every symbol, one needs to scan all possible combinations of the M coefficients and all possible values of those coefficients- impractical</a:t>
            </a:r>
          </a:p>
          <a:p>
            <a:r>
              <a:rPr lang="en-US" dirty="0" smtClean="0"/>
              <a:t>In practice: </a:t>
            </a:r>
          </a:p>
          <a:p>
            <a:pPr lvl="1"/>
            <a:r>
              <a:rPr lang="en-US" dirty="0" smtClean="0"/>
              <a:t>Number of values limited to W.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ypical values:</a:t>
            </a:r>
          </a:p>
          <a:p>
            <a:pPr lvl="2"/>
            <a:r>
              <a:rPr lang="en-US" dirty="0" smtClean="0"/>
              <a:t>W=4</a:t>
            </a:r>
          </a:p>
          <a:p>
            <a:pPr lvl="2"/>
            <a:r>
              <a:rPr lang="en-US" dirty="0" smtClean="0"/>
              <a:t>M=8</a:t>
            </a:r>
          </a:p>
          <a:p>
            <a:pPr lvl="1"/>
            <a:r>
              <a:rPr lang="en-US" dirty="0" smtClean="0"/>
              <a:t>Typical values of PTS coefficients: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Example: 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Sub-optimal low complexity scanning algorithms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475409"/>
              </p:ext>
            </p:extLst>
          </p:nvPr>
        </p:nvGraphicFramePr>
        <p:xfrm>
          <a:off x="3138212" y="5170707"/>
          <a:ext cx="3099890" cy="624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6" name="Equation" r:id="rId3" imgW="1257120" imgH="253800" progId="Equation.DSMT4">
                  <p:embed/>
                </p:oleObj>
              </mc:Choice>
              <mc:Fallback>
                <p:oleObj name="Equation" r:id="rId3" imgW="12571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8212" y="5170707"/>
                        <a:ext cx="3099890" cy="624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118971"/>
              </p:ext>
            </p:extLst>
          </p:nvPr>
        </p:nvGraphicFramePr>
        <p:xfrm>
          <a:off x="6360022" y="3968904"/>
          <a:ext cx="2547938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7" name="Equation" r:id="rId5" imgW="952200" imgH="533160" progId="Equation.DSMT4">
                  <p:embed/>
                </p:oleObj>
              </mc:Choice>
              <mc:Fallback>
                <p:oleObj name="Equation" r:id="rId5" imgW="95220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60022" y="3968904"/>
                        <a:ext cx="2547938" cy="1423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503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PTS </a:t>
            </a:r>
            <a:r>
              <a:rPr lang="en-US" dirty="0" smtClean="0"/>
              <a:t>coefficients- Iterative flipping [7]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b1=1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bm</a:t>
            </a:r>
            <a:r>
              <a:rPr lang="en-US" dirty="0" smtClean="0"/>
              <a:t>=1 for all 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PAPR. This will be the reference PAPR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 b2 across all possible W values: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 compute PAPR for each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Keep the value that brought to minimum PAPR as reference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step 2 for m=3,…,M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561" y="1572980"/>
            <a:ext cx="11308080" cy="491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(time domain)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500" y="1825624"/>
            <a:ext cx="10753299" cy="45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6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(EVM)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0" y="1825625"/>
            <a:ext cx="10007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7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PTS coefficients- </a:t>
            </a:r>
            <a:r>
              <a:rPr lang="en-US" dirty="0" smtClean="0"/>
              <a:t>Reduced Complexity [4]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It is to provide very close performance in terms of PAPR reduction </a:t>
            </a:r>
            <a:r>
              <a:rPr lang="en-US" sz="3000" dirty="0" err="1"/>
              <a:t>wrt</a:t>
            </a:r>
            <a:r>
              <a:rPr lang="en-US" sz="3000" dirty="0"/>
              <a:t> the </a:t>
            </a:r>
            <a:r>
              <a:rPr lang="en-US" sz="3000" dirty="0" smtClean="0"/>
              <a:t>optimum </a:t>
            </a:r>
            <a:r>
              <a:rPr lang="en-US" sz="3000" dirty="0"/>
              <a:t>PTS, yet with reduced complexity</a:t>
            </a:r>
          </a:p>
          <a:p>
            <a:r>
              <a:rPr lang="en-US" sz="3000" dirty="0" smtClean="0"/>
              <a:t>Based on gradient descent search algorithm useful in combinatorial optimization problems suggested by  </a:t>
            </a:r>
            <a:r>
              <a:rPr lang="en-US" sz="3000" dirty="0" err="1" smtClean="0"/>
              <a:t>Aarts</a:t>
            </a:r>
            <a:r>
              <a:rPr lang="en-US" sz="3000" dirty="0" smtClean="0"/>
              <a:t> &amp; </a:t>
            </a:r>
            <a:r>
              <a:rPr lang="en-US" sz="3000" dirty="0" err="1" smtClean="0"/>
              <a:t>Lenstra</a:t>
            </a:r>
            <a:endParaRPr lang="en-US" sz="3000" dirty="0" smtClean="0"/>
          </a:p>
          <a:p>
            <a:pPr marL="228600" lvl="1">
              <a:spcBef>
                <a:spcPts val="1000"/>
              </a:spcBef>
            </a:pPr>
            <a:r>
              <a:rPr lang="en-US" sz="3000" dirty="0" smtClean="0"/>
              <a:t>Principle: </a:t>
            </a:r>
            <a:r>
              <a:rPr lang="en-US" sz="3000" dirty="0"/>
              <a:t>Find </a:t>
            </a:r>
            <a:r>
              <a:rPr lang="en-US" sz="3000" dirty="0" smtClean="0"/>
              <a:t>gradient and optimum step simultaneously, by running over </a:t>
            </a:r>
            <a:r>
              <a:rPr lang="en-US" sz="3000" dirty="0"/>
              <a:t>the r-distant b </a:t>
            </a:r>
            <a:r>
              <a:rPr lang="en-US" sz="3000" dirty="0" smtClean="0"/>
              <a:t>vectors from an initial guess. Repeat that I times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PTS coefficients- Reduced Complexity [4]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</a:t>
            </a:r>
            <a:r>
              <a:rPr lang="en-US" dirty="0" smtClean="0"/>
              <a:t>=1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b_initial</a:t>
            </a:r>
            <a:r>
              <a:rPr lang="en-US" dirty="0" smtClean="0"/>
              <a:t>=ones(M,1). </a:t>
            </a:r>
            <a:r>
              <a:rPr lang="en-US" dirty="0" err="1" smtClean="0"/>
              <a:t>b_opt</a:t>
            </a:r>
            <a:r>
              <a:rPr lang="en-US" dirty="0" smtClean="0"/>
              <a:t>=</a:t>
            </a:r>
            <a:r>
              <a:rPr lang="en-US" dirty="0" err="1" smtClean="0"/>
              <a:t>b_initial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over all M-long b vectors r-Hamming away from </a:t>
            </a:r>
            <a:r>
              <a:rPr lang="en-US" dirty="0" err="1" smtClean="0"/>
              <a:t>b_opt</a:t>
            </a:r>
            <a:r>
              <a:rPr lang="en-US" dirty="0" smtClean="0"/>
              <a:t>, assign all </a:t>
            </a:r>
            <a:r>
              <a:rPr lang="en-US" dirty="0" err="1" smtClean="0"/>
              <a:t>W^r</a:t>
            </a:r>
            <a:r>
              <a:rPr lang="en-US" dirty="0" smtClean="0"/>
              <a:t> possible values and compute PAPR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Save </a:t>
            </a:r>
            <a:r>
              <a:rPr lang="en-US" dirty="0" err="1" smtClean="0"/>
              <a:t>b_opt</a:t>
            </a:r>
            <a:r>
              <a:rPr lang="en-US" dirty="0" smtClean="0"/>
              <a:t>; the one bringing to minimum the PAPR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i</a:t>
            </a:r>
            <a:r>
              <a:rPr lang="en-US" dirty="0" smtClean="0"/>
              <a:t>&lt;I: Increase </a:t>
            </a:r>
            <a:r>
              <a:rPr lang="en-US" dirty="0" err="1" smtClean="0"/>
              <a:t>i</a:t>
            </a:r>
            <a:r>
              <a:rPr lang="en-US" dirty="0" smtClean="0"/>
              <a:t> by 1 and return to step 3. else - terminate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80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PAPR problem in OFDM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3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 (vs. unmodulated, vs. ideal)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185" y="1690688"/>
            <a:ext cx="10043615" cy="43178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04160" y="60085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Optimum PTS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241040" y="4450080"/>
            <a:ext cx="1452880" cy="155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92320" y="6008510"/>
            <a:ext cx="153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PTS Reduced complexity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029200" y="4531360"/>
            <a:ext cx="223520" cy="147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064760" y="4531360"/>
            <a:ext cx="939800" cy="147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10320" y="5967870"/>
            <a:ext cx="153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PAPR reduction: 10.6dB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382760" y="4490720"/>
            <a:ext cx="939800" cy="147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84911" y="5967870"/>
            <a:ext cx="153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PTS Iterative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Flipping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443969" y="4531360"/>
            <a:ext cx="386103" cy="143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-Right Arrow 18"/>
          <p:cNvSpPr/>
          <p:nvPr/>
        </p:nvSpPr>
        <p:spPr>
          <a:xfrm>
            <a:off x="5256207" y="4464288"/>
            <a:ext cx="1187761" cy="467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228298" y="4094956"/>
            <a:ext cx="78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~1dB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Left-Right Arrow 20"/>
          <p:cNvSpPr/>
          <p:nvPr/>
        </p:nvSpPr>
        <p:spPr>
          <a:xfrm>
            <a:off x="6545580" y="4450080"/>
            <a:ext cx="3776980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531100" y="411833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~3dB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0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 set of parameters (</a:t>
            </a:r>
            <a:r>
              <a:rPr lang="en-US" dirty="0" err="1" smtClean="0"/>
              <a:t>r,I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002520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26640" y="4267200"/>
            <a:ext cx="1452880" cy="2336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52960" y="5154255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chosen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3053080" y="4500880"/>
            <a:ext cx="726440" cy="653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0"/>
          </p:cNvCxnSpPr>
          <p:nvPr/>
        </p:nvCxnSpPr>
        <p:spPr>
          <a:xfrm flipV="1">
            <a:off x="3779520" y="4001294"/>
            <a:ext cx="926295" cy="11529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84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Vs. Article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368246" y="1883392"/>
            <a:ext cx="4592602" cy="4974608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0126" y="1690689"/>
            <a:ext cx="7218120" cy="44371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29991" y="5938924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6.3 dB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8311" y="6035512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5.95 dB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>
            <a:stCxn id="6" idx="0"/>
          </p:cNvCxnSpPr>
          <p:nvPr/>
        </p:nvCxnSpPr>
        <p:spPr>
          <a:xfrm flipH="1" flipV="1">
            <a:off x="3352800" y="5069840"/>
            <a:ext cx="272108" cy="965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0"/>
          </p:cNvCxnSpPr>
          <p:nvPr/>
        </p:nvCxnSpPr>
        <p:spPr>
          <a:xfrm flipV="1">
            <a:off x="8118079" y="4724401"/>
            <a:ext cx="1025921" cy="12145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26109" y="5924510"/>
            <a:ext cx="153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PAPR reduction: 10.2dB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798549" y="5066105"/>
            <a:ext cx="52850" cy="85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59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Simulation- time domain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3081" y="1825625"/>
            <a:ext cx="111502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PTS </a:t>
            </a:r>
            <a:r>
              <a:rPr lang="en-US" dirty="0" smtClean="0"/>
              <a:t>coefficients- Complexity for every OFDM symbol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2804"/>
          </a:xfrm>
        </p:spPr>
        <p:txBody>
          <a:bodyPr>
            <a:normAutofit fontScale="850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600" dirty="0"/>
              <a:t>Iterative flipping algorithm</a:t>
            </a:r>
            <a:r>
              <a:rPr lang="en-US" sz="2600" dirty="0" smtClean="0"/>
              <a:t>: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2600" dirty="0" smtClean="0"/>
          </a:p>
          <a:p>
            <a:pPr marL="228600" lvl="1">
              <a:spcBef>
                <a:spcPts val="1000"/>
              </a:spcBef>
            </a:pPr>
            <a:r>
              <a:rPr lang="en-US" sz="2600" dirty="0" smtClean="0"/>
              <a:t>Reduced Complexity algorithm: </a:t>
            </a:r>
            <a:r>
              <a:rPr lang="en-US" sz="2600" dirty="0"/>
              <a:t>at every </a:t>
            </a:r>
            <a:r>
              <a:rPr lang="en-US" sz="2600" dirty="0" err="1"/>
              <a:t>i</a:t>
            </a:r>
            <a:r>
              <a:rPr lang="en-US" sz="2600" dirty="0"/>
              <a:t>&lt;=I</a:t>
            </a:r>
          </a:p>
          <a:p>
            <a:pPr marL="685800" lvl="2">
              <a:spcBef>
                <a:spcPts val="1000"/>
              </a:spcBef>
            </a:pPr>
            <a:r>
              <a:rPr lang="en-US" sz="2600" dirty="0"/>
              <a:t>We run over </a:t>
            </a:r>
            <a:r>
              <a:rPr lang="en-US" sz="2600" dirty="0" smtClean="0"/>
              <a:t>M-1 </a:t>
            </a:r>
            <a:r>
              <a:rPr lang="en-US" sz="2600" dirty="0"/>
              <a:t>choose r</a:t>
            </a:r>
            <a:r>
              <a:rPr lang="en-US" sz="2600" dirty="0" smtClean="0"/>
              <a:t> </a:t>
            </a:r>
            <a:r>
              <a:rPr lang="en-US" sz="2600" dirty="0"/>
              <a:t>different r-Hamming distant b </a:t>
            </a:r>
            <a:r>
              <a:rPr lang="en-US" sz="2600" dirty="0" smtClean="0"/>
              <a:t>vectors from initial b vector</a:t>
            </a:r>
            <a:endParaRPr lang="en-US" sz="2600" dirty="0"/>
          </a:p>
          <a:p>
            <a:pPr marL="685800" lvl="2">
              <a:spcBef>
                <a:spcPts val="1000"/>
              </a:spcBef>
            </a:pPr>
            <a:r>
              <a:rPr lang="en-US" sz="2600" dirty="0"/>
              <a:t>For every vector, we try </a:t>
            </a:r>
            <a:r>
              <a:rPr lang="en-US" sz="2600" dirty="0" err="1"/>
              <a:t>W^r</a:t>
            </a:r>
            <a:r>
              <a:rPr lang="en-US" sz="2600" dirty="0"/>
              <a:t> different values for the r different terms</a:t>
            </a:r>
          </a:p>
          <a:p>
            <a:pPr marL="685800" lvl="2">
              <a:spcBef>
                <a:spcPts val="1000"/>
              </a:spcBef>
            </a:pPr>
            <a:r>
              <a:rPr lang="en-US" sz="2600" dirty="0"/>
              <a:t>Conclusion: </a:t>
            </a:r>
            <a:endParaRPr lang="en-US" sz="2600" dirty="0" smtClean="0"/>
          </a:p>
          <a:p>
            <a:pPr marL="228600" lvl="1">
              <a:spcBef>
                <a:spcPts val="1000"/>
              </a:spcBef>
            </a:pPr>
            <a:endParaRPr lang="en-US" sz="2600" dirty="0"/>
          </a:p>
          <a:p>
            <a:pPr marL="228600" lvl="1">
              <a:spcBef>
                <a:spcPts val="1000"/>
              </a:spcBef>
            </a:pPr>
            <a:endParaRPr lang="en-US" sz="2600" dirty="0" smtClean="0"/>
          </a:p>
          <a:p>
            <a:pPr marL="0" lvl="1" indent="0">
              <a:spcBef>
                <a:spcPts val="1000"/>
              </a:spcBef>
              <a:buNone/>
            </a:pPr>
            <a:endParaRPr lang="en-US" sz="2600" dirty="0"/>
          </a:p>
          <a:p>
            <a:pPr marL="228600" lvl="1">
              <a:spcBef>
                <a:spcPts val="1000"/>
              </a:spcBef>
            </a:pPr>
            <a:endParaRPr lang="en-US" sz="2600" dirty="0"/>
          </a:p>
          <a:p>
            <a:pPr marL="228600" lvl="1">
              <a:spcBef>
                <a:spcPts val="1000"/>
              </a:spcBef>
            </a:pPr>
            <a:r>
              <a:rPr lang="en-US" sz="2600" dirty="0" smtClean="0"/>
              <a:t>Example: I=1, M=8, W=4, r=2</a:t>
            </a:r>
          </a:p>
          <a:p>
            <a:pPr marL="685800" lvl="2">
              <a:spcBef>
                <a:spcPts val="1000"/>
              </a:spcBef>
            </a:pPr>
            <a:r>
              <a:rPr lang="en-US" sz="2600" dirty="0" smtClean="0"/>
              <a:t>Reduced complexity: 336 steps</a:t>
            </a:r>
          </a:p>
          <a:p>
            <a:pPr marL="685800" lvl="2">
              <a:spcBef>
                <a:spcPts val="1000"/>
              </a:spcBef>
            </a:pPr>
            <a:r>
              <a:rPr lang="en-US" sz="2600" dirty="0" smtClean="0"/>
              <a:t>Iterative flipping: 28 steps</a:t>
            </a:r>
          </a:p>
          <a:p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092665"/>
              </p:ext>
            </p:extLst>
          </p:nvPr>
        </p:nvGraphicFramePr>
        <p:xfrm>
          <a:off x="3182144" y="3830174"/>
          <a:ext cx="2379662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0" name="Equation" r:id="rId3" imgW="965160" imgH="457200" progId="Equation.DSMT4">
                  <p:embed/>
                </p:oleObj>
              </mc:Choice>
              <mc:Fallback>
                <p:oleObj name="Equation" r:id="rId3" imgW="9651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82144" y="3830174"/>
                        <a:ext cx="2379662" cy="1127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84883"/>
              </p:ext>
            </p:extLst>
          </p:nvPr>
        </p:nvGraphicFramePr>
        <p:xfrm>
          <a:off x="4371975" y="1796158"/>
          <a:ext cx="17240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1" name="Equation" r:id="rId5" imgW="698400" imgH="203040" progId="Equation.DSMT4">
                  <p:embed/>
                </p:oleObj>
              </mc:Choice>
              <mc:Fallback>
                <p:oleObj name="Equation" r:id="rId5" imgW="698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71975" y="1796158"/>
                        <a:ext cx="1724025" cy="50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993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80" y="134747"/>
            <a:ext cx="10515600" cy="1325563"/>
          </a:xfrm>
        </p:spPr>
        <p:txBody>
          <a:bodyPr/>
          <a:lstStyle/>
          <a:p>
            <a:r>
              <a:rPr lang="en-US" dirty="0" smtClean="0"/>
              <a:t>Reduced complexity Vs. Iterative flipping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785" y="1460310"/>
            <a:ext cx="11395881" cy="5158854"/>
          </a:xfrm>
          <a:prstGeom prst="rect">
            <a:avLst/>
          </a:prstGeom>
        </p:spPr>
      </p:pic>
      <p:sp>
        <p:nvSpPr>
          <p:cNvPr id="3" name="Left-Right Arrow 2"/>
          <p:cNvSpPr/>
          <p:nvPr/>
        </p:nvSpPr>
        <p:spPr>
          <a:xfrm>
            <a:off x="5413248" y="5266944"/>
            <a:ext cx="649224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54616" y="489761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~1dB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6141720" y="5274565"/>
            <a:ext cx="1767840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80496" y="495095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~3dB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0136" y="4943331"/>
            <a:ext cx="1886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Fits article curves!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Incorporation into the OFDM modem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8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article and effective signal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04" y="2962656"/>
            <a:ext cx="9925391" cy="3163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7473" y="1883664"/>
            <a:ext cx="104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Articles simulations refer to an OFDM block fully composed of payload subcarriers: no Guard bands, nor pilots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6099" y="251922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2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616" y="154813"/>
            <a:ext cx="10515600" cy="851027"/>
          </a:xfrm>
        </p:spPr>
        <p:txBody>
          <a:bodyPr/>
          <a:lstStyle/>
          <a:p>
            <a:r>
              <a:rPr lang="en-US" dirty="0" smtClean="0"/>
              <a:t>CCDF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36" y="1078992"/>
            <a:ext cx="11686032" cy="546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2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045"/>
            <a:ext cx="10515600" cy="732155"/>
          </a:xfrm>
        </p:spPr>
        <p:txBody>
          <a:bodyPr/>
          <a:lstStyle/>
          <a:p>
            <a:r>
              <a:rPr lang="en-US" dirty="0" smtClean="0"/>
              <a:t>time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721" y="960120"/>
            <a:ext cx="11384280" cy="2670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" y="3630295"/>
            <a:ext cx="11430000" cy="31362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3527" y="5030469"/>
            <a:ext cx="777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PTS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3842" y="1988621"/>
            <a:ext cx="889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 PTS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286000" y="1117600"/>
            <a:ext cx="0" cy="53441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33188" y="1117600"/>
            <a:ext cx="108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preamble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52446" y="1168955"/>
            <a:ext cx="92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90948" y="3972441"/>
            <a:ext cx="108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preamble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10206" y="4023796"/>
            <a:ext cx="92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2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219"/>
            <a:ext cx="10515600" cy="1325563"/>
          </a:xfrm>
        </p:spPr>
        <p:txBody>
          <a:bodyPr/>
          <a:lstStyle/>
          <a:p>
            <a:r>
              <a:rPr lang="en-US" dirty="0" smtClean="0"/>
              <a:t>Background- OFDM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4648414"/>
          </a:xfrm>
        </p:spPr>
        <p:txBody>
          <a:bodyPr/>
          <a:lstStyle/>
          <a:p>
            <a:r>
              <a:rPr lang="en-US" dirty="0" smtClean="0"/>
              <a:t>The principle: transmission of a signal that is a linear combination of an orthogonal basis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symbols are the linear combination’s  coefficients and are statistically independent: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359" y="2514985"/>
            <a:ext cx="6509981" cy="2044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022824"/>
              </p:ext>
            </p:extLst>
          </p:nvPr>
        </p:nvGraphicFramePr>
        <p:xfrm>
          <a:off x="5121606" y="5543695"/>
          <a:ext cx="2971516" cy="845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4" imgW="1562040" imgH="444240" progId="Equation.DSMT4">
                  <p:embed/>
                </p:oleObj>
              </mc:Choice>
              <mc:Fallback>
                <p:oleObj name="Equation" r:id="rId4" imgW="15620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21606" y="5543695"/>
                        <a:ext cx="2971516" cy="845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617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24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EVM (</a:t>
            </a:r>
            <a:r>
              <a:rPr lang="en-US" dirty="0" err="1" smtClean="0"/>
              <a:t>EsNo</a:t>
            </a:r>
            <a:r>
              <a:rPr lang="en-US" dirty="0" smtClean="0"/>
              <a:t>=40dB, no multipath)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690689"/>
            <a:ext cx="5395913" cy="47405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43200" y="1051560"/>
            <a:ext cx="889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 PTS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570" y="1690689"/>
            <a:ext cx="5970270" cy="47405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42960" y="1051560"/>
            <a:ext cx="286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PTS (Reduced complexity)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1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063"/>
            <a:ext cx="10515600" cy="843618"/>
          </a:xfrm>
        </p:spPr>
        <p:txBody>
          <a:bodyPr/>
          <a:lstStyle/>
          <a:p>
            <a:r>
              <a:rPr lang="en-US" dirty="0" smtClean="0"/>
              <a:t>Block partitioning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8681"/>
            <a:ext cx="10515600" cy="5308282"/>
          </a:xfrm>
        </p:spPr>
        <p:txBody>
          <a:bodyPr/>
          <a:lstStyle/>
          <a:p>
            <a:r>
              <a:rPr lang="en-US" dirty="0" smtClean="0"/>
              <a:t>Given the following block: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Contiguous partitioning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Interleaved (“</a:t>
            </a:r>
            <a:r>
              <a:rPr lang="en-US" dirty="0" err="1" smtClean="0"/>
              <a:t>polyphased</a:t>
            </a:r>
            <a:r>
              <a:rPr lang="en-US" dirty="0" smtClean="0"/>
              <a:t>”): should be better for actual blocks with GB’s- better partitioning of GB’s between sub- blocks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45" y="1504950"/>
            <a:ext cx="7375070" cy="415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72" y="2579291"/>
            <a:ext cx="7012668" cy="1380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451" y="4896050"/>
            <a:ext cx="7193869" cy="146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7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" y="136525"/>
            <a:ext cx="10515600" cy="1067435"/>
          </a:xfrm>
        </p:spPr>
        <p:txBody>
          <a:bodyPr/>
          <a:lstStyle/>
          <a:p>
            <a:r>
              <a:rPr lang="en-US" dirty="0" smtClean="0"/>
              <a:t>Block partitioning method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03960"/>
            <a:ext cx="11369040" cy="545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2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Circuit-Aware System Design Techniques </a:t>
            </a:r>
            <a:r>
              <a:rPr lang="en-US" dirty="0" smtClean="0"/>
              <a:t>for Wireless Communication,</a:t>
            </a:r>
            <a:r>
              <a:rPr lang="he-IL" dirty="0" smtClean="0"/>
              <a:t> </a:t>
            </a:r>
            <a:r>
              <a:rPr lang="en-US" dirty="0" smtClean="0"/>
              <a:t>by Everest </a:t>
            </a:r>
            <a:r>
              <a:rPr lang="en-US" dirty="0"/>
              <a:t>Wang </a:t>
            </a:r>
            <a:r>
              <a:rPr lang="en-US" dirty="0" smtClean="0"/>
              <a:t>Huang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OFDM for wireless communication systems,  Prasad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Overview: Peak-to-Average Power </a:t>
            </a:r>
            <a:r>
              <a:rPr lang="en-US" dirty="0" smtClean="0"/>
              <a:t>Ratio Reduction </a:t>
            </a:r>
            <a:r>
              <a:rPr lang="en-US" dirty="0"/>
              <a:t>Techniques for OFDM </a:t>
            </a:r>
            <a:r>
              <a:rPr lang="en-US" dirty="0" smtClean="0"/>
              <a:t>Signals, Jiang&amp; Wu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PAPR Reduction of OFDM Signals Using a </a:t>
            </a:r>
            <a:r>
              <a:rPr lang="en-US" dirty="0" smtClean="0"/>
              <a:t>Reduced Complexity </a:t>
            </a:r>
            <a:r>
              <a:rPr lang="en-US" dirty="0"/>
              <a:t>PTS </a:t>
            </a:r>
            <a:r>
              <a:rPr lang="en-US" dirty="0" smtClean="0"/>
              <a:t>Technique, </a:t>
            </a:r>
            <a:r>
              <a:rPr lang="en-US" dirty="0" err="1" smtClean="0"/>
              <a:t>Hee</a:t>
            </a:r>
            <a:r>
              <a:rPr lang="en-US" dirty="0" smtClean="0"/>
              <a:t> Han &amp; Hong Lee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peak to average power </a:t>
            </a:r>
            <a:r>
              <a:rPr lang="en-US" dirty="0" smtClean="0"/>
              <a:t>ration in OFDM, Chapter 3. </a:t>
            </a:r>
            <a:r>
              <a:rPr lang="en-US" dirty="0" err="1" smtClean="0"/>
              <a:t>Shodhganga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PAPR Reduction Techniques for OFDM Systems, </a:t>
            </a:r>
            <a:r>
              <a:rPr lang="en-US" dirty="0" err="1"/>
              <a:t>P.Kalaivani</a:t>
            </a:r>
            <a:r>
              <a:rPr lang="en-US" dirty="0"/>
              <a:t>, </a:t>
            </a:r>
            <a:r>
              <a:rPr lang="en-US" dirty="0" smtClean="0"/>
              <a:t>,</a:t>
            </a:r>
            <a:r>
              <a:rPr lang="en-US" dirty="0" err="1" smtClean="0"/>
              <a:t>S.R.Balasubramanian</a:t>
            </a:r>
            <a:r>
              <a:rPr lang="en-US" dirty="0" smtClean="0"/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Peak to average power ratio reduction of an OFDM signal using PTS, </a:t>
            </a:r>
            <a:r>
              <a:rPr lang="en-US" dirty="0" err="1" smtClean="0"/>
              <a:t>Cimini</a:t>
            </a:r>
            <a:r>
              <a:rPr lang="en-US" dirty="0" smtClean="0"/>
              <a:t>, </a:t>
            </a:r>
            <a:r>
              <a:rPr lang="en-US" dirty="0" err="1" smtClean="0"/>
              <a:t>Solenberger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2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 OFDM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domain signal</a:t>
            </a:r>
            <a:r>
              <a:rPr lang="en-US" dirty="0" smtClean="0"/>
              <a:t>: </a:t>
            </a:r>
            <a:endParaRPr lang="en-US" dirty="0"/>
          </a:p>
          <a:p>
            <a:endParaRPr lang="en-US" dirty="0"/>
          </a:p>
          <a:p>
            <a:r>
              <a:rPr lang="en-US" dirty="0"/>
              <a:t>Typical shape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909" y="3879266"/>
            <a:ext cx="6296025" cy="207645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032202"/>
              </p:ext>
            </p:extLst>
          </p:nvPr>
        </p:nvGraphicFramePr>
        <p:xfrm>
          <a:off x="4355001" y="1584116"/>
          <a:ext cx="2971516" cy="845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Equation" r:id="rId4" imgW="1562040" imgH="444240" progId="Equation.DSMT4">
                  <p:embed/>
                </p:oleObj>
              </mc:Choice>
              <mc:Fallback>
                <p:oleObj name="Equation" r:id="rId4" imgW="15620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55001" y="1584116"/>
                        <a:ext cx="2971516" cy="845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036" y="3879266"/>
            <a:ext cx="4243316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9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51765"/>
            <a:ext cx="10515600" cy="975995"/>
          </a:xfrm>
        </p:spPr>
        <p:txBody>
          <a:bodyPr/>
          <a:lstStyle/>
          <a:p>
            <a:r>
              <a:rPr lang="en-US" dirty="0" smtClean="0"/>
              <a:t>Motivation: PA 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249680"/>
            <a:ext cx="7025640" cy="4927283"/>
          </a:xfrm>
        </p:spPr>
        <p:txBody>
          <a:bodyPr/>
          <a:lstStyle/>
          <a:p>
            <a:r>
              <a:rPr lang="en-US" dirty="0" smtClean="0"/>
              <a:t>PAPR trades-off signal quality Vs. Range and Power consumption</a:t>
            </a:r>
          </a:p>
          <a:p>
            <a:r>
              <a:rPr lang="en-US" dirty="0" smtClean="0"/>
              <a:t>Saturating PA causes:</a:t>
            </a:r>
          </a:p>
          <a:p>
            <a:pPr lvl="1"/>
            <a:r>
              <a:rPr lang="en-US" dirty="0" smtClean="0"/>
              <a:t>Distortion</a:t>
            </a:r>
          </a:p>
          <a:p>
            <a:pPr lvl="1"/>
            <a:r>
              <a:rPr lang="en-US" dirty="0" smtClean="0"/>
              <a:t>Loss of orthogonality (ICI)</a:t>
            </a:r>
          </a:p>
          <a:p>
            <a:pPr lvl="1"/>
            <a:r>
              <a:rPr lang="en-US" dirty="0" smtClean="0"/>
              <a:t>Spectral leakage to adjacent channels</a:t>
            </a:r>
          </a:p>
          <a:p>
            <a:r>
              <a:rPr lang="en-US" dirty="0" smtClean="0"/>
              <a:t>Increasing PA’s compression point increases power consumption</a:t>
            </a:r>
          </a:p>
          <a:p>
            <a:r>
              <a:rPr lang="en-US" dirty="0" smtClean="0"/>
              <a:t>Not saturating nor Increasing: compromise on </a:t>
            </a:r>
            <a:r>
              <a:rPr lang="en-US" dirty="0" err="1" smtClean="0"/>
              <a:t>Pavg</a:t>
            </a:r>
            <a:r>
              <a:rPr lang="en-US" dirty="0" smtClean="0"/>
              <a:t>, thus on Range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1" y="1249680"/>
            <a:ext cx="4114800" cy="47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9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995"/>
          </a:xfrm>
        </p:spPr>
        <p:txBody>
          <a:bodyPr/>
          <a:lstStyle/>
          <a:p>
            <a:r>
              <a:rPr lang="en-US" dirty="0" smtClean="0"/>
              <a:t>PAPR definition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004050"/>
              </p:ext>
            </p:extLst>
          </p:nvPr>
        </p:nvGraphicFramePr>
        <p:xfrm>
          <a:off x="1999298" y="2895600"/>
          <a:ext cx="6858220" cy="2761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3" imgW="1892160" imgH="761760" progId="Equation.DSMT4">
                  <p:embed/>
                </p:oleObj>
              </mc:Choice>
              <mc:Fallback>
                <p:oleObj name="Equation" r:id="rId3" imgW="189216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9298" y="2895600"/>
                        <a:ext cx="6858220" cy="2761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1737360"/>
            <a:ext cx="9843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 an OFDM block composed of N symbols of duration T seconds;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396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PAPR distribution (CCDF</a:t>
            </a:r>
            <a:r>
              <a:rPr lang="en-US" dirty="0" smtClean="0"/>
              <a:t>)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limit theorem: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Magnitude is Rayleigh distributed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Hence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740824"/>
              </p:ext>
            </p:extLst>
          </p:nvPr>
        </p:nvGraphicFramePr>
        <p:xfrm>
          <a:off x="5033168" y="1834562"/>
          <a:ext cx="21256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" name="Equation" r:id="rId4" imgW="1117440" imgH="291960" progId="Equation.DSMT4">
                  <p:embed/>
                </p:oleObj>
              </mc:Choice>
              <mc:Fallback>
                <p:oleObj name="Equation" r:id="rId4" imgW="11174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33168" y="1834562"/>
                        <a:ext cx="2125663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999083"/>
              </p:ext>
            </p:extLst>
          </p:nvPr>
        </p:nvGraphicFramePr>
        <p:xfrm>
          <a:off x="6624145" y="3131344"/>
          <a:ext cx="309086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" name="Equation" r:id="rId6" imgW="1625400" imgH="457200" progId="Equation.DSMT4">
                  <p:embed/>
                </p:oleObj>
              </mc:Choice>
              <mc:Fallback>
                <p:oleObj name="Equation" r:id="rId6" imgW="1625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24145" y="3131344"/>
                        <a:ext cx="3090863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245023"/>
              </p:ext>
            </p:extLst>
          </p:nvPr>
        </p:nvGraphicFramePr>
        <p:xfrm>
          <a:off x="2425700" y="4215019"/>
          <a:ext cx="36703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" name="Equation" r:id="rId8" imgW="1930320" imgH="495000" progId="Equation.DSMT4">
                  <p:embed/>
                </p:oleObj>
              </mc:Choice>
              <mc:Fallback>
                <p:oleObj name="Equation" r:id="rId8" imgW="19303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25700" y="4215019"/>
                        <a:ext cx="3670300" cy="94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16761</TotalTime>
  <Words>1046</Words>
  <Application>Microsoft Office PowerPoint</Application>
  <PresentationFormat>Widescreen</PresentationFormat>
  <Paragraphs>245</Paragraphs>
  <Slides>43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Equation</vt:lpstr>
      <vt:lpstr>MathType 6.0 Equation</vt:lpstr>
      <vt:lpstr>OFDM PAPR Reduction through PTS technique</vt:lpstr>
      <vt:lpstr>Table of contents</vt:lpstr>
      <vt:lpstr>The PAPR problem in OFDM </vt:lpstr>
      <vt:lpstr>Background- OFDM</vt:lpstr>
      <vt:lpstr>Background- OFDM</vt:lpstr>
      <vt:lpstr>Motivation: PA linearity</vt:lpstr>
      <vt:lpstr>Theory</vt:lpstr>
      <vt:lpstr>PAPR definition</vt:lpstr>
      <vt:lpstr>PAPR distribution (CCDF) [1]</vt:lpstr>
      <vt:lpstr>PAPR distribution (CCDF): analytic expression [1]</vt:lpstr>
      <vt:lpstr>PAPR distribution (CCDF): Theoretical curves[1]</vt:lpstr>
      <vt:lpstr>PAPR distribution –Interpolation [1]</vt:lpstr>
      <vt:lpstr>PAPR distribution -Interpolation</vt:lpstr>
      <vt:lpstr>PAPR reduction techniques </vt:lpstr>
      <vt:lpstr>Criteria</vt:lpstr>
      <vt:lpstr>Techniques comparison</vt:lpstr>
      <vt:lpstr>Techniques comparison</vt:lpstr>
      <vt:lpstr>The Partial Transmit Sequence (PTS) Technique</vt:lpstr>
      <vt:lpstr>PTS- Block Diagram</vt:lpstr>
      <vt:lpstr>Algorithm steps</vt:lpstr>
      <vt:lpstr>Mathematical development</vt:lpstr>
      <vt:lpstr>Mathematical development</vt:lpstr>
      <vt:lpstr>Calculation of PTS coefficients</vt:lpstr>
      <vt:lpstr>Calculation of PTS coefficients- Iterative flipping [7]</vt:lpstr>
      <vt:lpstr>Simulation</vt:lpstr>
      <vt:lpstr>Simulation (time domain)</vt:lpstr>
      <vt:lpstr>Simulation (EVM)</vt:lpstr>
      <vt:lpstr>Calculation of PTS coefficients- Reduced Complexity [4]</vt:lpstr>
      <vt:lpstr>Calculation of PTS coefficients- Reduced Complexity [4]</vt:lpstr>
      <vt:lpstr>Expected results (vs. unmodulated, vs. ideal)</vt:lpstr>
      <vt:lpstr>Chosen set of parameters (r,I)</vt:lpstr>
      <vt:lpstr>Simulation Vs. Article</vt:lpstr>
      <vt:lpstr>Simulation- time domain</vt:lpstr>
      <vt:lpstr>Calculation of PTS coefficients- Complexity for every OFDM symbol</vt:lpstr>
      <vt:lpstr>Reduced complexity Vs. Iterative flipping</vt:lpstr>
      <vt:lpstr>Incorporation into the OFDM modem </vt:lpstr>
      <vt:lpstr>Difference between article and effective signal</vt:lpstr>
      <vt:lpstr>CCDF</vt:lpstr>
      <vt:lpstr>time</vt:lpstr>
      <vt:lpstr>EVM (EsNo=40dB, no multipath)</vt:lpstr>
      <vt:lpstr>Block partitioning method</vt:lpstr>
      <vt:lpstr>Block partitioning method</vt:lpstr>
      <vt:lpstr>References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OFDM PAPR Reduction through PTS technique</dc:title>
  <dc:creator>User</dc:creator>
  <cp:lastModifiedBy>User</cp:lastModifiedBy>
  <cp:revision>104</cp:revision>
  <dcterms:created xsi:type="dcterms:W3CDTF">2017-09-16T14:07:35Z</dcterms:created>
  <dcterms:modified xsi:type="dcterms:W3CDTF">2017-12-31T20:53:21Z</dcterms:modified>
</cp:coreProperties>
</file>