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0" r:id="rId4"/>
    <p:sldId id="259" r:id="rId5"/>
    <p:sldId id="257" r:id="rId6"/>
    <p:sldId id="258" r:id="rId7"/>
    <p:sldId id="265" r:id="rId8"/>
    <p:sldId id="261" r:id="rId9"/>
    <p:sldId id="262"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EEA71C1-A550-4D0E-AD27-618CACACFA8B}">
          <p14:sldIdLst>
            <p14:sldId id="256"/>
            <p14:sldId id="264"/>
            <p14:sldId id="260"/>
          </p14:sldIdLst>
        </p14:section>
        <p14:section name="Historical Trendiness between Genres (Abs.  &amp; Rel.)" id="{974261BA-AE18-4FCC-9455-24FBB94A7285}">
          <p14:sldIdLst>
            <p14:sldId id="259"/>
            <p14:sldId id="257"/>
            <p14:sldId id="258"/>
          </p14:sldIdLst>
        </p14:section>
        <p14:section name="Trendiness Between Regions" id="{F2AEBB31-1F14-4695-A71E-AA6B3A00F25C}">
          <p14:sldIdLst>
            <p14:sldId id="265"/>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7" autoAdjust="0"/>
    <p:restoredTop sz="94660"/>
  </p:normalViewPr>
  <p:slideViewPr>
    <p:cSldViewPr snapToGrid="0">
      <p:cViewPr varScale="1">
        <p:scale>
          <a:sx n="96" d="100"/>
          <a:sy n="96"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71A-118E-2BFB-3769-196493A7A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2FBEB82-A8FD-36E2-4DE4-99C7E9405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9D720EF-0B9F-91BF-0837-A35E50BD1FB1}"/>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EACD85AA-46AF-74A0-F6F8-3247CA280AF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0FB1EB-D5CD-0994-6B17-DD26F228D1E8}"/>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46636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9E41-955C-EC8A-4D2E-97A5F2C48A9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36DC57E-F662-1B76-0217-438771AD5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65A058-312D-DEE2-FD01-0B84D20BF9C2}"/>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841847A7-3B9A-013A-6A28-BCD59E56C55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7AFC7F-9DFC-0145-4550-BADE1CF7547F}"/>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173524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1F80C-483C-A758-8A20-A9E102805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648D1E5-495E-2AEB-3E28-1A62D0BA07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E2A5F9F-8E09-9C2A-5F58-309FBF6BF5BF}"/>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306F5C3D-9F89-725B-CCB3-DAE857052D9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AAEB34-66D8-EA17-5475-EBCB550CA4D5}"/>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5479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FD82-8F04-5BC2-CB52-DE6E5C4ACF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67BC09C-37F9-17EC-EFEA-95C1A634F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E70AFDF-9044-B134-86B8-4D2D3166A85B}"/>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E441DC70-DC39-D39F-7ACC-21F895945C0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CE441C6-B370-0EE1-D38A-6543A5E402A8}"/>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269434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436C-893A-11AE-4172-7DBF1B0F6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D5CA101-07F5-9A60-E746-0B40786D0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C622D-32EF-81EE-8500-85F2EFC4D0BA}"/>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23D8699D-7BA8-F12D-335D-203DCF7F43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02CAC-6261-53D0-0254-3E73174530D8}"/>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416816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2F38-1F29-DE3A-4DB7-127D33AC2D4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ADE7CFB-A23D-BD53-1482-4406CF572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CDD9DF7-4FB9-B5AB-37AE-A08114555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CDB9AF7-76CC-09EB-CD75-3487BB9FBB55}"/>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6" name="Footer Placeholder 5">
            <a:extLst>
              <a:ext uri="{FF2B5EF4-FFF2-40B4-BE49-F238E27FC236}">
                <a16:creationId xmlns:a16="http://schemas.microsoft.com/office/drawing/2014/main" id="{E4DDD8C0-19C4-D392-8454-07B670BF085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6D15E2E-E6B6-0BFE-A1ED-2F23224A0C1A}"/>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93424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AFCE-6536-6ADD-E21F-1154C94FCFC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4831655-E5C4-B0CF-5454-37A9E985A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1FE62-2E90-E645-F9EC-C6AFBC791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3DCB640-ED37-7564-1B17-72DFB2255E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66E34-8E49-59A7-C7C7-49B8DE884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70EA76AA-ED1E-BDF6-FCB7-EE7A43C02922}"/>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8" name="Footer Placeholder 7">
            <a:extLst>
              <a:ext uri="{FF2B5EF4-FFF2-40B4-BE49-F238E27FC236}">
                <a16:creationId xmlns:a16="http://schemas.microsoft.com/office/drawing/2014/main" id="{FFBC4636-8D9E-5CB1-169F-89F80AFBA3C7}"/>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B959E86-E701-7D47-028A-5646FC5ACF1F}"/>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356311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8713-BD59-5652-84E5-D539F34A673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383C4E-3A6D-50B2-358D-2997F2B03503}"/>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4" name="Footer Placeholder 3">
            <a:extLst>
              <a:ext uri="{FF2B5EF4-FFF2-40B4-BE49-F238E27FC236}">
                <a16:creationId xmlns:a16="http://schemas.microsoft.com/office/drawing/2014/main" id="{CB33C668-9ADF-8BBD-6257-C93DE8BF605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AFF1A02-1AFB-EDBF-BD82-4CE1FF18E50C}"/>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385634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BAEB8-03BF-A6F7-5F9E-15B7A95DE470}"/>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3" name="Footer Placeholder 2">
            <a:extLst>
              <a:ext uri="{FF2B5EF4-FFF2-40B4-BE49-F238E27FC236}">
                <a16:creationId xmlns:a16="http://schemas.microsoft.com/office/drawing/2014/main" id="{0325769A-5F88-848C-59F0-91214163417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311EFFA-D3D5-2BA3-0A7B-616E82594C99}"/>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153602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CD6C-3C48-2CAB-3232-714E2B85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9995C39-53DF-9008-D4C3-32736E3FE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5A51AB3-458C-6062-A5F6-CC2B1D88F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44E17-2DA2-7723-CF98-939EF2D98CD0}"/>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6" name="Footer Placeholder 5">
            <a:extLst>
              <a:ext uri="{FF2B5EF4-FFF2-40B4-BE49-F238E27FC236}">
                <a16:creationId xmlns:a16="http://schemas.microsoft.com/office/drawing/2014/main" id="{1C3BE62D-6819-150C-14D5-67E283CF135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1C9FD5A-EAB6-549A-CDF2-F1F38DC7C7F6}"/>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419882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9E09-C713-4714-B9A9-4B129047C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C66C729-91C0-D7A2-46EF-21CB68E1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587C425-448B-5FFA-5F38-D90DD8F97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D1EC8-5627-5CAE-EBD8-BDFE09A833D7}"/>
              </a:ext>
            </a:extLst>
          </p:cNvPr>
          <p:cNvSpPr>
            <a:spLocks noGrp="1"/>
          </p:cNvSpPr>
          <p:nvPr>
            <p:ph type="dt" sz="half" idx="10"/>
          </p:nvPr>
        </p:nvSpPr>
        <p:spPr/>
        <p:txBody>
          <a:bodyPr/>
          <a:lstStyle/>
          <a:p>
            <a:fld id="{14B78CA1-0385-4378-B9F5-59816217FF3D}" type="datetimeFigureOut">
              <a:rPr lang="en-IL" smtClean="0"/>
              <a:t>08/05/2023</a:t>
            </a:fld>
            <a:endParaRPr lang="en-IL"/>
          </a:p>
        </p:txBody>
      </p:sp>
      <p:sp>
        <p:nvSpPr>
          <p:cNvPr id="6" name="Footer Placeholder 5">
            <a:extLst>
              <a:ext uri="{FF2B5EF4-FFF2-40B4-BE49-F238E27FC236}">
                <a16:creationId xmlns:a16="http://schemas.microsoft.com/office/drawing/2014/main" id="{26DE025B-619F-5EB6-DCCE-26493815414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AF89ED1-98FC-5520-A1C7-FAFDE464A39A}"/>
              </a:ext>
            </a:extLst>
          </p:cNvPr>
          <p:cNvSpPr>
            <a:spLocks noGrp="1"/>
          </p:cNvSpPr>
          <p:nvPr>
            <p:ph type="sldNum" sz="quarter" idx="12"/>
          </p:nvPr>
        </p:nvSpPr>
        <p:spPr/>
        <p:txBody>
          <a:bodyPr/>
          <a:lstStyle/>
          <a:p>
            <a:fld id="{77BECC8D-37F4-4BE4-9CBB-A0475F77E915}" type="slidenum">
              <a:rPr lang="en-IL" smtClean="0"/>
              <a:t>‹#›</a:t>
            </a:fld>
            <a:endParaRPr lang="en-IL"/>
          </a:p>
        </p:txBody>
      </p:sp>
    </p:spTree>
    <p:extLst>
      <p:ext uri="{BB962C8B-B14F-4D97-AF65-F5344CB8AC3E}">
        <p14:creationId xmlns:p14="http://schemas.microsoft.com/office/powerpoint/2010/main" val="183230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DDAAF-39EC-BDFF-ED02-DAC45C851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2DFF520-5D28-2443-E9B4-1D4756FDB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F580FA-536E-671B-3717-79D48AF36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78CA1-0385-4378-B9F5-59816217FF3D}" type="datetimeFigureOut">
              <a:rPr lang="en-IL" smtClean="0"/>
              <a:t>08/05/2023</a:t>
            </a:fld>
            <a:endParaRPr lang="en-IL"/>
          </a:p>
        </p:txBody>
      </p:sp>
      <p:sp>
        <p:nvSpPr>
          <p:cNvPr id="5" name="Footer Placeholder 4">
            <a:extLst>
              <a:ext uri="{FF2B5EF4-FFF2-40B4-BE49-F238E27FC236}">
                <a16:creationId xmlns:a16="http://schemas.microsoft.com/office/drawing/2014/main" id="{658DA089-241A-BE85-DDAD-E4AF62B9E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5B95F3E-894D-DC59-D091-13852BF94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ECC8D-37F4-4BE4-9CBB-A0475F77E915}" type="slidenum">
              <a:rPr lang="en-IL" smtClean="0"/>
              <a:t>‹#›</a:t>
            </a:fld>
            <a:endParaRPr lang="en-IL"/>
          </a:p>
        </p:txBody>
      </p:sp>
    </p:spTree>
    <p:extLst>
      <p:ext uri="{BB962C8B-B14F-4D97-AF65-F5344CB8AC3E}">
        <p14:creationId xmlns:p14="http://schemas.microsoft.com/office/powerpoint/2010/main" val="2181721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YouTubeTrendinessDashboard/DashboardDraft?:language=en-US&amp;:display_count=n&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2.xml"/><Relationship Id="rId4" Type="http://schemas.openxmlformats.org/officeDocument/2006/relationships/hyperlink" Target="https://en.wikipedia.org/wiki/2018_Hualien_earthquak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038FDA-BD78-B454-77CB-8ADC583A12B5}"/>
              </a:ext>
            </a:extLst>
          </p:cNvPr>
          <p:cNvSpPr>
            <a:spLocks noGrp="1"/>
          </p:cNvSpPr>
          <p:nvPr>
            <p:ph type="subTitle" idx="1"/>
          </p:nvPr>
        </p:nvSpPr>
        <p:spPr>
          <a:xfrm>
            <a:off x="2019300" y="3602038"/>
            <a:ext cx="8242300" cy="1655762"/>
          </a:xfrm>
        </p:spPr>
        <p:txBody>
          <a:bodyPr>
            <a:normAutofit/>
          </a:bodyPr>
          <a:lstStyle/>
          <a:p>
            <a:r>
              <a:rPr lang="en-US" sz="1800" dirty="0">
                <a:latin typeface="Bahnschrift Light SemiCondensed" panose="020B0502040204020203" pitchFamily="34" charset="0"/>
              </a:rPr>
              <a:t>An analysis that goes over historical data of trendiness of various genres of videos on YouTube through several main regions around the world including the US.</a:t>
            </a:r>
            <a:endParaRPr lang="en-IL" sz="1800" dirty="0">
              <a:latin typeface="Bahnschrift Light SemiCondensed" panose="020B0502040204020203" pitchFamily="34" charset="0"/>
            </a:endParaRPr>
          </a:p>
        </p:txBody>
      </p:sp>
      <p:sp>
        <p:nvSpPr>
          <p:cNvPr id="4" name="TextBox 3">
            <a:extLst>
              <a:ext uri="{FF2B5EF4-FFF2-40B4-BE49-F238E27FC236}">
                <a16:creationId xmlns:a16="http://schemas.microsoft.com/office/drawing/2014/main" id="{21CFE425-78CB-7B92-7CB3-C3720B34772E}"/>
              </a:ext>
            </a:extLst>
          </p:cNvPr>
          <p:cNvSpPr txBox="1"/>
          <p:nvPr/>
        </p:nvSpPr>
        <p:spPr>
          <a:xfrm>
            <a:off x="2019300" y="5681734"/>
            <a:ext cx="8242300" cy="769441"/>
          </a:xfrm>
          <a:prstGeom prst="rect">
            <a:avLst/>
          </a:prstGeom>
          <a:noFill/>
        </p:spPr>
        <p:txBody>
          <a:bodyPr wrap="square" rtlCol="0">
            <a:spAutoFit/>
          </a:bodyPr>
          <a:lstStyle/>
          <a:p>
            <a:r>
              <a:rPr lang="en-US" sz="1600" i="1" u="sng" dirty="0">
                <a:solidFill>
                  <a:schemeClr val="tx1">
                    <a:lumMod val="65000"/>
                    <a:lumOff val="35000"/>
                  </a:schemeClr>
                </a:solidFill>
              </a:rPr>
              <a:t>Disclaimer</a:t>
            </a:r>
            <a:r>
              <a:rPr lang="en-US" sz="1600" i="1" dirty="0">
                <a:solidFill>
                  <a:schemeClr val="tx1">
                    <a:lumMod val="65000"/>
                    <a:lumOff val="35000"/>
                  </a:schemeClr>
                </a:solidFill>
              </a:rPr>
              <a:t>:</a:t>
            </a:r>
            <a:r>
              <a:rPr lang="en-US" sz="1600" dirty="0">
                <a:solidFill>
                  <a:schemeClr val="tx1">
                    <a:lumMod val="65000"/>
                    <a:lumOff val="35000"/>
                  </a:schemeClr>
                </a:solidFill>
              </a:rPr>
              <a:t> </a:t>
            </a:r>
            <a:r>
              <a:rPr lang="en-US" sz="1400" dirty="0">
                <a:solidFill>
                  <a:schemeClr val="tx1">
                    <a:lumMod val="50000"/>
                    <a:lumOff val="50000"/>
                  </a:schemeClr>
                </a:solidFill>
              </a:rPr>
              <a:t>All the visualizations in the presentation ahead are taken from the dashboard I’ve built with Tableau Public using the data that was extracted locally from the database managed by the data engineers of the </a:t>
            </a:r>
            <a:r>
              <a:rPr lang="en-US" sz="1400" i="1" dirty="0">
                <a:solidFill>
                  <a:schemeClr val="tx1">
                    <a:lumMod val="50000"/>
                    <a:lumOff val="50000"/>
                  </a:schemeClr>
                </a:solidFill>
              </a:rPr>
              <a:t>Sterling &amp; Draper advertising agency</a:t>
            </a:r>
            <a:r>
              <a:rPr lang="en-US" sz="1400" dirty="0">
                <a:solidFill>
                  <a:schemeClr val="tx1">
                    <a:lumMod val="50000"/>
                    <a:lumOff val="50000"/>
                  </a:schemeClr>
                </a:solidFill>
              </a:rPr>
              <a:t>.</a:t>
            </a:r>
          </a:p>
        </p:txBody>
      </p:sp>
      <p:sp>
        <p:nvSpPr>
          <p:cNvPr id="6" name="Rectangle: Rounded Corners 5">
            <a:extLst>
              <a:ext uri="{FF2B5EF4-FFF2-40B4-BE49-F238E27FC236}">
                <a16:creationId xmlns:a16="http://schemas.microsoft.com/office/drawing/2014/main" id="{FC1BBB2D-E5F6-47E8-6834-2E3C66F18615}"/>
              </a:ext>
            </a:extLst>
          </p:cNvPr>
          <p:cNvSpPr/>
          <p:nvPr/>
        </p:nvSpPr>
        <p:spPr>
          <a:xfrm>
            <a:off x="3929270" y="1782417"/>
            <a:ext cx="1669774" cy="914399"/>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6922101C-CEC5-F2BA-E7AC-87D711EF51CC}"/>
              </a:ext>
            </a:extLst>
          </p:cNvPr>
          <p:cNvSpPr>
            <a:spLocks noGrp="1"/>
          </p:cNvSpPr>
          <p:nvPr>
            <p:ph type="ctrTitle"/>
          </p:nvPr>
        </p:nvSpPr>
        <p:spPr/>
        <p:txBody>
          <a:bodyPr/>
          <a:lstStyle/>
          <a:p>
            <a:r>
              <a:rPr lang="en-US" dirty="0">
                <a:latin typeface="Britannic Bold" panose="020B0903060703020204" pitchFamily="34" charset="0"/>
              </a:rPr>
              <a:t>You</a:t>
            </a:r>
            <a:r>
              <a:rPr lang="en-US" dirty="0">
                <a:solidFill>
                  <a:schemeClr val="bg1">
                    <a:lumMod val="95000"/>
                  </a:schemeClr>
                </a:solidFill>
                <a:latin typeface="Britannic Bold" panose="020B0903060703020204" pitchFamily="34" charset="0"/>
              </a:rPr>
              <a:t>Tube</a:t>
            </a:r>
            <a:r>
              <a:rPr lang="en-US" dirty="0">
                <a:latin typeface="Britannic Bold" panose="020B0903060703020204" pitchFamily="34" charset="0"/>
              </a:rPr>
              <a:t> Trendiness Dashboard</a:t>
            </a:r>
            <a:endParaRPr lang="en-IL" dirty="0">
              <a:latin typeface="Britannic Bold" panose="020B0903060703020204" pitchFamily="34" charset="0"/>
            </a:endParaRPr>
          </a:p>
        </p:txBody>
      </p:sp>
    </p:spTree>
    <p:extLst>
      <p:ext uri="{BB962C8B-B14F-4D97-AF65-F5344CB8AC3E}">
        <p14:creationId xmlns:p14="http://schemas.microsoft.com/office/powerpoint/2010/main" val="287958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6ADBF40-22A4-1C04-6769-157D114BBCC6}"/>
              </a:ext>
            </a:extLst>
          </p:cNvPr>
          <p:cNvSpPr/>
          <p:nvPr/>
        </p:nvSpPr>
        <p:spPr>
          <a:xfrm>
            <a:off x="1566334" y="3937001"/>
            <a:ext cx="6985000" cy="138483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49487087-4F6B-43F4-4537-38E3B0F1DAE6}"/>
              </a:ext>
            </a:extLst>
          </p:cNvPr>
          <p:cNvSpPr>
            <a:spLocks noGrp="1"/>
          </p:cNvSpPr>
          <p:nvPr>
            <p:ph idx="1"/>
          </p:nvPr>
        </p:nvSpPr>
        <p:spPr>
          <a:xfrm>
            <a:off x="1404730" y="1563760"/>
            <a:ext cx="9137374" cy="4368041"/>
          </a:xfrm>
        </p:spPr>
        <p:txBody>
          <a:bodyPr>
            <a:normAutofit lnSpcReduction="10000"/>
          </a:bodyPr>
          <a:lstStyle/>
          <a:p>
            <a:pPr marL="0" indent="0" algn="ctr">
              <a:lnSpc>
                <a:spcPct val="150000"/>
              </a:lnSpc>
              <a:buNone/>
            </a:pPr>
            <a:r>
              <a:rPr lang="en-US" sz="2000" b="1" u="sng" dirty="0">
                <a:latin typeface="Bahnschrift Light SemiCondensed" panose="020B0502040204020203" pitchFamily="34" charset="0"/>
              </a:rPr>
              <a:t>A few general notes before we begin:</a:t>
            </a:r>
          </a:p>
          <a:p>
            <a:pPr>
              <a:lnSpc>
                <a:spcPct val="100000"/>
              </a:lnSpc>
              <a:buFont typeface="Wingdings" panose="05000000000000000000" pitchFamily="2" charset="2"/>
              <a:buChar char="q"/>
            </a:pPr>
            <a:r>
              <a:rPr lang="en-US" sz="1400" dirty="0"/>
              <a:t>The recorded time period of the used data lasted from </a:t>
            </a:r>
            <a:r>
              <a:rPr lang="en-US" sz="1400" b="1" i="1" dirty="0">
                <a:solidFill>
                  <a:srgbClr val="C00000"/>
                </a:solidFill>
              </a:rPr>
              <a:t>November 18th 2017 </a:t>
            </a:r>
            <a:r>
              <a:rPr lang="en-US" sz="1400" b="1" dirty="0"/>
              <a:t>- </a:t>
            </a:r>
            <a:r>
              <a:rPr lang="en-US" sz="1400" b="1" i="1" dirty="0">
                <a:solidFill>
                  <a:srgbClr val="C00000"/>
                </a:solidFill>
              </a:rPr>
              <a:t>June 16th 2018</a:t>
            </a:r>
            <a:r>
              <a:rPr lang="en-US" sz="1400" dirty="0"/>
              <a:t>, </a:t>
            </a:r>
            <a:br>
              <a:rPr lang="en-US" sz="1400" dirty="0"/>
            </a:br>
            <a:r>
              <a:rPr lang="en-US" sz="1400" dirty="0"/>
              <a:t>a time period of a total of </a:t>
            </a:r>
            <a:r>
              <a:rPr lang="en-US" sz="1400" b="1" i="1" dirty="0"/>
              <a:t>210 days </a:t>
            </a:r>
            <a:r>
              <a:rPr lang="en-US" sz="1400" dirty="0"/>
              <a:t>(</a:t>
            </a:r>
            <a:r>
              <a:rPr lang="en-US" sz="1400" i="1" dirty="0"/>
              <a:t>i.e. Nearly 8 months</a:t>
            </a:r>
            <a:r>
              <a:rPr lang="en-US" sz="1400" dirty="0"/>
              <a:t>).</a:t>
            </a:r>
          </a:p>
          <a:p>
            <a:pPr>
              <a:lnSpc>
                <a:spcPct val="150000"/>
              </a:lnSpc>
              <a:buFont typeface="Wingdings" panose="05000000000000000000" pitchFamily="2" charset="2"/>
              <a:buChar char="q"/>
            </a:pPr>
            <a:r>
              <a:rPr lang="en-US" sz="1400" dirty="0"/>
              <a:t>This following presentation is featured in 2 formats – </a:t>
            </a:r>
            <a:r>
              <a:rPr lang="en-US" sz="1400" b="1" baseline="30000" dirty="0"/>
              <a:t>1</a:t>
            </a:r>
            <a:r>
              <a:rPr lang="en-US" sz="1400" b="1" i="1" dirty="0"/>
              <a:t>PowerPoint </a:t>
            </a:r>
            <a:r>
              <a:rPr lang="en-US" sz="1400" dirty="0"/>
              <a:t>&amp; </a:t>
            </a:r>
            <a:r>
              <a:rPr lang="en-US" sz="1400" b="1" baseline="30000" dirty="0"/>
              <a:t>2</a:t>
            </a:r>
            <a:r>
              <a:rPr lang="en-US" sz="1400" b="1" i="1" dirty="0"/>
              <a:t>PDF</a:t>
            </a:r>
            <a:r>
              <a:rPr lang="en-US" sz="1400" dirty="0"/>
              <a:t>.</a:t>
            </a:r>
            <a:br>
              <a:rPr lang="en-US" sz="1400" dirty="0"/>
            </a:br>
            <a:r>
              <a:rPr lang="en-US" sz="1400" dirty="0"/>
              <a:t>The </a:t>
            </a:r>
            <a:r>
              <a:rPr lang="en-US" sz="1400" b="1" baseline="30000" dirty="0"/>
              <a:t>1</a:t>
            </a:r>
            <a:r>
              <a:rPr lang="en-US" sz="1400" b="1" dirty="0"/>
              <a:t>PowerPoint version’s</a:t>
            </a:r>
            <a:r>
              <a:rPr lang="en-US" sz="1400" dirty="0"/>
              <a:t> attached plots </a:t>
            </a:r>
            <a:r>
              <a:rPr lang="en-US" sz="1400" b="1" dirty="0"/>
              <a:t>are </a:t>
            </a:r>
            <a:r>
              <a:rPr lang="en-US" sz="1400" b="1" u="sng" dirty="0"/>
              <a:t>fully interactive</a:t>
            </a:r>
            <a:r>
              <a:rPr lang="en-US" sz="1400" b="1" dirty="0"/>
              <a:t> within the presentation</a:t>
            </a:r>
            <a:r>
              <a:rPr lang="en-US" sz="1400" dirty="0"/>
              <a:t>,</a:t>
            </a:r>
            <a:br>
              <a:rPr lang="en-US" sz="1400" dirty="0"/>
            </a:br>
            <a:r>
              <a:rPr lang="en-US" sz="1400" dirty="0"/>
              <a:t>as they are connected to the original Tableau dashboard (</a:t>
            </a:r>
            <a:r>
              <a:rPr lang="en-US" sz="1050" i="1" dirty="0">
                <a:hlinkClick r:id="rId2"/>
              </a:rPr>
              <a:t>Reference to online dashboard &gt;&gt;</a:t>
            </a:r>
            <a:r>
              <a:rPr lang="en-US" sz="1400" dirty="0"/>
              <a:t>).</a:t>
            </a:r>
            <a:br>
              <a:rPr lang="en-US" sz="1400" dirty="0"/>
            </a:br>
            <a:r>
              <a:rPr lang="en-US" sz="1400" i="1" dirty="0"/>
              <a:t>However</a:t>
            </a:r>
            <a:r>
              <a:rPr lang="en-US" sz="1400" dirty="0"/>
              <a:t>, be aware that the </a:t>
            </a:r>
            <a:r>
              <a:rPr lang="en-US" sz="1400" b="1" baseline="30000" dirty="0"/>
              <a:t>2</a:t>
            </a:r>
            <a:r>
              <a:rPr lang="en-US" sz="1400" dirty="0"/>
              <a:t>PDF version will lack that interactivity.</a:t>
            </a:r>
          </a:p>
          <a:p>
            <a:pPr marL="0" indent="0">
              <a:lnSpc>
                <a:spcPct val="150000"/>
              </a:lnSpc>
              <a:buNone/>
            </a:pPr>
            <a:r>
              <a:rPr lang="en-US" sz="1400" b="1" dirty="0">
                <a:solidFill>
                  <a:schemeClr val="bg1"/>
                </a:solidFill>
              </a:rPr>
              <a:t>    </a:t>
            </a:r>
            <a:r>
              <a:rPr lang="en-US" sz="1400" b="1" i="1" dirty="0">
                <a:solidFill>
                  <a:schemeClr val="bg1"/>
                </a:solidFill>
              </a:rPr>
              <a:t>Guidance instructions for using the interactive plots inside the presentation</a:t>
            </a:r>
          </a:p>
          <a:p>
            <a:pPr lvl="1">
              <a:lnSpc>
                <a:spcPct val="150000"/>
              </a:lnSpc>
              <a:buFont typeface="Wingdings" panose="05000000000000000000" pitchFamily="2" charset="2"/>
              <a:buChar char="q"/>
            </a:pPr>
            <a:r>
              <a:rPr lang="en-US" sz="1100" dirty="0">
                <a:solidFill>
                  <a:schemeClr val="bg1"/>
                </a:solidFill>
              </a:rPr>
              <a:t>In order to </a:t>
            </a:r>
            <a:r>
              <a:rPr lang="en-US" sz="1100" b="1" dirty="0">
                <a:solidFill>
                  <a:schemeClr val="bg1"/>
                </a:solidFill>
              </a:rPr>
              <a:t>activate interactivity</a:t>
            </a:r>
            <a:r>
              <a:rPr lang="en-US" sz="1100" dirty="0">
                <a:solidFill>
                  <a:schemeClr val="bg1"/>
                </a:solidFill>
              </a:rPr>
              <a:t>: Left-click on the chart once within a slide</a:t>
            </a:r>
            <a:endParaRPr lang="en-US" sz="1100" dirty="0"/>
          </a:p>
          <a:p>
            <a:pPr lvl="1">
              <a:lnSpc>
                <a:spcPct val="150000"/>
              </a:lnSpc>
              <a:buFont typeface="Wingdings" panose="05000000000000000000" pitchFamily="2" charset="2"/>
              <a:buChar char="q"/>
            </a:pPr>
            <a:r>
              <a:rPr lang="en-US" sz="1100" dirty="0">
                <a:solidFill>
                  <a:schemeClr val="bg1"/>
                </a:solidFill>
              </a:rPr>
              <a:t>Use the             button to </a:t>
            </a:r>
            <a:r>
              <a:rPr lang="en-US" sz="1100" b="1" dirty="0">
                <a:solidFill>
                  <a:schemeClr val="bg1"/>
                </a:solidFill>
              </a:rPr>
              <a:t>reset</a:t>
            </a:r>
            <a:r>
              <a:rPr lang="en-US" sz="1100" dirty="0">
                <a:solidFill>
                  <a:schemeClr val="bg1"/>
                </a:solidFill>
              </a:rPr>
              <a:t> a chart to its original form.</a:t>
            </a:r>
            <a:endParaRPr lang="en-US" sz="1100" dirty="0"/>
          </a:p>
          <a:p>
            <a:pPr lvl="1">
              <a:lnSpc>
                <a:spcPct val="150000"/>
              </a:lnSpc>
              <a:buFont typeface="Wingdings" panose="05000000000000000000" pitchFamily="2" charset="2"/>
              <a:buChar char="q"/>
            </a:pPr>
            <a:r>
              <a:rPr lang="en-US" sz="1100" dirty="0">
                <a:solidFill>
                  <a:schemeClr val="bg1"/>
                </a:solidFill>
              </a:rPr>
              <a:t>Use the filters to explore different comparisons of the data that would be visualized in the following charts.</a:t>
            </a:r>
            <a:br>
              <a:rPr lang="en-US" sz="1100" dirty="0"/>
            </a:br>
            <a:br>
              <a:rPr lang="en-US" sz="1200" i="1" dirty="0"/>
            </a:br>
            <a:endParaRPr lang="en-US" sz="1200" i="1" dirty="0"/>
          </a:p>
          <a:p>
            <a:pPr>
              <a:buFont typeface="Wingdings" panose="05000000000000000000" pitchFamily="2" charset="2"/>
              <a:buChar char="q"/>
            </a:pPr>
            <a:endParaRPr lang="en-US" sz="1325" i="1" dirty="0"/>
          </a:p>
        </p:txBody>
      </p:sp>
      <p:sp>
        <p:nvSpPr>
          <p:cNvPr id="2" name="Title 1">
            <a:extLst>
              <a:ext uri="{FF2B5EF4-FFF2-40B4-BE49-F238E27FC236}">
                <a16:creationId xmlns:a16="http://schemas.microsoft.com/office/drawing/2014/main" id="{ACAFE3CA-FE32-8B01-6BD3-B7154C067F1A}"/>
              </a:ext>
            </a:extLst>
          </p:cNvPr>
          <p:cNvSpPr>
            <a:spLocks noGrp="1"/>
          </p:cNvSpPr>
          <p:nvPr>
            <p:ph type="title"/>
          </p:nvPr>
        </p:nvSpPr>
        <p:spPr>
          <a:xfrm>
            <a:off x="838200" y="357465"/>
            <a:ext cx="10515600" cy="1325563"/>
          </a:xfrm>
        </p:spPr>
        <p:txBody>
          <a:bodyPr>
            <a:normAutofit/>
          </a:bodyPr>
          <a:lstStyle/>
          <a:p>
            <a:pPr marL="685800" indent="-685800">
              <a:buFont typeface="Wingdings" panose="05000000000000000000" pitchFamily="2" charset="2"/>
              <a:buChar char="v"/>
            </a:pPr>
            <a:r>
              <a:rPr lang="en-US" sz="4000" i="1" dirty="0">
                <a:solidFill>
                  <a:srgbClr val="C00000"/>
                </a:solidFill>
                <a:latin typeface="Britannic Bold" panose="020B0903060703020204" pitchFamily="34" charset="0"/>
              </a:rPr>
              <a:t>W</a:t>
            </a:r>
            <a:r>
              <a:rPr lang="en-US" sz="4000" i="1" dirty="0">
                <a:latin typeface="Britannic Bold" panose="020B0903060703020204" pitchFamily="34" charset="0"/>
              </a:rPr>
              <a:t>riter’s N</a:t>
            </a:r>
            <a:r>
              <a:rPr lang="en-US" sz="4000" i="1" dirty="0">
                <a:solidFill>
                  <a:srgbClr val="C00000"/>
                </a:solidFill>
                <a:latin typeface="Britannic Bold" panose="020B0903060703020204" pitchFamily="34" charset="0"/>
              </a:rPr>
              <a:t>ote</a:t>
            </a:r>
            <a:endParaRPr lang="en-IL" sz="4000" i="1" dirty="0">
              <a:solidFill>
                <a:srgbClr val="C00000"/>
              </a:solidFill>
              <a:latin typeface="Britannic Bold" panose="020B0903060703020204" pitchFamily="34" charset="0"/>
            </a:endParaRPr>
          </a:p>
        </p:txBody>
      </p:sp>
      <p:sp>
        <p:nvSpPr>
          <p:cNvPr id="4" name="TextBox 3">
            <a:extLst>
              <a:ext uri="{FF2B5EF4-FFF2-40B4-BE49-F238E27FC236}">
                <a16:creationId xmlns:a16="http://schemas.microsoft.com/office/drawing/2014/main" id="{206EE949-5C03-CA5E-BED6-016D60B8962D}"/>
              </a:ext>
            </a:extLst>
          </p:cNvPr>
          <p:cNvSpPr txBox="1"/>
          <p:nvPr/>
        </p:nvSpPr>
        <p:spPr>
          <a:xfrm>
            <a:off x="2019300" y="5749470"/>
            <a:ext cx="8242300" cy="276999"/>
          </a:xfrm>
          <a:prstGeom prst="rect">
            <a:avLst/>
          </a:prstGeom>
          <a:noFill/>
        </p:spPr>
        <p:txBody>
          <a:bodyPr wrap="square" rtlCol="0">
            <a:spAutoFit/>
          </a:bodyPr>
          <a:lstStyle/>
          <a:p>
            <a:pPr algn="ctr"/>
            <a:r>
              <a:rPr lang="en-US" sz="1200" i="1" dirty="0">
                <a:solidFill>
                  <a:schemeClr val="bg1">
                    <a:lumMod val="50000"/>
                  </a:schemeClr>
                </a:solidFill>
              </a:rPr>
              <a:t>The project was created as part of Practicum’s Data Analyst’s program.</a:t>
            </a:r>
          </a:p>
        </p:txBody>
      </p:sp>
      <p:pic>
        <p:nvPicPr>
          <p:cNvPr id="6" name="Picture 5">
            <a:extLst>
              <a:ext uri="{FF2B5EF4-FFF2-40B4-BE49-F238E27FC236}">
                <a16:creationId xmlns:a16="http://schemas.microsoft.com/office/drawing/2014/main" id="{32843784-0FB8-ED19-9161-34F123110496}"/>
              </a:ext>
            </a:extLst>
          </p:cNvPr>
          <p:cNvPicPr>
            <a:picLocks noChangeAspect="1"/>
          </p:cNvPicPr>
          <p:nvPr/>
        </p:nvPicPr>
        <p:blipFill>
          <a:blip r:embed="rId3"/>
          <a:stretch>
            <a:fillRect/>
          </a:stretch>
        </p:blipFill>
        <p:spPr>
          <a:xfrm>
            <a:off x="2675466" y="4629422"/>
            <a:ext cx="293204" cy="299443"/>
          </a:xfrm>
          <a:prstGeom prst="rect">
            <a:avLst/>
          </a:prstGeom>
        </p:spPr>
      </p:pic>
    </p:spTree>
    <p:extLst>
      <p:ext uri="{BB962C8B-B14F-4D97-AF65-F5344CB8AC3E}">
        <p14:creationId xmlns:p14="http://schemas.microsoft.com/office/powerpoint/2010/main" val="401963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3763-6AED-D8B9-6B54-CC7DED59AD93}"/>
              </a:ext>
            </a:extLst>
          </p:cNvPr>
          <p:cNvSpPr>
            <a:spLocks noGrp="1"/>
          </p:cNvSpPr>
          <p:nvPr>
            <p:ph type="title"/>
          </p:nvPr>
        </p:nvSpPr>
        <p:spPr/>
        <p:txBody>
          <a:bodyPr/>
          <a:lstStyle/>
          <a:p>
            <a:pPr algn="ctr"/>
            <a:r>
              <a:rPr lang="en-US" sz="5400" dirty="0">
                <a:latin typeface="Britannic Bold" panose="020B0903060703020204" pitchFamily="34" charset="0"/>
              </a:rPr>
              <a:t>G</a:t>
            </a:r>
            <a:r>
              <a:rPr lang="en-US" sz="5400" dirty="0">
                <a:solidFill>
                  <a:srgbClr val="C00000"/>
                </a:solidFill>
                <a:latin typeface="Britannic Bold" panose="020B0903060703020204" pitchFamily="34" charset="0"/>
              </a:rPr>
              <a:t>eneral</a:t>
            </a:r>
            <a:r>
              <a:rPr lang="en-US" sz="5400" dirty="0">
                <a:latin typeface="Britannic Bold" panose="020B0903060703020204" pitchFamily="34" charset="0"/>
              </a:rPr>
              <a:t> Find</a:t>
            </a:r>
            <a:r>
              <a:rPr lang="en-US" sz="5400" dirty="0">
                <a:solidFill>
                  <a:srgbClr val="C00000"/>
                </a:solidFill>
                <a:latin typeface="Britannic Bold" panose="020B0903060703020204" pitchFamily="34" charset="0"/>
              </a:rPr>
              <a:t>ing</a:t>
            </a:r>
            <a:r>
              <a:rPr lang="en-US" sz="5400" dirty="0">
                <a:latin typeface="Britannic Bold" panose="020B0903060703020204" pitchFamily="34" charset="0"/>
              </a:rPr>
              <a:t>s</a:t>
            </a:r>
            <a:endParaRPr lang="en-IL" sz="54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1C90CA06-5CBC-1DE8-8F78-F85F3BAD6453}"/>
              </a:ext>
            </a:extLst>
          </p:cNvPr>
          <p:cNvSpPr>
            <a:spLocks noGrp="1"/>
          </p:cNvSpPr>
          <p:nvPr>
            <p:ph idx="1"/>
          </p:nvPr>
        </p:nvSpPr>
        <p:spPr/>
        <p:txBody>
          <a:bodyPr>
            <a:normAutofit lnSpcReduction="10000"/>
          </a:bodyPr>
          <a:lstStyle/>
          <a:p>
            <a:pPr>
              <a:buFont typeface="Wingdings" panose="05000000000000000000" pitchFamily="2" charset="2"/>
              <a:buChar char="§"/>
            </a:pPr>
            <a:r>
              <a:rPr lang="en-US" sz="2000" dirty="0"/>
              <a:t>Entertainment is the most trendy video content genre in all countries </a:t>
            </a:r>
            <a:r>
              <a:rPr lang="en-US" sz="2000" b="1" dirty="0"/>
              <a:t>but</a:t>
            </a:r>
            <a:r>
              <a:rPr lang="en-US" sz="2000" dirty="0"/>
              <a:t> Russia, where it drops to the 3</a:t>
            </a:r>
            <a:r>
              <a:rPr lang="en-US" sz="2000" baseline="30000" dirty="0"/>
              <a:t>rd</a:t>
            </a:r>
            <a:r>
              <a:rPr lang="en-US" sz="2000" dirty="0"/>
              <a:t> place in favor of the People &amp; Blogs and News &amp; Politics genre.</a:t>
            </a:r>
          </a:p>
          <a:p>
            <a:pPr>
              <a:buFont typeface="Wingdings" panose="05000000000000000000" pitchFamily="2" charset="2"/>
              <a:buChar char="§"/>
            </a:pPr>
            <a:r>
              <a:rPr lang="en-US" sz="2000" dirty="0"/>
              <a:t>Most of the rather rare genres that have a lower amount of videos are like that because of seasonality, like the Nonprofits &amp; Activism and Shows genres (who are more likely to be filmed in weekends), Gaming (on vacations), Science &amp; Technology (on fixed time periods to test something), </a:t>
            </a:r>
            <a:r>
              <a:rPr lang="en-US" sz="2000" dirty="0" err="1"/>
              <a:t>etc</a:t>
            </a:r>
            <a:r>
              <a:rPr lang="en-US" sz="2000" dirty="0"/>
              <a:t>, </a:t>
            </a:r>
            <a:r>
              <a:rPr lang="en-US" sz="2000" dirty="0" err="1"/>
              <a:t>etc</a:t>
            </a:r>
            <a:r>
              <a:rPr lang="en-US" sz="2000" dirty="0"/>
              <a:t>…</a:t>
            </a:r>
          </a:p>
          <a:p>
            <a:pPr>
              <a:buFont typeface="Wingdings" panose="05000000000000000000" pitchFamily="2" charset="2"/>
              <a:buChar char="§"/>
            </a:pPr>
            <a:r>
              <a:rPr lang="en-US" sz="2000" dirty="0"/>
              <a:t>Japan is </a:t>
            </a:r>
            <a:r>
              <a:rPr lang="en-US" sz="2000" b="1" dirty="0"/>
              <a:t>the least </a:t>
            </a:r>
            <a:r>
              <a:rPr lang="en-US" sz="2000" dirty="0"/>
              <a:t>diverse nation in terms of a variety of different video content genres.</a:t>
            </a:r>
            <a:br>
              <a:rPr lang="en-US" sz="2000" dirty="0"/>
            </a:br>
            <a:r>
              <a:rPr lang="en-US" sz="2000" dirty="0"/>
              <a:t>France’s </a:t>
            </a:r>
            <a:r>
              <a:rPr lang="en-US" sz="2000" b="1" dirty="0"/>
              <a:t>the most</a:t>
            </a:r>
            <a:r>
              <a:rPr lang="en-US" sz="2000" dirty="0"/>
              <a:t> varied nation in terms of control over more genres.</a:t>
            </a:r>
          </a:p>
          <a:p>
            <a:pPr>
              <a:buFont typeface="Wingdings" panose="05000000000000000000" pitchFamily="2" charset="2"/>
              <a:buChar char="§"/>
            </a:pPr>
            <a:r>
              <a:rPr lang="en-US" sz="2000" dirty="0"/>
              <a:t>Russia &amp; the USA have almost completely opposite genre preferences, besides a small amount of very minor genres. Russians prefer more serious content (News, Politics, Personas…) while Americans prefers the more entertaining content (Entertainment, Music, Comedy…).</a:t>
            </a:r>
          </a:p>
          <a:p>
            <a:pPr>
              <a:buFont typeface="Wingdings" panose="05000000000000000000" pitchFamily="2" charset="2"/>
              <a:buChar char="§"/>
            </a:pPr>
            <a:r>
              <a:rPr lang="en-US" sz="2000" dirty="0"/>
              <a:t>France &amp; India are tied or close to being tied in most of the genres they don’t lead, which could hint of a mildly similar taste in video content genres.</a:t>
            </a:r>
            <a:br>
              <a:rPr lang="en-US" sz="2000" dirty="0"/>
            </a:br>
            <a:endParaRPr lang="en-IL" sz="2000" dirty="0"/>
          </a:p>
        </p:txBody>
      </p:sp>
    </p:spTree>
    <p:extLst>
      <p:ext uri="{BB962C8B-B14F-4D97-AF65-F5344CB8AC3E}">
        <p14:creationId xmlns:p14="http://schemas.microsoft.com/office/powerpoint/2010/main" val="32163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151D-8A5A-41CA-890F-8296D8344D3F}"/>
              </a:ext>
            </a:extLst>
          </p:cNvPr>
          <p:cNvSpPr>
            <a:spLocks noGrp="1"/>
          </p:cNvSpPr>
          <p:nvPr>
            <p:ph type="title"/>
          </p:nvPr>
        </p:nvSpPr>
        <p:spPr/>
        <p:txBody>
          <a:bodyPr>
            <a:normAutofit/>
          </a:bodyPr>
          <a:lstStyle/>
          <a:p>
            <a:r>
              <a:rPr lang="en-US" dirty="0">
                <a:solidFill>
                  <a:srgbClr val="C00000"/>
                </a:solidFill>
                <a:latin typeface="Britannic Bold" panose="020B0903060703020204" pitchFamily="34" charset="0"/>
              </a:rPr>
              <a:t>C</a:t>
            </a:r>
            <a:r>
              <a:rPr lang="en-US" dirty="0">
                <a:latin typeface="Britannic Bold" panose="020B0903060703020204" pitchFamily="34" charset="0"/>
              </a:rPr>
              <a:t>hapter </a:t>
            </a:r>
            <a:r>
              <a:rPr lang="en-US" dirty="0">
                <a:solidFill>
                  <a:srgbClr val="C00000"/>
                </a:solidFill>
                <a:latin typeface="Britannic Bold" panose="020B0903060703020204" pitchFamily="34" charset="0"/>
              </a:rPr>
              <a:t>1</a:t>
            </a:r>
            <a:r>
              <a:rPr lang="en-US" dirty="0">
                <a:latin typeface="Britannic Bold" panose="020B0903060703020204" pitchFamily="34" charset="0"/>
              </a:rPr>
              <a:t> –</a:t>
            </a:r>
            <a:br>
              <a:rPr lang="en-US" dirty="0">
                <a:latin typeface="Britannic Bold" panose="020B0903060703020204" pitchFamily="34" charset="0"/>
              </a:rPr>
            </a:br>
            <a:r>
              <a:rPr lang="en-US" dirty="0">
                <a:latin typeface="Britannic Bold" panose="020B0903060703020204" pitchFamily="34" charset="0"/>
              </a:rPr>
              <a:t>Historical trendiness</a:t>
            </a:r>
            <a:endParaRPr lang="en-IL"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FC1E8A27-955A-78CB-AABE-8FE34E688F14}"/>
              </a:ext>
            </a:extLst>
          </p:cNvPr>
          <p:cNvSpPr>
            <a:spLocks noGrp="1"/>
          </p:cNvSpPr>
          <p:nvPr>
            <p:ph idx="1"/>
          </p:nvPr>
        </p:nvSpPr>
        <p:spPr/>
        <p:txBody>
          <a:bodyPr>
            <a:normAutofit/>
          </a:bodyPr>
          <a:lstStyle/>
          <a:p>
            <a:pPr marL="0" indent="0">
              <a:buNone/>
            </a:pPr>
            <a:r>
              <a:rPr lang="en-US" sz="2000" dirty="0"/>
              <a:t>We’ve plotted the history of all the categorical variety of videos genres trendiness which were published in YouTube in the recorded time period in which the data was recorded on.</a:t>
            </a:r>
          </a:p>
          <a:p>
            <a:pPr marL="0" indent="0">
              <a:buNone/>
            </a:pPr>
            <a:r>
              <a:rPr lang="en-US" sz="2000" dirty="0"/>
              <a:t>The “trendiness” of the different genres was illustrated in two ways:</a:t>
            </a:r>
          </a:p>
          <a:p>
            <a:pPr marL="0" indent="0">
              <a:buNone/>
            </a:pPr>
            <a:endParaRPr lang="en-US" sz="1200" dirty="0"/>
          </a:p>
          <a:p>
            <a:pPr marL="457200" indent="-457200">
              <a:buFont typeface="+mj-lt"/>
              <a:buAutoNum type="arabicPeriod"/>
            </a:pPr>
            <a:r>
              <a:rPr lang="en-US" sz="1600" dirty="0"/>
              <a:t>A stacked area chart that visualized the </a:t>
            </a:r>
            <a:r>
              <a:rPr lang="en-US" sz="1600" u="sng" dirty="0"/>
              <a:t>absolute</a:t>
            </a:r>
            <a:r>
              <a:rPr lang="en-US" sz="1600" dirty="0"/>
              <a:t> values of each genre’s amount of videos released throughout time.</a:t>
            </a:r>
            <a:br>
              <a:rPr lang="en-US" sz="1800" dirty="0"/>
            </a:br>
            <a:r>
              <a:rPr lang="en-US" sz="1400" i="1" u="sng" dirty="0">
                <a:solidFill>
                  <a:schemeClr val="tx1">
                    <a:lumMod val="75000"/>
                    <a:lumOff val="25000"/>
                  </a:schemeClr>
                </a:solidFill>
              </a:rPr>
              <a:t>ELI5</a:t>
            </a:r>
            <a:r>
              <a:rPr lang="en-US" sz="1400" i="1" dirty="0">
                <a:solidFill>
                  <a:schemeClr val="tx1">
                    <a:lumMod val="75000"/>
                    <a:lumOff val="25000"/>
                  </a:schemeClr>
                </a:solidFill>
              </a:rPr>
              <a:t>:</a:t>
            </a:r>
            <a:r>
              <a:rPr lang="en-US" sz="1400" dirty="0">
                <a:solidFill>
                  <a:schemeClr val="tx1">
                    <a:lumMod val="75000"/>
                    <a:lumOff val="25000"/>
                  </a:schemeClr>
                </a:solidFill>
              </a:rPr>
              <a:t> </a:t>
            </a:r>
            <a:r>
              <a:rPr lang="en-US" sz="1400" i="1" dirty="0">
                <a:solidFill>
                  <a:schemeClr val="tx1">
                    <a:lumMod val="75000"/>
                    <a:lumOff val="25000"/>
                  </a:schemeClr>
                </a:solidFill>
              </a:rPr>
              <a:t> </a:t>
            </a:r>
            <a:r>
              <a:rPr lang="en-US" sz="1400" i="1" dirty="0">
                <a:solidFill>
                  <a:schemeClr val="bg1">
                    <a:lumMod val="50000"/>
                  </a:schemeClr>
                </a:solidFill>
              </a:rPr>
              <a:t>Each genre’s value at a certain date represents the amount of the videos from the related genre that were released in the same day, and the total videos available in a certain date is the highest Y-axis value on the date (as genres are presented as slices of the whole).</a:t>
            </a:r>
          </a:p>
          <a:p>
            <a:pPr marL="457200" indent="-457200">
              <a:buFont typeface="+mj-lt"/>
              <a:buAutoNum type="arabicPeriod"/>
            </a:pPr>
            <a:r>
              <a:rPr lang="en-US" sz="1600" dirty="0"/>
              <a:t>A stacked-area chart that visualized the </a:t>
            </a:r>
            <a:r>
              <a:rPr lang="en-US" sz="1600" u="sng" dirty="0"/>
              <a:t>relative</a:t>
            </a:r>
            <a:r>
              <a:rPr lang="en-US" sz="1600" dirty="0"/>
              <a:t> values of each genre’s share of all YouTube videos that were released at that same date from all genres.</a:t>
            </a:r>
            <a:br>
              <a:rPr lang="en-US" sz="1600" dirty="0"/>
            </a:br>
            <a:r>
              <a:rPr lang="en-US" sz="1400" i="1" u="sng" dirty="0">
                <a:solidFill>
                  <a:schemeClr val="tx1">
                    <a:lumMod val="75000"/>
                    <a:lumOff val="25000"/>
                  </a:schemeClr>
                </a:solidFill>
              </a:rPr>
              <a:t>ELI5</a:t>
            </a:r>
            <a:r>
              <a:rPr lang="en-US" sz="1400" i="1" dirty="0">
                <a:solidFill>
                  <a:schemeClr val="tx1">
                    <a:lumMod val="75000"/>
                    <a:lumOff val="25000"/>
                  </a:schemeClr>
                </a:solidFill>
              </a:rPr>
              <a:t>: </a:t>
            </a:r>
            <a:r>
              <a:rPr lang="en-US" sz="1400" i="1" dirty="0">
                <a:solidFill>
                  <a:schemeClr val="bg1">
                    <a:lumMod val="50000"/>
                  </a:schemeClr>
                </a:solidFill>
              </a:rPr>
              <a:t>Each genre is represented by it’s percentage of the total amount of videos in a date from all genres. As some genres’ percentages rise, others falls in accordance.</a:t>
            </a:r>
          </a:p>
          <a:p>
            <a:pPr marL="0" indent="0">
              <a:buNone/>
            </a:pPr>
            <a:endParaRPr lang="en-US" sz="1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38719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97ED-36A9-9B83-7E69-FE4DB4A01CB2}"/>
              </a:ext>
            </a:extLst>
          </p:cNvPr>
          <p:cNvSpPr>
            <a:spLocks noGrp="1"/>
          </p:cNvSpPr>
          <p:nvPr>
            <p:ph type="title"/>
          </p:nvPr>
        </p:nvSpPr>
        <p:spPr>
          <a:xfrm>
            <a:off x="712306" y="365125"/>
            <a:ext cx="10515600" cy="1325563"/>
          </a:xfrm>
        </p:spPr>
        <p:txBody>
          <a:bodyPr>
            <a:normAutofit/>
          </a:bodyPr>
          <a:lstStyle/>
          <a:p>
            <a:r>
              <a:rPr lang="en-US" sz="3600" dirty="0">
                <a:solidFill>
                  <a:schemeClr val="tx1">
                    <a:lumMod val="75000"/>
                    <a:lumOff val="25000"/>
                  </a:schemeClr>
                </a:solidFill>
                <a:latin typeface="Britannic Bold" panose="020B0903060703020204" pitchFamily="34" charset="0"/>
              </a:rPr>
              <a:t>The most consistent &amp; trendy genre</a:t>
            </a:r>
            <a:br>
              <a:rPr lang="en-US" sz="3600" dirty="0">
                <a:solidFill>
                  <a:schemeClr val="tx1">
                    <a:lumMod val="75000"/>
                    <a:lumOff val="25000"/>
                  </a:schemeClr>
                </a:solidFill>
                <a:latin typeface="Britannic Bold" panose="020B0903060703020204" pitchFamily="34" charset="0"/>
              </a:rPr>
            </a:br>
            <a:r>
              <a:rPr lang="en-US" sz="3600" dirty="0">
                <a:solidFill>
                  <a:schemeClr val="tx1">
                    <a:lumMod val="75000"/>
                    <a:lumOff val="25000"/>
                  </a:schemeClr>
                </a:solidFill>
                <a:latin typeface="Britannic Bold" panose="020B0903060703020204" pitchFamily="34" charset="0"/>
              </a:rPr>
              <a:t>was Entertainment</a:t>
            </a:r>
            <a:endParaRPr lang="en-IL" sz="3600" dirty="0">
              <a:solidFill>
                <a:schemeClr val="tx1">
                  <a:lumMod val="75000"/>
                  <a:lumOff val="25000"/>
                </a:schemeClr>
              </a:solidFill>
              <a:latin typeface="Britannic Bold" panose="020B0903060703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VizSlides">
                <a:extLst>
                  <a:ext uri="{FF2B5EF4-FFF2-40B4-BE49-F238E27FC236}">
                    <a16:creationId xmlns:a16="http://schemas.microsoft.com/office/drawing/2014/main" id="{96567F5E-F9CF-B077-59E3-4ADD61787E7A}"/>
                  </a:ext>
                </a:extLst>
              </p:cNvPr>
              <p:cNvGraphicFramePr>
                <a:graphicFrameLocks noGrp="1"/>
              </p:cNvGraphicFramePr>
              <p:nvPr>
                <p:extLst>
                  <p:ext uri="{D42A27DB-BD31-4B8C-83A1-F6EECF244321}">
                    <p14:modId xmlns:p14="http://schemas.microsoft.com/office/powerpoint/2010/main" val="1636741186"/>
                  </p:ext>
                </p:extLst>
              </p:nvPr>
            </p:nvGraphicFramePr>
            <p:xfrm>
              <a:off x="192984" y="1881809"/>
              <a:ext cx="8507068" cy="475753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title="VizSlides">
                <a:extLst>
                  <a:ext uri="{FF2B5EF4-FFF2-40B4-BE49-F238E27FC236}">
                    <a16:creationId xmlns:a16="http://schemas.microsoft.com/office/drawing/2014/main" id="{96567F5E-F9CF-B077-59E3-4ADD61787E7A}"/>
                  </a:ext>
                </a:extLst>
              </p:cNvPr>
              <p:cNvPicPr>
                <a:picLocks noGrp="1" noRot="1" noChangeAspect="1" noMove="1" noResize="1" noEditPoints="1" noAdjustHandles="1" noChangeArrowheads="1" noChangeShapeType="1"/>
              </p:cNvPicPr>
              <p:nvPr/>
            </p:nvPicPr>
            <p:blipFill>
              <a:blip r:embed="rId3"/>
              <a:stretch>
                <a:fillRect/>
              </a:stretch>
            </p:blipFill>
            <p:spPr>
              <a:xfrm>
                <a:off x="192984" y="1881809"/>
                <a:ext cx="8507068" cy="4757530"/>
              </a:xfrm>
              <a:prstGeom prst="rect">
                <a:avLst/>
              </a:prstGeom>
            </p:spPr>
          </p:pic>
        </mc:Fallback>
      </mc:AlternateContent>
      <p:sp>
        <p:nvSpPr>
          <p:cNvPr id="13" name="TextBox 12">
            <a:extLst>
              <a:ext uri="{FF2B5EF4-FFF2-40B4-BE49-F238E27FC236}">
                <a16:creationId xmlns:a16="http://schemas.microsoft.com/office/drawing/2014/main" id="{91A7F347-150A-7276-5D80-7773346C38AD}"/>
              </a:ext>
            </a:extLst>
          </p:cNvPr>
          <p:cNvSpPr txBox="1"/>
          <p:nvPr/>
        </p:nvSpPr>
        <p:spPr>
          <a:xfrm>
            <a:off x="3160813" y="125471"/>
            <a:ext cx="5275493" cy="338554"/>
          </a:xfrm>
          <a:prstGeom prst="rect">
            <a:avLst/>
          </a:prstGeom>
          <a:noFill/>
        </p:spPr>
        <p:txBody>
          <a:bodyPr wrap="square" rtlCol="0">
            <a:spAutoFit/>
          </a:bodyPr>
          <a:lstStyle/>
          <a:p>
            <a:pPr algn="ctr"/>
            <a:r>
              <a:rPr lang="en-US" sz="1600" dirty="0">
                <a:solidFill>
                  <a:schemeClr val="bg1">
                    <a:lumMod val="65000"/>
                  </a:schemeClr>
                </a:solidFill>
                <a:latin typeface="Britannic Bold" panose="020B0903060703020204" pitchFamily="34" charset="0"/>
              </a:rPr>
              <a:t>Historical trendiness</a:t>
            </a:r>
          </a:p>
        </p:txBody>
      </p:sp>
      <p:sp>
        <p:nvSpPr>
          <p:cNvPr id="15" name="Content Placeholder 2">
            <a:extLst>
              <a:ext uri="{FF2B5EF4-FFF2-40B4-BE49-F238E27FC236}">
                <a16:creationId xmlns:a16="http://schemas.microsoft.com/office/drawing/2014/main" id="{D06AF67B-6706-0374-A495-C3E768F4D08C}"/>
              </a:ext>
            </a:extLst>
          </p:cNvPr>
          <p:cNvSpPr>
            <a:spLocks noGrp="1"/>
          </p:cNvSpPr>
          <p:nvPr>
            <p:ph idx="1"/>
          </p:nvPr>
        </p:nvSpPr>
        <p:spPr>
          <a:xfrm>
            <a:off x="8541026" y="842432"/>
            <a:ext cx="3547634" cy="4947848"/>
          </a:xfrm>
        </p:spPr>
        <p:txBody>
          <a:bodyPr>
            <a:normAutofit lnSpcReduction="10000"/>
          </a:bodyPr>
          <a:lstStyle/>
          <a:p>
            <a:r>
              <a:rPr lang="en-US" sz="1400" dirty="0"/>
              <a:t>The Entertainment genre was the most consistent genre to be the trendiest the longest time in a row (having around 450-500 videos in any given date).</a:t>
            </a:r>
          </a:p>
          <a:p>
            <a:r>
              <a:rPr lang="en-US" sz="1400" dirty="0"/>
              <a:t>The USA’s most consistent video genres in YouTube after Entertainment were Music &amp; Comedy.</a:t>
            </a:r>
            <a:br>
              <a:rPr lang="en-US" sz="1400" dirty="0"/>
            </a:br>
            <a:r>
              <a:rPr lang="en-US" sz="1400" dirty="0"/>
              <a:t>On the other hand, the trendiest genres (after Entertainment) were Music, How-to &amp; Style, and Comedy.</a:t>
            </a:r>
          </a:p>
          <a:p>
            <a:r>
              <a:rPr lang="en-US" sz="1400" dirty="0"/>
              <a:t>A sudden rise in the total amount of videos in YouTube is seen between February 6</a:t>
            </a:r>
            <a:r>
              <a:rPr lang="en-US" sz="1400" baseline="30000" dirty="0"/>
              <a:t>th</a:t>
            </a:r>
            <a:r>
              <a:rPr lang="en-US" sz="1400" dirty="0"/>
              <a:t> –February 8</a:t>
            </a:r>
            <a:r>
              <a:rPr lang="en-US" sz="1400" baseline="30000" dirty="0"/>
              <a:t>th</a:t>
            </a:r>
            <a:r>
              <a:rPr lang="en-US" sz="1400" dirty="0"/>
              <a:t> 2018. After some exploration it appears that data of YouTube videos in  Japan has started to be collected only from the  7</a:t>
            </a:r>
            <a:r>
              <a:rPr lang="en-US" sz="1400" baseline="30000" dirty="0"/>
              <a:t>th</a:t>
            </a:r>
            <a:r>
              <a:rPr lang="en-US" sz="1400" dirty="0"/>
              <a:t> of February, meaning a whole new region has joined in a heartbeat, explaining the high rise in videos amounts from all genres.</a:t>
            </a:r>
            <a:br>
              <a:rPr lang="en-US" sz="1400" dirty="0"/>
            </a:br>
            <a:r>
              <a:rPr lang="en-US" sz="1200" i="1" dirty="0"/>
              <a:t>A second explanation might be other events which took place at the time - a 6.0 magnitude </a:t>
            </a:r>
            <a:r>
              <a:rPr lang="en-US" sz="1200" i="1" dirty="0">
                <a:hlinkClick r:id="rId4"/>
              </a:rPr>
              <a:t>earthquake</a:t>
            </a:r>
            <a:r>
              <a:rPr lang="en-US" sz="1200" i="1" dirty="0"/>
              <a:t> has struck Hualien County, Taiwan, causing a big number of casualties. It could be that many people who were at the region uploaded videos of the event as it manifested in that time period, causing that sudden rise, since the region of Japan was the primary region that caused the massive rise   (e.g. Filter Japan out to see).</a:t>
            </a:r>
            <a:endParaRPr lang="en-US" sz="1400" i="1" dirty="0"/>
          </a:p>
        </p:txBody>
      </p:sp>
    </p:spTree>
    <p:extLst>
      <p:ext uri="{BB962C8B-B14F-4D97-AF65-F5344CB8AC3E}">
        <p14:creationId xmlns:p14="http://schemas.microsoft.com/office/powerpoint/2010/main" val="70811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924D-420C-A409-CD25-5BD8496254D2}"/>
              </a:ext>
            </a:extLst>
          </p:cNvPr>
          <p:cNvSpPr>
            <a:spLocks noGrp="1"/>
          </p:cNvSpPr>
          <p:nvPr>
            <p:ph type="title"/>
          </p:nvPr>
        </p:nvSpPr>
        <p:spPr>
          <a:xfrm>
            <a:off x="704850" y="380190"/>
            <a:ext cx="10515600" cy="1325563"/>
          </a:xfrm>
        </p:spPr>
        <p:txBody>
          <a:bodyPr>
            <a:normAutofit/>
          </a:bodyPr>
          <a:lstStyle/>
          <a:p>
            <a:r>
              <a:rPr lang="en-US" sz="2600" dirty="0">
                <a:solidFill>
                  <a:schemeClr val="tx1">
                    <a:lumMod val="75000"/>
                    <a:lumOff val="25000"/>
                  </a:schemeClr>
                </a:solidFill>
                <a:latin typeface="Britannic Bold" panose="020B0903060703020204" pitchFamily="34" charset="0"/>
              </a:rPr>
              <a:t>Entertainment videos averagely constitutes of nearly 30% of YouTube, followed by People &amp; Blogs (~12.5%), News &amp; Politics (~10%)</a:t>
            </a:r>
            <a:endParaRPr lang="en-IL" sz="2600" dirty="0">
              <a:solidFill>
                <a:schemeClr val="tx1">
                  <a:lumMod val="75000"/>
                  <a:lumOff val="25000"/>
                </a:schemeClr>
              </a:solidFill>
              <a:latin typeface="Britannic Bold" panose="020B0903060703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VizSlides">
                <a:extLst>
                  <a:ext uri="{FF2B5EF4-FFF2-40B4-BE49-F238E27FC236}">
                    <a16:creationId xmlns:a16="http://schemas.microsoft.com/office/drawing/2014/main" id="{B33D04AE-20F5-74E6-F33D-974662027635}"/>
                  </a:ext>
                </a:extLst>
              </p:cNvPr>
              <p:cNvGraphicFramePr>
                <a:graphicFrameLocks noGrp="1"/>
              </p:cNvGraphicFramePr>
              <p:nvPr>
                <p:ph idx="1"/>
                <p:extLst>
                  <p:ext uri="{D42A27DB-BD31-4B8C-83A1-F6EECF244321}">
                    <p14:modId xmlns:p14="http://schemas.microsoft.com/office/powerpoint/2010/main" val="3953531623"/>
                  </p:ext>
                </p:extLst>
              </p:nvPr>
            </p:nvGraphicFramePr>
            <p:xfrm>
              <a:off x="3510446" y="1960472"/>
              <a:ext cx="8594034" cy="47376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VizSlides">
                <a:extLst>
                  <a:ext uri="{FF2B5EF4-FFF2-40B4-BE49-F238E27FC236}">
                    <a16:creationId xmlns:a16="http://schemas.microsoft.com/office/drawing/2014/main" id="{B33D04AE-20F5-74E6-F33D-974662027635}"/>
                  </a:ext>
                </a:extLst>
              </p:cNvPr>
              <p:cNvPicPr>
                <a:picLocks noGrp="1" noRot="1" noChangeAspect="1" noMove="1" noResize="1" noEditPoints="1" noAdjustHandles="1" noChangeArrowheads="1" noChangeShapeType="1"/>
              </p:cNvPicPr>
              <p:nvPr/>
            </p:nvPicPr>
            <p:blipFill>
              <a:blip r:embed="rId3"/>
              <a:stretch>
                <a:fillRect/>
              </a:stretch>
            </p:blipFill>
            <p:spPr>
              <a:xfrm>
                <a:off x="3510446" y="1960472"/>
                <a:ext cx="8594034" cy="4737652"/>
              </a:xfrm>
              <a:prstGeom prst="rect">
                <a:avLst/>
              </a:prstGeom>
            </p:spPr>
          </p:pic>
        </mc:Fallback>
      </mc:AlternateContent>
      <p:sp>
        <p:nvSpPr>
          <p:cNvPr id="5" name="TextBox 4">
            <a:extLst>
              <a:ext uri="{FF2B5EF4-FFF2-40B4-BE49-F238E27FC236}">
                <a16:creationId xmlns:a16="http://schemas.microsoft.com/office/drawing/2014/main" id="{FDFAF11C-645F-3E6F-9F3A-5984882B450C}"/>
              </a:ext>
            </a:extLst>
          </p:cNvPr>
          <p:cNvSpPr txBox="1"/>
          <p:nvPr/>
        </p:nvSpPr>
        <p:spPr>
          <a:xfrm>
            <a:off x="3160813" y="125471"/>
            <a:ext cx="5275493" cy="338554"/>
          </a:xfrm>
          <a:prstGeom prst="rect">
            <a:avLst/>
          </a:prstGeom>
          <a:noFill/>
        </p:spPr>
        <p:txBody>
          <a:bodyPr wrap="square" rtlCol="0">
            <a:spAutoFit/>
          </a:bodyPr>
          <a:lstStyle/>
          <a:p>
            <a:pPr algn="ctr"/>
            <a:r>
              <a:rPr lang="en-US" sz="1600" dirty="0">
                <a:solidFill>
                  <a:schemeClr val="bg1">
                    <a:lumMod val="65000"/>
                  </a:schemeClr>
                </a:solidFill>
                <a:latin typeface="Britannic Bold" panose="020B0903060703020204" pitchFamily="34" charset="0"/>
              </a:rPr>
              <a:t>Historical trendiness</a:t>
            </a:r>
          </a:p>
        </p:txBody>
      </p:sp>
      <p:sp>
        <p:nvSpPr>
          <p:cNvPr id="6" name="Content Placeholder 2">
            <a:extLst>
              <a:ext uri="{FF2B5EF4-FFF2-40B4-BE49-F238E27FC236}">
                <a16:creationId xmlns:a16="http://schemas.microsoft.com/office/drawing/2014/main" id="{D789B183-35A5-9D26-BC20-1A00CED789BC}"/>
              </a:ext>
            </a:extLst>
          </p:cNvPr>
          <p:cNvSpPr txBox="1">
            <a:spLocks/>
          </p:cNvSpPr>
          <p:nvPr/>
        </p:nvSpPr>
        <p:spPr>
          <a:xfrm>
            <a:off x="87520" y="1456264"/>
            <a:ext cx="3623089" cy="49478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Genres were pretty consistent in all other regions prior to Japan joining the data collection at February 7</a:t>
            </a:r>
            <a:r>
              <a:rPr lang="en-US" sz="1200" baseline="30000" dirty="0"/>
              <a:t>th</a:t>
            </a:r>
            <a:r>
              <a:rPr lang="en-US" sz="1200" dirty="0"/>
              <a:t> 2018 as genres “close-to-fixed” shares of the market start to have trembles afterwards, hinting Japan might have different trends than the other regions.</a:t>
            </a:r>
            <a:br>
              <a:rPr lang="en-US" sz="1200" dirty="0"/>
            </a:br>
            <a:r>
              <a:rPr lang="en-US" sz="1200" dirty="0"/>
              <a:t>The Entertainment genre is still the trendiest &amp; most consistent, whilst Science &amp; Technology, Education appears and disappears in distanced &amp; correlating times, while Auto &amp; Vehicles, Gaming, Film &amp; Animation, and Music trend constantly, but first appearing only since the 9</a:t>
            </a:r>
            <a:r>
              <a:rPr lang="en-US" sz="1200" baseline="30000" dirty="0"/>
              <a:t>th</a:t>
            </a:r>
            <a:r>
              <a:rPr lang="en-US" sz="1200" dirty="0"/>
              <a:t> in July. All these facts suggest that YouTubers in Japan record similar materials on similar period, possibly because of actualist events or holidays happening in the region.</a:t>
            </a:r>
          </a:p>
          <a:p>
            <a:r>
              <a:rPr lang="en-US" sz="1200" b="1" i="1" u="sng" dirty="0"/>
              <a:t>Weekend genres</a:t>
            </a:r>
            <a:r>
              <a:rPr lang="en-US" sz="1200" b="1" i="1" dirty="0"/>
              <a:t>:</a:t>
            </a:r>
            <a:r>
              <a:rPr lang="en-US" sz="1200" dirty="0"/>
              <a:t> The Nonprofits &amp; Activism has a really small share of closely 0.14% from the total amount around the globe &amp; 0.5% in the USA when it appears indiscriminately, whilst the Shows genre (around 0.5% globally) who also appears in similar gaps might also be connected to weekends, as shows and protests usually take place at weekends, when people don’t work.</a:t>
            </a:r>
          </a:p>
          <a:p>
            <a:r>
              <a:rPr lang="en-US" sz="1200" dirty="0"/>
              <a:t>The Entertainment genre is the strongest at India (around ~43% averagely) and weakest in Russia (~20% avg.). Hence, In Russia the trendiest genres are actually the People &amp; Blogs and News &amp; Politics genres.</a:t>
            </a:r>
          </a:p>
          <a:p>
            <a:r>
              <a:rPr lang="en-US" sz="1200" dirty="0"/>
              <a:t>In the USA, the News &amp; Politics are deteriorating in amount towards the Summer, while alternatively the Gaming genre is rising in trendiness</a:t>
            </a:r>
          </a:p>
        </p:txBody>
      </p:sp>
    </p:spTree>
    <p:extLst>
      <p:ext uri="{BB962C8B-B14F-4D97-AF65-F5344CB8AC3E}">
        <p14:creationId xmlns:p14="http://schemas.microsoft.com/office/powerpoint/2010/main" val="309055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151D-8A5A-41CA-890F-8296D8344D3F}"/>
              </a:ext>
            </a:extLst>
          </p:cNvPr>
          <p:cNvSpPr>
            <a:spLocks noGrp="1"/>
          </p:cNvSpPr>
          <p:nvPr>
            <p:ph type="title"/>
          </p:nvPr>
        </p:nvSpPr>
        <p:spPr/>
        <p:txBody>
          <a:bodyPr>
            <a:normAutofit/>
          </a:bodyPr>
          <a:lstStyle/>
          <a:p>
            <a:r>
              <a:rPr lang="en-US" dirty="0">
                <a:solidFill>
                  <a:srgbClr val="C00000"/>
                </a:solidFill>
                <a:latin typeface="Britannic Bold" panose="020B0903060703020204" pitchFamily="34" charset="0"/>
              </a:rPr>
              <a:t>C</a:t>
            </a:r>
            <a:r>
              <a:rPr lang="en-US" dirty="0">
                <a:latin typeface="Britannic Bold" panose="020B0903060703020204" pitchFamily="34" charset="0"/>
              </a:rPr>
              <a:t>hapter </a:t>
            </a:r>
            <a:r>
              <a:rPr lang="en-US" dirty="0">
                <a:solidFill>
                  <a:srgbClr val="C00000"/>
                </a:solidFill>
                <a:latin typeface="Britannic Bold" panose="020B0903060703020204" pitchFamily="34" charset="0"/>
              </a:rPr>
              <a:t>2</a:t>
            </a:r>
            <a:r>
              <a:rPr lang="en-US" dirty="0">
                <a:latin typeface="Britannic Bold" panose="020B0903060703020204" pitchFamily="34" charset="0"/>
              </a:rPr>
              <a:t> –</a:t>
            </a:r>
            <a:br>
              <a:rPr lang="en-US" dirty="0">
                <a:latin typeface="Britannic Bold" panose="020B0903060703020204" pitchFamily="34" charset="0"/>
              </a:rPr>
            </a:br>
            <a:r>
              <a:rPr lang="en-US" dirty="0">
                <a:latin typeface="Britannic Bold" panose="020B0903060703020204" pitchFamily="34" charset="0"/>
              </a:rPr>
              <a:t>Geographical effects over trendiness</a:t>
            </a:r>
            <a:endParaRPr lang="en-IL"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FC1E8A27-955A-78CB-AABE-8FE34E688F14}"/>
              </a:ext>
            </a:extLst>
          </p:cNvPr>
          <p:cNvSpPr>
            <a:spLocks noGrp="1"/>
          </p:cNvSpPr>
          <p:nvPr>
            <p:ph idx="1"/>
          </p:nvPr>
        </p:nvSpPr>
        <p:spPr>
          <a:xfrm>
            <a:off x="838200" y="1872007"/>
            <a:ext cx="10515600" cy="4351338"/>
          </a:xfrm>
        </p:spPr>
        <p:txBody>
          <a:bodyPr>
            <a:normAutofit/>
          </a:bodyPr>
          <a:lstStyle/>
          <a:p>
            <a:pPr marL="0" indent="0">
              <a:lnSpc>
                <a:spcPct val="110000"/>
              </a:lnSpc>
              <a:buNone/>
            </a:pPr>
            <a:r>
              <a:rPr lang="en-US" sz="2000" dirty="0"/>
              <a:t>The next plots were visualized to explore the relation of the geographical location to trendiness.</a:t>
            </a:r>
          </a:p>
          <a:p>
            <a:pPr marL="0" indent="0">
              <a:lnSpc>
                <a:spcPct val="110000"/>
              </a:lnSpc>
              <a:buNone/>
            </a:pPr>
            <a:r>
              <a:rPr lang="en-US" sz="2000" dirty="0"/>
              <a:t>The “trendiness” of these different regions was illustrated in two ways:</a:t>
            </a:r>
          </a:p>
          <a:p>
            <a:pPr marL="0" indent="0">
              <a:lnSpc>
                <a:spcPct val="110000"/>
              </a:lnSpc>
              <a:buNone/>
            </a:pPr>
            <a:endParaRPr lang="en-US" sz="2000" dirty="0"/>
          </a:p>
          <a:p>
            <a:pPr marL="457200" indent="-457200">
              <a:lnSpc>
                <a:spcPct val="110000"/>
              </a:lnSpc>
              <a:buFont typeface="+mj-lt"/>
              <a:buAutoNum type="arabicPeriod"/>
            </a:pPr>
            <a:r>
              <a:rPr lang="en-US" sz="1800" dirty="0"/>
              <a:t>A pie chart exploring trending videos by country.</a:t>
            </a:r>
          </a:p>
          <a:p>
            <a:pPr marL="457200" indent="-457200">
              <a:lnSpc>
                <a:spcPct val="110000"/>
              </a:lnSpc>
              <a:buFont typeface="+mj-lt"/>
              <a:buAutoNum type="arabicPeriod"/>
            </a:pPr>
            <a:r>
              <a:rPr lang="en-US" sz="1800" dirty="0"/>
              <a:t>A highlight table showing the distribution of videos from each genre between various countries.</a:t>
            </a:r>
          </a:p>
          <a:p>
            <a:pPr marL="0" indent="0">
              <a:lnSpc>
                <a:spcPct val="110000"/>
              </a:lnSpc>
              <a:buNone/>
            </a:pPr>
            <a:endParaRPr lang="en-US" sz="1800" dirty="0"/>
          </a:p>
          <a:p>
            <a:pPr marL="457200" indent="-457200">
              <a:lnSpc>
                <a:spcPct val="110000"/>
              </a:lnSpc>
              <a:buFont typeface="+mj-lt"/>
              <a:buAutoNum type="arabicPeriod"/>
            </a:pPr>
            <a:endParaRPr lang="en-US" sz="2000" dirty="0"/>
          </a:p>
        </p:txBody>
      </p:sp>
    </p:spTree>
    <p:extLst>
      <p:ext uri="{BB962C8B-B14F-4D97-AF65-F5344CB8AC3E}">
        <p14:creationId xmlns:p14="http://schemas.microsoft.com/office/powerpoint/2010/main" val="385367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VizSlides">
                <a:extLst>
                  <a:ext uri="{FF2B5EF4-FFF2-40B4-BE49-F238E27FC236}">
                    <a16:creationId xmlns:a16="http://schemas.microsoft.com/office/drawing/2014/main" id="{086609F9-E998-7637-EBC6-E01EFBE20F84}"/>
                  </a:ext>
                </a:extLst>
              </p:cNvPr>
              <p:cNvGraphicFramePr>
                <a:graphicFrameLocks noGrp="1"/>
              </p:cNvGraphicFramePr>
              <p:nvPr>
                <p:ph idx="1"/>
                <p:extLst>
                  <p:ext uri="{D42A27DB-BD31-4B8C-83A1-F6EECF244321}">
                    <p14:modId xmlns:p14="http://schemas.microsoft.com/office/powerpoint/2010/main" val="3208947565"/>
                  </p:ext>
                </p:extLst>
              </p:nvPr>
            </p:nvGraphicFramePr>
            <p:xfrm>
              <a:off x="5188226" y="1258956"/>
              <a:ext cx="6937513" cy="555266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VizSlides">
                <a:extLst>
                  <a:ext uri="{FF2B5EF4-FFF2-40B4-BE49-F238E27FC236}">
                    <a16:creationId xmlns:a16="http://schemas.microsoft.com/office/drawing/2014/main" id="{086609F9-E998-7637-EBC6-E01EFBE20F84}"/>
                  </a:ext>
                </a:extLst>
              </p:cNvPr>
              <p:cNvPicPr>
                <a:picLocks noGrp="1" noRot="1" noChangeAspect="1" noMove="1" noResize="1" noEditPoints="1" noAdjustHandles="1" noChangeArrowheads="1" noChangeShapeType="1"/>
              </p:cNvPicPr>
              <p:nvPr/>
            </p:nvPicPr>
            <p:blipFill>
              <a:blip r:embed="rId3"/>
              <a:stretch>
                <a:fillRect/>
              </a:stretch>
            </p:blipFill>
            <p:spPr>
              <a:xfrm>
                <a:off x="5188226" y="1258956"/>
                <a:ext cx="6937513" cy="5552661"/>
              </a:xfrm>
              <a:prstGeom prst="rect">
                <a:avLst/>
              </a:prstGeom>
            </p:spPr>
          </p:pic>
        </mc:Fallback>
      </mc:AlternateContent>
      <p:sp>
        <p:nvSpPr>
          <p:cNvPr id="5" name="TextBox 4">
            <a:extLst>
              <a:ext uri="{FF2B5EF4-FFF2-40B4-BE49-F238E27FC236}">
                <a16:creationId xmlns:a16="http://schemas.microsoft.com/office/drawing/2014/main" id="{D6790A7C-AE76-43EA-4798-1B126A46BE6C}"/>
              </a:ext>
            </a:extLst>
          </p:cNvPr>
          <p:cNvSpPr txBox="1"/>
          <p:nvPr/>
        </p:nvSpPr>
        <p:spPr>
          <a:xfrm>
            <a:off x="3160813" y="125471"/>
            <a:ext cx="5275493" cy="338554"/>
          </a:xfrm>
          <a:prstGeom prst="rect">
            <a:avLst/>
          </a:prstGeom>
          <a:noFill/>
        </p:spPr>
        <p:txBody>
          <a:bodyPr wrap="square" rtlCol="0">
            <a:spAutoFit/>
          </a:bodyPr>
          <a:lstStyle/>
          <a:p>
            <a:pPr marL="0" indent="0" algn="ctr">
              <a:buNone/>
            </a:pPr>
            <a:r>
              <a:rPr lang="en-US" sz="1600" dirty="0">
                <a:solidFill>
                  <a:schemeClr val="bg1">
                    <a:lumMod val="65000"/>
                  </a:schemeClr>
                </a:solidFill>
                <a:latin typeface="Britannic Bold" panose="020B0903060703020204" pitchFamily="34" charset="0"/>
              </a:rPr>
              <a:t>Geographical effects over trendiness</a:t>
            </a:r>
          </a:p>
        </p:txBody>
      </p:sp>
      <p:sp>
        <p:nvSpPr>
          <p:cNvPr id="2" name="Title 1">
            <a:extLst>
              <a:ext uri="{FF2B5EF4-FFF2-40B4-BE49-F238E27FC236}">
                <a16:creationId xmlns:a16="http://schemas.microsoft.com/office/drawing/2014/main" id="{446D7D65-014E-1D91-AC9C-C124CA4A04B8}"/>
              </a:ext>
            </a:extLst>
          </p:cNvPr>
          <p:cNvSpPr>
            <a:spLocks noGrp="1"/>
          </p:cNvSpPr>
          <p:nvPr>
            <p:ph type="title"/>
          </p:nvPr>
        </p:nvSpPr>
        <p:spPr>
          <a:xfrm>
            <a:off x="732184" y="365125"/>
            <a:ext cx="10515600" cy="1325563"/>
          </a:xfrm>
        </p:spPr>
        <p:txBody>
          <a:bodyPr>
            <a:noAutofit/>
          </a:bodyPr>
          <a:lstStyle/>
          <a:p>
            <a:r>
              <a:rPr lang="en-US" sz="3200" dirty="0">
                <a:solidFill>
                  <a:schemeClr val="tx1">
                    <a:lumMod val="75000"/>
                    <a:lumOff val="25000"/>
                  </a:schemeClr>
                </a:solidFill>
                <a:latin typeface="Britannic Bold" panose="020B0903060703020204" pitchFamily="34" charset="0"/>
              </a:rPr>
              <a:t>Japan creates the smallest amount of YouTube videos because they had half the time all other nations had</a:t>
            </a:r>
            <a:endParaRPr lang="en-IL" sz="3200" dirty="0"/>
          </a:p>
        </p:txBody>
      </p:sp>
      <p:sp>
        <p:nvSpPr>
          <p:cNvPr id="6" name="Content Placeholder 2">
            <a:extLst>
              <a:ext uri="{FF2B5EF4-FFF2-40B4-BE49-F238E27FC236}">
                <a16:creationId xmlns:a16="http://schemas.microsoft.com/office/drawing/2014/main" id="{C26BEA45-DEAC-2C40-34E2-C6236795C970}"/>
              </a:ext>
            </a:extLst>
          </p:cNvPr>
          <p:cNvSpPr txBox="1">
            <a:spLocks/>
          </p:cNvSpPr>
          <p:nvPr/>
        </p:nvSpPr>
        <p:spPr>
          <a:xfrm>
            <a:off x="597207" y="1764189"/>
            <a:ext cx="5127212" cy="4947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United States creates the biggest amount of YouTube content.</a:t>
            </a:r>
          </a:p>
          <a:p>
            <a:r>
              <a:rPr lang="en-US" sz="1600" dirty="0"/>
              <a:t>Before Japan’s data has started to be collected too, all other 4 regions represented close to a full quarter of all YouTube’s content, while all countries but the USA had a share that is smaller than a full quarter by up to -0.93% percents.</a:t>
            </a:r>
          </a:p>
          <a:p>
            <a:r>
              <a:rPr lang="en-US" sz="1600" dirty="0"/>
              <a:t>After Japan’s data has started to be collected, Japan’s content has constituted of almost 17% of all YouTube’s video content.</a:t>
            </a:r>
            <a:br>
              <a:rPr lang="en-US" sz="1600" dirty="0"/>
            </a:br>
            <a:r>
              <a:rPr lang="en-US" sz="1600" dirty="0"/>
              <a:t>By comparing that share to the complete share of 10.81% Japan had when considering the entire data, that helps emphasizing that Japan cannot be considered as the “smallest” content maker, since they had only half the time to accumulate the created content that they have in the data.</a:t>
            </a:r>
          </a:p>
          <a:p>
            <a:pPr marL="0" indent="0">
              <a:buNone/>
            </a:pPr>
            <a:endParaRPr lang="en-US" sz="1600" dirty="0"/>
          </a:p>
          <a:p>
            <a:endParaRPr lang="en-US" sz="1600" dirty="0"/>
          </a:p>
        </p:txBody>
      </p:sp>
    </p:spTree>
    <p:extLst>
      <p:ext uri="{BB962C8B-B14F-4D97-AF65-F5344CB8AC3E}">
        <p14:creationId xmlns:p14="http://schemas.microsoft.com/office/powerpoint/2010/main" val="401231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VizSlides">
                <a:extLst>
                  <a:ext uri="{FF2B5EF4-FFF2-40B4-BE49-F238E27FC236}">
                    <a16:creationId xmlns:a16="http://schemas.microsoft.com/office/drawing/2014/main" id="{238AACB3-E37E-16A5-35E8-87CABE03AEDB}"/>
                  </a:ext>
                </a:extLst>
              </p:cNvPr>
              <p:cNvGraphicFramePr>
                <a:graphicFrameLocks noGrp="1"/>
              </p:cNvGraphicFramePr>
              <p:nvPr>
                <p:ph idx="1"/>
                <p:extLst>
                  <p:ext uri="{D42A27DB-BD31-4B8C-83A1-F6EECF244321}">
                    <p14:modId xmlns:p14="http://schemas.microsoft.com/office/powerpoint/2010/main" val="2571409514"/>
                  </p:ext>
                </p:extLst>
              </p:nvPr>
            </p:nvGraphicFramePr>
            <p:xfrm>
              <a:off x="281609" y="1358348"/>
              <a:ext cx="5430078" cy="544146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VizSlides">
                <a:extLst>
                  <a:ext uri="{FF2B5EF4-FFF2-40B4-BE49-F238E27FC236}">
                    <a16:creationId xmlns:a16="http://schemas.microsoft.com/office/drawing/2014/main" id="{238AACB3-E37E-16A5-35E8-87CABE03AEDB}"/>
                  </a:ext>
                </a:extLst>
              </p:cNvPr>
              <p:cNvPicPr>
                <a:picLocks noGrp="1" noRot="1" noChangeAspect="1" noMove="1" noResize="1" noEditPoints="1" noAdjustHandles="1" noChangeArrowheads="1" noChangeShapeType="1"/>
              </p:cNvPicPr>
              <p:nvPr/>
            </p:nvPicPr>
            <p:blipFill>
              <a:blip r:embed="rId3"/>
              <a:stretch>
                <a:fillRect/>
              </a:stretch>
            </p:blipFill>
            <p:spPr>
              <a:xfrm>
                <a:off x="281609" y="1358348"/>
                <a:ext cx="5430078" cy="5441469"/>
              </a:xfrm>
              <a:prstGeom prst="rect">
                <a:avLst/>
              </a:prstGeom>
            </p:spPr>
          </p:pic>
        </mc:Fallback>
      </mc:AlternateContent>
      <p:sp>
        <p:nvSpPr>
          <p:cNvPr id="6" name="TextBox 5">
            <a:extLst>
              <a:ext uri="{FF2B5EF4-FFF2-40B4-BE49-F238E27FC236}">
                <a16:creationId xmlns:a16="http://schemas.microsoft.com/office/drawing/2014/main" id="{A8FAC47D-41B5-3875-908F-28C121DF2080}"/>
              </a:ext>
            </a:extLst>
          </p:cNvPr>
          <p:cNvSpPr txBox="1"/>
          <p:nvPr/>
        </p:nvSpPr>
        <p:spPr>
          <a:xfrm>
            <a:off x="3160813" y="125471"/>
            <a:ext cx="5275493" cy="338554"/>
          </a:xfrm>
          <a:prstGeom prst="rect">
            <a:avLst/>
          </a:prstGeom>
          <a:noFill/>
        </p:spPr>
        <p:txBody>
          <a:bodyPr wrap="square" rtlCol="0">
            <a:spAutoFit/>
          </a:bodyPr>
          <a:lstStyle/>
          <a:p>
            <a:pPr marL="0" indent="0" algn="ctr">
              <a:buNone/>
            </a:pPr>
            <a:r>
              <a:rPr lang="en-US" sz="1600" dirty="0">
                <a:solidFill>
                  <a:schemeClr val="bg1">
                    <a:lumMod val="65000"/>
                  </a:schemeClr>
                </a:solidFill>
                <a:latin typeface="Britannic Bold" panose="020B0903060703020204" pitchFamily="34" charset="0"/>
              </a:rPr>
              <a:t>Geographical effects over trendiness</a:t>
            </a:r>
          </a:p>
        </p:txBody>
      </p:sp>
      <p:sp>
        <p:nvSpPr>
          <p:cNvPr id="2" name="Title 1">
            <a:extLst>
              <a:ext uri="{FF2B5EF4-FFF2-40B4-BE49-F238E27FC236}">
                <a16:creationId xmlns:a16="http://schemas.microsoft.com/office/drawing/2014/main" id="{377E3386-440E-80E5-BFF6-2541135B7B4D}"/>
              </a:ext>
            </a:extLst>
          </p:cNvPr>
          <p:cNvSpPr>
            <a:spLocks noGrp="1"/>
          </p:cNvSpPr>
          <p:nvPr>
            <p:ph type="title"/>
          </p:nvPr>
        </p:nvSpPr>
        <p:spPr>
          <a:xfrm>
            <a:off x="738808" y="325681"/>
            <a:ext cx="10515600" cy="1325563"/>
          </a:xfrm>
        </p:spPr>
        <p:txBody>
          <a:bodyPr>
            <a:noAutofit/>
          </a:bodyPr>
          <a:lstStyle/>
          <a:p>
            <a:r>
              <a:rPr lang="en-US" sz="2400" dirty="0">
                <a:solidFill>
                  <a:schemeClr val="tx1">
                    <a:lumMod val="75000"/>
                    <a:lumOff val="25000"/>
                  </a:schemeClr>
                </a:solidFill>
                <a:latin typeface="Britannic Bold" panose="020B0903060703020204" pitchFamily="34" charset="0"/>
              </a:rPr>
              <a:t>Russia &amp; the USA have almost completely opposite video content preferences on YouTube</a:t>
            </a:r>
            <a:endParaRPr lang="en-IL" sz="2400" dirty="0"/>
          </a:p>
        </p:txBody>
      </p:sp>
      <p:sp>
        <p:nvSpPr>
          <p:cNvPr id="7" name="Content Placeholder 2">
            <a:extLst>
              <a:ext uri="{FF2B5EF4-FFF2-40B4-BE49-F238E27FC236}">
                <a16:creationId xmlns:a16="http://schemas.microsoft.com/office/drawing/2014/main" id="{15C024CF-11F8-3E15-5CFD-80CB5C97D3C5}"/>
              </a:ext>
            </a:extLst>
          </p:cNvPr>
          <p:cNvSpPr txBox="1">
            <a:spLocks/>
          </p:cNvSpPr>
          <p:nvPr/>
        </p:nvSpPr>
        <p:spPr>
          <a:xfrm>
            <a:off x="5652053" y="1538401"/>
            <a:ext cx="6414052" cy="49478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USA is the only nation to create video content of the Nonprofits &amp; Activism genre in YouTube.</a:t>
            </a:r>
            <a:br>
              <a:rPr lang="en-US" sz="1400" dirty="0"/>
            </a:br>
            <a:r>
              <a:rPr lang="en-US" sz="1400" dirty="0"/>
              <a:t>In the same way, France was the only nation to produce Trailers video content in YouTube.</a:t>
            </a:r>
          </a:p>
          <a:p>
            <a:r>
              <a:rPr lang="en-US" sz="1400" dirty="0"/>
              <a:t>Japan was the only region that haven’t created any video content of Shows.</a:t>
            </a:r>
            <a:br>
              <a:rPr lang="en-US" sz="1400" dirty="0"/>
            </a:br>
            <a:r>
              <a:rPr lang="en-US" sz="1400" dirty="0"/>
              <a:t>Along with the US, the two nations didn’t had a single created Movies video in YouTube.</a:t>
            </a:r>
          </a:p>
          <a:p>
            <a:r>
              <a:rPr lang="en-US" sz="1250" b="1" i="1" dirty="0"/>
              <a:t>Russia</a:t>
            </a:r>
            <a:r>
              <a:rPr lang="en-US" sz="1250" dirty="0"/>
              <a:t>’s the leading publisher of Autos &amp; Vehicles video content (54% of video in genre), as well as People &amp; Blogs (41.3%).</a:t>
            </a:r>
            <a:br>
              <a:rPr lang="en-US" sz="1250" dirty="0"/>
            </a:br>
            <a:r>
              <a:rPr lang="en-US" sz="1250" dirty="0"/>
              <a:t>Their least published genre  is the Movies genre (only 3.6%).</a:t>
            </a:r>
          </a:p>
          <a:p>
            <a:r>
              <a:rPr lang="en-US" sz="1250" b="1" i="1" dirty="0"/>
              <a:t>Japan</a:t>
            </a:r>
            <a:r>
              <a:rPr lang="en-US" sz="1250" dirty="0"/>
              <a:t>’s the leading publisher of Pets &amp; Animals video content (39.4%), while the next genre they grasp a big share of is the Gaming genre (21.8), though they only have the second highest share in that one.</a:t>
            </a:r>
            <a:br>
              <a:rPr lang="en-US" sz="1250" dirty="0"/>
            </a:br>
            <a:r>
              <a:rPr lang="en-US" sz="1250" dirty="0"/>
              <a:t>Their least published genres were Education (2.4%) and Science &amp; Technology (3%).</a:t>
            </a:r>
          </a:p>
          <a:p>
            <a:r>
              <a:rPr lang="en-US" sz="1250" b="1" i="1" dirty="0"/>
              <a:t>India</a:t>
            </a:r>
            <a:r>
              <a:rPr lang="en-US" sz="1250" dirty="0"/>
              <a:t>’s the leading publisher of Movies video content in YouTube (57.1%), as well as the Entertainment (34.7%), News &amp; Politics (30.2%) and many more, as they are tied with France &amp; Japan in most of the other genre’s, showing of similar content preferences generally.</a:t>
            </a:r>
            <a:br>
              <a:rPr lang="en-US" sz="1250" dirty="0"/>
            </a:br>
            <a:r>
              <a:rPr lang="en-US" sz="1250" dirty="0"/>
              <a:t>Their least published content was Pets &amp; Animals (with a </a:t>
            </a:r>
            <a:r>
              <a:rPr lang="en-US" sz="1250" i="1" dirty="0"/>
              <a:t>microscopic </a:t>
            </a:r>
            <a:r>
              <a:rPr lang="en-US" sz="1250" dirty="0"/>
              <a:t>0.1%), followed by Travel &amp; Events (0.9%).</a:t>
            </a:r>
          </a:p>
          <a:p>
            <a:r>
              <a:rPr lang="en-US" sz="1250" b="1" i="1" dirty="0"/>
              <a:t>France</a:t>
            </a:r>
            <a:r>
              <a:rPr lang="en-US" sz="1250" dirty="0"/>
              <a:t>’s leading published genre, besides Trailers video content that only exist there, are the Sports (38.2%), Gaming (33.1%) and Comedy (28.7%), even though they have a higher representation within the Movies genre, yet not a lead.</a:t>
            </a:r>
            <a:br>
              <a:rPr lang="en-US" sz="1250" dirty="0"/>
            </a:br>
            <a:r>
              <a:rPr lang="en-US" sz="1250" dirty="0"/>
              <a:t>Their least published content genre was Pets &amp; Animals (8.2%).</a:t>
            </a:r>
          </a:p>
          <a:p>
            <a:r>
              <a:rPr lang="en-US" sz="1250" b="1" i="1" dirty="0"/>
              <a:t>The USA</a:t>
            </a:r>
            <a:r>
              <a:rPr lang="en-US" sz="1250" dirty="0"/>
              <a:t>’s leading genres, besides their Nonprofits &amp; Activism monopoly, are Science &amp; Technology (47.5%), Travel &amp; Events (44.4), and How-To &amp; Style (41.1%).</a:t>
            </a:r>
            <a:br>
              <a:rPr lang="en-US" sz="1250" dirty="0"/>
            </a:br>
            <a:r>
              <a:rPr lang="en-US" sz="1250" dirty="0"/>
              <a:t>Their least published video content category was Shows (10.3%) and then Autos &amp; Vehicles along with People &amp; Blogs, with 13.1% and 13.7%, accordingly.</a:t>
            </a:r>
            <a:endParaRPr lang="en-US" sz="1250" b="1" i="1" dirty="0"/>
          </a:p>
        </p:txBody>
      </p:sp>
    </p:spTree>
    <p:extLst>
      <p:ext uri="{BB962C8B-B14F-4D97-AF65-F5344CB8AC3E}">
        <p14:creationId xmlns:p14="http://schemas.microsoft.com/office/powerpoint/2010/main" val="389533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5.png"/></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967FE0-3211-4048-882E-AB9A04592664}">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9BC0030-A81B-4381-A039-E6822B4CA9DD}">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TrendingHistory\&quot;,\&quot;dashboard\&quot;:\&quot;YouTubeTrendinessDashboard\&quot;,\&quot;tabs\&quot;:true,\&quot;toolbar\&quot;:true}&quot;"/>
    <we:property name="embedUrl" value="&quot;\&quot;https://public.tableau.com/views/YouTubeTrendinessDashboard/TrendingHistory\&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2AF0214-ED64-4C6C-BE3A-D6E2B5399E28}">
  <we:reference id="wa200004798" version="1.0.1.0" store="en-US" storeType="OMEX"/>
  <we:alternateReferences>
    <we:reference id="wa200004798" version="1.0.1.0" store="wa200004798" storeType="OMEX"/>
  </we:alternateReferences>
  <we:properties>
    <we:property name="embedUrl" value="&quot;\&quot;https://public.tableau.com/views/YouTubeTrendinessDashboard/TrendingHistory_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TrendingHistory_1\&quot;,\&quot;dashboard\&quot;:\&quot;YouTubeTrendinessDashboard\&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5C4D694-2285-4B30-88AF-C3E09F9E5DB9}">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TrendingVidsbyCountry\&quot;,\&quot;dashboard\&quot;:\&quot;YouTubeTrendinessDashboard\&quot;,\&quot;tabs\&quot;:true,\&quot;toolbar\&quot;:true}&quot;"/>
    <we:property name="embedUrl" value="&quot;\&quot;https://public.tableau.com/views/YouTubeTrendinessDashboard/TrendingVidsbyCountry\&quot;&quot;"/>
    <we:property name="filters" value="[]"/>
    <we:property name="isInstalled" value="&quot;true&quot;"/>
    <we:property name="marks" value="[]"/>
    <we:property name="parameters" value="[]"/>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98610852-4539-4C4D-8425-5EEC59F65910}">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TrendingbyCountryCategory\&quot;,\&quot;dashboard\&quot;:\&quot;YouTubeTrendinessDashboard\&quot;,\&quot;tabs\&quot;:true,\&quot;toolbar\&quot;:true}&quot;"/>
    <we:property name="embedUrl" value="&quot;\&quot;https://public.tableau.com/views/YouTubeTrendinessDashboard/TrendingbyCountryCategory\&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835</TotalTime>
  <Words>1769</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Light SemiCondensed</vt:lpstr>
      <vt:lpstr>Britannic Bold</vt:lpstr>
      <vt:lpstr>Calibri</vt:lpstr>
      <vt:lpstr>Calibri Light</vt:lpstr>
      <vt:lpstr>Wingdings</vt:lpstr>
      <vt:lpstr>Office Theme</vt:lpstr>
      <vt:lpstr>YouTube Trendiness Dashboard</vt:lpstr>
      <vt:lpstr>Writer’s Note</vt:lpstr>
      <vt:lpstr>General Findings</vt:lpstr>
      <vt:lpstr>Chapter 1 – Historical trendiness</vt:lpstr>
      <vt:lpstr>The most consistent &amp; trendy genre was Entertainment</vt:lpstr>
      <vt:lpstr>Entertainment videos averagely constitutes of nearly 30% of YouTube, followed by People &amp; Blogs (~12.5%), News &amp; Politics (~10%)</vt:lpstr>
      <vt:lpstr>Chapter 2 – Geographical effects over trendiness</vt:lpstr>
      <vt:lpstr>Japan creates the smallest amount of YouTube videos because they had half the time all other nations had</vt:lpstr>
      <vt:lpstr>Russia &amp; the USA have almost completely opposite video content preferences on YouTube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Trendiness Dashboard</dc:title>
  <dc:creator>Lior Leiba</dc:creator>
  <cp:lastModifiedBy>Lior Leiba</cp:lastModifiedBy>
  <cp:revision>47</cp:revision>
  <dcterms:created xsi:type="dcterms:W3CDTF">2023-05-05T08:21:47Z</dcterms:created>
  <dcterms:modified xsi:type="dcterms:W3CDTF">2023-05-08T14:09:24Z</dcterms:modified>
</cp:coreProperties>
</file>