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5" r:id="rId16"/>
    <p:sldId id="272" r:id="rId17"/>
    <p:sldId id="276" r:id="rId18"/>
    <p:sldId id="273" r:id="rId19"/>
    <p:sldId id="277" r:id="rId20"/>
    <p:sldId id="278" r:id="rId21"/>
    <p:sldId id="279" r:id="rId22"/>
    <p:sldId id="274" r:id="rId23"/>
    <p:sldId id="280" r:id="rId24"/>
    <p:sldId id="281" r:id="rId25"/>
    <p:sldId id="282" r:id="rId26"/>
    <p:sldId id="284" r:id="rId27"/>
    <p:sldId id="285" r:id="rId28"/>
    <p:sldId id="28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338F"/>
    <a:srgbClr val="D72E83"/>
    <a:srgbClr val="634AC3"/>
    <a:srgbClr val="FEC5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9A4F7-6B10-69DC-AA45-532638E837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41AEF-FBEC-9951-DCC4-401044E3B2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49431-28BF-D2B6-3646-39DA52BE5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BA831-AF51-4FAB-85F7-21DE2B815713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C8852-E1CC-26C1-234D-82AA987EB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6B190-8042-D001-C178-2468A7037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C12B-EE5E-4AE8-87B6-3039376EC4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717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862F8-47AA-A85A-1354-8018DE2EB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4E7BD-98D5-1A86-084F-CBDE6F19A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A5B02-282A-8E96-70B5-C6FDCEAD6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BA831-AF51-4FAB-85F7-21DE2B815713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6AA87-A507-B498-030D-6224CC5CD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332EA-46FD-7C81-E0E3-20033C8EB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C12B-EE5E-4AE8-87B6-3039376EC4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710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F8507B-C10E-2483-8890-87363B258A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1F5925-A834-30D5-B38E-81EFDC85C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02850-52F6-AD16-CFC5-B3912407C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BA831-AF51-4FAB-85F7-21DE2B815713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15A0A-F754-E3CC-99BA-5B023A660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E1FE6-3F38-A9BC-7CE4-2A6850ABF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C12B-EE5E-4AE8-87B6-3039376EC4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721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A5B0B-52F3-1BB3-D390-499514BA3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12783-2849-0C83-47AE-AF339C8D9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5EC06-D260-6087-FA16-EA3C077D2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BA831-AF51-4FAB-85F7-21DE2B815713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0DAF6-3E63-3A5A-1ECE-7088CEACB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85F66-DBEF-E9C2-3A17-9422DBCD4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C12B-EE5E-4AE8-87B6-3039376EC4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410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84E47-4854-9744-20C6-EA6C9B896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A6B5F-1E0C-2056-2B99-58F8508A4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FAB12-7921-F4DD-3A34-CAFCA2EC6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BA831-AF51-4FAB-85F7-21DE2B815713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F368D-E7AE-2B36-094A-380AE0C5C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5D3D0-A9E8-9070-53D4-896563508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C12B-EE5E-4AE8-87B6-3039376EC4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19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268AA-8911-FD5B-84F0-52947F815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D4C0A-77C1-6BA6-58DA-80C415F6B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03604B-888F-5EA8-5E25-890518D5A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9052F-CD0E-C052-E488-547DF66A2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BA831-AF51-4FAB-85F7-21DE2B815713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B5914-8D8E-9CEB-2B9A-E0637089E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1DD84-9BBE-D610-BFE9-3FEB25F49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C12B-EE5E-4AE8-87B6-3039376EC4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831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3F325-5222-7CBA-4F46-A6E7A2683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9F836-3277-F544-A307-B62BEEE92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8D11FE-8DE5-4654-F1FA-0F4BAC6F8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E85CC6-B6DD-BD19-7205-2449D367A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65660F-F5DB-D303-E523-F96938A5BE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D98049-2977-42F8-3065-A4E4FC3C3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BA831-AF51-4FAB-85F7-21DE2B815713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E69DC3-EEE5-60F5-7FEB-FEA602A23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620693-7FC4-E8A7-D99E-4C2E2787D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C12B-EE5E-4AE8-87B6-3039376EC4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802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EE3E4-A179-AAF4-9B09-9395F06DF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A37D2F-27A2-D437-52CF-D2527A4B7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BA831-AF51-4FAB-85F7-21DE2B815713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C44B52-5511-E4B8-EBB2-90F4514A1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1F2FA6-9B17-3CC5-EDDD-45EB0E91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C12B-EE5E-4AE8-87B6-3039376EC4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509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D5B75A-B778-80F3-4BC5-5A96C8B7E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BA831-AF51-4FAB-85F7-21DE2B815713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E91892-63AF-3648-0518-AFD5FE762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2C0DE9-7B5C-EF8F-B06F-7FEF5D573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C12B-EE5E-4AE8-87B6-3039376EC4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498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10934-2D32-1F92-4A4D-1F3EEDC67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27822-E97E-F422-37BC-B972AF0CD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BC2F2A-7854-6BF6-BC2D-3C976C580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5D169-57BD-BC2B-C298-E8154D764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BA831-AF51-4FAB-85F7-21DE2B815713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D4256-ED6D-5C46-9937-38DAD5ED3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19A5-FE0A-8D03-E1A6-B1D2A6EC2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C12B-EE5E-4AE8-87B6-3039376EC4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229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AF1E0-4355-437C-AB89-EF13A025E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CCB1B3-0D5B-EF7E-3987-B46BFAF721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4D7472-9523-A8EA-91F4-99C4067D5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F21C3-F6A7-537D-552B-630B9E4C6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BA831-AF51-4FAB-85F7-21DE2B815713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364F9-40C5-A004-D1D3-C6FE9D119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82F09-A462-9337-0C17-18D93CF15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C12B-EE5E-4AE8-87B6-3039376EC4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009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D2063-0E50-0B8E-200C-CCAD12A81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EDC43-CDBF-061E-6268-41081F389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45C31-DB11-AEFE-1093-8BF78EBB2B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BA831-AF51-4FAB-85F7-21DE2B815713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CD5E3-CC92-A86F-91DA-9FB12F693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8F20F-F790-1D81-2871-44371CF6C5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9C12B-EE5E-4AE8-87B6-3039376EC4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368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31BA76-4485-9268-C4BF-FD7902EF9F5C}"/>
              </a:ext>
            </a:extLst>
          </p:cNvPr>
          <p:cNvSpPr/>
          <p:nvPr/>
        </p:nvSpPr>
        <p:spPr bwMode="auto">
          <a:xfrm>
            <a:off x="0" y="-7643"/>
            <a:ext cx="5512904" cy="6899791"/>
          </a:xfrm>
          <a:prstGeom prst="rect">
            <a:avLst/>
          </a:prstGeom>
          <a:gradFill>
            <a:gsLst>
              <a:gs pos="0">
                <a:srgbClr val="EC6646"/>
              </a:gs>
              <a:gs pos="51000">
                <a:srgbClr val="EC0753"/>
              </a:gs>
              <a:gs pos="100000">
                <a:srgbClr val="7B11A8"/>
              </a:gs>
            </a:gsLst>
            <a:lin ang="16800000" scaled="0"/>
          </a:gra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5235887-A974-4F9C-121D-2B980F6B1DD0}"/>
              </a:ext>
            </a:extLst>
          </p:cNvPr>
          <p:cNvGrpSpPr/>
          <p:nvPr/>
        </p:nvGrpSpPr>
        <p:grpSpPr>
          <a:xfrm>
            <a:off x="668415" y="4490192"/>
            <a:ext cx="4176074" cy="892552"/>
            <a:chOff x="668415" y="4376449"/>
            <a:chExt cx="4176074" cy="89255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6147E08-1C99-8756-51B0-12BBC880BA1E}"/>
                </a:ext>
              </a:extLst>
            </p:cNvPr>
            <p:cNvSpPr txBox="1"/>
            <p:nvPr/>
          </p:nvSpPr>
          <p:spPr>
            <a:xfrm>
              <a:off x="668415" y="4376449"/>
              <a:ext cx="41760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1"/>
                  </a:solidFill>
                  <a:latin typeface="Congenial Light" panose="020F0502020204030204" pitchFamily="2" charset="0"/>
                  <a:cs typeface="Segoe UI" panose="020B0502040204020203" pitchFamily="34" charset="0"/>
                </a:rPr>
                <a:t>InstaPets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DBD1CA5-6776-3994-9414-B8E35C5D9FEC}"/>
                </a:ext>
              </a:extLst>
            </p:cNvPr>
            <p:cNvSpPr txBox="1"/>
            <p:nvPr/>
          </p:nvSpPr>
          <p:spPr>
            <a:xfrm>
              <a:off x="668415" y="4899669"/>
              <a:ext cx="4176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  <a:latin typeface="Congenial Light" panose="02000503040000020004" pitchFamily="2" charset="0"/>
                  <a:cs typeface="Segoe UI" panose="020B0502040204020203" pitchFamily="34" charset="0"/>
                </a:rPr>
                <a:t>T</a:t>
              </a:r>
              <a:r>
                <a:rPr lang="en-US" dirty="0">
                  <a:solidFill>
                    <a:schemeClr val="bg1"/>
                  </a:solidFill>
                  <a:latin typeface="Congenial Light" panose="02000503040000020004" pitchFamily="2" charset="0"/>
                  <a:cs typeface="Segoe UI" panose="020B0502040204020203" pitchFamily="34" charset="0"/>
                </a:rPr>
                <a:t>he first worldwide pet social media</a:t>
              </a:r>
              <a:endParaRPr lang="en-IN" dirty="0">
                <a:solidFill>
                  <a:schemeClr val="bg1"/>
                </a:solidFill>
                <a:latin typeface="Congenial Light" panose="02000503040000020004" pitchFamily="2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3" name="תמונה 2">
            <a:extLst>
              <a:ext uri="{FF2B5EF4-FFF2-40B4-BE49-F238E27FC236}">
                <a16:creationId xmlns:a16="http://schemas.microsoft.com/office/drawing/2014/main" id="{0EDABDCA-F897-BF25-4492-3134FDB09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292" y="1159079"/>
            <a:ext cx="3228319" cy="3228319"/>
          </a:xfrm>
          <a:prstGeom prst="rect">
            <a:avLst/>
          </a:prstGeom>
        </p:spPr>
      </p:pic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1C5C4E4C-0C0F-7245-A9FB-F50835CA4E1D}"/>
              </a:ext>
            </a:extLst>
          </p:cNvPr>
          <p:cNvSpPr txBox="1"/>
          <p:nvPr/>
        </p:nvSpPr>
        <p:spPr>
          <a:xfrm>
            <a:off x="6181319" y="1221612"/>
            <a:ext cx="5191760" cy="444128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he-IL" sz="6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אפליקציית </a:t>
            </a:r>
            <a:r>
              <a:rPr lang="en-US" sz="6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InstaPets</a:t>
            </a:r>
          </a:p>
          <a:p>
            <a:pPr algn="ctr" rtl="1">
              <a:lnSpc>
                <a:spcPct val="107000"/>
              </a:lnSpc>
              <a:spcAft>
                <a:spcPts val="800"/>
              </a:spcAft>
            </a:pPr>
            <a:endParaRPr lang="he-IL" b="1" kern="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 rtl="1">
              <a:lnSpc>
                <a:spcPct val="107000"/>
              </a:lnSpc>
              <a:spcAft>
                <a:spcPts val="800"/>
              </a:spcAft>
            </a:pPr>
            <a:endParaRPr lang="he-IL" b="1" kern="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he-IL" b="1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מגישים:</a:t>
            </a:r>
            <a:br>
              <a:rPr lang="en-US" b="1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he-I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ליאור מארי 208545848 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he-I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אוהד בורנשטיין 316095603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 rtl="1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242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31BA76-4485-9268-C4BF-FD7902EF9F5C}"/>
              </a:ext>
            </a:extLst>
          </p:cNvPr>
          <p:cNvSpPr/>
          <p:nvPr/>
        </p:nvSpPr>
        <p:spPr bwMode="auto">
          <a:xfrm>
            <a:off x="0" y="-7643"/>
            <a:ext cx="5512904" cy="6899791"/>
          </a:xfrm>
          <a:prstGeom prst="rect">
            <a:avLst/>
          </a:prstGeom>
          <a:gradFill>
            <a:gsLst>
              <a:gs pos="0">
                <a:srgbClr val="EC6646"/>
              </a:gs>
              <a:gs pos="51000">
                <a:srgbClr val="EC0753"/>
              </a:gs>
              <a:gs pos="100000">
                <a:srgbClr val="7B11A8"/>
              </a:gs>
            </a:gsLst>
            <a:lin ang="16800000" scaled="0"/>
          </a:gra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0EDABDCA-F897-BF25-4492-3134FDB09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72" y="107099"/>
            <a:ext cx="801801" cy="801801"/>
          </a:xfrm>
          <a:prstGeom prst="rect">
            <a:avLst/>
          </a:prstGeom>
        </p:spPr>
      </p:pic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1C5C4E4C-0C0F-7245-A9FB-F50835CA4E1D}"/>
              </a:ext>
            </a:extLst>
          </p:cNvPr>
          <p:cNvSpPr txBox="1"/>
          <p:nvPr/>
        </p:nvSpPr>
        <p:spPr>
          <a:xfrm>
            <a:off x="6258560" y="508000"/>
            <a:ext cx="5191760" cy="31393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3600" b="1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מסך התגובות</a:t>
            </a:r>
          </a:p>
          <a:p>
            <a:pPr algn="r" rtl="1"/>
            <a:endParaRPr lang="he-IL" dirty="0"/>
          </a:p>
          <a:p>
            <a:pPr marL="285750" indent="-285750" algn="r" rtl="1">
              <a:buBlip>
                <a:blip r:embed="rId3"/>
              </a:buBlip>
            </a:pPr>
            <a:r>
              <a:rPr lang="he-IL" sz="24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מסך זה יפתח על ידי לחיצה על "</a:t>
            </a: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view all comments</a:t>
            </a:r>
            <a:r>
              <a:rPr lang="he-IL" sz="24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 או על אייקון התגובה בפוסט מסוים</a:t>
            </a:r>
          </a:p>
          <a:p>
            <a:pPr marL="285750" indent="-285750" algn="r" rtl="1">
              <a:buBlip>
                <a:blip r:embed="rId3"/>
              </a:buBlip>
            </a:pPr>
            <a:r>
              <a:rPr lang="he-IL" sz="24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ניתן להוסיף תגובה ולצפות בתגובות שכבר יש</a:t>
            </a:r>
          </a:p>
          <a:p>
            <a:pPr marL="285750" indent="-285750" algn="r" rtl="1">
              <a:buBlip>
                <a:blip r:embed="rId3"/>
              </a:buBlip>
            </a:pPr>
            <a:endParaRPr lang="he-IL" sz="2400" kern="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תמונה 1" descr="תמונה שמכילה טקסט, צילום מסך, עיצוב&#10;&#10;התיאור נוצר באופן אוטומטי">
            <a:extLst>
              <a:ext uri="{FF2B5EF4-FFF2-40B4-BE49-F238E27FC236}">
                <a16:creationId xmlns:a16="http://schemas.microsoft.com/office/drawing/2014/main" id="{AA33F729-75D8-4FBD-FB9F-CB1D42BE62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173" y="507998"/>
            <a:ext cx="2976467" cy="61200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2972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31BA76-4485-9268-C4BF-FD7902EF9F5C}"/>
              </a:ext>
            </a:extLst>
          </p:cNvPr>
          <p:cNvSpPr/>
          <p:nvPr/>
        </p:nvSpPr>
        <p:spPr bwMode="auto">
          <a:xfrm>
            <a:off x="0" y="-7643"/>
            <a:ext cx="5512904" cy="6899791"/>
          </a:xfrm>
          <a:prstGeom prst="rect">
            <a:avLst/>
          </a:prstGeom>
          <a:gradFill>
            <a:gsLst>
              <a:gs pos="0">
                <a:srgbClr val="EC6646"/>
              </a:gs>
              <a:gs pos="51000">
                <a:srgbClr val="EC0753"/>
              </a:gs>
              <a:gs pos="100000">
                <a:srgbClr val="7B11A8"/>
              </a:gs>
            </a:gsLst>
            <a:lin ang="16800000" scaled="0"/>
          </a:gra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0EDABDCA-F897-BF25-4492-3134FDB09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72" y="107099"/>
            <a:ext cx="801801" cy="801801"/>
          </a:xfrm>
          <a:prstGeom prst="rect">
            <a:avLst/>
          </a:prstGeom>
        </p:spPr>
      </p:pic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1C5C4E4C-0C0F-7245-A9FB-F50835CA4E1D}"/>
              </a:ext>
            </a:extLst>
          </p:cNvPr>
          <p:cNvSpPr txBox="1"/>
          <p:nvPr/>
        </p:nvSpPr>
        <p:spPr>
          <a:xfrm>
            <a:off x="6258560" y="508000"/>
            <a:ext cx="5191760" cy="276998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3600" b="1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מסך הבית</a:t>
            </a:r>
          </a:p>
          <a:p>
            <a:pPr algn="r" rtl="1"/>
            <a:endParaRPr lang="he-IL" dirty="0"/>
          </a:p>
          <a:p>
            <a:pPr marL="285750" indent="-285750" algn="r" rtl="1">
              <a:buBlip>
                <a:blip r:embed="rId3"/>
              </a:buBlip>
            </a:pPr>
            <a:r>
              <a:rPr lang="he-IL" sz="24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במסך הבית יש למשתמש בתמונות שלו אופציה למחיקת התמונה בצד ימין למעלה</a:t>
            </a:r>
          </a:p>
          <a:p>
            <a:pPr marL="285750" indent="-285750" algn="r" rtl="1">
              <a:buBlip>
                <a:blip r:embed="rId3"/>
              </a:buBlip>
            </a:pPr>
            <a:r>
              <a:rPr lang="he-IL" sz="24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במסך הבית יש אפשרות להעלות פוסט חדש לאפליקציה ע"י לחיצה על הלחצן </a:t>
            </a: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"NEW POST"</a:t>
            </a:r>
            <a:endParaRPr lang="he-IL" sz="2400" kern="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D7B1BE1F-2261-ED7D-B99B-F25FC1BAC3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423" y="507999"/>
            <a:ext cx="2855817" cy="58713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8575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31BA76-4485-9268-C4BF-FD7902EF9F5C}"/>
              </a:ext>
            </a:extLst>
          </p:cNvPr>
          <p:cNvSpPr/>
          <p:nvPr/>
        </p:nvSpPr>
        <p:spPr bwMode="auto">
          <a:xfrm>
            <a:off x="0" y="-7643"/>
            <a:ext cx="5512904" cy="6899791"/>
          </a:xfrm>
          <a:prstGeom prst="rect">
            <a:avLst/>
          </a:prstGeom>
          <a:gradFill>
            <a:gsLst>
              <a:gs pos="0">
                <a:srgbClr val="EC6646"/>
              </a:gs>
              <a:gs pos="51000">
                <a:srgbClr val="EC0753"/>
              </a:gs>
              <a:gs pos="100000">
                <a:srgbClr val="7B11A8"/>
              </a:gs>
            </a:gsLst>
            <a:lin ang="16800000" scaled="0"/>
          </a:gra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0EDABDCA-F897-BF25-4492-3134FDB09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72" y="107099"/>
            <a:ext cx="801801" cy="801801"/>
          </a:xfrm>
          <a:prstGeom prst="rect">
            <a:avLst/>
          </a:prstGeom>
        </p:spPr>
      </p:pic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1C5C4E4C-0C0F-7245-A9FB-F50835CA4E1D}"/>
              </a:ext>
            </a:extLst>
          </p:cNvPr>
          <p:cNvSpPr txBox="1"/>
          <p:nvPr/>
        </p:nvSpPr>
        <p:spPr>
          <a:xfrm>
            <a:off x="6258560" y="508000"/>
            <a:ext cx="5191760" cy="166199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3600" b="1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מסך פוסט חדש</a:t>
            </a:r>
          </a:p>
          <a:p>
            <a:pPr algn="r" rtl="1"/>
            <a:endParaRPr lang="he-IL" dirty="0"/>
          </a:p>
          <a:p>
            <a:pPr marL="285750" indent="-285750" algn="r" rtl="1">
              <a:buBlip>
                <a:blip r:embed="rId3"/>
              </a:buBlip>
            </a:pPr>
            <a:r>
              <a:rPr lang="he-IL" sz="24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במסך זה ניתן לבחור אם רוצים להעלות פוסט מסוג טקסט או מסוג תמונה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AEEDB382-76A9-FF56-791E-32C42A096D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417" y="507998"/>
            <a:ext cx="2902903" cy="59701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466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31BA76-4485-9268-C4BF-FD7902EF9F5C}"/>
              </a:ext>
            </a:extLst>
          </p:cNvPr>
          <p:cNvSpPr/>
          <p:nvPr/>
        </p:nvSpPr>
        <p:spPr bwMode="auto">
          <a:xfrm>
            <a:off x="0" y="-7643"/>
            <a:ext cx="5512904" cy="6899791"/>
          </a:xfrm>
          <a:prstGeom prst="rect">
            <a:avLst/>
          </a:prstGeom>
          <a:gradFill>
            <a:gsLst>
              <a:gs pos="0">
                <a:srgbClr val="EC6646"/>
              </a:gs>
              <a:gs pos="51000">
                <a:srgbClr val="EC0753"/>
              </a:gs>
              <a:gs pos="100000">
                <a:srgbClr val="7B11A8"/>
              </a:gs>
            </a:gsLst>
            <a:lin ang="16800000" scaled="0"/>
          </a:gra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0EDABDCA-F897-BF25-4492-3134FDB09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72" y="107099"/>
            <a:ext cx="801801" cy="801801"/>
          </a:xfrm>
          <a:prstGeom prst="rect">
            <a:avLst/>
          </a:prstGeom>
        </p:spPr>
      </p:pic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1C5C4E4C-0C0F-7245-A9FB-F50835CA4E1D}"/>
              </a:ext>
            </a:extLst>
          </p:cNvPr>
          <p:cNvSpPr txBox="1"/>
          <p:nvPr/>
        </p:nvSpPr>
        <p:spPr>
          <a:xfrm>
            <a:off x="6258560" y="508000"/>
            <a:ext cx="5191760" cy="166199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3600" b="1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מסך פוסט טקסט</a:t>
            </a:r>
          </a:p>
          <a:p>
            <a:pPr algn="r" rtl="1"/>
            <a:endParaRPr lang="he-IL" dirty="0"/>
          </a:p>
          <a:p>
            <a:pPr marL="285750" indent="-285750" algn="r" rtl="1">
              <a:buBlip>
                <a:blip r:embed="rId3"/>
              </a:buBlip>
            </a:pPr>
            <a:r>
              <a:rPr lang="he-IL" sz="24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המשתמש כותב את הטקסט הרצוי ולוחץ על ה-"וי" כדי לפרסם</a:t>
            </a:r>
          </a:p>
        </p:txBody>
      </p:sp>
      <p:pic>
        <p:nvPicPr>
          <p:cNvPr id="2" name="תמונה 1" descr="תמונה שמכילה טקסט, צילום מסך, עיצוב&#10;&#10;התיאור נוצר באופן אוטומטי">
            <a:extLst>
              <a:ext uri="{FF2B5EF4-FFF2-40B4-BE49-F238E27FC236}">
                <a16:creationId xmlns:a16="http://schemas.microsoft.com/office/drawing/2014/main" id="{1C224EE0-A2DB-F57C-E1E2-3CECA68761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013" y="507998"/>
            <a:ext cx="2915507" cy="59959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6828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31BA76-4485-9268-C4BF-FD7902EF9F5C}"/>
              </a:ext>
            </a:extLst>
          </p:cNvPr>
          <p:cNvSpPr/>
          <p:nvPr/>
        </p:nvSpPr>
        <p:spPr bwMode="auto">
          <a:xfrm>
            <a:off x="0" y="-7643"/>
            <a:ext cx="5512904" cy="6899791"/>
          </a:xfrm>
          <a:prstGeom prst="rect">
            <a:avLst/>
          </a:prstGeom>
          <a:gradFill>
            <a:gsLst>
              <a:gs pos="0">
                <a:srgbClr val="EC6646"/>
              </a:gs>
              <a:gs pos="51000">
                <a:srgbClr val="EC0753"/>
              </a:gs>
              <a:gs pos="100000">
                <a:srgbClr val="7B11A8"/>
              </a:gs>
            </a:gsLst>
            <a:lin ang="16800000" scaled="0"/>
          </a:gra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0EDABDCA-F897-BF25-4492-3134FDB09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72" y="107099"/>
            <a:ext cx="801801" cy="801801"/>
          </a:xfrm>
          <a:prstGeom prst="rect">
            <a:avLst/>
          </a:prstGeom>
        </p:spPr>
      </p:pic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1C5C4E4C-0C0F-7245-A9FB-F50835CA4E1D}"/>
              </a:ext>
            </a:extLst>
          </p:cNvPr>
          <p:cNvSpPr txBox="1"/>
          <p:nvPr/>
        </p:nvSpPr>
        <p:spPr>
          <a:xfrm>
            <a:off x="6258560" y="508000"/>
            <a:ext cx="5191760" cy="166199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3600" b="1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מסך פוסט תמונה</a:t>
            </a:r>
          </a:p>
          <a:p>
            <a:pPr algn="r" rtl="1"/>
            <a:endParaRPr lang="he-IL" dirty="0"/>
          </a:p>
          <a:p>
            <a:pPr marL="285750" indent="-285750" algn="r" rtl="1">
              <a:buBlip>
                <a:blip r:embed="rId3"/>
              </a:buBlip>
            </a:pPr>
            <a:r>
              <a:rPr lang="he-IL" sz="24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קודם המשתמש בוחר אם הוא רוצה להעלות תמונה מהגלריה או לצלם תמונה</a:t>
            </a:r>
          </a:p>
        </p:txBody>
      </p:sp>
      <p:pic>
        <p:nvPicPr>
          <p:cNvPr id="2" name="תמונה 1" descr="תמונה שמכילה טקסט, צילום מסך, עיצוב&#10;&#10;התיאור נוצר באופן אוטומטי">
            <a:extLst>
              <a:ext uri="{FF2B5EF4-FFF2-40B4-BE49-F238E27FC236}">
                <a16:creationId xmlns:a16="http://schemas.microsoft.com/office/drawing/2014/main" id="{089BAA98-4452-302C-CC0F-4E9F380759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892" y="507999"/>
            <a:ext cx="2846388" cy="58538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6613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31BA76-4485-9268-C4BF-FD7902EF9F5C}"/>
              </a:ext>
            </a:extLst>
          </p:cNvPr>
          <p:cNvSpPr/>
          <p:nvPr/>
        </p:nvSpPr>
        <p:spPr bwMode="auto">
          <a:xfrm>
            <a:off x="0" y="-7643"/>
            <a:ext cx="5512904" cy="6899791"/>
          </a:xfrm>
          <a:prstGeom prst="rect">
            <a:avLst/>
          </a:prstGeom>
          <a:gradFill>
            <a:gsLst>
              <a:gs pos="0">
                <a:srgbClr val="EC6646"/>
              </a:gs>
              <a:gs pos="51000">
                <a:srgbClr val="EC0753"/>
              </a:gs>
              <a:gs pos="100000">
                <a:srgbClr val="7B11A8"/>
              </a:gs>
            </a:gsLst>
            <a:lin ang="16800000" scaled="0"/>
          </a:gra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0EDABDCA-F897-BF25-4492-3134FDB09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72" y="107099"/>
            <a:ext cx="801801" cy="801801"/>
          </a:xfrm>
          <a:prstGeom prst="rect">
            <a:avLst/>
          </a:prstGeom>
        </p:spPr>
      </p:pic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1C5C4E4C-0C0F-7245-A9FB-F50835CA4E1D}"/>
              </a:ext>
            </a:extLst>
          </p:cNvPr>
          <p:cNvSpPr txBox="1"/>
          <p:nvPr/>
        </p:nvSpPr>
        <p:spPr>
          <a:xfrm>
            <a:off x="6258560" y="508000"/>
            <a:ext cx="5191760" cy="20313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3600" b="1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מסך פוסט תמונה</a:t>
            </a:r>
          </a:p>
          <a:p>
            <a:pPr algn="r" rtl="1"/>
            <a:endParaRPr lang="he-IL" dirty="0"/>
          </a:p>
          <a:p>
            <a:pPr marL="285750" indent="-285750" algn="r" rtl="1">
              <a:buBlip>
                <a:blip r:embed="rId3"/>
              </a:buBlip>
            </a:pPr>
            <a:r>
              <a:rPr lang="he-IL" sz="24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לאחר מכן המשתמש כותב תיאור לתמונה ולוחץ על ה-"וי" כדי לפרסם</a:t>
            </a:r>
          </a:p>
          <a:p>
            <a:pPr algn="r" rtl="1"/>
            <a:endParaRPr lang="he-IL" sz="2400" kern="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תמונה 1" descr="תמונה שמכילה טקסט, חיית מחמד, פומרניאן, כלב&#10;&#10;התיאור נוצר באופן אוטומטי">
            <a:extLst>
              <a:ext uri="{FF2B5EF4-FFF2-40B4-BE49-F238E27FC236}">
                <a16:creationId xmlns:a16="http://schemas.microsoft.com/office/drawing/2014/main" id="{6E4DD9F4-AC8C-310B-2403-63A054DEA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878" y="507999"/>
            <a:ext cx="2928842" cy="6021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5837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31BA76-4485-9268-C4BF-FD7902EF9F5C}"/>
              </a:ext>
            </a:extLst>
          </p:cNvPr>
          <p:cNvSpPr/>
          <p:nvPr/>
        </p:nvSpPr>
        <p:spPr bwMode="auto">
          <a:xfrm>
            <a:off x="0" y="-7643"/>
            <a:ext cx="5512904" cy="6899791"/>
          </a:xfrm>
          <a:prstGeom prst="rect">
            <a:avLst/>
          </a:prstGeom>
          <a:gradFill>
            <a:gsLst>
              <a:gs pos="0">
                <a:srgbClr val="EC6646"/>
              </a:gs>
              <a:gs pos="51000">
                <a:srgbClr val="EC0753"/>
              </a:gs>
              <a:gs pos="100000">
                <a:srgbClr val="7B11A8"/>
              </a:gs>
            </a:gsLst>
            <a:lin ang="16800000" scaled="0"/>
          </a:gra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0EDABDCA-F897-BF25-4492-3134FDB09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72" y="107099"/>
            <a:ext cx="801801" cy="801801"/>
          </a:xfrm>
          <a:prstGeom prst="rect">
            <a:avLst/>
          </a:prstGeom>
        </p:spPr>
      </p:pic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1C5C4E4C-0C0F-7245-A9FB-F50835CA4E1D}"/>
              </a:ext>
            </a:extLst>
          </p:cNvPr>
          <p:cNvSpPr txBox="1"/>
          <p:nvPr/>
        </p:nvSpPr>
        <p:spPr>
          <a:xfrm>
            <a:off x="6258560" y="508000"/>
            <a:ext cx="5191760" cy="276998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3600" b="1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מסך פרופיל משתמש</a:t>
            </a:r>
          </a:p>
          <a:p>
            <a:pPr algn="r" rtl="1"/>
            <a:endParaRPr lang="he-IL" dirty="0"/>
          </a:p>
          <a:p>
            <a:pPr marL="285750" indent="-285750" algn="r" rtl="1">
              <a:buBlip>
                <a:blip r:embed="rId3"/>
              </a:buBlip>
            </a:pPr>
            <a:r>
              <a:rPr lang="he-IL" sz="24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במסך הפרופיל נוכל לראות את מספר האנשים שעוקבים אחרינו ואנחנו אחריהם, נוכל לראות את התמונות שהעלינו ונוכל לעדכן את התמונה הראשית בפרופיל ע"י לחיצה על אייקון התמונה עם העיפרון.</a:t>
            </a:r>
          </a:p>
        </p:txBody>
      </p:sp>
      <p:pic>
        <p:nvPicPr>
          <p:cNvPr id="2" name="תמונה 1" descr="תמונה שמכילה טקסט, צילום מסך, כלב, חתול&#10;&#10;התיאור נוצר באופן אוטומטי">
            <a:extLst>
              <a:ext uri="{FF2B5EF4-FFF2-40B4-BE49-F238E27FC236}">
                <a16:creationId xmlns:a16="http://schemas.microsoft.com/office/drawing/2014/main" id="{A5BA4600-7C36-A5A3-9C73-663A190CF4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343" y="508000"/>
            <a:ext cx="2962497" cy="60925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1005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31BA76-4485-9268-C4BF-FD7902EF9F5C}"/>
              </a:ext>
            </a:extLst>
          </p:cNvPr>
          <p:cNvSpPr/>
          <p:nvPr/>
        </p:nvSpPr>
        <p:spPr bwMode="auto">
          <a:xfrm>
            <a:off x="0" y="-7643"/>
            <a:ext cx="5512904" cy="6899791"/>
          </a:xfrm>
          <a:prstGeom prst="rect">
            <a:avLst/>
          </a:prstGeom>
          <a:gradFill>
            <a:gsLst>
              <a:gs pos="0">
                <a:srgbClr val="EC6646"/>
              </a:gs>
              <a:gs pos="51000">
                <a:srgbClr val="EC0753"/>
              </a:gs>
              <a:gs pos="100000">
                <a:srgbClr val="7B11A8"/>
              </a:gs>
            </a:gsLst>
            <a:lin ang="16800000" scaled="0"/>
          </a:gra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0EDABDCA-F897-BF25-4492-3134FDB09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72" y="107099"/>
            <a:ext cx="801801" cy="801801"/>
          </a:xfrm>
          <a:prstGeom prst="rect">
            <a:avLst/>
          </a:prstGeom>
        </p:spPr>
      </p:pic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1C5C4E4C-0C0F-7245-A9FB-F50835CA4E1D}"/>
              </a:ext>
            </a:extLst>
          </p:cNvPr>
          <p:cNvSpPr txBox="1"/>
          <p:nvPr/>
        </p:nvSpPr>
        <p:spPr>
          <a:xfrm>
            <a:off x="6258560" y="508000"/>
            <a:ext cx="5191760" cy="20313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3600" b="1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מסך פרופיל משתמש</a:t>
            </a:r>
          </a:p>
          <a:p>
            <a:pPr algn="r" rtl="1"/>
            <a:endParaRPr lang="he-IL" dirty="0"/>
          </a:p>
          <a:p>
            <a:pPr marL="285750" indent="-285750" algn="r" rtl="1">
              <a:buBlip>
                <a:blip r:embed="rId3"/>
              </a:buBlip>
            </a:pPr>
            <a:r>
              <a:rPr lang="he-IL" sz="24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כדי לראות את הפוסטים מסוג טקסט שהעלינו לוחצים על השני קווים ליד אייקון התמונה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260BB54F-415F-7429-8418-1F892FA2B8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223" y="522565"/>
            <a:ext cx="2901537" cy="59665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5256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31BA76-4485-9268-C4BF-FD7902EF9F5C}"/>
              </a:ext>
            </a:extLst>
          </p:cNvPr>
          <p:cNvSpPr/>
          <p:nvPr/>
        </p:nvSpPr>
        <p:spPr bwMode="auto">
          <a:xfrm>
            <a:off x="0" y="-7643"/>
            <a:ext cx="5512904" cy="6899791"/>
          </a:xfrm>
          <a:prstGeom prst="rect">
            <a:avLst/>
          </a:prstGeom>
          <a:gradFill>
            <a:gsLst>
              <a:gs pos="0">
                <a:srgbClr val="EC6646"/>
              </a:gs>
              <a:gs pos="51000">
                <a:srgbClr val="EC0753"/>
              </a:gs>
              <a:gs pos="100000">
                <a:srgbClr val="7B11A8"/>
              </a:gs>
            </a:gsLst>
            <a:lin ang="16800000" scaled="0"/>
          </a:gra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0EDABDCA-F897-BF25-4492-3134FDB09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72" y="107099"/>
            <a:ext cx="801801" cy="801801"/>
          </a:xfrm>
          <a:prstGeom prst="rect">
            <a:avLst/>
          </a:prstGeom>
        </p:spPr>
      </p:pic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1C5C4E4C-0C0F-7245-A9FB-F50835CA4E1D}"/>
              </a:ext>
            </a:extLst>
          </p:cNvPr>
          <p:cNvSpPr txBox="1"/>
          <p:nvPr/>
        </p:nvSpPr>
        <p:spPr>
          <a:xfrm>
            <a:off x="6258560" y="508000"/>
            <a:ext cx="5191760" cy="20313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3600" b="1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מסך פוסט</a:t>
            </a:r>
          </a:p>
          <a:p>
            <a:pPr algn="r" rtl="1"/>
            <a:endParaRPr lang="he-IL" dirty="0"/>
          </a:p>
          <a:p>
            <a:pPr marL="285750" indent="-285750" algn="r" rtl="1">
              <a:buBlip>
                <a:blip r:embed="rId3"/>
              </a:buBlip>
            </a:pPr>
            <a:r>
              <a:rPr lang="he-IL" sz="24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כאשר נלחץ על פוסט מסוים יפתח מסך שבו יש אפשרות להגיב, לעשות לייק או לראות את כמות הלייקים ואת התגובות</a:t>
            </a: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64DD5B6D-CEF3-6E3E-5AC4-885011A659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192" y="507999"/>
            <a:ext cx="2864168" cy="58782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1785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31BA76-4485-9268-C4BF-FD7902EF9F5C}"/>
              </a:ext>
            </a:extLst>
          </p:cNvPr>
          <p:cNvSpPr/>
          <p:nvPr/>
        </p:nvSpPr>
        <p:spPr bwMode="auto">
          <a:xfrm>
            <a:off x="0" y="-7643"/>
            <a:ext cx="5512904" cy="6899791"/>
          </a:xfrm>
          <a:prstGeom prst="rect">
            <a:avLst/>
          </a:prstGeom>
          <a:gradFill>
            <a:gsLst>
              <a:gs pos="0">
                <a:srgbClr val="EC6646"/>
              </a:gs>
              <a:gs pos="51000">
                <a:srgbClr val="EC0753"/>
              </a:gs>
              <a:gs pos="100000">
                <a:srgbClr val="7B11A8"/>
              </a:gs>
            </a:gsLst>
            <a:lin ang="16800000" scaled="0"/>
          </a:gra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0EDABDCA-F897-BF25-4492-3134FDB09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72" y="107099"/>
            <a:ext cx="801801" cy="801801"/>
          </a:xfrm>
          <a:prstGeom prst="rect">
            <a:avLst/>
          </a:prstGeom>
        </p:spPr>
      </p:pic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1C5C4E4C-0C0F-7245-A9FB-F50835CA4E1D}"/>
              </a:ext>
            </a:extLst>
          </p:cNvPr>
          <p:cNvSpPr txBox="1"/>
          <p:nvPr/>
        </p:nvSpPr>
        <p:spPr>
          <a:xfrm>
            <a:off x="6258560" y="508000"/>
            <a:ext cx="5191760" cy="166199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3600" b="1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מסך הפרופיל</a:t>
            </a:r>
          </a:p>
          <a:p>
            <a:pPr algn="r" rtl="1"/>
            <a:endParaRPr lang="he-IL" dirty="0"/>
          </a:p>
          <a:p>
            <a:pPr marL="285750" indent="-285750" algn="r" rtl="1">
              <a:buBlip>
                <a:blip r:embed="rId3"/>
              </a:buBlip>
            </a:pPr>
            <a:r>
              <a:rPr lang="he-IL" sz="24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כאשר נלחץ על שלוש הקווים בצד ימין למעלה יפתח התפריט הבא:</a:t>
            </a: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6B589CD1-AF87-FE8E-1F08-BDCA2785F6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838" y="507999"/>
            <a:ext cx="2913602" cy="5992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8043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31BA76-4485-9268-C4BF-FD7902EF9F5C}"/>
              </a:ext>
            </a:extLst>
          </p:cNvPr>
          <p:cNvSpPr/>
          <p:nvPr/>
        </p:nvSpPr>
        <p:spPr bwMode="auto">
          <a:xfrm>
            <a:off x="0" y="-7643"/>
            <a:ext cx="5512904" cy="6899791"/>
          </a:xfrm>
          <a:prstGeom prst="rect">
            <a:avLst/>
          </a:prstGeom>
          <a:gradFill>
            <a:gsLst>
              <a:gs pos="0">
                <a:srgbClr val="EC6646"/>
              </a:gs>
              <a:gs pos="51000">
                <a:srgbClr val="EC0753"/>
              </a:gs>
              <a:gs pos="100000">
                <a:srgbClr val="7B11A8"/>
              </a:gs>
            </a:gsLst>
            <a:lin ang="16800000" scaled="0"/>
          </a:gra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5235887-A974-4F9C-121D-2B980F6B1DD0}"/>
              </a:ext>
            </a:extLst>
          </p:cNvPr>
          <p:cNvGrpSpPr/>
          <p:nvPr/>
        </p:nvGrpSpPr>
        <p:grpSpPr>
          <a:xfrm>
            <a:off x="668415" y="4490192"/>
            <a:ext cx="4176074" cy="892552"/>
            <a:chOff x="668415" y="4376449"/>
            <a:chExt cx="4176074" cy="89255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6147E08-1C99-8756-51B0-12BBC880BA1E}"/>
                </a:ext>
              </a:extLst>
            </p:cNvPr>
            <p:cNvSpPr txBox="1"/>
            <p:nvPr/>
          </p:nvSpPr>
          <p:spPr>
            <a:xfrm>
              <a:off x="668415" y="4376449"/>
              <a:ext cx="41760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1"/>
                  </a:solidFill>
                  <a:latin typeface="Congenial Light" panose="020F0502020204030204" pitchFamily="2" charset="0"/>
                  <a:cs typeface="Segoe UI" panose="020B0502040204020203" pitchFamily="34" charset="0"/>
                </a:rPr>
                <a:t>InstaPets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DBD1CA5-6776-3994-9414-B8E35C5D9FEC}"/>
                </a:ext>
              </a:extLst>
            </p:cNvPr>
            <p:cNvSpPr txBox="1"/>
            <p:nvPr/>
          </p:nvSpPr>
          <p:spPr>
            <a:xfrm>
              <a:off x="668415" y="4899669"/>
              <a:ext cx="4176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  <a:latin typeface="Congenial Light" panose="02000503040000020004" pitchFamily="2" charset="0"/>
                  <a:cs typeface="Segoe UI" panose="020B0502040204020203" pitchFamily="34" charset="0"/>
                </a:rPr>
                <a:t>T</a:t>
              </a:r>
              <a:r>
                <a:rPr lang="en-US" dirty="0">
                  <a:solidFill>
                    <a:schemeClr val="bg1"/>
                  </a:solidFill>
                  <a:latin typeface="Congenial Light" panose="02000503040000020004" pitchFamily="2" charset="0"/>
                  <a:cs typeface="Segoe UI" panose="020B0502040204020203" pitchFamily="34" charset="0"/>
                </a:rPr>
                <a:t>he first worldwide pet social media</a:t>
              </a:r>
              <a:endParaRPr lang="en-IN" dirty="0">
                <a:solidFill>
                  <a:schemeClr val="bg1"/>
                </a:solidFill>
                <a:latin typeface="Congenial Light" panose="02000503040000020004" pitchFamily="2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3" name="תמונה 2">
            <a:extLst>
              <a:ext uri="{FF2B5EF4-FFF2-40B4-BE49-F238E27FC236}">
                <a16:creationId xmlns:a16="http://schemas.microsoft.com/office/drawing/2014/main" id="{0EDABDCA-F897-BF25-4492-3134FDB09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292" y="1159079"/>
            <a:ext cx="3228319" cy="3228319"/>
          </a:xfrm>
          <a:prstGeom prst="rect">
            <a:avLst/>
          </a:prstGeom>
        </p:spPr>
      </p:pic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1C5C4E4C-0C0F-7245-A9FB-F50835CA4E1D}"/>
              </a:ext>
            </a:extLst>
          </p:cNvPr>
          <p:cNvSpPr txBox="1"/>
          <p:nvPr/>
        </p:nvSpPr>
        <p:spPr>
          <a:xfrm>
            <a:off x="6258560" y="508000"/>
            <a:ext cx="5191760" cy="387798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3600" b="1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תיאור האפליקציה</a:t>
            </a:r>
          </a:p>
          <a:p>
            <a:pPr algn="r" rtl="1"/>
            <a:endParaRPr lang="he-IL" dirty="0"/>
          </a:p>
          <a:p>
            <a:pPr marL="285750" indent="-285750" algn="r" rtl="1">
              <a:buBlip>
                <a:blip r:embed="rId3"/>
              </a:buBlip>
            </a:pPr>
            <a:r>
              <a:rPr lang="he-IL" sz="24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אפליקציה זו היא רשת חברתית לחיות מחמד</a:t>
            </a:r>
          </a:p>
          <a:p>
            <a:pPr marL="285750" indent="-285750" algn="r" rtl="1">
              <a:buBlip>
                <a:blip r:embed="rId3"/>
              </a:buBlip>
            </a:pPr>
            <a:r>
              <a:rPr lang="he-IL" sz="24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ניתן לעלות פוסטים של תמונות\טקסט של חיית המחמד</a:t>
            </a:r>
          </a:p>
          <a:p>
            <a:pPr marL="285750" indent="-285750" algn="r" rtl="1">
              <a:buBlip>
                <a:blip r:embed="rId3"/>
              </a:buBlip>
            </a:pPr>
            <a:r>
              <a:rPr lang="he-IL" sz="24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משתמשים יכולים "לעקוב" אחד אחרי השני ולראות את הפוסטים של החברים שלהם</a:t>
            </a:r>
          </a:p>
          <a:p>
            <a:pPr marL="285750" indent="-285750" algn="r" rtl="1">
              <a:buBlip>
                <a:blip r:embed="rId3"/>
              </a:buBlip>
            </a:pPr>
            <a:r>
              <a:rPr lang="he-IL" sz="24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משתמשים יכולים לשוחח באפליקציה</a:t>
            </a:r>
          </a:p>
          <a:p>
            <a:pPr marL="285750" indent="-285750" algn="r" rtl="1">
              <a:buBlip>
                <a:blip r:embed="rId3"/>
              </a:buBlip>
            </a:pPr>
            <a:endParaRPr lang="he-IL" sz="2400" kern="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13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31BA76-4485-9268-C4BF-FD7902EF9F5C}"/>
              </a:ext>
            </a:extLst>
          </p:cNvPr>
          <p:cNvSpPr/>
          <p:nvPr/>
        </p:nvSpPr>
        <p:spPr bwMode="auto">
          <a:xfrm>
            <a:off x="0" y="-7643"/>
            <a:ext cx="5512904" cy="6899791"/>
          </a:xfrm>
          <a:prstGeom prst="rect">
            <a:avLst/>
          </a:prstGeom>
          <a:gradFill>
            <a:gsLst>
              <a:gs pos="0">
                <a:srgbClr val="EC6646"/>
              </a:gs>
              <a:gs pos="51000">
                <a:srgbClr val="EC0753"/>
              </a:gs>
              <a:gs pos="100000">
                <a:srgbClr val="7B11A8"/>
              </a:gs>
            </a:gsLst>
            <a:lin ang="16800000" scaled="0"/>
          </a:gra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0EDABDCA-F897-BF25-4492-3134FDB09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72" y="107099"/>
            <a:ext cx="801801" cy="801801"/>
          </a:xfrm>
          <a:prstGeom prst="rect">
            <a:avLst/>
          </a:prstGeom>
        </p:spPr>
      </p:pic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1C5C4E4C-0C0F-7245-A9FB-F50835CA4E1D}"/>
              </a:ext>
            </a:extLst>
          </p:cNvPr>
          <p:cNvSpPr txBox="1"/>
          <p:nvPr/>
        </p:nvSpPr>
        <p:spPr>
          <a:xfrm>
            <a:off x="6258560" y="508000"/>
            <a:ext cx="5191760" cy="166199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3600" b="1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מסך הפוסטים השמורים</a:t>
            </a:r>
          </a:p>
          <a:p>
            <a:pPr algn="r" rtl="1"/>
            <a:endParaRPr lang="he-IL" dirty="0"/>
          </a:p>
          <a:p>
            <a:pPr marL="285750" indent="-285750" algn="r" rtl="1">
              <a:buBlip>
                <a:blip r:embed="rId3"/>
              </a:buBlip>
            </a:pPr>
            <a:r>
              <a:rPr lang="he-IL" sz="24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במסך זה המשתמש יראה את הפוסטים שהוא שמר</a:t>
            </a: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8B348D7A-44A8-2C04-C89F-03B734438E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010" y="507999"/>
            <a:ext cx="2876550" cy="59157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7419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31BA76-4485-9268-C4BF-FD7902EF9F5C}"/>
              </a:ext>
            </a:extLst>
          </p:cNvPr>
          <p:cNvSpPr/>
          <p:nvPr/>
        </p:nvSpPr>
        <p:spPr bwMode="auto">
          <a:xfrm>
            <a:off x="0" y="-7643"/>
            <a:ext cx="5512904" cy="6899791"/>
          </a:xfrm>
          <a:prstGeom prst="rect">
            <a:avLst/>
          </a:prstGeom>
          <a:gradFill>
            <a:gsLst>
              <a:gs pos="0">
                <a:srgbClr val="EC6646"/>
              </a:gs>
              <a:gs pos="51000">
                <a:srgbClr val="EC0753"/>
              </a:gs>
              <a:gs pos="100000">
                <a:srgbClr val="7B11A8"/>
              </a:gs>
            </a:gsLst>
            <a:lin ang="16800000" scaled="0"/>
          </a:gra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0EDABDCA-F897-BF25-4492-3134FDB09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72" y="107099"/>
            <a:ext cx="801801" cy="801801"/>
          </a:xfrm>
          <a:prstGeom prst="rect">
            <a:avLst/>
          </a:prstGeom>
        </p:spPr>
      </p:pic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1C5C4E4C-0C0F-7245-A9FB-F50835CA4E1D}"/>
              </a:ext>
            </a:extLst>
          </p:cNvPr>
          <p:cNvSpPr txBox="1"/>
          <p:nvPr/>
        </p:nvSpPr>
        <p:spPr>
          <a:xfrm>
            <a:off x="6258560" y="508000"/>
            <a:ext cx="5191760" cy="166199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3600" b="1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מסך הגדרות</a:t>
            </a:r>
          </a:p>
          <a:p>
            <a:pPr algn="r" rtl="1"/>
            <a:endParaRPr lang="he-IL" dirty="0"/>
          </a:p>
          <a:p>
            <a:pPr marL="285750" indent="-285750" algn="r" rtl="1">
              <a:buBlip>
                <a:blip r:embed="rId3"/>
              </a:buBlip>
            </a:pPr>
            <a:r>
              <a:rPr lang="he-IL" sz="24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ניתן לערוך את פרטי המשתמש או להתנתק מהאפליקציה</a:t>
            </a: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895DE1B8-45B5-3700-AC94-88C2C13AF8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734" y="507999"/>
            <a:ext cx="2907665" cy="59789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8830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31BA76-4485-9268-C4BF-FD7902EF9F5C}"/>
              </a:ext>
            </a:extLst>
          </p:cNvPr>
          <p:cNvSpPr/>
          <p:nvPr/>
        </p:nvSpPr>
        <p:spPr bwMode="auto">
          <a:xfrm>
            <a:off x="0" y="-7643"/>
            <a:ext cx="5512904" cy="6899791"/>
          </a:xfrm>
          <a:prstGeom prst="rect">
            <a:avLst/>
          </a:prstGeom>
          <a:gradFill>
            <a:gsLst>
              <a:gs pos="0">
                <a:srgbClr val="EC6646"/>
              </a:gs>
              <a:gs pos="51000">
                <a:srgbClr val="EC0753"/>
              </a:gs>
              <a:gs pos="100000">
                <a:srgbClr val="7B11A8"/>
              </a:gs>
            </a:gsLst>
            <a:lin ang="16800000" scaled="0"/>
          </a:gra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0EDABDCA-F897-BF25-4492-3134FDB09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72" y="107099"/>
            <a:ext cx="801801" cy="801801"/>
          </a:xfrm>
          <a:prstGeom prst="rect">
            <a:avLst/>
          </a:prstGeom>
        </p:spPr>
      </p:pic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1C5C4E4C-0C0F-7245-A9FB-F50835CA4E1D}"/>
              </a:ext>
            </a:extLst>
          </p:cNvPr>
          <p:cNvSpPr txBox="1"/>
          <p:nvPr/>
        </p:nvSpPr>
        <p:spPr>
          <a:xfrm>
            <a:off x="6258560" y="508000"/>
            <a:ext cx="5191760" cy="166199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3600" b="1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מסך עריכת פרטי משתמש</a:t>
            </a:r>
          </a:p>
          <a:p>
            <a:pPr algn="r" rtl="1"/>
            <a:endParaRPr lang="he-IL" dirty="0"/>
          </a:p>
          <a:p>
            <a:pPr marL="285750" indent="-285750" algn="r" rtl="1">
              <a:buBlip>
                <a:blip r:embed="rId3"/>
              </a:buBlip>
            </a:pPr>
            <a:r>
              <a:rPr lang="he-IL" sz="24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במסך זה המשתמש יכול לערוך את השם שלו, השם משתמש ואת הביוגרפיה שכתב</a:t>
            </a:r>
          </a:p>
        </p:txBody>
      </p:sp>
      <p:pic>
        <p:nvPicPr>
          <p:cNvPr id="2" name="תמונה 1" descr="תמונה שמכילה טקסט, צילום מסך&#10;&#10;התיאור נוצר באופן אוטומטי">
            <a:extLst>
              <a:ext uri="{FF2B5EF4-FFF2-40B4-BE49-F238E27FC236}">
                <a16:creationId xmlns:a16="http://schemas.microsoft.com/office/drawing/2014/main" id="{CF3CA3EF-98BE-E4C9-228F-35DB34A838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367" y="508000"/>
            <a:ext cx="2901633" cy="59674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5967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31BA76-4485-9268-C4BF-FD7902EF9F5C}"/>
              </a:ext>
            </a:extLst>
          </p:cNvPr>
          <p:cNvSpPr/>
          <p:nvPr/>
        </p:nvSpPr>
        <p:spPr bwMode="auto">
          <a:xfrm>
            <a:off x="0" y="-7643"/>
            <a:ext cx="5512904" cy="6899791"/>
          </a:xfrm>
          <a:prstGeom prst="rect">
            <a:avLst/>
          </a:prstGeom>
          <a:gradFill>
            <a:gsLst>
              <a:gs pos="0">
                <a:srgbClr val="EC6646"/>
              </a:gs>
              <a:gs pos="51000">
                <a:srgbClr val="EC0753"/>
              </a:gs>
              <a:gs pos="100000">
                <a:srgbClr val="7B11A8"/>
              </a:gs>
            </a:gsLst>
            <a:lin ang="16800000" scaled="0"/>
          </a:gra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0EDABDCA-F897-BF25-4492-3134FDB09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72" y="107099"/>
            <a:ext cx="801801" cy="801801"/>
          </a:xfrm>
          <a:prstGeom prst="rect">
            <a:avLst/>
          </a:prstGeom>
        </p:spPr>
      </p:pic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1C5C4E4C-0C0F-7245-A9FB-F50835CA4E1D}"/>
              </a:ext>
            </a:extLst>
          </p:cNvPr>
          <p:cNvSpPr txBox="1"/>
          <p:nvPr/>
        </p:nvSpPr>
        <p:spPr>
          <a:xfrm>
            <a:off x="6258560" y="508000"/>
            <a:ext cx="5191760" cy="166199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3600" b="1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מסך החיפוש</a:t>
            </a:r>
          </a:p>
          <a:p>
            <a:pPr algn="r" rtl="1"/>
            <a:endParaRPr lang="he-IL" dirty="0"/>
          </a:p>
          <a:p>
            <a:pPr marL="285750" indent="-285750" algn="r" rtl="1">
              <a:buBlip>
                <a:blip r:embed="rId3"/>
              </a:buBlip>
            </a:pPr>
            <a:r>
              <a:rPr lang="he-IL" sz="24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במסך זה המשתמש יכול לחפש משתמשים אחרים </a:t>
            </a:r>
            <a:r>
              <a:rPr lang="he-IL" sz="2400" kern="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באפלקציה</a:t>
            </a:r>
            <a:endParaRPr lang="he-IL" sz="2400" kern="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תמונה 4" descr="תמונה שמכילה צילום מסך, טקסט, עיצוב&#10;&#10;התיאור נוצר באופן אוטומטי">
            <a:extLst>
              <a:ext uri="{FF2B5EF4-FFF2-40B4-BE49-F238E27FC236}">
                <a16:creationId xmlns:a16="http://schemas.microsoft.com/office/drawing/2014/main" id="{60209233-55A4-4882-5B7B-828C2343C1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565" y="507999"/>
            <a:ext cx="2895774" cy="59537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4176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31BA76-4485-9268-C4BF-FD7902EF9F5C}"/>
              </a:ext>
            </a:extLst>
          </p:cNvPr>
          <p:cNvSpPr/>
          <p:nvPr/>
        </p:nvSpPr>
        <p:spPr bwMode="auto">
          <a:xfrm>
            <a:off x="0" y="-7643"/>
            <a:ext cx="5512904" cy="6899791"/>
          </a:xfrm>
          <a:prstGeom prst="rect">
            <a:avLst/>
          </a:prstGeom>
          <a:gradFill>
            <a:gsLst>
              <a:gs pos="0">
                <a:srgbClr val="EC6646"/>
              </a:gs>
              <a:gs pos="51000">
                <a:srgbClr val="EC0753"/>
              </a:gs>
              <a:gs pos="100000">
                <a:srgbClr val="7B11A8"/>
              </a:gs>
            </a:gsLst>
            <a:lin ang="16800000" scaled="0"/>
          </a:gra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0EDABDCA-F897-BF25-4492-3134FDB09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72" y="107099"/>
            <a:ext cx="801801" cy="801801"/>
          </a:xfrm>
          <a:prstGeom prst="rect">
            <a:avLst/>
          </a:prstGeom>
        </p:spPr>
      </p:pic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1C5C4E4C-0C0F-7245-A9FB-F50835CA4E1D}"/>
              </a:ext>
            </a:extLst>
          </p:cNvPr>
          <p:cNvSpPr txBox="1"/>
          <p:nvPr/>
        </p:nvSpPr>
        <p:spPr>
          <a:xfrm>
            <a:off x="6258560" y="508000"/>
            <a:ext cx="5191760" cy="664797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3600" b="1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מסך פרופיל של משתמש אחר</a:t>
            </a:r>
          </a:p>
          <a:p>
            <a:pPr algn="r" rtl="1"/>
            <a:endParaRPr lang="he-IL" dirty="0"/>
          </a:p>
          <a:p>
            <a:pPr marL="285750" indent="-285750" algn="r" rtl="1">
              <a:buBlip>
                <a:blip r:embed="rId3"/>
              </a:buBlip>
            </a:pPr>
            <a:r>
              <a:rPr lang="he-IL" sz="24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מסך זה יפתח כאשר המשתמש ילחץ על משתמש אחר</a:t>
            </a:r>
          </a:p>
          <a:p>
            <a:pPr marL="285750" indent="-285750" algn="r" rtl="1">
              <a:buBlip>
                <a:blip r:embed="rId3"/>
              </a:buBlip>
            </a:pPr>
            <a:r>
              <a:rPr lang="he-IL" sz="24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במסך זה נוכל לראות את מספר האנשים שהוא עוקב אחריהם, שעוקבים אחריו, כמות הפוסטים שהעלה ואת מספר הלייקים והתגובות שקיבל עליהם</a:t>
            </a:r>
          </a:p>
          <a:p>
            <a:pPr marL="285750" indent="-285750" algn="r" rtl="1">
              <a:buBlip>
                <a:blip r:embed="rId3"/>
              </a:buBlip>
            </a:pPr>
            <a:r>
              <a:rPr lang="he-IL" sz="24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נוכל לעקוב אחריו ע"י לחיצה על כפתור ה-"</a:t>
            </a: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Follow</a:t>
            </a:r>
            <a:r>
              <a:rPr lang="he-IL" sz="24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", כפתור זה יהפוך ל-"</a:t>
            </a: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Following</a:t>
            </a:r>
            <a:r>
              <a:rPr lang="he-IL" sz="24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 לאחר שלחצנו עליו. אם נרצה לבטל את המעקב אחר המשתמש, נלחץ שוב על כפתור זה</a:t>
            </a:r>
          </a:p>
          <a:p>
            <a:pPr marL="285750" indent="-285750" algn="r" rtl="1">
              <a:buBlip>
                <a:blip r:embed="rId3"/>
              </a:buBlip>
            </a:pPr>
            <a:r>
              <a:rPr lang="he-IL" sz="24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כדי לשלוח הודעה למשתמש נלחץ על כפתור ה-"</a:t>
            </a: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Message</a:t>
            </a:r>
            <a:r>
              <a:rPr lang="he-IL" sz="24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</a:t>
            </a:r>
            <a:endParaRPr lang="en-US" sz="2400" kern="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r" rtl="1">
              <a:buBlip>
                <a:blip r:embed="rId3"/>
              </a:buBlip>
            </a:pPr>
            <a:endParaRPr lang="he-IL" sz="2400" kern="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תמונה 1" descr="תמונה שמכילה טקסט, צילום מסך, אתר, פרסום אונליין&#10;&#10;התיאור נוצר באופן אוטומטי">
            <a:extLst>
              <a:ext uri="{FF2B5EF4-FFF2-40B4-BE49-F238E27FC236}">
                <a16:creationId xmlns:a16="http://schemas.microsoft.com/office/drawing/2014/main" id="{D3CF895B-C3DE-D172-2DF4-D6D6334548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468" y="507998"/>
            <a:ext cx="2897092" cy="59563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1344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31BA76-4485-9268-C4BF-FD7902EF9F5C}"/>
              </a:ext>
            </a:extLst>
          </p:cNvPr>
          <p:cNvSpPr/>
          <p:nvPr/>
        </p:nvSpPr>
        <p:spPr bwMode="auto">
          <a:xfrm>
            <a:off x="0" y="-7643"/>
            <a:ext cx="5512904" cy="6899791"/>
          </a:xfrm>
          <a:prstGeom prst="rect">
            <a:avLst/>
          </a:prstGeom>
          <a:gradFill>
            <a:gsLst>
              <a:gs pos="0">
                <a:srgbClr val="EC6646"/>
              </a:gs>
              <a:gs pos="51000">
                <a:srgbClr val="EC0753"/>
              </a:gs>
              <a:gs pos="100000">
                <a:srgbClr val="7B11A8"/>
              </a:gs>
            </a:gsLst>
            <a:lin ang="16800000" scaled="0"/>
          </a:gra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0EDABDCA-F897-BF25-4492-3134FDB09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72" y="107099"/>
            <a:ext cx="801801" cy="801801"/>
          </a:xfrm>
          <a:prstGeom prst="rect">
            <a:avLst/>
          </a:prstGeom>
        </p:spPr>
      </p:pic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1C5C4E4C-0C0F-7245-A9FB-F50835CA4E1D}"/>
              </a:ext>
            </a:extLst>
          </p:cNvPr>
          <p:cNvSpPr txBox="1"/>
          <p:nvPr/>
        </p:nvSpPr>
        <p:spPr>
          <a:xfrm>
            <a:off x="6258560" y="508000"/>
            <a:ext cx="5191760" cy="129266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3600" b="1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מסך הצ'אטים</a:t>
            </a:r>
          </a:p>
          <a:p>
            <a:pPr algn="r" rtl="1"/>
            <a:endParaRPr lang="he-IL" dirty="0"/>
          </a:p>
          <a:p>
            <a:pPr marL="285750" indent="-285750" algn="r" rtl="1">
              <a:buBlip>
                <a:blip r:embed="rId3"/>
              </a:buBlip>
            </a:pPr>
            <a:r>
              <a:rPr lang="he-IL" sz="24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כאשר אין שיחות המסך נראה כך</a:t>
            </a: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4B1D2172-7CE7-EF17-D231-1A7D8031EE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603" y="507999"/>
            <a:ext cx="2909157" cy="59824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18663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31BA76-4485-9268-C4BF-FD7902EF9F5C}"/>
              </a:ext>
            </a:extLst>
          </p:cNvPr>
          <p:cNvSpPr/>
          <p:nvPr/>
        </p:nvSpPr>
        <p:spPr bwMode="auto">
          <a:xfrm>
            <a:off x="0" y="-7643"/>
            <a:ext cx="5512904" cy="6899791"/>
          </a:xfrm>
          <a:prstGeom prst="rect">
            <a:avLst/>
          </a:prstGeom>
          <a:gradFill>
            <a:gsLst>
              <a:gs pos="0">
                <a:srgbClr val="EC6646"/>
              </a:gs>
              <a:gs pos="51000">
                <a:srgbClr val="EC0753"/>
              </a:gs>
              <a:gs pos="100000">
                <a:srgbClr val="7B11A8"/>
              </a:gs>
            </a:gsLst>
            <a:lin ang="16800000" scaled="0"/>
          </a:gra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0EDABDCA-F897-BF25-4492-3134FDB09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72" y="107099"/>
            <a:ext cx="801801" cy="801801"/>
          </a:xfrm>
          <a:prstGeom prst="rect">
            <a:avLst/>
          </a:prstGeom>
        </p:spPr>
      </p:pic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1C5C4E4C-0C0F-7245-A9FB-F50835CA4E1D}"/>
              </a:ext>
            </a:extLst>
          </p:cNvPr>
          <p:cNvSpPr txBox="1"/>
          <p:nvPr/>
        </p:nvSpPr>
        <p:spPr>
          <a:xfrm>
            <a:off x="6258560" y="508000"/>
            <a:ext cx="5191760" cy="166199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3600" b="1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מסך הצ'אטים</a:t>
            </a:r>
          </a:p>
          <a:p>
            <a:pPr algn="r" rtl="1"/>
            <a:endParaRPr lang="he-IL" dirty="0"/>
          </a:p>
          <a:p>
            <a:pPr marL="285750" indent="-285750" algn="r" rtl="1">
              <a:buBlip>
                <a:blip r:embed="rId3"/>
              </a:buBlip>
            </a:pPr>
            <a:r>
              <a:rPr lang="he-IL" sz="24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אם המשתמש שוחח עם אנשים אנחנו נראה את כל האנשים איתם שוחח</a:t>
            </a:r>
          </a:p>
        </p:txBody>
      </p:sp>
      <p:pic>
        <p:nvPicPr>
          <p:cNvPr id="2" name="תמונה 1" descr="תמונה שמכילה טקסט, צילום מסך, עיצוב&#10;&#10;התיאור נוצר באופן אוטומטי">
            <a:extLst>
              <a:ext uri="{FF2B5EF4-FFF2-40B4-BE49-F238E27FC236}">
                <a16:creationId xmlns:a16="http://schemas.microsoft.com/office/drawing/2014/main" id="{9044F84D-16DC-0989-E983-602C278EE4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427" y="507998"/>
            <a:ext cx="2944813" cy="60546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02472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31BA76-4485-9268-C4BF-FD7902EF9F5C}"/>
              </a:ext>
            </a:extLst>
          </p:cNvPr>
          <p:cNvSpPr/>
          <p:nvPr/>
        </p:nvSpPr>
        <p:spPr bwMode="auto">
          <a:xfrm>
            <a:off x="0" y="-7643"/>
            <a:ext cx="5512904" cy="6899791"/>
          </a:xfrm>
          <a:prstGeom prst="rect">
            <a:avLst/>
          </a:prstGeom>
          <a:gradFill>
            <a:gsLst>
              <a:gs pos="0">
                <a:srgbClr val="EC6646"/>
              </a:gs>
              <a:gs pos="51000">
                <a:srgbClr val="EC0753"/>
              </a:gs>
              <a:gs pos="100000">
                <a:srgbClr val="7B11A8"/>
              </a:gs>
            </a:gsLst>
            <a:lin ang="16800000" scaled="0"/>
          </a:gra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0EDABDCA-F897-BF25-4492-3134FDB09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72" y="107099"/>
            <a:ext cx="801801" cy="801801"/>
          </a:xfrm>
          <a:prstGeom prst="rect">
            <a:avLst/>
          </a:prstGeom>
        </p:spPr>
      </p:pic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1C5C4E4C-0C0F-7245-A9FB-F50835CA4E1D}"/>
              </a:ext>
            </a:extLst>
          </p:cNvPr>
          <p:cNvSpPr txBox="1"/>
          <p:nvPr/>
        </p:nvSpPr>
        <p:spPr>
          <a:xfrm>
            <a:off x="6258560" y="508000"/>
            <a:ext cx="5191760" cy="240065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3600" b="1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מסך צ'אט עם משתמש</a:t>
            </a:r>
          </a:p>
          <a:p>
            <a:pPr algn="r" rtl="1"/>
            <a:endParaRPr lang="he-IL" dirty="0"/>
          </a:p>
          <a:p>
            <a:pPr marL="285750" indent="-285750" algn="r" rtl="1">
              <a:buBlip>
                <a:blip r:embed="rId3"/>
              </a:buBlip>
            </a:pPr>
            <a:r>
              <a:rPr lang="he-IL" sz="24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במסך זה ניתן לשוחח עם משתמשים אחרים </a:t>
            </a:r>
          </a:p>
          <a:p>
            <a:pPr marL="285750" indent="-285750" algn="r" rtl="1">
              <a:buBlip>
                <a:blip r:embed="rId3"/>
              </a:buBlip>
            </a:pPr>
            <a:r>
              <a:rPr lang="he-IL" sz="24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ניתן לשלוח הודעות למשתמש זה וניתן לראות את היסטוריית השיחה</a:t>
            </a:r>
          </a:p>
        </p:txBody>
      </p:sp>
      <p:pic>
        <p:nvPicPr>
          <p:cNvPr id="2" name="תמונה 1" descr="תמונה שמכילה טקסט, צילום מסך, עיצוב&#10;&#10;התיאור נוצר באופן אוטומטי">
            <a:extLst>
              <a:ext uri="{FF2B5EF4-FFF2-40B4-BE49-F238E27FC236}">
                <a16:creationId xmlns:a16="http://schemas.microsoft.com/office/drawing/2014/main" id="{D9D9D56D-9474-45E4-D7DE-B84DB507D5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512" y="508000"/>
            <a:ext cx="2920048" cy="60057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72867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31BA76-4485-9268-C4BF-FD7902EF9F5C}"/>
              </a:ext>
            </a:extLst>
          </p:cNvPr>
          <p:cNvSpPr/>
          <p:nvPr/>
        </p:nvSpPr>
        <p:spPr bwMode="auto">
          <a:xfrm>
            <a:off x="0" y="-7643"/>
            <a:ext cx="5512904" cy="6899791"/>
          </a:xfrm>
          <a:prstGeom prst="rect">
            <a:avLst/>
          </a:prstGeom>
          <a:gradFill>
            <a:gsLst>
              <a:gs pos="0">
                <a:srgbClr val="EC6646"/>
              </a:gs>
              <a:gs pos="51000">
                <a:srgbClr val="EC0753"/>
              </a:gs>
              <a:gs pos="100000">
                <a:srgbClr val="7B11A8"/>
              </a:gs>
            </a:gsLst>
            <a:lin ang="16800000" scaled="0"/>
          </a:gra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5235887-A974-4F9C-121D-2B980F6B1DD0}"/>
              </a:ext>
            </a:extLst>
          </p:cNvPr>
          <p:cNvGrpSpPr/>
          <p:nvPr/>
        </p:nvGrpSpPr>
        <p:grpSpPr>
          <a:xfrm>
            <a:off x="668415" y="4490192"/>
            <a:ext cx="4176074" cy="892552"/>
            <a:chOff x="668415" y="4376449"/>
            <a:chExt cx="4176074" cy="89255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6147E08-1C99-8756-51B0-12BBC880BA1E}"/>
                </a:ext>
              </a:extLst>
            </p:cNvPr>
            <p:cNvSpPr txBox="1"/>
            <p:nvPr/>
          </p:nvSpPr>
          <p:spPr>
            <a:xfrm>
              <a:off x="668415" y="4376449"/>
              <a:ext cx="41760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1"/>
                  </a:solidFill>
                  <a:latin typeface="Congenial Light" panose="020F0502020204030204" pitchFamily="2" charset="0"/>
                  <a:cs typeface="Segoe UI" panose="020B0502040204020203" pitchFamily="34" charset="0"/>
                </a:rPr>
                <a:t>InstaPets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DBD1CA5-6776-3994-9414-B8E35C5D9FEC}"/>
                </a:ext>
              </a:extLst>
            </p:cNvPr>
            <p:cNvSpPr txBox="1"/>
            <p:nvPr/>
          </p:nvSpPr>
          <p:spPr>
            <a:xfrm>
              <a:off x="668415" y="4899669"/>
              <a:ext cx="4176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  <a:latin typeface="Congenial Light" panose="02000503040000020004" pitchFamily="2" charset="0"/>
                  <a:cs typeface="Segoe UI" panose="020B0502040204020203" pitchFamily="34" charset="0"/>
                </a:rPr>
                <a:t>T</a:t>
              </a:r>
              <a:r>
                <a:rPr lang="en-US" dirty="0">
                  <a:solidFill>
                    <a:schemeClr val="bg1"/>
                  </a:solidFill>
                  <a:latin typeface="Congenial Light" panose="02000503040000020004" pitchFamily="2" charset="0"/>
                  <a:cs typeface="Segoe UI" panose="020B0502040204020203" pitchFamily="34" charset="0"/>
                </a:rPr>
                <a:t>he first worldwide pet social media</a:t>
              </a:r>
              <a:endParaRPr lang="en-IN" dirty="0">
                <a:solidFill>
                  <a:schemeClr val="bg1"/>
                </a:solidFill>
                <a:latin typeface="Congenial Light" panose="02000503040000020004" pitchFamily="2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3" name="תמונה 2">
            <a:extLst>
              <a:ext uri="{FF2B5EF4-FFF2-40B4-BE49-F238E27FC236}">
                <a16:creationId xmlns:a16="http://schemas.microsoft.com/office/drawing/2014/main" id="{0EDABDCA-F897-BF25-4492-3134FDB09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292" y="1159079"/>
            <a:ext cx="3228319" cy="3228319"/>
          </a:xfrm>
          <a:prstGeom prst="rect">
            <a:avLst/>
          </a:prstGeom>
        </p:spPr>
      </p:pic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1C5C4E4C-0C0F-7245-A9FB-F50835CA4E1D}"/>
              </a:ext>
            </a:extLst>
          </p:cNvPr>
          <p:cNvSpPr txBox="1"/>
          <p:nvPr/>
        </p:nvSpPr>
        <p:spPr>
          <a:xfrm>
            <a:off x="6096000" y="2659794"/>
            <a:ext cx="5191760" cy="1564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he-IL" sz="6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שאלות?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 rtl="1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556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31BA76-4485-9268-C4BF-FD7902EF9F5C}"/>
              </a:ext>
            </a:extLst>
          </p:cNvPr>
          <p:cNvSpPr/>
          <p:nvPr/>
        </p:nvSpPr>
        <p:spPr bwMode="auto">
          <a:xfrm>
            <a:off x="0" y="-7643"/>
            <a:ext cx="5512904" cy="6899791"/>
          </a:xfrm>
          <a:prstGeom prst="rect">
            <a:avLst/>
          </a:prstGeom>
          <a:gradFill>
            <a:gsLst>
              <a:gs pos="0">
                <a:srgbClr val="EC6646"/>
              </a:gs>
              <a:gs pos="51000">
                <a:srgbClr val="EC0753"/>
              </a:gs>
              <a:gs pos="100000">
                <a:srgbClr val="7B11A8"/>
              </a:gs>
            </a:gsLst>
            <a:lin ang="16800000" scaled="0"/>
          </a:gra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5235887-A974-4F9C-121D-2B980F6B1DD0}"/>
              </a:ext>
            </a:extLst>
          </p:cNvPr>
          <p:cNvGrpSpPr/>
          <p:nvPr/>
        </p:nvGrpSpPr>
        <p:grpSpPr>
          <a:xfrm>
            <a:off x="668415" y="4490192"/>
            <a:ext cx="4176074" cy="892552"/>
            <a:chOff x="668415" y="4376449"/>
            <a:chExt cx="4176074" cy="89255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6147E08-1C99-8756-51B0-12BBC880BA1E}"/>
                </a:ext>
              </a:extLst>
            </p:cNvPr>
            <p:cNvSpPr txBox="1"/>
            <p:nvPr/>
          </p:nvSpPr>
          <p:spPr>
            <a:xfrm>
              <a:off x="668415" y="4376449"/>
              <a:ext cx="41760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bg1"/>
                  </a:solidFill>
                  <a:latin typeface="Congenial Light" panose="020F0502020204030204" pitchFamily="2" charset="0"/>
                  <a:cs typeface="Segoe UI" panose="020B0502040204020203" pitchFamily="34" charset="0"/>
                </a:rPr>
                <a:t>InstaPets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DBD1CA5-6776-3994-9414-B8E35C5D9FEC}"/>
                </a:ext>
              </a:extLst>
            </p:cNvPr>
            <p:cNvSpPr txBox="1"/>
            <p:nvPr/>
          </p:nvSpPr>
          <p:spPr>
            <a:xfrm>
              <a:off x="668415" y="4899669"/>
              <a:ext cx="4176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  <a:latin typeface="Congenial Light" panose="02000503040000020004" pitchFamily="2" charset="0"/>
                  <a:cs typeface="Segoe UI" panose="020B0502040204020203" pitchFamily="34" charset="0"/>
                </a:rPr>
                <a:t>T</a:t>
              </a:r>
              <a:r>
                <a:rPr lang="en-US" dirty="0">
                  <a:solidFill>
                    <a:schemeClr val="bg1"/>
                  </a:solidFill>
                  <a:latin typeface="Congenial Light" panose="02000503040000020004" pitchFamily="2" charset="0"/>
                  <a:cs typeface="Segoe UI" panose="020B0502040204020203" pitchFamily="34" charset="0"/>
                </a:rPr>
                <a:t>he first worldwide pet social media</a:t>
              </a:r>
              <a:endParaRPr lang="en-IN" dirty="0">
                <a:solidFill>
                  <a:schemeClr val="bg1"/>
                </a:solidFill>
                <a:latin typeface="Congenial Light" panose="02000503040000020004" pitchFamily="2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3" name="תמונה 2">
            <a:extLst>
              <a:ext uri="{FF2B5EF4-FFF2-40B4-BE49-F238E27FC236}">
                <a16:creationId xmlns:a16="http://schemas.microsoft.com/office/drawing/2014/main" id="{0EDABDCA-F897-BF25-4492-3134FDB09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292" y="1159079"/>
            <a:ext cx="3228319" cy="3228319"/>
          </a:xfrm>
          <a:prstGeom prst="rect">
            <a:avLst/>
          </a:prstGeom>
        </p:spPr>
      </p:pic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1C5C4E4C-0C0F-7245-A9FB-F50835CA4E1D}"/>
              </a:ext>
            </a:extLst>
          </p:cNvPr>
          <p:cNvSpPr txBox="1"/>
          <p:nvPr/>
        </p:nvSpPr>
        <p:spPr>
          <a:xfrm>
            <a:off x="6252439" y="1838504"/>
            <a:ext cx="5191760" cy="26516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he-IL" sz="6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מסכי האפליקציה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 rtl="1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917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31BA76-4485-9268-C4BF-FD7902EF9F5C}"/>
              </a:ext>
            </a:extLst>
          </p:cNvPr>
          <p:cNvSpPr/>
          <p:nvPr/>
        </p:nvSpPr>
        <p:spPr bwMode="auto">
          <a:xfrm>
            <a:off x="0" y="-7643"/>
            <a:ext cx="5512904" cy="6899791"/>
          </a:xfrm>
          <a:prstGeom prst="rect">
            <a:avLst/>
          </a:prstGeom>
          <a:gradFill>
            <a:gsLst>
              <a:gs pos="0">
                <a:srgbClr val="EC6646"/>
              </a:gs>
              <a:gs pos="51000">
                <a:srgbClr val="EC0753"/>
              </a:gs>
              <a:gs pos="100000">
                <a:srgbClr val="7B11A8"/>
              </a:gs>
            </a:gsLst>
            <a:lin ang="16800000" scaled="0"/>
          </a:gra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0EDABDCA-F897-BF25-4492-3134FDB09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72" y="107099"/>
            <a:ext cx="801801" cy="801801"/>
          </a:xfrm>
          <a:prstGeom prst="rect">
            <a:avLst/>
          </a:prstGeom>
        </p:spPr>
      </p:pic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1C5C4E4C-0C0F-7245-A9FB-F50835CA4E1D}"/>
              </a:ext>
            </a:extLst>
          </p:cNvPr>
          <p:cNvSpPr txBox="1"/>
          <p:nvPr/>
        </p:nvSpPr>
        <p:spPr>
          <a:xfrm>
            <a:off x="6258560" y="508000"/>
            <a:ext cx="5191760" cy="20313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3600" b="1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מסך הכניסה</a:t>
            </a:r>
          </a:p>
          <a:p>
            <a:pPr algn="r" rtl="1"/>
            <a:endParaRPr lang="he-IL" dirty="0"/>
          </a:p>
          <a:p>
            <a:pPr marL="285750" indent="-285750" algn="r" rtl="1">
              <a:buBlip>
                <a:blip r:embed="rId3"/>
              </a:buBlip>
            </a:pPr>
            <a:r>
              <a:rPr lang="he-IL" sz="24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במסך זה המשתמש נכנס אל האפליקציה במידה והוא כבר נרשם אליה</a:t>
            </a:r>
          </a:p>
          <a:p>
            <a:pPr marL="285750" indent="-285750" algn="r" rtl="1">
              <a:buBlip>
                <a:blip r:embed="rId3"/>
              </a:buBlip>
            </a:pPr>
            <a:endParaRPr lang="he-IL" sz="2400" kern="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10161A49-E984-58E7-2B41-9196D6E745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833" y="508000"/>
            <a:ext cx="2877407" cy="59054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2614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31BA76-4485-9268-C4BF-FD7902EF9F5C}"/>
              </a:ext>
            </a:extLst>
          </p:cNvPr>
          <p:cNvSpPr/>
          <p:nvPr/>
        </p:nvSpPr>
        <p:spPr bwMode="auto">
          <a:xfrm>
            <a:off x="0" y="-7643"/>
            <a:ext cx="5512904" cy="6899791"/>
          </a:xfrm>
          <a:prstGeom prst="rect">
            <a:avLst/>
          </a:prstGeom>
          <a:gradFill>
            <a:gsLst>
              <a:gs pos="0">
                <a:srgbClr val="EC6646"/>
              </a:gs>
              <a:gs pos="51000">
                <a:srgbClr val="EC0753"/>
              </a:gs>
              <a:gs pos="100000">
                <a:srgbClr val="7B11A8"/>
              </a:gs>
            </a:gsLst>
            <a:lin ang="16800000" scaled="0"/>
          </a:gra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0EDABDCA-F897-BF25-4492-3134FDB09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72" y="107099"/>
            <a:ext cx="801801" cy="801801"/>
          </a:xfrm>
          <a:prstGeom prst="rect">
            <a:avLst/>
          </a:prstGeom>
        </p:spPr>
      </p:pic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1C5C4E4C-0C0F-7245-A9FB-F50835CA4E1D}"/>
              </a:ext>
            </a:extLst>
          </p:cNvPr>
          <p:cNvSpPr txBox="1"/>
          <p:nvPr/>
        </p:nvSpPr>
        <p:spPr>
          <a:xfrm>
            <a:off x="6258560" y="508000"/>
            <a:ext cx="5191760" cy="31393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3600" b="1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מסך הרשמה</a:t>
            </a:r>
          </a:p>
          <a:p>
            <a:pPr algn="r" rtl="1"/>
            <a:endParaRPr lang="he-IL" dirty="0"/>
          </a:p>
          <a:p>
            <a:pPr marL="285750" indent="-285750" algn="r" rtl="1">
              <a:buBlip>
                <a:blip r:embed="rId3"/>
              </a:buBlip>
            </a:pPr>
            <a:r>
              <a:rPr lang="he-IL" sz="24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במסך זה המשתמש נרשם אל האפליקציה</a:t>
            </a:r>
          </a:p>
          <a:p>
            <a:pPr marL="285750" indent="-285750" algn="r" rtl="1">
              <a:buBlip>
                <a:blip r:embed="rId3"/>
              </a:buBlip>
            </a:pPr>
            <a:r>
              <a:rPr lang="he-IL" sz="24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המשתמש צריך להזמין את המייל שלו וסיסמא </a:t>
            </a:r>
            <a:r>
              <a:rPr lang="he-IL" sz="2400" kern="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שמכילת</a:t>
            </a:r>
            <a:r>
              <a:rPr lang="he-IL" sz="24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אות גדולה, אות קטנה, מספר ותו מיוחד</a:t>
            </a:r>
          </a:p>
          <a:p>
            <a:pPr marL="285750" indent="-285750" algn="r" rtl="1">
              <a:buBlip>
                <a:blip r:embed="rId3"/>
              </a:buBlip>
            </a:pPr>
            <a:r>
              <a:rPr lang="he-IL" sz="24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לאחר מסך ההרשמה יופיעו שלושה מסכים נוספים</a:t>
            </a:r>
          </a:p>
        </p:txBody>
      </p:sp>
      <p:pic>
        <p:nvPicPr>
          <p:cNvPr id="5" name="תמונה 4" descr="תמונה שמכילה טקסט, צילום מסך, לוגו, עיצוב&#10;&#10;התיאור נוצר באופן אוטומטי">
            <a:extLst>
              <a:ext uri="{FF2B5EF4-FFF2-40B4-BE49-F238E27FC236}">
                <a16:creationId xmlns:a16="http://schemas.microsoft.com/office/drawing/2014/main" id="{9311B5D4-9511-513D-5C0C-CA77D43A08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328" y="507998"/>
            <a:ext cx="2914872" cy="59810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8122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31BA76-4485-9268-C4BF-FD7902EF9F5C}"/>
              </a:ext>
            </a:extLst>
          </p:cNvPr>
          <p:cNvSpPr/>
          <p:nvPr/>
        </p:nvSpPr>
        <p:spPr bwMode="auto">
          <a:xfrm>
            <a:off x="0" y="-7643"/>
            <a:ext cx="5512904" cy="6899791"/>
          </a:xfrm>
          <a:prstGeom prst="rect">
            <a:avLst/>
          </a:prstGeom>
          <a:gradFill>
            <a:gsLst>
              <a:gs pos="0">
                <a:srgbClr val="EC6646"/>
              </a:gs>
              <a:gs pos="51000">
                <a:srgbClr val="EC0753"/>
              </a:gs>
              <a:gs pos="100000">
                <a:srgbClr val="7B11A8"/>
              </a:gs>
            </a:gsLst>
            <a:lin ang="16800000" scaled="0"/>
          </a:gra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0EDABDCA-F897-BF25-4492-3134FDB09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72" y="107099"/>
            <a:ext cx="801801" cy="801801"/>
          </a:xfrm>
          <a:prstGeom prst="rect">
            <a:avLst/>
          </a:prstGeom>
        </p:spPr>
      </p:pic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1C5C4E4C-0C0F-7245-A9FB-F50835CA4E1D}"/>
              </a:ext>
            </a:extLst>
          </p:cNvPr>
          <p:cNvSpPr txBox="1"/>
          <p:nvPr/>
        </p:nvSpPr>
        <p:spPr>
          <a:xfrm>
            <a:off x="6258560" y="508000"/>
            <a:ext cx="5191760" cy="240065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3600" b="1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מסך בחירת שם משתמש</a:t>
            </a:r>
          </a:p>
          <a:p>
            <a:pPr algn="r" rtl="1"/>
            <a:endParaRPr lang="he-IL" dirty="0"/>
          </a:p>
          <a:p>
            <a:pPr marL="285750" indent="-285750" algn="r" rtl="1">
              <a:buBlip>
                <a:blip r:embed="rId3"/>
              </a:buBlip>
            </a:pPr>
            <a:r>
              <a:rPr lang="he-IL" sz="24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במסך זה המשתמש יבחר את שם המשתמש שלו באפליקציה</a:t>
            </a:r>
          </a:p>
          <a:p>
            <a:pPr marL="285750" indent="-285750" algn="r" rtl="1">
              <a:buBlip>
                <a:blip r:embed="rId3"/>
              </a:buBlip>
            </a:pPr>
            <a:r>
              <a:rPr lang="he-IL" sz="24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המשתמש לא יכול לבחור שם שכבר תפוס</a:t>
            </a:r>
          </a:p>
          <a:p>
            <a:pPr marL="285750" indent="-285750" algn="r" rtl="1">
              <a:buBlip>
                <a:blip r:embed="rId3"/>
              </a:buBlip>
            </a:pPr>
            <a:endParaRPr lang="he-IL" sz="2400" kern="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019204A6-F671-B0BD-8EC1-500A3A881D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603" y="507999"/>
            <a:ext cx="2919317" cy="60043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1728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31BA76-4485-9268-C4BF-FD7902EF9F5C}"/>
              </a:ext>
            </a:extLst>
          </p:cNvPr>
          <p:cNvSpPr/>
          <p:nvPr/>
        </p:nvSpPr>
        <p:spPr bwMode="auto">
          <a:xfrm>
            <a:off x="0" y="-7643"/>
            <a:ext cx="5512904" cy="6899791"/>
          </a:xfrm>
          <a:prstGeom prst="rect">
            <a:avLst/>
          </a:prstGeom>
          <a:gradFill>
            <a:gsLst>
              <a:gs pos="0">
                <a:srgbClr val="EC6646"/>
              </a:gs>
              <a:gs pos="51000">
                <a:srgbClr val="EC0753"/>
              </a:gs>
              <a:gs pos="100000">
                <a:srgbClr val="7B11A8"/>
              </a:gs>
            </a:gsLst>
            <a:lin ang="16800000" scaled="0"/>
          </a:gra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0EDABDCA-F897-BF25-4492-3134FDB09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72" y="107099"/>
            <a:ext cx="801801" cy="801801"/>
          </a:xfrm>
          <a:prstGeom prst="rect">
            <a:avLst/>
          </a:prstGeom>
        </p:spPr>
      </p:pic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1C5C4E4C-0C0F-7245-A9FB-F50835CA4E1D}"/>
              </a:ext>
            </a:extLst>
          </p:cNvPr>
          <p:cNvSpPr txBox="1"/>
          <p:nvPr/>
        </p:nvSpPr>
        <p:spPr>
          <a:xfrm>
            <a:off x="6258560" y="508000"/>
            <a:ext cx="5191760" cy="240065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3600" b="1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מסך בחירת תמונת פרופיל</a:t>
            </a:r>
          </a:p>
          <a:p>
            <a:pPr algn="r" rtl="1"/>
            <a:endParaRPr lang="he-IL" dirty="0"/>
          </a:p>
          <a:p>
            <a:pPr marL="285750" indent="-285750" algn="r" rtl="1">
              <a:buBlip>
                <a:blip r:embed="rId3"/>
              </a:buBlip>
            </a:pPr>
            <a:r>
              <a:rPr lang="he-IL" sz="24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במסך זה המשתמש יבחר את תמונת הפרופיל שלו</a:t>
            </a:r>
          </a:p>
          <a:p>
            <a:pPr marL="285750" indent="-285750" algn="r" rtl="1">
              <a:buBlip>
                <a:blip r:embed="rId3"/>
              </a:buBlip>
            </a:pPr>
            <a:r>
              <a:rPr lang="he-IL" sz="24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ניתן לבחור תמונה מהגלריה או לצלם</a:t>
            </a:r>
          </a:p>
          <a:p>
            <a:pPr marL="285750" indent="-285750" algn="r" rtl="1">
              <a:buBlip>
                <a:blip r:embed="rId3"/>
              </a:buBlip>
            </a:pPr>
            <a:endParaRPr lang="he-IL" sz="2400" kern="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תמונה 1" descr="תמונה שמכילה טקסט, צילום מסך, עיצוב&#10;&#10;התיאור נוצר באופן אוטומטי">
            <a:extLst>
              <a:ext uri="{FF2B5EF4-FFF2-40B4-BE49-F238E27FC236}">
                <a16:creationId xmlns:a16="http://schemas.microsoft.com/office/drawing/2014/main" id="{D4051D63-7E40-8610-9AE1-689C863E10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574" y="502919"/>
            <a:ext cx="2907665" cy="59789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1047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31BA76-4485-9268-C4BF-FD7902EF9F5C}"/>
              </a:ext>
            </a:extLst>
          </p:cNvPr>
          <p:cNvSpPr/>
          <p:nvPr/>
        </p:nvSpPr>
        <p:spPr bwMode="auto">
          <a:xfrm>
            <a:off x="0" y="-7643"/>
            <a:ext cx="5512904" cy="6899791"/>
          </a:xfrm>
          <a:prstGeom prst="rect">
            <a:avLst/>
          </a:prstGeom>
          <a:gradFill>
            <a:gsLst>
              <a:gs pos="0">
                <a:srgbClr val="EC6646"/>
              </a:gs>
              <a:gs pos="51000">
                <a:srgbClr val="EC0753"/>
              </a:gs>
              <a:gs pos="100000">
                <a:srgbClr val="7B11A8"/>
              </a:gs>
            </a:gsLst>
            <a:lin ang="16800000" scaled="0"/>
          </a:gra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0EDABDCA-F897-BF25-4492-3134FDB09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72" y="107099"/>
            <a:ext cx="801801" cy="801801"/>
          </a:xfrm>
          <a:prstGeom prst="rect">
            <a:avLst/>
          </a:prstGeom>
        </p:spPr>
      </p:pic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1C5C4E4C-0C0F-7245-A9FB-F50835CA4E1D}"/>
              </a:ext>
            </a:extLst>
          </p:cNvPr>
          <p:cNvSpPr txBox="1"/>
          <p:nvPr/>
        </p:nvSpPr>
        <p:spPr>
          <a:xfrm>
            <a:off x="6258560" y="508000"/>
            <a:ext cx="5191760" cy="240065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3600" b="1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מסך הוספת פרטי משתמש</a:t>
            </a:r>
          </a:p>
          <a:p>
            <a:pPr algn="r" rtl="1"/>
            <a:endParaRPr lang="he-IL" dirty="0"/>
          </a:p>
          <a:p>
            <a:pPr marL="285750" indent="-285750" algn="r" rtl="1">
              <a:buBlip>
                <a:blip r:embed="rId3"/>
              </a:buBlip>
            </a:pPr>
            <a:r>
              <a:rPr lang="he-IL" sz="24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במסך זה המשתמש מוסיף את השם שלו וביוגרפיה </a:t>
            </a:r>
          </a:p>
          <a:p>
            <a:pPr marL="285750" indent="-285750" algn="r" rtl="1">
              <a:buBlip>
                <a:blip r:embed="rId3"/>
              </a:buBlip>
            </a:pPr>
            <a:r>
              <a:rPr lang="he-IL" sz="24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הפרטים יופיעו בעמוד הפרופיל שלו</a:t>
            </a:r>
          </a:p>
          <a:p>
            <a:pPr marL="285750" indent="-285750" algn="r" rtl="1">
              <a:buBlip>
                <a:blip r:embed="rId3"/>
              </a:buBlip>
            </a:pPr>
            <a:endParaRPr lang="he-IL" sz="2400" kern="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תמונה 1" descr="תמונה שמכילה צילום מסך, טקסט&#10;&#10;התיאור נוצר באופן אוטומטי">
            <a:extLst>
              <a:ext uri="{FF2B5EF4-FFF2-40B4-BE49-F238E27FC236}">
                <a16:creationId xmlns:a16="http://schemas.microsoft.com/office/drawing/2014/main" id="{15DAFE2F-0B4E-44F9-D8CB-DAE25C23EC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397" y="507999"/>
            <a:ext cx="2912110" cy="59887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4310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31BA76-4485-9268-C4BF-FD7902EF9F5C}"/>
              </a:ext>
            </a:extLst>
          </p:cNvPr>
          <p:cNvSpPr/>
          <p:nvPr/>
        </p:nvSpPr>
        <p:spPr bwMode="auto">
          <a:xfrm>
            <a:off x="0" y="-7643"/>
            <a:ext cx="5512904" cy="6899791"/>
          </a:xfrm>
          <a:prstGeom prst="rect">
            <a:avLst/>
          </a:prstGeom>
          <a:gradFill>
            <a:gsLst>
              <a:gs pos="0">
                <a:srgbClr val="EC6646"/>
              </a:gs>
              <a:gs pos="51000">
                <a:srgbClr val="EC0753"/>
              </a:gs>
              <a:gs pos="100000">
                <a:srgbClr val="7B11A8"/>
              </a:gs>
            </a:gsLst>
            <a:lin ang="16800000" scaled="0"/>
          </a:gra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0EDABDCA-F897-BF25-4492-3134FDB09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72" y="107099"/>
            <a:ext cx="801801" cy="801801"/>
          </a:xfrm>
          <a:prstGeom prst="rect">
            <a:avLst/>
          </a:prstGeom>
        </p:spPr>
      </p:pic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1C5C4E4C-0C0F-7245-A9FB-F50835CA4E1D}"/>
              </a:ext>
            </a:extLst>
          </p:cNvPr>
          <p:cNvSpPr txBox="1"/>
          <p:nvPr/>
        </p:nvSpPr>
        <p:spPr>
          <a:xfrm>
            <a:off x="6258560" y="508000"/>
            <a:ext cx="5191760" cy="387798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3600" b="1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מסך הבית</a:t>
            </a:r>
          </a:p>
          <a:p>
            <a:pPr algn="r" rtl="1"/>
            <a:endParaRPr lang="he-IL" dirty="0"/>
          </a:p>
          <a:p>
            <a:pPr marL="285750" indent="-285750" algn="r" rtl="1">
              <a:buBlip>
                <a:blip r:embed="rId3"/>
              </a:buBlip>
            </a:pPr>
            <a:r>
              <a:rPr lang="he-IL" sz="24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במסך זה השתמש רואה את הפוסטים של המשתמשים שהוא "עוקב" אחריהם ואת הפוסטים שהוא פרסם</a:t>
            </a:r>
          </a:p>
          <a:p>
            <a:pPr marL="285750" indent="-285750" algn="r" rtl="1">
              <a:buBlip>
                <a:blip r:embed="rId3"/>
              </a:buBlip>
            </a:pPr>
            <a:r>
              <a:rPr lang="he-IL" sz="24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ניתן לשמור פוסטים מסוימים על ידי לחיצה על זמן השמירה בצד ימין למטה בתחתית של כל פוסט</a:t>
            </a:r>
          </a:p>
          <a:p>
            <a:pPr marL="285750" indent="-285750" algn="r" rtl="1">
              <a:buBlip>
                <a:blip r:embed="rId3"/>
              </a:buBlip>
            </a:pPr>
            <a:r>
              <a:rPr lang="he-IL" sz="24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ניתן לראות כמה לייקים יש לכל פוסט וכמה תגובות יש לו</a:t>
            </a:r>
          </a:p>
        </p:txBody>
      </p:sp>
      <p:pic>
        <p:nvPicPr>
          <p:cNvPr id="2" name="תמונה 1" descr="תמונה שמכילה טקסט, צילום מסך, שפם, תוכנה&#10;&#10;התיאור נוצר באופן אוטומטי">
            <a:extLst>
              <a:ext uri="{FF2B5EF4-FFF2-40B4-BE49-F238E27FC236}">
                <a16:creationId xmlns:a16="http://schemas.microsoft.com/office/drawing/2014/main" id="{26FBAD70-C1DE-513A-1F57-135753F161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273" y="508000"/>
            <a:ext cx="2933287" cy="60327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0375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617</Words>
  <Application>Microsoft Office PowerPoint</Application>
  <PresentationFormat>מסך רחב</PresentationFormat>
  <Paragraphs>105</Paragraphs>
  <Slides>28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Congenial Light</vt:lpstr>
      <vt:lpstr>Poppins</vt:lpstr>
      <vt:lpstr>Office Theme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Slide Egg</dc:creator>
  <cp:lastModifiedBy>Lior Mary</cp:lastModifiedBy>
  <cp:revision>9</cp:revision>
  <dcterms:created xsi:type="dcterms:W3CDTF">2024-02-02T07:18:54Z</dcterms:created>
  <dcterms:modified xsi:type="dcterms:W3CDTF">2024-03-31T13:35:46Z</dcterms:modified>
</cp:coreProperties>
</file>