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16"/>
  </p:notesMasterIdLst>
  <p:sldIdLst>
    <p:sldId id="283" r:id="rId2"/>
    <p:sldId id="280" r:id="rId3"/>
    <p:sldId id="273" r:id="rId4"/>
    <p:sldId id="284" r:id="rId5"/>
    <p:sldId id="276" r:id="rId6"/>
    <p:sldId id="285" r:id="rId7"/>
    <p:sldId id="289" r:id="rId8"/>
    <p:sldId id="287" r:id="rId9"/>
    <p:sldId id="286" r:id="rId10"/>
    <p:sldId id="290" r:id="rId11"/>
    <p:sldId id="291" r:id="rId12"/>
    <p:sldId id="281" r:id="rId13"/>
    <p:sldId id="279" r:id="rId14"/>
    <p:sldId id="277" r:id="rId15"/>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huda" initials="Y" lastIdx="0" clrIdx="0">
    <p:extLst>
      <p:ext uri="{19B8F6BF-5375-455C-9EA6-DF929625EA0E}">
        <p15:presenceInfo xmlns:p15="http://schemas.microsoft.com/office/powerpoint/2012/main" xmlns="" userId="Yehu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00" autoAdjust="0"/>
    <p:restoredTop sz="94713" autoAdjust="0"/>
  </p:normalViewPr>
  <p:slideViewPr>
    <p:cSldViewPr>
      <p:cViewPr varScale="1">
        <p:scale>
          <a:sx n="110" d="100"/>
          <a:sy n="110" d="100"/>
        </p:scale>
        <p:origin x="-16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416AAA16-F7F4-4BB7-BC2D-56E3A3EFD626}" type="datetimeFigureOut">
              <a:rPr lang="he-IL" smtClean="0"/>
              <a:pPr/>
              <a:t>ט"ז/אייר/תשע"ה</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47C99434-B871-4A91-BA1A-16A36D75AE14}" type="slidenum">
              <a:rPr lang="he-IL" smtClean="0"/>
              <a:pPr/>
              <a:t>‹#›</a:t>
            </a:fld>
            <a:endParaRPr lang="he-IL"/>
          </a:p>
        </p:txBody>
      </p:sp>
    </p:spTree>
    <p:extLst>
      <p:ext uri="{BB962C8B-B14F-4D97-AF65-F5344CB8AC3E}">
        <p14:creationId xmlns:p14="http://schemas.microsoft.com/office/powerpoint/2010/main" xmlns="" val="95974912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5" name="מציין מיקום של כותרת תחתונה 4"/>
          <p:cNvSpPr>
            <a:spLocks noGrp="1"/>
          </p:cNvSpPr>
          <p:nvPr>
            <p:ph type="ftr" sz="quarter" idx="11"/>
          </p:nvPr>
        </p:nvSpPr>
        <p:spPr/>
        <p:txBody>
          <a:bodyPr/>
          <a:lstStyle/>
          <a:p>
            <a:r>
              <a:rPr lang="he-IL" dirty="0" smtClean="0"/>
              <a:t>הצגת פרויקטים</a:t>
            </a:r>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ט"ז/אייר/תשע"ה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he-IL" dirty="0"/>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he-IL" smtClean="0"/>
              <a:t>שם הפרויקט</a:t>
            </a:r>
            <a:endParaRPr lang="he-IL" dirty="0"/>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985BBAC-E68D-48F1-A465-729F6E7F7E09}"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Title 1"/>
          <p:cNvSpPr>
            <a:spLocks noGrp="1"/>
          </p:cNvSpPr>
          <p:nvPr>
            <p:ph type="title"/>
          </p:nvPr>
        </p:nvSpPr>
        <p:spPr>
          <a:xfrm>
            <a:off x="395536" y="2708920"/>
            <a:ext cx="8229600" cy="1143000"/>
          </a:xfrm>
        </p:spPr>
        <p:txBody>
          <a:bodyPr>
            <a:noAutofit/>
          </a:bodyPr>
          <a:lstStyle/>
          <a:p>
            <a:r>
              <a:rPr lang="he-IL" sz="5400" dirty="0" smtClean="0"/>
              <a:t>וועדת מעבר </a:t>
            </a:r>
            <a:r>
              <a:rPr lang="he-IL" sz="5400" dirty="0" smtClean="0"/>
              <a:t>שנייה</a:t>
            </a:r>
            <a:br>
              <a:rPr lang="he-IL" sz="5400" dirty="0" smtClean="0"/>
            </a:br>
            <a:r>
              <a:rPr lang="he-IL" sz="5400" dirty="0" smtClean="0"/>
              <a:t/>
            </a:r>
            <a:br>
              <a:rPr lang="he-IL" sz="5400" dirty="0" smtClean="0"/>
            </a:br>
            <a:r>
              <a:rPr lang="en-US" sz="5400" dirty="0" err="1" smtClean="0"/>
              <a:t>Artinder</a:t>
            </a:r>
            <a:endParaRPr lang="he-IL" sz="5400" dirty="0"/>
          </a:p>
        </p:txBody>
      </p:sp>
    </p:spTree>
    <p:extLst>
      <p:ext uri="{BB962C8B-B14F-4D97-AF65-F5344CB8AC3E}">
        <p14:creationId xmlns:p14="http://schemas.microsoft.com/office/powerpoint/2010/main" xmlns="" val="805580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1124744"/>
            <a:ext cx="8229600" cy="4525963"/>
          </a:xfrm>
        </p:spPr>
        <p:txBody>
          <a:bodyPr>
            <a:normAutofit/>
          </a:bodyPr>
          <a:lstStyle/>
          <a:p>
            <a:pPr lvl="1"/>
            <a:r>
              <a:rPr lang="he-IL" sz="2000" dirty="0" smtClean="0"/>
              <a:t>נתנו לאלגוריתם 2 כתבות לסווג , אחת בנושא אוכל (נרצה שהאלגוריתם יסווג אותה באופן חיובי) ואחת בנושא ספורט (נרצה לקבל סיווג שלילי)</a:t>
            </a:r>
          </a:p>
          <a:p>
            <a:pPr lvl="1">
              <a:buNone/>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5122" name="Picture 2"/>
          <p:cNvPicPr>
            <a:picLocks noChangeAspect="1" noChangeArrowheads="1"/>
          </p:cNvPicPr>
          <p:nvPr/>
        </p:nvPicPr>
        <p:blipFill>
          <a:blip r:embed="rId3" cstate="print"/>
          <a:srcRect/>
          <a:stretch>
            <a:fillRect/>
          </a:stretch>
        </p:blipFill>
        <p:spPr bwMode="auto">
          <a:xfrm>
            <a:off x="2627784" y="1772816"/>
            <a:ext cx="3312368" cy="153350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255568" y="3388524"/>
            <a:ext cx="3888432" cy="3469476"/>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107504" y="3356992"/>
            <a:ext cx="3907497" cy="3359076"/>
          </a:xfrm>
          <a:prstGeom prst="rect">
            <a:avLst/>
          </a:prstGeom>
          <a:noFill/>
          <a:ln w="9525">
            <a:noFill/>
            <a:miter lim="800000"/>
            <a:headEnd/>
            <a:tailEnd/>
          </a:ln>
        </p:spPr>
      </p:pic>
      <p:cxnSp>
        <p:nvCxnSpPr>
          <p:cNvPr id="10" name="מחבר חץ ישר 9"/>
          <p:cNvCxnSpPr/>
          <p:nvPr/>
        </p:nvCxnSpPr>
        <p:spPr>
          <a:xfrm flipH="1">
            <a:off x="3923928" y="3212976"/>
            <a:ext cx="1080120" cy="8640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מחבר חץ ישר 12"/>
          <p:cNvCxnSpPr/>
          <p:nvPr/>
        </p:nvCxnSpPr>
        <p:spPr>
          <a:xfrm>
            <a:off x="5724128" y="2924944"/>
            <a:ext cx="108012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1124744"/>
            <a:ext cx="8229600" cy="4525963"/>
          </a:xfrm>
        </p:spPr>
        <p:txBody>
          <a:bodyPr>
            <a:normAutofit/>
          </a:bodyPr>
          <a:lstStyle/>
          <a:p>
            <a:pPr lvl="1"/>
            <a:r>
              <a:rPr lang="he-IL" sz="2000" dirty="0" smtClean="0"/>
              <a:t>הרצנו את האלגוריתם שכתבנו על הכתבות האלו</a:t>
            </a:r>
          </a:p>
          <a:p>
            <a:pPr lvl="1"/>
            <a:endParaRPr lang="he-IL" sz="2000" dirty="0" smtClean="0"/>
          </a:p>
          <a:p>
            <a:pPr lvl="1"/>
            <a:r>
              <a:rPr lang="he-IL" sz="2000" dirty="0" smtClean="0"/>
              <a:t>סיווג 1 – חיובי</a:t>
            </a:r>
          </a:p>
          <a:p>
            <a:pPr lvl="1"/>
            <a:r>
              <a:rPr lang="he-IL" sz="2000" dirty="0" smtClean="0"/>
              <a:t>סיווג 0 – שלילי</a:t>
            </a:r>
          </a:p>
          <a:p>
            <a:pPr lvl="1"/>
            <a:endParaRPr lang="he-IL" sz="2000" dirty="0" smtClean="0"/>
          </a:p>
          <a:p>
            <a:pPr lvl="1"/>
            <a:endParaRPr lang="he-IL" sz="2000" dirty="0" smtClean="0"/>
          </a:p>
          <a:p>
            <a:pPr lvl="1"/>
            <a:endParaRPr lang="he-IL" sz="2000" dirty="0" smtClean="0"/>
          </a:p>
          <a:p>
            <a:pPr lvl="1"/>
            <a:endParaRPr lang="he-IL" sz="2000" dirty="0" smtClean="0"/>
          </a:p>
          <a:p>
            <a:pPr lvl="1"/>
            <a:endParaRPr lang="he-IL" sz="2000" dirty="0" smtClean="0"/>
          </a:p>
          <a:p>
            <a:pPr lvl="1"/>
            <a:endParaRPr lang="he-IL" sz="2000" dirty="0" smtClean="0"/>
          </a:p>
          <a:p>
            <a:pPr lvl="1"/>
            <a:r>
              <a:rPr lang="he-IL" sz="2000" dirty="0" smtClean="0"/>
              <a:t>ניתן לראות בפלט ההרצה שהכתבה על האוכל סווגה באופן חיובי , והכתבה על הספורט (סופר בול) סווגה באופן שלילי. כמו שהיינו מצפים (:</a:t>
            </a:r>
          </a:p>
          <a:p>
            <a:pPr lvl="1">
              <a:buNone/>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6146" name="Picture 2"/>
          <p:cNvPicPr>
            <a:picLocks noChangeAspect="1" noChangeArrowheads="1"/>
          </p:cNvPicPr>
          <p:nvPr/>
        </p:nvPicPr>
        <p:blipFill>
          <a:blip r:embed="rId3" cstate="print"/>
          <a:srcRect r="36910"/>
          <a:stretch>
            <a:fillRect/>
          </a:stretch>
        </p:blipFill>
        <p:spPr bwMode="auto">
          <a:xfrm>
            <a:off x="179512" y="2708920"/>
            <a:ext cx="8352928" cy="1819275"/>
          </a:xfrm>
          <a:prstGeom prst="rect">
            <a:avLst/>
          </a:prstGeom>
          <a:noFill/>
          <a:ln w="9525">
            <a:noFill/>
            <a:miter lim="800000"/>
            <a:headEnd/>
            <a:tailEnd/>
          </a:ln>
        </p:spPr>
      </p:pic>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תחום הפרויקט</a:t>
            </a:r>
            <a:endParaRPr lang="he-IL" dirty="0"/>
          </a:p>
        </p:txBody>
      </p:sp>
      <p:sp>
        <p:nvSpPr>
          <p:cNvPr id="3" name="מציין מיקום תוכן 2"/>
          <p:cNvSpPr>
            <a:spLocks noGrp="1"/>
          </p:cNvSpPr>
          <p:nvPr>
            <p:ph idx="1"/>
          </p:nvPr>
        </p:nvSpPr>
        <p:spPr>
          <a:xfrm>
            <a:off x="323528" y="1340768"/>
            <a:ext cx="8363272" cy="5272899"/>
          </a:xfrm>
        </p:spPr>
        <p:txBody>
          <a:bodyPr>
            <a:normAutofit/>
          </a:bodyPr>
          <a:lstStyle/>
          <a:p>
            <a:pPr lvl="1">
              <a:buNone/>
            </a:pPr>
            <a:endParaRPr lang="he-IL" dirty="0" smtClean="0"/>
          </a:p>
          <a:p>
            <a:pPr lvl="1">
              <a:buFont typeface="Wingdings" pitchFamily="2" charset="2"/>
              <a:buChar char="q"/>
            </a:pPr>
            <a:r>
              <a:rPr lang="he-IL" dirty="0"/>
              <a:t> </a:t>
            </a:r>
            <a:r>
              <a:rPr lang="he-IL" dirty="0" smtClean="0"/>
              <a:t>מהו תחום הפרויקט שלכם (</a:t>
            </a:r>
            <a:r>
              <a:rPr lang="he-IL" b="1" dirty="0" smtClean="0"/>
              <a:t>חובה לסמן לפחות אפשרות אחת)</a:t>
            </a:r>
            <a:endParaRPr lang="he-IL" dirty="0" smtClean="0"/>
          </a:p>
          <a:p>
            <a:pPr lvl="2">
              <a:buFont typeface="Wingdings" pitchFamily="2" charset="2"/>
              <a:buChar char="q"/>
            </a:pPr>
            <a:r>
              <a:rPr lang="en-US" dirty="0"/>
              <a:t>  Web</a:t>
            </a:r>
            <a:r>
              <a:rPr lang="en-US" dirty="0" smtClean="0"/>
              <a:t>, Big </a:t>
            </a:r>
            <a:r>
              <a:rPr lang="en-US" dirty="0"/>
              <a:t>Data &amp; Internet of </a:t>
            </a:r>
            <a:r>
              <a:rPr lang="en-US" dirty="0" smtClean="0"/>
              <a:t>Things</a:t>
            </a:r>
            <a:endParaRPr lang="he-IL" dirty="0" smtClean="0"/>
          </a:p>
          <a:p>
            <a:pPr lvl="2">
              <a:buFont typeface="Wingdings" pitchFamily="2" charset="2"/>
              <a:buChar char="q"/>
            </a:pPr>
            <a:r>
              <a:rPr lang="he-IL" dirty="0"/>
              <a:t> מערכות תקשורת</a:t>
            </a:r>
          </a:p>
          <a:p>
            <a:pPr lvl="2">
              <a:buFont typeface="Wingdings" pitchFamily="2" charset="2"/>
              <a:buChar char="q"/>
            </a:pPr>
            <a:r>
              <a:rPr lang="he-IL" dirty="0"/>
              <a:t>פתרונות לעסקים</a:t>
            </a:r>
          </a:p>
          <a:p>
            <a:pPr lvl="2">
              <a:buFont typeface="Wingdings" pitchFamily="2" charset="2"/>
              <a:buChar char="q"/>
            </a:pPr>
            <a:r>
              <a:rPr lang="he-IL" dirty="0"/>
              <a:t> סייבר ואבטחת מידע</a:t>
            </a:r>
          </a:p>
          <a:p>
            <a:pPr lvl="2">
              <a:buFont typeface="Wingdings" pitchFamily="2" charset="2"/>
              <a:buChar char="q"/>
            </a:pPr>
            <a:r>
              <a:rPr lang="he-IL" b="1" dirty="0"/>
              <a:t> אפליקציות </a:t>
            </a:r>
            <a:r>
              <a:rPr lang="he-IL" b="1" dirty="0" smtClean="0"/>
              <a:t>שימושיות</a:t>
            </a:r>
          </a:p>
          <a:p>
            <a:pPr lvl="2">
              <a:buFont typeface="Wingdings" pitchFamily="2" charset="2"/>
              <a:buChar char="q"/>
            </a:pPr>
            <a:r>
              <a:rPr lang="he-IL" b="1" dirty="0" smtClean="0"/>
              <a:t>למידת מכונה</a:t>
            </a:r>
            <a:endParaRPr lang="he-IL" b="1" dirty="0"/>
          </a:p>
          <a:p>
            <a:pPr lvl="2">
              <a:buFont typeface="Wingdings" pitchFamily="2" charset="2"/>
              <a:buChar char="q"/>
            </a:pPr>
            <a:r>
              <a:rPr lang="he-IL" dirty="0" smtClean="0"/>
              <a:t> </a:t>
            </a:r>
            <a:r>
              <a:rPr lang="he-IL" dirty="0" smtClean="0"/>
              <a:t>אחר</a:t>
            </a:r>
            <a:endParaRPr lang="en-US" dirty="0" smtClean="0"/>
          </a:p>
          <a:p>
            <a:pPr lvl="2">
              <a:buFont typeface="Wingdings" pitchFamily="2" charset="2"/>
              <a:buChar char="q"/>
            </a:pPr>
            <a:endParaRPr lang="he-IL" dirty="0"/>
          </a:p>
        </p:txBody>
      </p:sp>
      <p:cxnSp>
        <p:nvCxnSpPr>
          <p:cNvPr id="6" name="מחבר ישר 5"/>
          <p:cNvCxnSpPr/>
          <p:nvPr/>
        </p:nvCxnSpPr>
        <p:spPr>
          <a:xfrm>
            <a:off x="7452320" y="5373216"/>
            <a:ext cx="216024" cy="216024"/>
          </a:xfrm>
          <a:prstGeom prst="line">
            <a:avLst/>
          </a:prstGeom>
        </p:spPr>
        <p:style>
          <a:lnRef idx="2">
            <a:schemeClr val="dk1"/>
          </a:lnRef>
          <a:fillRef idx="0">
            <a:schemeClr val="dk1"/>
          </a:fillRef>
          <a:effectRef idx="1">
            <a:schemeClr val="dk1"/>
          </a:effectRef>
          <a:fontRef idx="minor">
            <a:schemeClr val="tx1"/>
          </a:fontRef>
        </p:style>
      </p:cxnSp>
      <p:cxnSp>
        <p:nvCxnSpPr>
          <p:cNvPr id="7" name="מחבר ישר 6"/>
          <p:cNvCxnSpPr/>
          <p:nvPr/>
        </p:nvCxnSpPr>
        <p:spPr>
          <a:xfrm flipH="1">
            <a:off x="7452320" y="5373216"/>
            <a:ext cx="152400" cy="207640"/>
          </a:xfrm>
          <a:prstGeom prst="line">
            <a:avLst/>
          </a:prstGeom>
        </p:spPr>
        <p:style>
          <a:lnRef idx="2">
            <a:schemeClr val="dk1"/>
          </a:lnRef>
          <a:fillRef idx="0">
            <a:schemeClr val="dk1"/>
          </a:fillRef>
          <a:effectRef idx="1">
            <a:schemeClr val="dk1"/>
          </a:effectRef>
          <a:fontRef idx="minor">
            <a:schemeClr val="tx1"/>
          </a:fontRef>
        </p:style>
      </p:cxnSp>
      <p:cxnSp>
        <p:nvCxnSpPr>
          <p:cNvPr id="11" name="מחבר ישר 10"/>
          <p:cNvCxnSpPr/>
          <p:nvPr/>
        </p:nvCxnSpPr>
        <p:spPr>
          <a:xfrm flipH="1">
            <a:off x="7452320" y="4941168"/>
            <a:ext cx="152400" cy="207640"/>
          </a:xfrm>
          <a:prstGeom prst="line">
            <a:avLst/>
          </a:prstGeom>
        </p:spPr>
        <p:style>
          <a:lnRef idx="2">
            <a:schemeClr val="dk1"/>
          </a:lnRef>
          <a:fillRef idx="0">
            <a:schemeClr val="dk1"/>
          </a:fillRef>
          <a:effectRef idx="1">
            <a:schemeClr val="dk1"/>
          </a:effectRef>
          <a:fontRef idx="minor">
            <a:schemeClr val="tx1"/>
          </a:fontRef>
        </p:style>
      </p:cxnSp>
      <p:cxnSp>
        <p:nvCxnSpPr>
          <p:cNvPr id="12" name="מחבר ישר 11"/>
          <p:cNvCxnSpPr/>
          <p:nvPr/>
        </p:nvCxnSpPr>
        <p:spPr>
          <a:xfrm>
            <a:off x="7452320" y="4941168"/>
            <a:ext cx="216024" cy="21602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1941984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פוטנציאלי </a:t>
            </a:r>
            <a:r>
              <a:rPr lang="he-IL" dirty="0" smtClean="0"/>
              <a:t>עסקי</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האפליקציה תשמש את כל מי שרוצה לקרוא כתבות באופן מותאם לו</a:t>
            </a:r>
            <a:r>
              <a:rPr lang="he-IL" dirty="0" smtClean="0"/>
              <a:t>.</a:t>
            </a:r>
            <a:endParaRPr lang="en-US" dirty="0" smtClean="0"/>
          </a:p>
          <a:p>
            <a:pPr lvl="1">
              <a:buNone/>
            </a:pPr>
            <a:endParaRPr lang="he-IL" dirty="0" smtClean="0"/>
          </a:p>
          <a:p>
            <a:pPr lvl="1">
              <a:buFont typeface="Wingdings" pitchFamily="2" charset="2"/>
              <a:buChar char="q"/>
            </a:pPr>
            <a:r>
              <a:rPr lang="he-IL" dirty="0" smtClean="0"/>
              <a:t> בהמשך האפליקציה תוכל לייחצן כתבות מכל אתר חדשות שירצה בכך.</a:t>
            </a:r>
          </a:p>
          <a:p>
            <a:pPr lvl="1">
              <a:buFont typeface="Wingdings" pitchFamily="2" charset="2"/>
              <a:buChar char="q"/>
            </a:pPr>
            <a:endParaRPr lang="he-IL" dirty="0"/>
          </a:p>
        </p:txBody>
      </p:sp>
    </p:spTree>
    <p:extLst>
      <p:ext uri="{BB962C8B-B14F-4D97-AF65-F5344CB8AC3E}">
        <p14:creationId xmlns:p14="http://schemas.microsoft.com/office/powerpoint/2010/main" xmlns="" val="52558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ציוד מיוחד ליום הפרויקטים</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 </a:t>
            </a:r>
            <a:r>
              <a:rPr lang="he-IL" dirty="0" smtClean="0"/>
              <a:t>מסך </a:t>
            </a:r>
          </a:p>
          <a:p>
            <a:pPr lvl="1">
              <a:buNone/>
            </a:pPr>
            <a:endParaRPr lang="he-IL" dirty="0" smtClean="0"/>
          </a:p>
          <a:p>
            <a:pPr marL="457200" lvl="1" indent="0">
              <a:buNone/>
            </a:pPr>
            <a:endParaRPr lang="he-IL" dirty="0"/>
          </a:p>
        </p:txBody>
      </p:sp>
    </p:spTree>
    <p:extLst>
      <p:ext uri="{BB962C8B-B14F-4D97-AF65-F5344CB8AC3E}">
        <p14:creationId xmlns:p14="http://schemas.microsoft.com/office/powerpoint/2010/main" xmlns="" val="2819983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en-US" dirty="0" err="1" smtClean="0"/>
              <a:t>Artinder</a:t>
            </a:r>
            <a:endParaRPr lang="he-IL" dirty="0"/>
          </a:p>
        </p:txBody>
      </p:sp>
      <p:sp>
        <p:nvSpPr>
          <p:cNvPr id="5" name="מציין מיקום תוכן 4"/>
          <p:cNvSpPr>
            <a:spLocks noGrp="1"/>
          </p:cNvSpPr>
          <p:nvPr>
            <p:ph idx="1"/>
          </p:nvPr>
        </p:nvSpPr>
        <p:spPr/>
        <p:txBody>
          <a:bodyPr/>
          <a:lstStyle/>
          <a:p>
            <a:pPr>
              <a:buFont typeface="Wingdings" panose="05000000000000000000" pitchFamily="2" charset="2"/>
              <a:buChar char="q"/>
            </a:pPr>
            <a:r>
              <a:rPr lang="he-IL" dirty="0" smtClean="0"/>
              <a:t> </a:t>
            </a:r>
            <a:r>
              <a:rPr lang="he-IL" dirty="0" smtClean="0"/>
              <a:t>חברי הקבוצה :</a:t>
            </a:r>
            <a:r>
              <a:rPr lang="en-US" dirty="0" smtClean="0"/>
              <a:t> </a:t>
            </a:r>
            <a:r>
              <a:rPr lang="he-IL" dirty="0" smtClean="0"/>
              <a:t>ליאור ניסים, דנה כהן, גיא נוה.</a:t>
            </a:r>
            <a:endParaRPr lang="he-IL" dirty="0" smtClean="0"/>
          </a:p>
          <a:p>
            <a:pPr>
              <a:buFont typeface="Wingdings" panose="05000000000000000000" pitchFamily="2" charset="2"/>
              <a:buChar char="q"/>
            </a:pPr>
            <a:r>
              <a:rPr lang="he-IL" dirty="0" smtClean="0"/>
              <a:t> </a:t>
            </a:r>
            <a:r>
              <a:rPr lang="he-IL" dirty="0" smtClean="0"/>
              <a:t>מנחה : כפיר בר</a:t>
            </a:r>
            <a:endParaRPr lang="he-IL" dirty="0" smtClean="0"/>
          </a:p>
          <a:p>
            <a:pPr>
              <a:buNone/>
            </a:pPr>
            <a:endParaRPr lang="he-IL" dirty="0"/>
          </a:p>
        </p:txBody>
      </p:sp>
    </p:spTree>
    <p:extLst>
      <p:ext uri="{BB962C8B-B14F-4D97-AF65-F5344CB8AC3E}">
        <p14:creationId xmlns:p14="http://schemas.microsoft.com/office/powerpoint/2010/main" xmlns="" val="1101506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מטרת הפרויקט</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en-US" dirty="0" smtClean="0"/>
              <a:t> </a:t>
            </a:r>
            <a:r>
              <a:rPr lang="he-IL" dirty="0" smtClean="0"/>
              <a:t>מטרת האפליקציה לשפר את חווית הקריאה של משתמשיה ע"י כך שהם יקבלו כתבות ומאמרים המתאימים להם באופן אוטומטי, כך שלא יצטרכו לחפש את התוכן המתאים להם באופן עצמאי ובעצם לבצע את הסינון בעצמם.</a:t>
            </a:r>
          </a:p>
          <a:p>
            <a:pPr lvl="2">
              <a:buFont typeface="Wingdings" pitchFamily="2" charset="2"/>
              <a:buChar char="q"/>
            </a:pPr>
            <a:r>
              <a:rPr lang="en-US" dirty="0" smtClean="0"/>
              <a:t> </a:t>
            </a:r>
            <a:r>
              <a:rPr lang="he-IL" dirty="0" smtClean="0"/>
              <a:t>תחילה האפליקציה תאגור מידע על המשתמש ע"י הסיווג שהוא ייתן לכתבות </a:t>
            </a:r>
            <a:r>
              <a:rPr lang="he-IL" dirty="0" err="1" smtClean="0"/>
              <a:t>רנדומליות</a:t>
            </a:r>
            <a:r>
              <a:rPr lang="he-IL" dirty="0" smtClean="0"/>
              <a:t> המוצעות לו.</a:t>
            </a:r>
          </a:p>
          <a:p>
            <a:pPr lvl="2">
              <a:buFont typeface="Wingdings" pitchFamily="2" charset="2"/>
              <a:buChar char="q"/>
            </a:pPr>
            <a:r>
              <a:rPr lang="he-IL" dirty="0" smtClean="0"/>
              <a:t> לאחר איסוף כמות מספקת של דוגמאות, האפליקציה תלמד אילו סוגי כתבות המשתמש אוהב ותציע לו את הכתבות הללו מתוך המאגר שלה. </a:t>
            </a:r>
            <a:endParaRPr lang="en-US" dirty="0" smtClean="0"/>
          </a:p>
        </p:txBody>
      </p:sp>
    </p:spTree>
    <p:extLst>
      <p:ext uri="{BB962C8B-B14F-4D97-AF65-F5344CB8AC3E}">
        <p14:creationId xmlns:p14="http://schemas.microsoft.com/office/powerpoint/2010/main" xmlns="" val="371348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מטרת הפרויקט</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 </a:t>
            </a:r>
            <a:r>
              <a:rPr lang="he-IL" dirty="0" smtClean="0"/>
              <a:t>האפליקציה תשתמש באלגוריתמי למידה חישובית ותתאים כתבות העוסקות בתכנים שונים אל משתמשים שונים. כמו כן האפליקציה תעשה שימוש באלגוריתמים של עיבוד שפה טבעית אשר בעזרתם נבנה מודל סטטיסטי (</a:t>
            </a:r>
            <a:r>
              <a:rPr lang="en-US" dirty="0" err="1" smtClean="0"/>
              <a:t>svm</a:t>
            </a:r>
            <a:r>
              <a:rPr lang="he-IL" dirty="0" smtClean="0"/>
              <a:t>) עבור כל קטגוריה של כתבות. </a:t>
            </a:r>
          </a:p>
          <a:p>
            <a:pPr lvl="1">
              <a:buFont typeface="Wingdings" pitchFamily="2" charset="2"/>
              <a:buChar char="q"/>
            </a:pPr>
            <a:r>
              <a:rPr lang="he-IL" dirty="0" smtClean="0"/>
              <a:t> האפליקציה תיכתב בשפת </a:t>
            </a:r>
            <a:r>
              <a:rPr lang="en-US" dirty="0" smtClean="0"/>
              <a:t>Java</a:t>
            </a:r>
            <a:r>
              <a:rPr lang="he-IL" dirty="0" smtClean="0"/>
              <a:t> ותיעזר ב</a:t>
            </a:r>
            <a:r>
              <a:rPr lang="en-US" dirty="0" err="1" smtClean="0"/>
              <a:t>Weka</a:t>
            </a:r>
            <a:r>
              <a:rPr lang="en-US" dirty="0" smtClean="0"/>
              <a:t>-</a:t>
            </a:r>
            <a:r>
              <a:rPr lang="he-IL" dirty="0" smtClean="0"/>
              <a:t> לצורך סיווג הכתבות ולמידת המשתמשים.</a:t>
            </a:r>
          </a:p>
          <a:p>
            <a:pPr lvl="1">
              <a:buFont typeface="Wingdings" pitchFamily="2" charset="2"/>
              <a:buChar char="q"/>
            </a:pPr>
            <a:endParaRPr lang="he-IL" dirty="0"/>
          </a:p>
        </p:txBody>
      </p:sp>
    </p:spTree>
    <p:extLst>
      <p:ext uri="{BB962C8B-B14F-4D97-AF65-F5344CB8AC3E}">
        <p14:creationId xmlns:p14="http://schemas.microsoft.com/office/powerpoint/2010/main" xmlns="" val="4033114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מהלך הפרויקט – סטאטוס + הצגה</a:t>
            </a:r>
            <a:endParaRPr lang="he-IL" dirty="0"/>
          </a:p>
        </p:txBody>
      </p:sp>
      <p:sp>
        <p:nvSpPr>
          <p:cNvPr id="3" name="מציין מיקום תוכן 2"/>
          <p:cNvSpPr>
            <a:spLocks noGrp="1"/>
          </p:cNvSpPr>
          <p:nvPr>
            <p:ph idx="1"/>
          </p:nvPr>
        </p:nvSpPr>
        <p:spPr/>
        <p:txBody>
          <a:bodyPr>
            <a:normAutofit fontScale="70000" lnSpcReduction="20000"/>
          </a:bodyPr>
          <a:lstStyle/>
          <a:p>
            <a:pPr lvl="1">
              <a:buFont typeface="Wingdings" pitchFamily="2" charset="2"/>
              <a:buChar char="q"/>
            </a:pPr>
            <a:r>
              <a:rPr lang="he-IL" dirty="0" smtClean="0"/>
              <a:t> </a:t>
            </a:r>
            <a:r>
              <a:rPr lang="he-IL" dirty="0" smtClean="0"/>
              <a:t>מצ</a:t>
            </a:r>
            <a:r>
              <a:rPr lang="he-IL" dirty="0" smtClean="0"/>
              <a:t>ב הפרויקט נכון לעכשיו:</a:t>
            </a:r>
          </a:p>
          <a:p>
            <a:pPr lvl="1"/>
            <a:r>
              <a:rPr lang="he-IL" dirty="0" smtClean="0"/>
              <a:t>קיים עיצוב בסיסי ומימוש כמעט מלא של כל מסכי האפליקציה</a:t>
            </a:r>
          </a:p>
          <a:p>
            <a:pPr lvl="1">
              <a:buNone/>
            </a:pPr>
            <a:r>
              <a:rPr lang="he-IL" sz="2600" dirty="0" smtClean="0"/>
              <a:t> </a:t>
            </a:r>
            <a:r>
              <a:rPr lang="he-IL" sz="2600" dirty="0" smtClean="0"/>
              <a:t>    </a:t>
            </a:r>
            <a:r>
              <a:rPr lang="he-IL" sz="2600" dirty="0" smtClean="0"/>
              <a:t>(מסך הרשמה לאפליקציה ,מסך התחברות, מסך ראשי, מסך הצגת כתבות באופן מצומצם,מסך הצגת כתבה באופן מורחב עם אפשרות לעשות </a:t>
            </a:r>
            <a:r>
              <a:rPr lang="en-US" sz="2600" dirty="0" smtClean="0"/>
              <a:t>Like\Unlike</a:t>
            </a:r>
            <a:r>
              <a:rPr lang="he-IL" sz="2600" dirty="0" smtClean="0"/>
              <a:t>).</a:t>
            </a:r>
            <a:endParaRPr lang="he-IL" dirty="0" smtClean="0"/>
          </a:p>
          <a:p>
            <a:pPr lvl="1"/>
            <a:r>
              <a:rPr lang="he-IL" dirty="0" smtClean="0"/>
              <a:t>קיים מאגר נתונים במבנה העונה על צרכי האפליקציה</a:t>
            </a:r>
            <a:endParaRPr lang="he-IL" dirty="0" smtClean="0"/>
          </a:p>
          <a:p>
            <a:pPr lvl="1"/>
            <a:r>
              <a:rPr lang="he-IL" dirty="0" smtClean="0"/>
              <a:t>קיים אלגוריתם לסיווג כתבות חדשות על פי מאגר כתבות מסווגות</a:t>
            </a:r>
          </a:p>
          <a:p>
            <a:pPr lvl="1"/>
            <a:r>
              <a:rPr lang="he-IL" dirty="0" smtClean="0"/>
              <a:t>קיים מאגר כתבות חלקי </a:t>
            </a:r>
          </a:p>
          <a:p>
            <a:pPr lvl="1"/>
            <a:r>
              <a:rPr lang="he-IL" dirty="0" smtClean="0"/>
              <a:t>קיים פוסטר וברושור לטובת הצגת האפליקציה ביום הפרויקטים</a:t>
            </a:r>
          </a:p>
          <a:p>
            <a:pPr lvl="1">
              <a:buNone/>
            </a:pPr>
            <a:endParaRPr lang="he-IL" dirty="0" smtClean="0"/>
          </a:p>
          <a:p>
            <a:pPr lvl="1">
              <a:buFont typeface="Wingdings" pitchFamily="2" charset="2"/>
              <a:buChar char="q"/>
            </a:pPr>
            <a:r>
              <a:rPr lang="he-IL" dirty="0"/>
              <a:t> </a:t>
            </a:r>
            <a:r>
              <a:rPr lang="he-IL" dirty="0" smtClean="0"/>
              <a:t>נותר לבצע:</a:t>
            </a:r>
          </a:p>
          <a:p>
            <a:pPr lvl="1"/>
            <a:r>
              <a:rPr lang="he-IL" dirty="0" smtClean="0"/>
              <a:t>מחלקה המבצעת חיבור בין מאגר הנתונים לבין אלגוריתם סיווג הכתבות</a:t>
            </a:r>
          </a:p>
          <a:p>
            <a:pPr lvl="1"/>
            <a:r>
              <a:rPr lang="he-IL" dirty="0" smtClean="0"/>
              <a:t>עיצוב מרשים יותר של מסכי האפליקציה</a:t>
            </a:r>
          </a:p>
          <a:p>
            <a:pPr lvl="1"/>
            <a:r>
              <a:rPr lang="he-IL" dirty="0" smtClean="0"/>
              <a:t>איסוף כתבות נוספות</a:t>
            </a:r>
          </a:p>
          <a:p>
            <a:pPr lvl="1"/>
            <a:r>
              <a:rPr lang="he-IL" dirty="0" smtClean="0"/>
              <a:t>בחינה של שימוש ב</a:t>
            </a:r>
            <a:r>
              <a:rPr lang="en-US" dirty="0" smtClean="0"/>
              <a:t>Stemmer</a:t>
            </a:r>
            <a:r>
              <a:rPr lang="he-IL" dirty="0" smtClean="0"/>
              <a:t> שונה (</a:t>
            </a:r>
            <a:r>
              <a:rPr lang="en-US" dirty="0" smtClean="0"/>
              <a:t>Porter stemmer</a:t>
            </a:r>
            <a:r>
              <a:rPr lang="he-IL" dirty="0" smtClean="0"/>
              <a:t>) באלגוריתם הסיווג</a:t>
            </a:r>
          </a:p>
          <a:p>
            <a:pPr lvl="1"/>
            <a:r>
              <a:rPr lang="he-IL" dirty="0" smtClean="0"/>
              <a:t>בחינה של שימוש ב</a:t>
            </a:r>
            <a:r>
              <a:rPr lang="en-US" dirty="0" err="1" smtClean="0"/>
              <a:t>LinearLib</a:t>
            </a:r>
            <a:r>
              <a:rPr lang="he-IL" dirty="0" smtClean="0"/>
              <a:t> במקום שימוש ב</a:t>
            </a:r>
            <a:r>
              <a:rPr lang="en-US" dirty="0" smtClean="0"/>
              <a:t>SMO</a:t>
            </a:r>
            <a:r>
              <a:rPr lang="he-IL" dirty="0" smtClean="0"/>
              <a:t>.</a:t>
            </a:r>
          </a:p>
          <a:p>
            <a:pPr lvl="1">
              <a:buNone/>
            </a:pPr>
            <a:endParaRPr lang="he-IL" dirty="0" smtClean="0"/>
          </a:p>
          <a:p>
            <a:pPr lvl="1">
              <a:buNone/>
            </a:pPr>
            <a:endParaRPr lang="he-IL" b="1" dirty="0"/>
          </a:p>
        </p:txBody>
      </p:sp>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467544" y="1268760"/>
            <a:ext cx="8229600" cy="4525963"/>
          </a:xfrm>
        </p:spPr>
        <p:txBody>
          <a:bodyPr>
            <a:normAutofit/>
          </a:bodyPr>
          <a:lstStyle/>
          <a:p>
            <a:pPr lvl="1">
              <a:buFont typeface="Wingdings" pitchFamily="2" charset="2"/>
              <a:buChar char="q"/>
            </a:pPr>
            <a:r>
              <a:rPr lang="he-IL" dirty="0" smtClean="0"/>
              <a:t> </a:t>
            </a:r>
            <a:r>
              <a:rPr lang="he-IL" dirty="0" smtClean="0"/>
              <a:t>דוגמאות ממסכי האפליקציה נכון לעכשיו :</a:t>
            </a:r>
          </a:p>
          <a:p>
            <a:pPr lvl="1">
              <a:buFont typeface="Wingdings" pitchFamily="2" charset="2"/>
              <a:buChar char="q"/>
            </a:pPr>
            <a:endParaRPr lang="he-IL" dirty="0" smtClean="0"/>
          </a:p>
          <a:p>
            <a:pPr lvl="1">
              <a:buFont typeface="Wingdings" pitchFamily="2" charset="2"/>
              <a:buChar char="q"/>
            </a:pPr>
            <a:r>
              <a:rPr lang="he-IL" dirty="0" smtClean="0"/>
              <a:t>מסך התחברות:</a:t>
            </a:r>
          </a:p>
          <a:p>
            <a:pPr lvl="1">
              <a:buNone/>
            </a:pPr>
            <a:endParaRPr lang="he-IL" dirty="0" smtClean="0"/>
          </a:p>
          <a:p>
            <a:pPr lvl="1">
              <a:buNone/>
            </a:pPr>
            <a:endParaRPr lang="he-IL" b="1" dirty="0"/>
          </a:p>
        </p:txBody>
      </p:sp>
      <p:pic>
        <p:nvPicPr>
          <p:cNvPr id="2050" name="Picture 2"/>
          <p:cNvPicPr>
            <a:picLocks noChangeAspect="1" noChangeArrowheads="1"/>
          </p:cNvPicPr>
          <p:nvPr/>
        </p:nvPicPr>
        <p:blipFill>
          <a:blip r:embed="rId3" cstate="print"/>
          <a:srcRect/>
          <a:stretch>
            <a:fillRect/>
          </a:stretch>
        </p:blipFill>
        <p:spPr bwMode="auto">
          <a:xfrm>
            <a:off x="1331640" y="2996952"/>
            <a:ext cx="6048671" cy="2162175"/>
          </a:xfrm>
          <a:prstGeom prst="rect">
            <a:avLst/>
          </a:prstGeom>
          <a:noFill/>
          <a:ln w="9525">
            <a:noFill/>
            <a:miter lim="800000"/>
            <a:headEnd/>
            <a:tailEnd/>
          </a:ln>
        </p:spPr>
      </p:pic>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764704"/>
            <a:ext cx="8229600" cy="4525963"/>
          </a:xfrm>
        </p:spPr>
        <p:txBody>
          <a:bodyPr>
            <a:normAutofit/>
          </a:bodyPr>
          <a:lstStyle/>
          <a:p>
            <a:pPr lvl="1">
              <a:buFont typeface="Wingdings" pitchFamily="2" charset="2"/>
              <a:buChar char="q"/>
            </a:pPr>
            <a:endParaRPr lang="he-IL" dirty="0" smtClean="0"/>
          </a:p>
          <a:p>
            <a:pPr lvl="1">
              <a:buFont typeface="Wingdings" pitchFamily="2" charset="2"/>
              <a:buChar char="q"/>
            </a:pPr>
            <a:r>
              <a:rPr lang="he-IL" dirty="0" smtClean="0"/>
              <a:t>מסך קריאת כתבה:</a:t>
            </a:r>
          </a:p>
          <a:p>
            <a:pPr lvl="1">
              <a:buNone/>
            </a:pPr>
            <a:endParaRPr lang="he-IL" dirty="0" smtClean="0"/>
          </a:p>
          <a:p>
            <a:pPr lvl="1">
              <a:buNone/>
            </a:pPr>
            <a:endParaRPr lang="he-IL" b="1" dirty="0"/>
          </a:p>
        </p:txBody>
      </p:sp>
      <p:pic>
        <p:nvPicPr>
          <p:cNvPr id="3074" name="Picture 2"/>
          <p:cNvPicPr>
            <a:picLocks noChangeAspect="1" noChangeArrowheads="1"/>
          </p:cNvPicPr>
          <p:nvPr/>
        </p:nvPicPr>
        <p:blipFill>
          <a:blip r:embed="rId3" cstate="print"/>
          <a:srcRect b="21355"/>
          <a:stretch>
            <a:fillRect/>
          </a:stretch>
        </p:blipFill>
        <p:spPr bwMode="auto">
          <a:xfrm>
            <a:off x="179512" y="1916832"/>
            <a:ext cx="6006856" cy="4752528"/>
          </a:xfrm>
          <a:prstGeom prst="rect">
            <a:avLst/>
          </a:prstGeom>
          <a:noFill/>
          <a:ln w="9525">
            <a:noFill/>
            <a:miter lim="800000"/>
            <a:headEnd/>
            <a:tailEnd/>
          </a:ln>
        </p:spPr>
      </p:pic>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 </a:t>
            </a:r>
            <a:r>
              <a:rPr lang="he-IL" dirty="0" smtClean="0"/>
              <a:t>מבנה מאגר הנתונים של האפליקציה :</a:t>
            </a:r>
            <a:endParaRPr lang="he-IL" dirty="0" smtClean="0"/>
          </a:p>
          <a:p>
            <a:pPr lvl="1">
              <a:buNone/>
            </a:pPr>
            <a:endParaRPr lang="he-IL" dirty="0" smtClean="0"/>
          </a:p>
          <a:p>
            <a:pPr lvl="1">
              <a:buNone/>
            </a:pPr>
            <a:endParaRPr lang="he-IL" b="1" dirty="0"/>
          </a:p>
        </p:txBody>
      </p:sp>
      <p:pic>
        <p:nvPicPr>
          <p:cNvPr id="1030" name="Picture 6"/>
          <p:cNvPicPr>
            <a:picLocks noChangeAspect="1" noChangeArrowheads="1"/>
          </p:cNvPicPr>
          <p:nvPr/>
        </p:nvPicPr>
        <p:blipFill>
          <a:blip r:embed="rId3" cstate="print"/>
          <a:srcRect/>
          <a:stretch>
            <a:fillRect/>
          </a:stretch>
        </p:blipFill>
        <p:spPr bwMode="auto">
          <a:xfrm>
            <a:off x="2339752" y="5157192"/>
            <a:ext cx="4263259" cy="1368152"/>
          </a:xfrm>
          <a:prstGeom prst="rect">
            <a:avLst/>
          </a:prstGeom>
          <a:noFill/>
          <a:ln w="9525">
            <a:noFill/>
            <a:miter lim="800000"/>
            <a:headEnd/>
            <a:tailEnd/>
          </a:ln>
        </p:spPr>
      </p:pic>
      <p:pic>
        <p:nvPicPr>
          <p:cNvPr id="1031" name="Picture 7"/>
          <p:cNvPicPr>
            <a:picLocks noChangeAspect="1" noChangeArrowheads="1"/>
          </p:cNvPicPr>
          <p:nvPr/>
        </p:nvPicPr>
        <p:blipFill>
          <a:blip r:embed="rId4" cstate="print"/>
          <a:srcRect/>
          <a:stretch>
            <a:fillRect/>
          </a:stretch>
        </p:blipFill>
        <p:spPr bwMode="auto">
          <a:xfrm>
            <a:off x="251520" y="2348880"/>
            <a:ext cx="4743450" cy="1600200"/>
          </a:xfrm>
          <a:prstGeom prst="rect">
            <a:avLst/>
          </a:prstGeom>
          <a:noFill/>
          <a:ln w="9525">
            <a:noFill/>
            <a:miter lim="800000"/>
            <a:headEnd/>
            <a:tailEnd/>
          </a:ln>
        </p:spPr>
      </p:pic>
      <p:sp>
        <p:nvSpPr>
          <p:cNvPr id="19" name="מלבן 18"/>
          <p:cNvSpPr/>
          <p:nvPr/>
        </p:nvSpPr>
        <p:spPr>
          <a:xfrm>
            <a:off x="2339752" y="4725144"/>
            <a:ext cx="2232248"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TextBox 19"/>
          <p:cNvSpPr txBox="1"/>
          <p:nvPr/>
        </p:nvSpPr>
        <p:spPr>
          <a:xfrm>
            <a:off x="2627784" y="4653136"/>
            <a:ext cx="1512168" cy="369332"/>
          </a:xfrm>
          <a:prstGeom prst="rect">
            <a:avLst/>
          </a:prstGeom>
          <a:noFill/>
        </p:spPr>
        <p:txBody>
          <a:bodyPr wrap="square" rtlCol="1">
            <a:spAutoFit/>
          </a:bodyPr>
          <a:lstStyle/>
          <a:p>
            <a:r>
              <a:rPr lang="en-US" dirty="0" smtClean="0"/>
              <a:t>PRIMARY KEY</a:t>
            </a:r>
            <a:endParaRPr lang="he-IL" dirty="0"/>
          </a:p>
        </p:txBody>
      </p:sp>
      <p:sp>
        <p:nvSpPr>
          <p:cNvPr id="23" name="מלבן 22"/>
          <p:cNvSpPr/>
          <p:nvPr/>
        </p:nvSpPr>
        <p:spPr>
          <a:xfrm>
            <a:off x="179513" y="2132856"/>
            <a:ext cx="7200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800"/>
          </a:p>
        </p:txBody>
      </p:sp>
      <p:sp>
        <p:nvSpPr>
          <p:cNvPr id="24" name="TextBox 23"/>
          <p:cNvSpPr txBox="1"/>
          <p:nvPr/>
        </p:nvSpPr>
        <p:spPr>
          <a:xfrm>
            <a:off x="-396552" y="2132856"/>
            <a:ext cx="1368152" cy="246221"/>
          </a:xfrm>
          <a:prstGeom prst="rect">
            <a:avLst/>
          </a:prstGeom>
          <a:noFill/>
        </p:spPr>
        <p:txBody>
          <a:bodyPr wrap="square" rtlCol="1">
            <a:spAutoFit/>
          </a:bodyPr>
          <a:lstStyle/>
          <a:p>
            <a:r>
              <a:rPr lang="en-US" sz="1000" dirty="0" smtClean="0"/>
              <a:t>PRIMARY KEY</a:t>
            </a:r>
            <a:endParaRPr lang="he-IL" sz="1000" dirty="0"/>
          </a:p>
        </p:txBody>
      </p:sp>
      <p:sp>
        <p:nvSpPr>
          <p:cNvPr id="32" name="מלבן 31"/>
          <p:cNvSpPr/>
          <p:nvPr/>
        </p:nvSpPr>
        <p:spPr>
          <a:xfrm>
            <a:off x="2483768" y="4941168"/>
            <a:ext cx="7200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800"/>
          </a:p>
        </p:txBody>
      </p:sp>
      <p:sp>
        <p:nvSpPr>
          <p:cNvPr id="33" name="מלבן 32"/>
          <p:cNvSpPr/>
          <p:nvPr/>
        </p:nvSpPr>
        <p:spPr>
          <a:xfrm>
            <a:off x="3635896" y="4941168"/>
            <a:ext cx="7200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800"/>
          </a:p>
        </p:txBody>
      </p:sp>
      <p:sp>
        <p:nvSpPr>
          <p:cNvPr id="34" name="TextBox 33"/>
          <p:cNvSpPr txBox="1"/>
          <p:nvPr/>
        </p:nvSpPr>
        <p:spPr>
          <a:xfrm>
            <a:off x="3419872" y="4941168"/>
            <a:ext cx="1008112" cy="246221"/>
          </a:xfrm>
          <a:prstGeom prst="rect">
            <a:avLst/>
          </a:prstGeom>
          <a:noFill/>
        </p:spPr>
        <p:txBody>
          <a:bodyPr wrap="square" rtlCol="1">
            <a:spAutoFit/>
          </a:bodyPr>
          <a:lstStyle/>
          <a:p>
            <a:r>
              <a:rPr lang="en-US" sz="1000" dirty="0" smtClean="0"/>
              <a:t>FORGEIN KEY</a:t>
            </a:r>
            <a:endParaRPr lang="he-IL" sz="1000" dirty="0"/>
          </a:p>
        </p:txBody>
      </p:sp>
      <p:sp>
        <p:nvSpPr>
          <p:cNvPr id="35" name="TextBox 34"/>
          <p:cNvSpPr txBox="1"/>
          <p:nvPr/>
        </p:nvSpPr>
        <p:spPr>
          <a:xfrm>
            <a:off x="2267744" y="4941168"/>
            <a:ext cx="1008112" cy="246221"/>
          </a:xfrm>
          <a:prstGeom prst="rect">
            <a:avLst/>
          </a:prstGeom>
          <a:noFill/>
        </p:spPr>
        <p:txBody>
          <a:bodyPr wrap="square" rtlCol="1">
            <a:spAutoFit/>
          </a:bodyPr>
          <a:lstStyle/>
          <a:p>
            <a:r>
              <a:rPr lang="en-US" sz="1000" dirty="0" smtClean="0"/>
              <a:t>FORGEIN KEY</a:t>
            </a:r>
            <a:endParaRPr lang="he-IL" sz="1000" dirty="0"/>
          </a:p>
        </p:txBody>
      </p:sp>
      <p:cxnSp>
        <p:nvCxnSpPr>
          <p:cNvPr id="37" name="מחבר חץ ישר 36"/>
          <p:cNvCxnSpPr/>
          <p:nvPr/>
        </p:nvCxnSpPr>
        <p:spPr>
          <a:xfrm flipH="1" flipV="1">
            <a:off x="683568" y="3861048"/>
            <a:ext cx="1800200" cy="12241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40" name="Picture 5"/>
          <p:cNvPicPr>
            <a:picLocks noChangeAspect="1" noChangeArrowheads="1"/>
          </p:cNvPicPr>
          <p:nvPr/>
        </p:nvPicPr>
        <p:blipFill>
          <a:blip r:embed="rId5" cstate="print"/>
          <a:srcRect/>
          <a:stretch>
            <a:fillRect/>
          </a:stretch>
        </p:blipFill>
        <p:spPr bwMode="auto">
          <a:xfrm>
            <a:off x="5364088" y="2420888"/>
            <a:ext cx="2838450" cy="1485900"/>
          </a:xfrm>
          <a:prstGeom prst="rect">
            <a:avLst/>
          </a:prstGeom>
          <a:noFill/>
          <a:ln w="9525">
            <a:noFill/>
            <a:miter lim="800000"/>
            <a:headEnd/>
            <a:tailEnd/>
          </a:ln>
        </p:spPr>
      </p:pic>
      <p:sp>
        <p:nvSpPr>
          <p:cNvPr id="41" name="מלבן 40"/>
          <p:cNvSpPr/>
          <p:nvPr/>
        </p:nvSpPr>
        <p:spPr>
          <a:xfrm>
            <a:off x="5508104" y="2204864"/>
            <a:ext cx="7200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800"/>
          </a:p>
        </p:txBody>
      </p:sp>
      <p:sp>
        <p:nvSpPr>
          <p:cNvPr id="42" name="מלבן 41"/>
          <p:cNvSpPr/>
          <p:nvPr/>
        </p:nvSpPr>
        <p:spPr>
          <a:xfrm>
            <a:off x="6372200" y="2204864"/>
            <a:ext cx="7200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800"/>
          </a:p>
        </p:txBody>
      </p:sp>
      <p:sp>
        <p:nvSpPr>
          <p:cNvPr id="43" name="TextBox 42"/>
          <p:cNvSpPr txBox="1"/>
          <p:nvPr/>
        </p:nvSpPr>
        <p:spPr>
          <a:xfrm>
            <a:off x="5292080" y="2204864"/>
            <a:ext cx="1008112" cy="246221"/>
          </a:xfrm>
          <a:prstGeom prst="rect">
            <a:avLst/>
          </a:prstGeom>
          <a:noFill/>
        </p:spPr>
        <p:txBody>
          <a:bodyPr wrap="square" rtlCol="1">
            <a:spAutoFit/>
          </a:bodyPr>
          <a:lstStyle/>
          <a:p>
            <a:r>
              <a:rPr lang="en-US" sz="1000" dirty="0" smtClean="0"/>
              <a:t>PRIMARY KEY</a:t>
            </a:r>
            <a:endParaRPr lang="he-IL" sz="1000" dirty="0"/>
          </a:p>
        </p:txBody>
      </p:sp>
      <p:sp>
        <p:nvSpPr>
          <p:cNvPr id="44" name="TextBox 43"/>
          <p:cNvSpPr txBox="1"/>
          <p:nvPr/>
        </p:nvSpPr>
        <p:spPr>
          <a:xfrm>
            <a:off x="5652120" y="2204864"/>
            <a:ext cx="1368152" cy="246221"/>
          </a:xfrm>
          <a:prstGeom prst="rect">
            <a:avLst/>
          </a:prstGeom>
          <a:noFill/>
        </p:spPr>
        <p:txBody>
          <a:bodyPr wrap="square" rtlCol="1">
            <a:spAutoFit/>
          </a:bodyPr>
          <a:lstStyle/>
          <a:p>
            <a:r>
              <a:rPr lang="en-US" sz="1000" dirty="0" smtClean="0"/>
              <a:t>unique</a:t>
            </a:r>
            <a:endParaRPr lang="he-IL" sz="1000" dirty="0"/>
          </a:p>
        </p:txBody>
      </p:sp>
      <p:cxnSp>
        <p:nvCxnSpPr>
          <p:cNvPr id="39" name="מחבר חץ ישר 38"/>
          <p:cNvCxnSpPr/>
          <p:nvPr/>
        </p:nvCxnSpPr>
        <p:spPr>
          <a:xfrm flipV="1">
            <a:off x="4355976" y="3861048"/>
            <a:ext cx="2016224" cy="12241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467544" y="1268760"/>
            <a:ext cx="8229600" cy="4525963"/>
          </a:xfrm>
        </p:spPr>
        <p:txBody>
          <a:bodyPr>
            <a:normAutofit/>
          </a:bodyPr>
          <a:lstStyle/>
          <a:p>
            <a:pPr lvl="1">
              <a:buFont typeface="Wingdings" pitchFamily="2" charset="2"/>
              <a:buChar char="q"/>
            </a:pPr>
            <a:r>
              <a:rPr lang="he-IL" dirty="0" smtClean="0"/>
              <a:t> </a:t>
            </a:r>
            <a:r>
              <a:rPr lang="he-IL" dirty="0" smtClean="0"/>
              <a:t>אלגוריתם הסיווג:</a:t>
            </a:r>
          </a:p>
          <a:p>
            <a:pPr lvl="1">
              <a:buFont typeface="Wingdings" pitchFamily="2" charset="2"/>
              <a:buChar char="q"/>
            </a:pPr>
            <a:r>
              <a:rPr lang="he-IL" sz="2400" dirty="0" smtClean="0"/>
              <a:t>רצינו לבחון את אלגוריתם הסיווג שלנו ולראות שהוא מצליח להבין את תחומי העניין של המשתמש.</a:t>
            </a:r>
          </a:p>
          <a:p>
            <a:pPr lvl="1"/>
            <a:r>
              <a:rPr lang="he-IL" sz="2000" dirty="0" smtClean="0"/>
              <a:t>הכנו לאלגוריתם 9 כתבות על אוכל – שסווגו באופן חיובי</a:t>
            </a:r>
          </a:p>
          <a:p>
            <a:pPr lvl="1"/>
            <a:r>
              <a:rPr lang="he-IL" sz="2000" dirty="0" smtClean="0"/>
              <a:t>הכנו לאלגוריתם 9 כתבות על ספורט ופוליטיקה שסווגו באופן שלילי.</a:t>
            </a:r>
          </a:p>
          <a:p>
            <a:pPr lvl="1">
              <a:buFont typeface="Wingdings" pitchFamily="2" charset="2"/>
              <a:buChar char="q"/>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4099" name="Picture 3"/>
          <p:cNvPicPr>
            <a:picLocks noChangeAspect="1" noChangeArrowheads="1"/>
          </p:cNvPicPr>
          <p:nvPr/>
        </p:nvPicPr>
        <p:blipFill>
          <a:blip r:embed="rId3" cstate="print"/>
          <a:srcRect l="37313"/>
          <a:stretch>
            <a:fillRect/>
          </a:stretch>
        </p:blipFill>
        <p:spPr bwMode="auto">
          <a:xfrm>
            <a:off x="4932040" y="3429000"/>
            <a:ext cx="3024336" cy="2737382"/>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l="21168" b="7143"/>
          <a:stretch>
            <a:fillRect/>
          </a:stretch>
        </p:blipFill>
        <p:spPr bwMode="auto">
          <a:xfrm>
            <a:off x="827584" y="3429000"/>
            <a:ext cx="3217931" cy="2808312"/>
          </a:xfrm>
          <a:prstGeom prst="rect">
            <a:avLst/>
          </a:prstGeom>
          <a:noFill/>
          <a:ln w="9525">
            <a:noFill/>
            <a:miter lim="800000"/>
            <a:headEnd/>
            <a:tailEnd/>
          </a:ln>
        </p:spPr>
      </p:pic>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1512</TotalTime>
  <Words>501</Words>
  <Application>Microsoft Office PowerPoint</Application>
  <PresentationFormat>‫הצגה על המסך (4:3)</PresentationFormat>
  <Paragraphs>82</Paragraphs>
  <Slides>14</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14</vt:i4>
      </vt:variant>
    </vt:vector>
  </HeadingPairs>
  <TitlesOfParts>
    <vt:vector size="15" baseType="lpstr">
      <vt:lpstr>ערכת נושא Office</vt:lpstr>
      <vt:lpstr>וועדת מעבר שנייה  Artinder</vt:lpstr>
      <vt:lpstr>Artinder</vt:lpstr>
      <vt:lpstr>מטרת הפרויקט</vt:lpstr>
      <vt:lpstr>מטרת הפרויקט</vt:lpstr>
      <vt:lpstr>מהלך הפרויקט – סטאטוס + הצגה</vt:lpstr>
      <vt:lpstr>הדגמות:</vt:lpstr>
      <vt:lpstr>הדגמות:</vt:lpstr>
      <vt:lpstr>הדגמות:</vt:lpstr>
      <vt:lpstr>הדגמות:</vt:lpstr>
      <vt:lpstr>הדגמות:</vt:lpstr>
      <vt:lpstr>הדגמות:</vt:lpstr>
      <vt:lpstr>תחום הפרויקט</vt:lpstr>
      <vt:lpstr>פוטנציאלי עסקי</vt:lpstr>
      <vt:lpstr>ציוד מיוחד ליום הפרויקטים</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שם הפרויקט</dc:title>
  <dc:creator>amit</dc:creator>
  <cp:lastModifiedBy>lior mayn</cp:lastModifiedBy>
  <cp:revision>109</cp:revision>
  <dcterms:created xsi:type="dcterms:W3CDTF">2011-03-02T20:10:41Z</dcterms:created>
  <dcterms:modified xsi:type="dcterms:W3CDTF">2015-05-05T12:41:03Z</dcterms:modified>
</cp:coreProperties>
</file>