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8" r:id="rId15"/>
    <p:sldId id="279" r:id="rId16"/>
    <p:sldId id="280" r:id="rId17"/>
    <p:sldId id="281" r:id="rId18"/>
    <p:sldId id="282" r:id="rId19"/>
  </p:sldIdLst>
  <p:sldSz cx="4610100" cy="3460750"/>
  <p:notesSz cx="4610100" cy="346075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5714"/>
  </p:normalViewPr>
  <p:slideViewPr>
    <p:cSldViewPr>
      <p:cViewPr varScale="1">
        <p:scale>
          <a:sx n="216" d="100"/>
          <a:sy n="216" d="100"/>
        </p:scale>
        <p:origin x="2264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93450-E840-C046-AEEE-37C991273F34}" type="datetimeFigureOut">
              <a:rPr lang="en-IL" smtClean="0"/>
              <a:t>24/02/2020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8EEE9-C8F6-554D-8A50-C800F378E45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983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 זה גל? גל זה סופרפוזיציה של גלים- גלים פשוטים יותר. מי שלמד פיזיקה- מעולה. מי שלא- זה בגדול הפרעה במרחב (במקרה של אור- מורכב יותר, קול- הפרעה בצפיפות האוויר בנקודה). אנחנו מודדים את השינוי בנקודת זמן במרחב ומציגים את זה. מסתבר שאפשר לפרוס גל לתדירויות שמרכיבות אותו- זה </a:t>
            </a:r>
            <a:r>
              <a:rPr lang="he-IL" dirty="0" err="1"/>
              <a:t>טרנספורם</a:t>
            </a:r>
            <a:r>
              <a:rPr lang="he-IL" dirty="0"/>
              <a:t> </a:t>
            </a:r>
            <a:r>
              <a:rPr lang="he-IL" dirty="0" err="1"/>
              <a:t>פוריה</a:t>
            </a:r>
            <a:r>
              <a:rPr lang="he-IL" dirty="0"/>
              <a:t>. תחשבו על פירוק וקטור לרכיבים בR3- דומה, אבל באינסוף </a:t>
            </a:r>
            <a:r>
              <a:rPr lang="he-IL" dirty="0" err="1"/>
              <a:t>מימדים</a:t>
            </a:r>
            <a:r>
              <a:rPr lang="he-IL" dirty="0"/>
              <a:t>, ועם פונקציות.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8EEE9-C8F6-554D-8A50-C800F378E452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7193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8EEE9-C8F6-554D-8A50-C800F378E452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074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אפשר בגדול לפרק גל על ידי התבוננות נאיבית בו וקירוב למשהו מוכר של סינוס. אבל יש גם דרך מתמטית מפורטת לעשות את זה.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8EEE9-C8F6-554D-8A50-C800F378E452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493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קצת פרטים טכניים למי שלא- זה מבוסס על מכפלה פנימית של הפונקציה עם פונקציות הבסיס (קוראים לזה הטלה). ההטלה נותנת לי את המשקל של כל תדר בפונקציה המקורית.</a:t>
            </a:r>
          </a:p>
          <a:p>
            <a:pPr marL="0" algn="r" defTabSz="914400" rtl="1" eaLnBrk="1" latinLnBrk="0" hangingPunct="1"/>
            <a:r>
              <a:rPr lang="he-IL" dirty="0"/>
              <a:t>יש מקרה בדיד (אות מחזורי בזמן) ומקרה רציף (אות לא מחזורי בזמן והולך על כל המרחב).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8EEE9-C8F6-554D-8A50-C800F378E452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33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נראה דוגמה מספרית.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8EEE9-C8F6-554D-8A50-C800F378E452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738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תסמכו עליי שהמכפלה הפנימית הזאת יוצאת 0- כי אין תדר של 100 הרץ ב200 הרץ.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8EEE9-C8F6-554D-8A50-C800F378E452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06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אבל200 הרץ זה 200 הרץ. הפקטור 10 נובע מנרמול.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8EEE9-C8F6-554D-8A50-C800F378E452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5525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8EEE9-C8F6-554D-8A50-C800F378E452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942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8EEE9-C8F6-554D-8A50-C800F378E452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6654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8EEE9-C8F6-554D-8A50-C800F378E452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494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0" y="144399"/>
            <a:ext cx="461010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304415" cy="144780"/>
          </a:xfrm>
          <a:custGeom>
            <a:avLst/>
            <a:gdLst/>
            <a:ahLst/>
            <a:cxnLst/>
            <a:rect l="l" t="t" r="r" b="b"/>
            <a:pathLst>
              <a:path w="2304415" h="144780">
                <a:moveTo>
                  <a:pt x="0" y="144399"/>
                </a:moveTo>
                <a:lnTo>
                  <a:pt x="2303995" y="144399"/>
                </a:lnTo>
                <a:lnTo>
                  <a:pt x="2303995" y="0"/>
                </a:lnTo>
                <a:lnTo>
                  <a:pt x="0" y="0"/>
                </a:lnTo>
                <a:lnTo>
                  <a:pt x="0" y="144399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03995" y="0"/>
            <a:ext cx="2304415" cy="144780"/>
          </a:xfrm>
          <a:custGeom>
            <a:avLst/>
            <a:gdLst/>
            <a:ahLst/>
            <a:cxnLst/>
            <a:rect l="l" t="t" r="r" b="b"/>
            <a:pathLst>
              <a:path w="2304415" h="144780">
                <a:moveTo>
                  <a:pt x="0" y="144399"/>
                </a:moveTo>
                <a:lnTo>
                  <a:pt x="2303995" y="144399"/>
                </a:lnTo>
                <a:lnTo>
                  <a:pt x="2303995" y="0"/>
                </a:lnTo>
                <a:lnTo>
                  <a:pt x="0" y="0"/>
                </a:lnTo>
                <a:lnTo>
                  <a:pt x="0" y="144399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144399"/>
            <a:ext cx="4610100" cy="350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65" y="767649"/>
            <a:ext cx="4404969" cy="2184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4604" y="3349288"/>
            <a:ext cx="120713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63874" y="3349288"/>
            <a:ext cx="66992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0314" y="3349288"/>
            <a:ext cx="260985" cy="1041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‹#›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766051"/>
            <a:ext cx="4331335" cy="80073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495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90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Lecture 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20: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Fourier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Transform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Speech</a:t>
            </a:r>
            <a:r>
              <a:rPr sz="1400" spc="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Recognition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spc="-30" dirty="0">
                <a:solidFill>
                  <a:srgbClr val="FFFFFF"/>
                </a:solidFill>
                <a:latin typeface="Tahoma"/>
                <a:cs typeface="Tahoma"/>
              </a:rPr>
              <a:t>University </a:t>
            </a:r>
            <a:r>
              <a:rPr sz="1100" spc="-3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Southern</a:t>
            </a:r>
            <a:r>
              <a:rPr sz="1100" spc="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California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9051" y="1763774"/>
            <a:ext cx="1090295" cy="835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Linguistics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285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800" spc="45" dirty="0">
                <a:latin typeface="Tahoma"/>
                <a:cs typeface="Tahoma"/>
              </a:rPr>
              <a:t>USC</a:t>
            </a:r>
            <a:r>
              <a:rPr sz="800" spc="15" dirty="0">
                <a:latin typeface="Tahoma"/>
                <a:cs typeface="Tahoma"/>
              </a:rPr>
              <a:t> </a:t>
            </a:r>
            <a:r>
              <a:rPr sz="800" spc="5" dirty="0">
                <a:latin typeface="Tahoma"/>
                <a:cs typeface="Tahoma"/>
              </a:rPr>
              <a:t>Linguistics</a:t>
            </a:r>
            <a:endParaRPr sz="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spc="-45" dirty="0">
                <a:latin typeface="Tahoma"/>
                <a:cs typeface="Tahoma"/>
              </a:rPr>
              <a:t>November 8,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2015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704E8115-D796-EC4A-BEDE-266B1D562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428324"/>
              </p:ext>
            </p:extLst>
          </p:nvPr>
        </p:nvGraphicFramePr>
        <p:xfrm>
          <a:off x="2353947" y="419775"/>
          <a:ext cx="1627503" cy="23581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394">
                <a:tc>
                  <a:txBody>
                    <a:bodyPr/>
                    <a:lstStyle/>
                    <a:p>
                      <a:pPr marL="32384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dirty="0">
                          <a:latin typeface="Gill Sans MT"/>
                          <a:cs typeface="Gill Sans MT"/>
                        </a:rPr>
                        <a:t>s200</a:t>
                      </a:r>
                      <a:endParaRPr sz="1050">
                        <a:latin typeface="Gill Sans MT"/>
                        <a:cs typeface="Gill Sans MT"/>
                      </a:endParaRPr>
                    </a:p>
                  </a:txBody>
                  <a:tcPr marL="0" marR="0" marT="3175" marB="0">
                    <a:solidFill>
                      <a:srgbClr val="FFD5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dirty="0">
                          <a:latin typeface="Gill Sans MT"/>
                          <a:cs typeface="Gill Sans MT"/>
                        </a:rPr>
                        <a:t>s500</a:t>
                      </a:r>
                      <a:endParaRPr sz="1050">
                        <a:latin typeface="Gill Sans MT"/>
                        <a:cs typeface="Gill Sans MT"/>
                      </a:endParaRPr>
                    </a:p>
                  </a:txBody>
                  <a:tcPr marL="0" marR="0" marT="3175" marB="0">
                    <a:solidFill>
                      <a:srgbClr val="FFD5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050" spc="-5" dirty="0">
                          <a:latin typeface="Gill Sans MT"/>
                          <a:cs typeface="Gill Sans MT"/>
                        </a:rPr>
                        <a:t>s200.*s500</a:t>
                      </a:r>
                      <a:endParaRPr sz="1050">
                        <a:latin typeface="Gill Sans MT"/>
                        <a:cs typeface="Gill Sans MT"/>
                      </a:endParaRPr>
                    </a:p>
                  </a:txBody>
                  <a:tcPr marL="0" marR="0" marT="3175" marB="0">
                    <a:solidFill>
                      <a:srgbClr val="FF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971">
                <a:tc>
                  <a:txBody>
                    <a:bodyPr/>
                    <a:lstStyle/>
                    <a:p>
                      <a:pPr>
                        <a:lnSpc>
                          <a:spcPts val="745"/>
                        </a:lnSpc>
                        <a:spcBef>
                          <a:spcPts val="229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730"/>
                        </a:lnSpc>
                        <a:spcBef>
                          <a:spcPts val="21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805"/>
                        </a:lnSpc>
                        <a:spcBef>
                          <a:spcPts val="17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 marL="2476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 marL="2476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 marL="2476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 marL="2476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 marL="2476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 marL="2476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 marL="2476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3653">
                <a:tc>
                  <a:txBody>
                    <a:bodyPr/>
                    <a:lstStyle/>
                    <a:p>
                      <a:pPr marL="2476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71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24765">
                        <a:lnSpc>
                          <a:spcPts val="810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890" algn="r">
                        <a:lnSpc>
                          <a:spcPts val="825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4305">
                        <a:lnSpc>
                          <a:spcPts val="750"/>
                        </a:lnSpc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455267" y="2770495"/>
            <a:ext cx="494665" cy="0"/>
          </a:xfrm>
          <a:custGeom>
            <a:avLst/>
            <a:gdLst/>
            <a:ahLst/>
            <a:cxnLst/>
            <a:rect l="l" t="t" r="r" b="b"/>
            <a:pathLst>
              <a:path w="494664">
                <a:moveTo>
                  <a:pt x="0" y="0"/>
                </a:moveTo>
                <a:lnTo>
                  <a:pt x="494125" y="0"/>
                </a:lnTo>
              </a:path>
            </a:pathLst>
          </a:custGeom>
          <a:ln w="148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5150" y="2813324"/>
            <a:ext cx="5651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4505" algn="l"/>
              </a:tabLst>
            </a:pPr>
            <a:r>
              <a:rPr sz="1050" dirty="0">
                <a:latin typeface="Gill Sans MT"/>
                <a:cs typeface="Gill Sans MT"/>
              </a:rPr>
              <a:t>Sum</a:t>
            </a:r>
            <a:r>
              <a:rPr sz="1050" spc="-5" dirty="0">
                <a:latin typeface="Gill Sans MT"/>
                <a:cs typeface="Gill Sans MT"/>
              </a:rPr>
              <a:t> </a:t>
            </a:r>
            <a:r>
              <a:rPr sz="1050" dirty="0">
                <a:latin typeface="Gill Sans MT"/>
                <a:cs typeface="Gill Sans MT"/>
              </a:rPr>
              <a:t>=	0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598" y="904726"/>
            <a:ext cx="1895384" cy="14215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10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19CB0DCA-B682-544E-BF7E-34CBD3D17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Fourier </a:t>
            </a:r>
            <a:r>
              <a:rPr spc="-35" dirty="0"/>
              <a:t>Analysis </a:t>
            </a:r>
            <a:r>
              <a:rPr spc="-40" dirty="0"/>
              <a:t>via </a:t>
            </a:r>
            <a:r>
              <a:rPr spc="-55" dirty="0"/>
              <a:t>inner</a:t>
            </a:r>
            <a:r>
              <a:rPr spc="235" dirty="0"/>
              <a:t> </a:t>
            </a:r>
            <a:r>
              <a:rPr spc="-35" dirty="0"/>
              <a:t>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539" y="611046"/>
            <a:ext cx="3926204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30480" indent="-148590">
              <a:lnSpc>
                <a:spcPct val="102600"/>
              </a:lnSpc>
              <a:spcBef>
                <a:spcPts val="5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25" dirty="0">
                <a:latin typeface="Tahoma"/>
                <a:cs typeface="Tahoma"/>
              </a:rPr>
              <a:t>Other </a:t>
            </a:r>
            <a:r>
              <a:rPr sz="1100" spc="-55" dirty="0">
                <a:latin typeface="Tahoma"/>
                <a:cs typeface="Tahoma"/>
              </a:rPr>
              <a:t>frequencies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45" dirty="0">
                <a:latin typeface="Tahoma"/>
                <a:cs typeface="Tahoma"/>
              </a:rPr>
              <a:t>also </a:t>
            </a:r>
            <a:r>
              <a:rPr sz="1100" spc="-50" dirty="0">
                <a:latin typeface="Tahoma"/>
                <a:cs typeface="Tahoma"/>
              </a:rPr>
              <a:t>give </a:t>
            </a:r>
            <a:r>
              <a:rPr sz="1100" spc="-55" dirty="0">
                <a:latin typeface="Tahoma"/>
                <a:cs typeface="Tahoma"/>
              </a:rPr>
              <a:t>0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IP, </a:t>
            </a:r>
            <a:r>
              <a:rPr sz="1100" spc="-65" dirty="0">
                <a:latin typeface="Tahoma"/>
                <a:cs typeface="Tahoma"/>
              </a:rPr>
              <a:t>so </a:t>
            </a:r>
            <a:r>
              <a:rPr sz="1100" spc="-25" dirty="0">
                <a:latin typeface="Tahoma"/>
                <a:cs typeface="Tahoma"/>
              </a:rPr>
              <a:t>this </a:t>
            </a:r>
            <a:r>
              <a:rPr sz="1100" spc="-45" dirty="0">
                <a:latin typeface="Tahoma"/>
                <a:cs typeface="Tahoma"/>
              </a:rPr>
              <a:t>our </a:t>
            </a:r>
            <a:r>
              <a:rPr sz="1100" spc="-35" dirty="0">
                <a:latin typeface="Tahoma"/>
                <a:cs typeface="Tahoma"/>
              </a:rPr>
              <a:t>resulting  </a:t>
            </a:r>
            <a:r>
              <a:rPr sz="1100" spc="-45" dirty="0">
                <a:latin typeface="Tahoma"/>
                <a:cs typeface="Tahoma"/>
              </a:rPr>
              <a:t>spectrum: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2119" y="265263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6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2119" y="1231026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6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2119" y="1231026"/>
            <a:ext cx="0" cy="1421765"/>
          </a:xfrm>
          <a:custGeom>
            <a:avLst/>
            <a:gdLst/>
            <a:ahLst/>
            <a:cxnLst/>
            <a:rect l="l" t="t" r="r" b="b"/>
            <a:pathLst>
              <a:path h="1421764">
                <a:moveTo>
                  <a:pt x="0" y="14216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93761" y="1231026"/>
            <a:ext cx="0" cy="1421765"/>
          </a:xfrm>
          <a:custGeom>
            <a:avLst/>
            <a:gdLst/>
            <a:ahLst/>
            <a:cxnLst/>
            <a:rect l="l" t="t" r="r" b="b"/>
            <a:pathLst>
              <a:path h="1421764">
                <a:moveTo>
                  <a:pt x="0" y="14216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2119" y="265263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6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2119" y="1231026"/>
            <a:ext cx="0" cy="1421765"/>
          </a:xfrm>
          <a:custGeom>
            <a:avLst/>
            <a:gdLst/>
            <a:ahLst/>
            <a:cxnLst/>
            <a:rect l="l" t="t" r="r" b="b"/>
            <a:pathLst>
              <a:path h="1421764">
                <a:moveTo>
                  <a:pt x="0" y="14216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92119" y="263548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71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92119" y="1231026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7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57989" y="2646719"/>
            <a:ext cx="685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32165" y="263548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71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32165" y="1231026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7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55170" y="2646719"/>
            <a:ext cx="1543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latin typeface="Arial"/>
                <a:cs typeface="Arial"/>
              </a:rPr>
              <a:t>200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72562" y="263548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71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2562" y="1231026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7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2963" y="263548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71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2963" y="1231026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7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53364" y="263548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71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53364" y="1231026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7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76369" y="2646719"/>
            <a:ext cx="15430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latin typeface="Arial"/>
                <a:cs typeface="Arial"/>
              </a:rPr>
              <a:t>800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93761" y="2635489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17145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93761" y="1231026"/>
            <a:ext cx="0" cy="17145"/>
          </a:xfrm>
          <a:custGeom>
            <a:avLst/>
            <a:gdLst/>
            <a:ahLst/>
            <a:cxnLst/>
            <a:rect l="l" t="t" r="r" b="b"/>
            <a:pathLst>
              <a:path h="17144">
                <a:moveTo>
                  <a:pt x="0" y="0"/>
                </a:moveTo>
                <a:lnTo>
                  <a:pt x="0" y="167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95337" y="2646719"/>
            <a:ext cx="19748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latin typeface="Arial"/>
                <a:cs typeface="Arial"/>
              </a:rPr>
              <a:t>1000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492119" y="265263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67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76616" y="2652634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17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424057" y="2591355"/>
            <a:ext cx="685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492119" y="236831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67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76616" y="236831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17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2119" y="208399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67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176616" y="208399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17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92119" y="179967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67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76616" y="1799670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17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92119" y="1515346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67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76616" y="1515346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17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492119" y="1231026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0" y="0"/>
                </a:moveTo>
                <a:lnTo>
                  <a:pt x="16789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176616" y="1231026"/>
            <a:ext cx="17145" cy="0"/>
          </a:xfrm>
          <a:custGeom>
            <a:avLst/>
            <a:gdLst/>
            <a:ahLst/>
            <a:cxnLst/>
            <a:rect l="l" t="t" r="r" b="b"/>
            <a:pathLst>
              <a:path w="17144">
                <a:moveTo>
                  <a:pt x="1714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381194" y="1169749"/>
            <a:ext cx="111760" cy="1255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spc="-5" dirty="0">
                <a:latin typeface="Arial"/>
                <a:cs typeface="Arial"/>
              </a:rPr>
              <a:t>10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8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6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Arial"/>
                <a:cs typeface="Arial"/>
              </a:rPr>
              <a:t>4</a:t>
            </a:r>
            <a:endParaRPr sz="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</a:pPr>
            <a:r>
              <a:rPr sz="600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492119" y="265263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6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492119" y="1231026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6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92119" y="1231026"/>
            <a:ext cx="0" cy="1421765"/>
          </a:xfrm>
          <a:custGeom>
            <a:avLst/>
            <a:gdLst/>
            <a:ahLst/>
            <a:cxnLst/>
            <a:rect l="l" t="t" r="r" b="b"/>
            <a:pathLst>
              <a:path h="1421764">
                <a:moveTo>
                  <a:pt x="0" y="14216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93761" y="1231026"/>
            <a:ext cx="0" cy="1421765"/>
          </a:xfrm>
          <a:custGeom>
            <a:avLst/>
            <a:gdLst/>
            <a:ahLst/>
            <a:cxnLst/>
            <a:rect l="l" t="t" r="r" b="b"/>
            <a:pathLst>
              <a:path h="1421764">
                <a:moveTo>
                  <a:pt x="0" y="14216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649069" y="263957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17" y="12858"/>
                </a:moveTo>
                <a:lnTo>
                  <a:pt x="25717" y="19956"/>
                </a:lnTo>
                <a:lnTo>
                  <a:pt x="19956" y="25717"/>
                </a:lnTo>
                <a:lnTo>
                  <a:pt x="12858" y="25717"/>
                </a:lnTo>
                <a:lnTo>
                  <a:pt x="5760" y="25717"/>
                </a:lnTo>
                <a:lnTo>
                  <a:pt x="0" y="19956"/>
                </a:lnTo>
                <a:lnTo>
                  <a:pt x="0" y="12858"/>
                </a:lnTo>
                <a:lnTo>
                  <a:pt x="0" y="5760"/>
                </a:lnTo>
                <a:lnTo>
                  <a:pt x="5760" y="0"/>
                </a:lnTo>
                <a:lnTo>
                  <a:pt x="12858" y="0"/>
                </a:lnTo>
                <a:lnTo>
                  <a:pt x="19956" y="0"/>
                </a:lnTo>
                <a:lnTo>
                  <a:pt x="25717" y="5760"/>
                </a:lnTo>
                <a:lnTo>
                  <a:pt x="25717" y="1285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19319" y="1218425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4">
                <a:moveTo>
                  <a:pt x="25717" y="12858"/>
                </a:moveTo>
                <a:lnTo>
                  <a:pt x="25717" y="19956"/>
                </a:lnTo>
                <a:lnTo>
                  <a:pt x="19956" y="25717"/>
                </a:lnTo>
                <a:lnTo>
                  <a:pt x="12858" y="25717"/>
                </a:lnTo>
                <a:lnTo>
                  <a:pt x="5760" y="25717"/>
                </a:lnTo>
                <a:lnTo>
                  <a:pt x="0" y="19956"/>
                </a:lnTo>
                <a:lnTo>
                  <a:pt x="0" y="12858"/>
                </a:lnTo>
                <a:lnTo>
                  <a:pt x="0" y="5760"/>
                </a:lnTo>
                <a:lnTo>
                  <a:pt x="5760" y="0"/>
                </a:lnTo>
                <a:lnTo>
                  <a:pt x="12858" y="0"/>
                </a:lnTo>
                <a:lnTo>
                  <a:pt x="19956" y="0"/>
                </a:lnTo>
                <a:lnTo>
                  <a:pt x="25717" y="5760"/>
                </a:lnTo>
                <a:lnTo>
                  <a:pt x="25717" y="1285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89569" y="263957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17" y="12858"/>
                </a:moveTo>
                <a:lnTo>
                  <a:pt x="25717" y="19956"/>
                </a:lnTo>
                <a:lnTo>
                  <a:pt x="19956" y="25717"/>
                </a:lnTo>
                <a:lnTo>
                  <a:pt x="12858" y="25717"/>
                </a:lnTo>
                <a:lnTo>
                  <a:pt x="5760" y="25717"/>
                </a:lnTo>
                <a:lnTo>
                  <a:pt x="0" y="19956"/>
                </a:lnTo>
                <a:lnTo>
                  <a:pt x="0" y="12858"/>
                </a:lnTo>
                <a:lnTo>
                  <a:pt x="0" y="5760"/>
                </a:lnTo>
                <a:lnTo>
                  <a:pt x="5760" y="0"/>
                </a:lnTo>
                <a:lnTo>
                  <a:pt x="12858" y="0"/>
                </a:lnTo>
                <a:lnTo>
                  <a:pt x="19956" y="0"/>
                </a:lnTo>
                <a:lnTo>
                  <a:pt x="25717" y="5760"/>
                </a:lnTo>
                <a:lnTo>
                  <a:pt x="25717" y="1285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159819" y="263957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17" y="12858"/>
                </a:moveTo>
                <a:lnTo>
                  <a:pt x="25717" y="19956"/>
                </a:lnTo>
                <a:lnTo>
                  <a:pt x="19956" y="25717"/>
                </a:lnTo>
                <a:lnTo>
                  <a:pt x="12858" y="25717"/>
                </a:lnTo>
                <a:lnTo>
                  <a:pt x="5760" y="25717"/>
                </a:lnTo>
                <a:lnTo>
                  <a:pt x="0" y="19956"/>
                </a:lnTo>
                <a:lnTo>
                  <a:pt x="0" y="12858"/>
                </a:lnTo>
                <a:lnTo>
                  <a:pt x="0" y="5760"/>
                </a:lnTo>
                <a:lnTo>
                  <a:pt x="5760" y="0"/>
                </a:lnTo>
                <a:lnTo>
                  <a:pt x="12858" y="0"/>
                </a:lnTo>
                <a:lnTo>
                  <a:pt x="19956" y="0"/>
                </a:lnTo>
                <a:lnTo>
                  <a:pt x="25717" y="5760"/>
                </a:lnTo>
                <a:lnTo>
                  <a:pt x="25717" y="1285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30069" y="263957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17" y="12858"/>
                </a:moveTo>
                <a:lnTo>
                  <a:pt x="25717" y="19956"/>
                </a:lnTo>
                <a:lnTo>
                  <a:pt x="19956" y="25717"/>
                </a:lnTo>
                <a:lnTo>
                  <a:pt x="12858" y="25717"/>
                </a:lnTo>
                <a:lnTo>
                  <a:pt x="5760" y="25717"/>
                </a:lnTo>
                <a:lnTo>
                  <a:pt x="0" y="19956"/>
                </a:lnTo>
                <a:lnTo>
                  <a:pt x="0" y="12858"/>
                </a:lnTo>
                <a:lnTo>
                  <a:pt x="0" y="5760"/>
                </a:lnTo>
                <a:lnTo>
                  <a:pt x="5760" y="0"/>
                </a:lnTo>
                <a:lnTo>
                  <a:pt x="12858" y="0"/>
                </a:lnTo>
                <a:lnTo>
                  <a:pt x="19956" y="0"/>
                </a:lnTo>
                <a:lnTo>
                  <a:pt x="25717" y="5760"/>
                </a:lnTo>
                <a:lnTo>
                  <a:pt x="25717" y="1285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00318" y="263957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17" y="12858"/>
                </a:moveTo>
                <a:lnTo>
                  <a:pt x="25717" y="19956"/>
                </a:lnTo>
                <a:lnTo>
                  <a:pt x="19956" y="25717"/>
                </a:lnTo>
                <a:lnTo>
                  <a:pt x="12858" y="25717"/>
                </a:lnTo>
                <a:lnTo>
                  <a:pt x="5760" y="25717"/>
                </a:lnTo>
                <a:lnTo>
                  <a:pt x="0" y="19956"/>
                </a:lnTo>
                <a:lnTo>
                  <a:pt x="0" y="12858"/>
                </a:lnTo>
                <a:lnTo>
                  <a:pt x="0" y="5760"/>
                </a:lnTo>
                <a:lnTo>
                  <a:pt x="5760" y="0"/>
                </a:lnTo>
                <a:lnTo>
                  <a:pt x="12858" y="0"/>
                </a:lnTo>
                <a:lnTo>
                  <a:pt x="19956" y="0"/>
                </a:lnTo>
                <a:lnTo>
                  <a:pt x="25717" y="5760"/>
                </a:lnTo>
                <a:lnTo>
                  <a:pt x="25717" y="1285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0054" y="263957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17" y="12858"/>
                </a:moveTo>
                <a:lnTo>
                  <a:pt x="25717" y="19956"/>
                </a:lnTo>
                <a:lnTo>
                  <a:pt x="19956" y="25717"/>
                </a:lnTo>
                <a:lnTo>
                  <a:pt x="12858" y="25717"/>
                </a:lnTo>
                <a:lnTo>
                  <a:pt x="5760" y="25717"/>
                </a:lnTo>
                <a:lnTo>
                  <a:pt x="0" y="19956"/>
                </a:lnTo>
                <a:lnTo>
                  <a:pt x="0" y="12858"/>
                </a:lnTo>
                <a:lnTo>
                  <a:pt x="0" y="5760"/>
                </a:lnTo>
                <a:lnTo>
                  <a:pt x="5760" y="0"/>
                </a:lnTo>
                <a:lnTo>
                  <a:pt x="12858" y="0"/>
                </a:lnTo>
                <a:lnTo>
                  <a:pt x="19956" y="0"/>
                </a:lnTo>
                <a:lnTo>
                  <a:pt x="25717" y="5760"/>
                </a:lnTo>
                <a:lnTo>
                  <a:pt x="25717" y="1285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40304" y="263957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17" y="12858"/>
                </a:moveTo>
                <a:lnTo>
                  <a:pt x="25717" y="19956"/>
                </a:lnTo>
                <a:lnTo>
                  <a:pt x="19956" y="25717"/>
                </a:lnTo>
                <a:lnTo>
                  <a:pt x="12858" y="25717"/>
                </a:lnTo>
                <a:lnTo>
                  <a:pt x="5760" y="25717"/>
                </a:lnTo>
                <a:lnTo>
                  <a:pt x="0" y="19956"/>
                </a:lnTo>
                <a:lnTo>
                  <a:pt x="0" y="12858"/>
                </a:lnTo>
                <a:lnTo>
                  <a:pt x="0" y="5760"/>
                </a:lnTo>
                <a:lnTo>
                  <a:pt x="5760" y="0"/>
                </a:lnTo>
                <a:lnTo>
                  <a:pt x="12858" y="0"/>
                </a:lnTo>
                <a:lnTo>
                  <a:pt x="19956" y="0"/>
                </a:lnTo>
                <a:lnTo>
                  <a:pt x="25717" y="5760"/>
                </a:lnTo>
                <a:lnTo>
                  <a:pt x="25717" y="1285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10554" y="263957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17" y="12858"/>
                </a:moveTo>
                <a:lnTo>
                  <a:pt x="25717" y="19956"/>
                </a:lnTo>
                <a:lnTo>
                  <a:pt x="19956" y="25717"/>
                </a:lnTo>
                <a:lnTo>
                  <a:pt x="12858" y="25717"/>
                </a:lnTo>
                <a:lnTo>
                  <a:pt x="5760" y="25717"/>
                </a:lnTo>
                <a:lnTo>
                  <a:pt x="0" y="19956"/>
                </a:lnTo>
                <a:lnTo>
                  <a:pt x="0" y="12858"/>
                </a:lnTo>
                <a:lnTo>
                  <a:pt x="0" y="5760"/>
                </a:lnTo>
                <a:lnTo>
                  <a:pt x="5760" y="0"/>
                </a:lnTo>
                <a:lnTo>
                  <a:pt x="12858" y="0"/>
                </a:lnTo>
                <a:lnTo>
                  <a:pt x="19956" y="0"/>
                </a:lnTo>
                <a:lnTo>
                  <a:pt x="25717" y="5760"/>
                </a:lnTo>
                <a:lnTo>
                  <a:pt x="25717" y="1285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80803" y="2639574"/>
            <a:ext cx="26034" cy="26034"/>
          </a:xfrm>
          <a:custGeom>
            <a:avLst/>
            <a:gdLst/>
            <a:ahLst/>
            <a:cxnLst/>
            <a:rect l="l" t="t" r="r" b="b"/>
            <a:pathLst>
              <a:path w="26035" h="26035">
                <a:moveTo>
                  <a:pt x="25717" y="12858"/>
                </a:moveTo>
                <a:lnTo>
                  <a:pt x="25717" y="19956"/>
                </a:lnTo>
                <a:lnTo>
                  <a:pt x="19956" y="25717"/>
                </a:lnTo>
                <a:lnTo>
                  <a:pt x="12858" y="25717"/>
                </a:lnTo>
                <a:lnTo>
                  <a:pt x="5760" y="25717"/>
                </a:lnTo>
                <a:lnTo>
                  <a:pt x="0" y="19956"/>
                </a:lnTo>
                <a:lnTo>
                  <a:pt x="0" y="12858"/>
                </a:lnTo>
                <a:lnTo>
                  <a:pt x="0" y="5760"/>
                </a:lnTo>
                <a:lnTo>
                  <a:pt x="5760" y="0"/>
                </a:lnTo>
                <a:lnTo>
                  <a:pt x="12858" y="0"/>
                </a:lnTo>
                <a:lnTo>
                  <a:pt x="19956" y="0"/>
                </a:lnTo>
                <a:lnTo>
                  <a:pt x="25717" y="5760"/>
                </a:lnTo>
                <a:lnTo>
                  <a:pt x="25717" y="12858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660856" y="26513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663" y="0"/>
                </a:moveTo>
                <a:lnTo>
                  <a:pt x="480" y="0"/>
                </a:lnTo>
                <a:lnTo>
                  <a:pt x="0" y="480"/>
                </a:lnTo>
                <a:lnTo>
                  <a:pt x="0" y="1663"/>
                </a:lnTo>
                <a:lnTo>
                  <a:pt x="480" y="2143"/>
                </a:lnTo>
                <a:lnTo>
                  <a:pt x="1663" y="2143"/>
                </a:lnTo>
                <a:lnTo>
                  <a:pt x="2143" y="1663"/>
                </a:lnTo>
                <a:lnTo>
                  <a:pt x="2143" y="480"/>
                </a:lnTo>
                <a:lnTo>
                  <a:pt x="16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832165" y="1231026"/>
            <a:ext cx="0" cy="1421765"/>
          </a:xfrm>
          <a:custGeom>
            <a:avLst/>
            <a:gdLst/>
            <a:ahLst/>
            <a:cxnLst/>
            <a:rect l="l" t="t" r="r" b="b"/>
            <a:pathLst>
              <a:path h="1421764">
                <a:moveTo>
                  <a:pt x="0" y="1421607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001356" y="26513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663" y="0"/>
                </a:moveTo>
                <a:lnTo>
                  <a:pt x="480" y="0"/>
                </a:lnTo>
                <a:lnTo>
                  <a:pt x="0" y="480"/>
                </a:lnTo>
                <a:lnTo>
                  <a:pt x="0" y="1663"/>
                </a:lnTo>
                <a:lnTo>
                  <a:pt x="480" y="2143"/>
                </a:lnTo>
                <a:lnTo>
                  <a:pt x="1663" y="2143"/>
                </a:lnTo>
                <a:lnTo>
                  <a:pt x="2143" y="1663"/>
                </a:lnTo>
                <a:lnTo>
                  <a:pt x="2143" y="480"/>
                </a:lnTo>
                <a:lnTo>
                  <a:pt x="16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71606" y="26513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663" y="0"/>
                </a:moveTo>
                <a:lnTo>
                  <a:pt x="480" y="0"/>
                </a:lnTo>
                <a:lnTo>
                  <a:pt x="0" y="480"/>
                </a:lnTo>
                <a:lnTo>
                  <a:pt x="0" y="1663"/>
                </a:lnTo>
                <a:lnTo>
                  <a:pt x="480" y="2143"/>
                </a:lnTo>
                <a:lnTo>
                  <a:pt x="1663" y="2143"/>
                </a:lnTo>
                <a:lnTo>
                  <a:pt x="2143" y="1663"/>
                </a:lnTo>
                <a:lnTo>
                  <a:pt x="2143" y="480"/>
                </a:lnTo>
                <a:lnTo>
                  <a:pt x="16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341856" y="26513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663" y="0"/>
                </a:moveTo>
                <a:lnTo>
                  <a:pt x="480" y="0"/>
                </a:lnTo>
                <a:lnTo>
                  <a:pt x="0" y="480"/>
                </a:lnTo>
                <a:lnTo>
                  <a:pt x="0" y="1663"/>
                </a:lnTo>
                <a:lnTo>
                  <a:pt x="480" y="2143"/>
                </a:lnTo>
                <a:lnTo>
                  <a:pt x="1663" y="2143"/>
                </a:lnTo>
                <a:lnTo>
                  <a:pt x="2143" y="1663"/>
                </a:lnTo>
                <a:lnTo>
                  <a:pt x="2143" y="480"/>
                </a:lnTo>
                <a:lnTo>
                  <a:pt x="16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511848" y="26513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663" y="0"/>
                </a:moveTo>
                <a:lnTo>
                  <a:pt x="480" y="0"/>
                </a:lnTo>
                <a:lnTo>
                  <a:pt x="0" y="480"/>
                </a:lnTo>
                <a:lnTo>
                  <a:pt x="0" y="1663"/>
                </a:lnTo>
                <a:lnTo>
                  <a:pt x="480" y="2143"/>
                </a:lnTo>
                <a:lnTo>
                  <a:pt x="1663" y="2143"/>
                </a:lnTo>
                <a:lnTo>
                  <a:pt x="2143" y="1663"/>
                </a:lnTo>
                <a:lnTo>
                  <a:pt x="2143" y="480"/>
                </a:lnTo>
                <a:lnTo>
                  <a:pt x="16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681841" y="26513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663" y="0"/>
                </a:moveTo>
                <a:lnTo>
                  <a:pt x="480" y="0"/>
                </a:lnTo>
                <a:lnTo>
                  <a:pt x="0" y="480"/>
                </a:lnTo>
                <a:lnTo>
                  <a:pt x="0" y="1663"/>
                </a:lnTo>
                <a:lnTo>
                  <a:pt x="480" y="2143"/>
                </a:lnTo>
                <a:lnTo>
                  <a:pt x="1663" y="2143"/>
                </a:lnTo>
                <a:lnTo>
                  <a:pt x="2143" y="1663"/>
                </a:lnTo>
                <a:lnTo>
                  <a:pt x="2143" y="480"/>
                </a:lnTo>
                <a:lnTo>
                  <a:pt x="16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52091" y="26513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663" y="0"/>
                </a:moveTo>
                <a:lnTo>
                  <a:pt x="480" y="0"/>
                </a:lnTo>
                <a:lnTo>
                  <a:pt x="0" y="480"/>
                </a:lnTo>
                <a:lnTo>
                  <a:pt x="0" y="1663"/>
                </a:lnTo>
                <a:lnTo>
                  <a:pt x="480" y="2143"/>
                </a:lnTo>
                <a:lnTo>
                  <a:pt x="1663" y="2143"/>
                </a:lnTo>
                <a:lnTo>
                  <a:pt x="2143" y="1663"/>
                </a:lnTo>
                <a:lnTo>
                  <a:pt x="2143" y="480"/>
                </a:lnTo>
                <a:lnTo>
                  <a:pt x="16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22341" y="26513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663" y="0"/>
                </a:moveTo>
                <a:lnTo>
                  <a:pt x="480" y="0"/>
                </a:lnTo>
                <a:lnTo>
                  <a:pt x="0" y="480"/>
                </a:lnTo>
                <a:lnTo>
                  <a:pt x="0" y="1663"/>
                </a:lnTo>
                <a:lnTo>
                  <a:pt x="480" y="2143"/>
                </a:lnTo>
                <a:lnTo>
                  <a:pt x="1663" y="2143"/>
                </a:lnTo>
                <a:lnTo>
                  <a:pt x="2143" y="1663"/>
                </a:lnTo>
                <a:lnTo>
                  <a:pt x="2143" y="480"/>
                </a:lnTo>
                <a:lnTo>
                  <a:pt x="16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92591" y="2651361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39">
                <a:moveTo>
                  <a:pt x="1663" y="0"/>
                </a:moveTo>
                <a:lnTo>
                  <a:pt x="480" y="0"/>
                </a:lnTo>
                <a:lnTo>
                  <a:pt x="0" y="480"/>
                </a:lnTo>
                <a:lnTo>
                  <a:pt x="0" y="1663"/>
                </a:lnTo>
                <a:lnTo>
                  <a:pt x="480" y="2143"/>
                </a:lnTo>
                <a:lnTo>
                  <a:pt x="1663" y="2143"/>
                </a:lnTo>
                <a:lnTo>
                  <a:pt x="2143" y="1663"/>
                </a:lnTo>
                <a:lnTo>
                  <a:pt x="2143" y="480"/>
                </a:lnTo>
                <a:lnTo>
                  <a:pt x="1663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92119" y="265263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64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065923" y="2646719"/>
            <a:ext cx="557530" cy="19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10">
              <a:lnSpc>
                <a:spcPts val="660"/>
              </a:lnSpc>
              <a:spcBef>
                <a:spcPts val="105"/>
              </a:spcBef>
              <a:tabLst>
                <a:tab pos="382270" algn="l"/>
              </a:tabLst>
            </a:pPr>
            <a:r>
              <a:rPr sz="600" dirty="0">
                <a:latin typeface="Arial"/>
                <a:cs typeface="Arial"/>
              </a:rPr>
              <a:t>400	</a:t>
            </a:r>
            <a:r>
              <a:rPr sz="600" spc="-5" dirty="0">
                <a:latin typeface="Arial"/>
                <a:cs typeface="Arial"/>
              </a:rPr>
              <a:t>600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60"/>
              </a:lnSpc>
            </a:pPr>
            <a:r>
              <a:rPr sz="600" dirty="0">
                <a:latin typeface="Arial"/>
                <a:cs typeface="Arial"/>
              </a:rPr>
              <a:t>Frequency</a:t>
            </a:r>
            <a:r>
              <a:rPr sz="600" spc="-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(Hz)</a:t>
            </a:r>
            <a:endParaRPr sz="6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284995" y="1892998"/>
            <a:ext cx="102870" cy="984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90"/>
              </a:lnSpc>
            </a:pPr>
            <a:r>
              <a:rPr sz="600" dirty="0">
                <a:latin typeface="Arial"/>
                <a:cs typeface="Arial"/>
              </a:rPr>
              <a:t>IP</a:t>
            </a:r>
            <a:endParaRPr sz="6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29539" y="3053053"/>
            <a:ext cx="29159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5" dirty="0">
                <a:latin typeface="Tahoma"/>
                <a:cs typeface="Tahoma"/>
              </a:rPr>
              <a:t>This </a:t>
            </a:r>
            <a:r>
              <a:rPr sz="1100" spc="-15" dirty="0">
                <a:latin typeface="Tahoma"/>
                <a:cs typeface="Tahoma"/>
              </a:rPr>
              <a:t>will </a:t>
            </a:r>
            <a:r>
              <a:rPr sz="1100" spc="-45" dirty="0">
                <a:latin typeface="Tahoma"/>
                <a:cs typeface="Tahoma"/>
              </a:rPr>
              <a:t>also </a:t>
            </a:r>
            <a:r>
              <a:rPr sz="1100" spc="-60" dirty="0">
                <a:latin typeface="Tahoma"/>
                <a:cs typeface="Tahoma"/>
              </a:rPr>
              <a:t>work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70" dirty="0">
                <a:latin typeface="Tahoma"/>
                <a:cs typeface="Tahoma"/>
              </a:rPr>
              <a:t>more </a:t>
            </a:r>
            <a:r>
              <a:rPr sz="1100" spc="-45" dirty="0">
                <a:latin typeface="Tahoma"/>
                <a:cs typeface="Tahoma"/>
              </a:rPr>
              <a:t>complex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signals!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11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75" name="Picture 74" descr="A close up of a sign&#10;&#10;Description automatically generated">
            <a:extLst>
              <a:ext uri="{FF2B5EF4-FFF2-40B4-BE49-F238E27FC236}">
                <a16:creationId xmlns:a16="http://schemas.microsoft.com/office/drawing/2014/main" id="{4A8F8E3D-846E-F34D-BB28-89DF8CC80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578485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62230" rIns="0" bIns="0" rtlCol="0">
            <a:spAutoFit/>
          </a:bodyPr>
          <a:lstStyle/>
          <a:p>
            <a:pPr marL="107950" marR="323850">
              <a:lnSpc>
                <a:spcPct val="106700"/>
              </a:lnSpc>
              <a:spcBef>
                <a:spcPts val="490"/>
              </a:spcBef>
            </a:pPr>
            <a:r>
              <a:rPr spc="-45" dirty="0"/>
              <a:t>Example </a:t>
            </a:r>
            <a:r>
              <a:rPr spc="-55" dirty="0"/>
              <a:t>recognizer: </a:t>
            </a:r>
            <a:r>
              <a:rPr spc="5" dirty="0"/>
              <a:t>Match </a:t>
            </a:r>
            <a:r>
              <a:rPr spc="-65" dirty="0"/>
              <a:t>unknown </a:t>
            </a:r>
            <a:r>
              <a:rPr spc="-20" dirty="0"/>
              <a:t>(test) </a:t>
            </a:r>
            <a:r>
              <a:rPr spc="-80" dirty="0"/>
              <a:t>vowels </a:t>
            </a:r>
            <a:r>
              <a:rPr spc="-45" dirty="0"/>
              <a:t>from  </a:t>
            </a:r>
            <a:r>
              <a:rPr spc="-80" dirty="0"/>
              <a:t>one </a:t>
            </a:r>
            <a:r>
              <a:rPr spc="-70" dirty="0"/>
              <a:t>speaker </a:t>
            </a:r>
            <a:r>
              <a:rPr spc="-15" dirty="0"/>
              <a:t>to </a:t>
            </a:r>
            <a:r>
              <a:rPr spc="-45" dirty="0"/>
              <a:t>template </a:t>
            </a:r>
            <a:r>
              <a:rPr spc="-80" dirty="0"/>
              <a:t>vowels </a:t>
            </a:r>
            <a:r>
              <a:rPr spc="-45" dirty="0"/>
              <a:t>from </a:t>
            </a:r>
            <a:r>
              <a:rPr spc="-50" dirty="0"/>
              <a:t>another</a:t>
            </a:r>
            <a:r>
              <a:rPr spc="-165" dirty="0"/>
              <a:t> </a:t>
            </a:r>
            <a:r>
              <a:rPr spc="-70" dirty="0"/>
              <a:t>speaker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507" y="815975"/>
            <a:ext cx="4009543" cy="199714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14629" indent="-177165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Select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short </a:t>
            </a:r>
            <a:r>
              <a:rPr sz="1100" spc="-65" dirty="0">
                <a:latin typeface="Tahoma"/>
                <a:cs typeface="Tahoma"/>
              </a:rPr>
              <a:t>waveform </a:t>
            </a:r>
            <a:r>
              <a:rPr sz="1100" spc="-40" dirty="0">
                <a:latin typeface="Tahoma"/>
                <a:cs typeface="Tahoma"/>
              </a:rPr>
              <a:t>chunk from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40" dirty="0">
                <a:latin typeface="Tahoma"/>
                <a:cs typeface="Tahoma"/>
              </a:rPr>
              <a:t>template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test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vowel.</a:t>
            </a:r>
            <a:endParaRPr sz="1100" dirty="0">
              <a:latin typeface="Tahoma"/>
              <a:cs typeface="Tahoma"/>
            </a:endParaRPr>
          </a:p>
          <a:p>
            <a:pPr marL="214629" indent="-177165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sz="1100" spc="-55" dirty="0">
                <a:latin typeface="Tahoma"/>
                <a:cs typeface="Tahoma"/>
              </a:rPr>
              <a:t>Save </a:t>
            </a:r>
            <a:r>
              <a:rPr sz="1100" b="1" spc="-55" dirty="0">
                <a:latin typeface="Arial"/>
                <a:cs typeface="Arial"/>
              </a:rPr>
              <a:t>waveform </a:t>
            </a:r>
            <a:r>
              <a:rPr sz="1100" spc="-45" dirty="0">
                <a:latin typeface="Tahoma"/>
                <a:cs typeface="Tahoma"/>
              </a:rPr>
              <a:t>chunks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0" dirty="0">
                <a:latin typeface="Tahoma"/>
                <a:cs typeface="Tahoma"/>
              </a:rPr>
              <a:t>file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25" dirty="0">
                <a:latin typeface="Tahoma"/>
                <a:cs typeface="Tahoma"/>
              </a:rPr>
              <a:t>import </a:t>
            </a:r>
            <a:r>
              <a:rPr sz="1100" spc="-20" dirty="0">
                <a:latin typeface="Tahoma"/>
                <a:cs typeface="Tahoma"/>
              </a:rPr>
              <a:t>into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matrix in </a:t>
            </a:r>
            <a:r>
              <a:rPr sz="1100" strike="sngStrike" spc="-5" dirty="0" err="1">
                <a:latin typeface="Tahoma"/>
                <a:cs typeface="Tahoma"/>
              </a:rPr>
              <a:t>Matlab</a:t>
            </a:r>
            <a:r>
              <a:rPr lang="en-US" sz="1100" strike="sngStrike" spc="-5" dirty="0">
                <a:latin typeface="Tahoma"/>
                <a:cs typeface="Tahoma"/>
              </a:rPr>
              <a:t> </a:t>
            </a:r>
            <a:r>
              <a:rPr lang="en-US" sz="1100" spc="-5" dirty="0">
                <a:latin typeface="Tahoma"/>
                <a:cs typeface="Tahoma"/>
              </a:rPr>
              <a:t>python</a:t>
            </a:r>
            <a:endParaRPr sz="1100" dirty="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sz="1100" spc="-35" dirty="0">
                <a:latin typeface="Tahoma"/>
                <a:cs typeface="Tahoma"/>
              </a:rPr>
              <a:t>Derive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b="1" spc="-50" dirty="0">
                <a:latin typeface="Arial"/>
                <a:cs typeface="Arial"/>
              </a:rPr>
              <a:t>spectrum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65" dirty="0">
                <a:latin typeface="Tahoma"/>
                <a:cs typeface="Tahoma"/>
              </a:rPr>
              <a:t>vowel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50" dirty="0">
                <a:latin typeface="Tahoma"/>
                <a:cs typeface="Tahoma"/>
              </a:rPr>
              <a:t>using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Fourier </a:t>
            </a:r>
            <a:r>
              <a:rPr sz="1100" spc="-50" dirty="0">
                <a:latin typeface="Tahoma"/>
                <a:cs typeface="Tahoma"/>
              </a:rPr>
              <a:t>Transform:  </a:t>
            </a:r>
            <a:r>
              <a:rPr sz="1100" spc="-45" dirty="0">
                <a:latin typeface="Tahoma"/>
                <a:cs typeface="Tahoma"/>
              </a:rPr>
              <a:t>take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inner </a:t>
            </a:r>
            <a:r>
              <a:rPr sz="1100" spc="-35" dirty="0">
                <a:latin typeface="Tahoma"/>
                <a:cs typeface="Tahoma"/>
              </a:rPr>
              <a:t>product 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vowel waveform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waveforms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a  </a:t>
            </a:r>
            <a:r>
              <a:rPr sz="1100" spc="-60" dirty="0">
                <a:latin typeface="Tahoma"/>
                <a:cs typeface="Tahoma"/>
              </a:rPr>
              <a:t>series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tones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40" dirty="0">
                <a:latin typeface="Tahoma"/>
                <a:cs typeface="Tahoma"/>
              </a:rPr>
              <a:t>different</a:t>
            </a:r>
            <a:r>
              <a:rPr sz="1100" spc="2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frequencies.</a:t>
            </a:r>
            <a:endParaRPr sz="1100" dirty="0">
              <a:latin typeface="Tahoma"/>
              <a:cs typeface="Tahoma"/>
            </a:endParaRPr>
          </a:p>
          <a:p>
            <a:pPr marL="214629" marR="85090" indent="-177165" algn="just">
              <a:lnSpc>
                <a:spcPts val="1200"/>
              </a:lnSpc>
              <a:spcBef>
                <a:spcPts val="315"/>
              </a:spcBef>
              <a:buClr>
                <a:srgbClr val="3333B2"/>
              </a:buClr>
              <a:buAutoNum type="arabicPeriod"/>
              <a:tabLst>
                <a:tab pos="215265" algn="l"/>
              </a:tabLst>
            </a:pPr>
            <a:r>
              <a:rPr sz="1100" spc="-50" dirty="0">
                <a:latin typeface="Tahoma"/>
                <a:cs typeface="Tahoma"/>
              </a:rPr>
              <a:t>Compare </a:t>
            </a:r>
            <a:r>
              <a:rPr sz="1100" spc="-45" dirty="0">
                <a:latin typeface="Tahoma"/>
                <a:cs typeface="Tahoma"/>
              </a:rPr>
              <a:t>the </a:t>
            </a:r>
            <a:r>
              <a:rPr sz="1100" b="1" spc="-45" dirty="0">
                <a:latin typeface="Arial"/>
                <a:cs typeface="Arial"/>
              </a:rPr>
              <a:t>similarity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65" dirty="0">
                <a:latin typeface="Tahoma"/>
                <a:cs typeface="Tahoma"/>
              </a:rPr>
              <a:t>vowel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40" dirty="0">
                <a:latin typeface="Tahoma"/>
                <a:cs typeface="Tahoma"/>
              </a:rPr>
              <a:t>template </a:t>
            </a:r>
            <a:r>
              <a:rPr sz="1100" spc="-65" dirty="0">
                <a:latin typeface="Tahoma"/>
                <a:cs typeface="Tahoma"/>
              </a:rPr>
              <a:t>vowel </a:t>
            </a:r>
            <a:r>
              <a:rPr sz="1100" spc="-60" dirty="0">
                <a:latin typeface="Tahoma"/>
                <a:cs typeface="Tahoma"/>
              </a:rPr>
              <a:t>by  </a:t>
            </a:r>
            <a:r>
              <a:rPr sz="1100" spc="-25" dirty="0">
                <a:latin typeface="Tahoma"/>
                <a:cs typeface="Tahoma"/>
              </a:rPr>
              <a:t>taking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inner </a:t>
            </a:r>
            <a:r>
              <a:rPr sz="1100" spc="-35" dirty="0">
                <a:latin typeface="Tahoma"/>
                <a:cs typeface="Tahoma"/>
              </a:rPr>
              <a:t>product of </a:t>
            </a:r>
            <a:r>
              <a:rPr sz="1100" spc="-40" dirty="0">
                <a:latin typeface="Tahoma"/>
                <a:cs typeface="Tahoma"/>
              </a:rPr>
              <a:t>the spectrum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65" dirty="0">
                <a:latin typeface="Tahoma"/>
                <a:cs typeface="Tahoma"/>
              </a:rPr>
              <a:t>vowel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60" dirty="0">
                <a:latin typeface="Tahoma"/>
                <a:cs typeface="Tahoma"/>
              </a:rPr>
              <a:t>each  </a:t>
            </a:r>
            <a:r>
              <a:rPr sz="1100" spc="-40" dirty="0">
                <a:latin typeface="Tahoma"/>
                <a:cs typeface="Tahoma"/>
              </a:rPr>
              <a:t>template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vowel:</a:t>
            </a:r>
            <a:endParaRPr sz="1100" dirty="0">
              <a:latin typeface="Tahoma"/>
              <a:cs typeface="Tahoma"/>
            </a:endParaRPr>
          </a:p>
          <a:p>
            <a:pPr marL="492125" marR="179070" indent="-137160" algn="just">
              <a:lnSpc>
                <a:spcPct val="100000"/>
              </a:lnSpc>
              <a:spcBef>
                <a:spcPts val="150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000" b="1" spc="-40" dirty="0">
                <a:latin typeface="Arial"/>
                <a:cs typeface="Arial"/>
              </a:rPr>
              <a:t>Recognition: </a:t>
            </a:r>
            <a:r>
              <a:rPr sz="1000" spc="-15" dirty="0">
                <a:latin typeface="Tahoma"/>
                <a:cs typeface="Tahoma"/>
              </a:rPr>
              <a:t>The </a:t>
            </a:r>
            <a:r>
              <a:rPr sz="1000" spc="-40" dirty="0">
                <a:latin typeface="Tahoma"/>
                <a:cs typeface="Tahoma"/>
              </a:rPr>
              <a:t>largest </a:t>
            </a:r>
            <a:r>
              <a:rPr sz="1000" spc="-10" dirty="0">
                <a:latin typeface="Tahoma"/>
                <a:cs typeface="Tahoma"/>
              </a:rPr>
              <a:t>IP </a:t>
            </a:r>
            <a:r>
              <a:rPr sz="1000" spc="-45" dirty="0">
                <a:latin typeface="Tahoma"/>
                <a:cs typeface="Tahoma"/>
              </a:rPr>
              <a:t>value </a:t>
            </a:r>
            <a:r>
              <a:rPr sz="1000" spc="-35" dirty="0">
                <a:latin typeface="Tahoma"/>
                <a:cs typeface="Tahoma"/>
              </a:rPr>
              <a:t>obtained </a:t>
            </a:r>
            <a:r>
              <a:rPr sz="1000" spc="-40" dirty="0">
                <a:latin typeface="Tahoma"/>
                <a:cs typeface="Tahoma"/>
              </a:rPr>
              <a:t>for </a:t>
            </a:r>
            <a:r>
              <a:rPr sz="1000" spc="-50" dirty="0">
                <a:latin typeface="Tahoma"/>
                <a:cs typeface="Tahoma"/>
              </a:rPr>
              <a:t>a </a:t>
            </a:r>
            <a:r>
              <a:rPr sz="1000" spc="-45" dirty="0">
                <a:latin typeface="Tahoma"/>
                <a:cs typeface="Tahoma"/>
              </a:rPr>
              <a:t>given </a:t>
            </a:r>
            <a:r>
              <a:rPr sz="1000" spc="-25" dirty="0">
                <a:latin typeface="Tahoma"/>
                <a:cs typeface="Tahoma"/>
              </a:rPr>
              <a:t>test </a:t>
            </a:r>
            <a:r>
              <a:rPr sz="1000" spc="-60" dirty="0">
                <a:latin typeface="Tahoma"/>
                <a:cs typeface="Tahoma"/>
              </a:rPr>
              <a:t>vowel </a:t>
            </a:r>
            <a:r>
              <a:rPr sz="1000" spc="-30" dirty="0">
                <a:latin typeface="Tahoma"/>
                <a:cs typeface="Tahoma"/>
              </a:rPr>
              <a:t>is 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60" dirty="0">
                <a:latin typeface="Tahoma"/>
                <a:cs typeface="Tahoma"/>
              </a:rPr>
              <a:t>vowel </a:t>
            </a:r>
            <a:r>
              <a:rPr sz="1000" spc="-10" dirty="0">
                <a:latin typeface="Tahoma"/>
                <a:cs typeface="Tahoma"/>
              </a:rPr>
              <a:t>that </a:t>
            </a:r>
            <a:r>
              <a:rPr sz="1000" spc="-40" dirty="0">
                <a:latin typeface="Tahoma"/>
                <a:cs typeface="Tahoma"/>
              </a:rPr>
              <a:t>our recognizer </a:t>
            </a:r>
            <a:r>
              <a:rPr sz="1000" spc="-45" dirty="0">
                <a:latin typeface="Tahoma"/>
                <a:cs typeface="Tahoma"/>
              </a:rPr>
              <a:t>selects </a:t>
            </a:r>
            <a:r>
              <a:rPr sz="1000" spc="-60" dirty="0">
                <a:latin typeface="Tahoma"/>
                <a:cs typeface="Tahoma"/>
              </a:rPr>
              <a:t>as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-60" dirty="0">
                <a:latin typeface="Tahoma"/>
                <a:cs typeface="Tahoma"/>
              </a:rPr>
              <a:t>one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spoken.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12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6F20CC95-A67E-1F47-A962-B678D3377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Perform Fourier </a:t>
            </a:r>
            <a:r>
              <a:rPr spc="-50" dirty="0"/>
              <a:t>Transform for </a:t>
            </a:r>
            <a:r>
              <a:rPr spc="-65" dirty="0"/>
              <a:t>each</a:t>
            </a:r>
            <a:r>
              <a:rPr spc="-45" dirty="0"/>
              <a:t> </a:t>
            </a:r>
            <a:r>
              <a:rPr spc="-80" dirty="0"/>
              <a:t>vowel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539" y="936573"/>
            <a:ext cx="4277995" cy="18548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309880" indent="-148590">
              <a:lnSpc>
                <a:spcPct val="102699"/>
              </a:lnSpc>
              <a:spcBef>
                <a:spcPts val="5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50" dirty="0">
                <a:latin typeface="Tahoma"/>
                <a:cs typeface="Tahoma"/>
              </a:rPr>
              <a:t>Take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inner </a:t>
            </a:r>
            <a:r>
              <a:rPr sz="1100" spc="-35" dirty="0">
                <a:latin typeface="Tahoma"/>
                <a:cs typeface="Tahoma"/>
              </a:rPr>
              <a:t>product of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65" dirty="0">
                <a:latin typeface="Tahoma"/>
                <a:cs typeface="Tahoma"/>
              </a:rPr>
              <a:t>vowel waveform </a:t>
            </a:r>
            <a:r>
              <a:rPr sz="1100" spc="-30" dirty="0">
                <a:latin typeface="Tahoma"/>
                <a:cs typeface="Tahoma"/>
              </a:rPr>
              <a:t>(vector)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40" dirty="0">
                <a:latin typeface="Tahoma"/>
                <a:cs typeface="Tahoma"/>
              </a:rPr>
              <a:t>the  </a:t>
            </a:r>
            <a:r>
              <a:rPr sz="1100" spc="-65" dirty="0">
                <a:latin typeface="Tahoma"/>
                <a:cs typeface="Tahoma"/>
              </a:rPr>
              <a:t>waveform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tones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Hz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3000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Hz,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steps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100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Hz.</a:t>
            </a:r>
            <a:endParaRPr sz="1100">
              <a:latin typeface="Tahoma"/>
              <a:cs typeface="Tahoma"/>
            </a:endParaRPr>
          </a:p>
          <a:p>
            <a:pPr marL="186055" marR="128270" indent="-148590">
              <a:lnSpc>
                <a:spcPct val="102600"/>
              </a:lnSpc>
              <a:spcBef>
                <a:spcPts val="30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resulting </a:t>
            </a:r>
            <a:r>
              <a:rPr sz="1100" spc="-45" dirty="0">
                <a:latin typeface="Tahoma"/>
                <a:cs typeface="Tahoma"/>
              </a:rPr>
              <a:t>vector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5" dirty="0">
                <a:latin typeface="Tahoma"/>
                <a:cs typeface="Tahoma"/>
              </a:rPr>
              <a:t>inner </a:t>
            </a:r>
            <a:r>
              <a:rPr sz="1100" spc="-40" dirty="0">
                <a:latin typeface="Tahoma"/>
                <a:cs typeface="Tahoma"/>
              </a:rPr>
              <a:t>products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30 frequencies 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spectrum.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tone </a:t>
            </a:r>
            <a:r>
              <a:rPr sz="1100" spc="-65" dirty="0">
                <a:latin typeface="Tahoma"/>
                <a:cs typeface="Tahoma"/>
              </a:rPr>
              <a:t>waveforms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50" dirty="0">
                <a:latin typeface="Tahoma"/>
                <a:cs typeface="Tahoma"/>
              </a:rPr>
              <a:t>stored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matrix </a:t>
            </a:r>
            <a:r>
              <a:rPr sz="1100" spc="-35" dirty="0">
                <a:latin typeface="Tahoma"/>
                <a:cs typeface="Tahoma"/>
              </a:rPr>
              <a:t>called</a:t>
            </a:r>
            <a:r>
              <a:rPr sz="1100" spc="-18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Arial"/>
                <a:cs typeface="Arial"/>
              </a:rPr>
              <a:t>freqs</a:t>
            </a:r>
            <a:r>
              <a:rPr sz="1100" spc="-5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86055" marR="30480" indent="-148590">
              <a:lnSpc>
                <a:spcPct val="102600"/>
              </a:lnSpc>
              <a:spcBef>
                <a:spcPts val="30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25" dirty="0">
                <a:latin typeface="Tahoma"/>
                <a:cs typeface="Tahoma"/>
              </a:rPr>
              <a:t>Each </a:t>
            </a:r>
            <a:r>
              <a:rPr sz="1100" spc="-40" dirty="0">
                <a:latin typeface="Tahoma"/>
                <a:cs typeface="Tahoma"/>
              </a:rPr>
              <a:t>column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different </a:t>
            </a:r>
            <a:r>
              <a:rPr sz="1100" spc="-60" dirty="0">
                <a:latin typeface="Tahoma"/>
                <a:cs typeface="Tahoma"/>
              </a:rPr>
              <a:t>frequency.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rows </a:t>
            </a:r>
            <a:r>
              <a:rPr sz="1100" spc="-30" dirty="0">
                <a:latin typeface="Tahoma"/>
                <a:cs typeface="Tahoma"/>
              </a:rPr>
              <a:t>contain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successive  </a:t>
            </a:r>
            <a:r>
              <a:rPr sz="1100" spc="-30" dirty="0">
                <a:latin typeface="Tahoma"/>
                <a:cs typeface="Tahoma"/>
              </a:rPr>
              <a:t>time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samples.</a:t>
            </a:r>
            <a:endParaRPr sz="1100">
              <a:latin typeface="Tahoma"/>
              <a:cs typeface="Tahoma"/>
            </a:endParaRPr>
          </a:p>
          <a:p>
            <a:pPr marL="186055" marR="3065780">
              <a:lnSpc>
                <a:spcPct val="102600"/>
              </a:lnSpc>
            </a:pPr>
            <a:r>
              <a:rPr sz="1100" spc="110" dirty="0">
                <a:latin typeface="PMingLiU"/>
                <a:cs typeface="PMingLiU"/>
              </a:rPr>
              <a:t>&gt;&gt;size </a:t>
            </a:r>
            <a:r>
              <a:rPr sz="1100" spc="175" dirty="0">
                <a:latin typeface="PMingLiU"/>
                <a:cs typeface="PMingLiU"/>
              </a:rPr>
              <a:t>(freqs)  </a:t>
            </a:r>
            <a:r>
              <a:rPr sz="1100" spc="110" dirty="0">
                <a:latin typeface="PMingLiU"/>
                <a:cs typeface="PMingLiU"/>
              </a:rPr>
              <a:t>ans</a:t>
            </a:r>
            <a:r>
              <a:rPr sz="1100" spc="275" dirty="0">
                <a:latin typeface="PMingLiU"/>
                <a:cs typeface="PMingLiU"/>
              </a:rPr>
              <a:t> </a:t>
            </a:r>
            <a:r>
              <a:rPr sz="1100" spc="-15" dirty="0">
                <a:latin typeface="PMingLiU"/>
                <a:cs typeface="PMingLiU"/>
              </a:rPr>
              <a:t>=</a:t>
            </a:r>
            <a:endParaRPr sz="1100">
              <a:latin typeface="PMingLiU"/>
              <a:cs typeface="PMingLiU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spc="55" dirty="0">
                <a:latin typeface="PMingLiU"/>
                <a:cs typeface="PMingLiU"/>
              </a:rPr>
              <a:t>2000</a:t>
            </a:r>
            <a:r>
              <a:rPr sz="1100" spc="280" dirty="0">
                <a:latin typeface="PMingLiU"/>
                <a:cs typeface="PMingLiU"/>
              </a:rPr>
              <a:t> </a:t>
            </a:r>
            <a:r>
              <a:rPr sz="1100" spc="55" dirty="0">
                <a:latin typeface="PMingLiU"/>
                <a:cs typeface="PMingLiU"/>
              </a:rPr>
              <a:t>30</a:t>
            </a:r>
            <a:endParaRPr sz="1100">
              <a:latin typeface="PMingLiU"/>
              <a:cs typeface="PMingLiU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13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E18CA000-A5CB-3549-9BD3-C9E9FEB7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Perform Fourier </a:t>
            </a:r>
            <a:r>
              <a:rPr spc="-50" dirty="0"/>
              <a:t>Transform for </a:t>
            </a:r>
            <a:r>
              <a:rPr spc="-65" dirty="0"/>
              <a:t>each</a:t>
            </a:r>
            <a:r>
              <a:rPr spc="-45" dirty="0"/>
              <a:t> </a:t>
            </a:r>
            <a:r>
              <a:rPr spc="-80" dirty="0"/>
              <a:t>vowel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154" y="663575"/>
            <a:ext cx="16935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15" dirty="0">
                <a:latin typeface="Tahoma"/>
                <a:cs typeface="Tahoma"/>
              </a:rPr>
              <a:t>Plot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resulting</a:t>
            </a:r>
            <a:r>
              <a:rPr sz="1100" spc="-1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spectra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6170" y="1024499"/>
            <a:ext cx="2190918" cy="1643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01356" y="981844"/>
            <a:ext cx="495934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50" dirty="0">
                <a:latin typeface="Gill Sans MT"/>
                <a:cs typeface="Gill Sans MT"/>
              </a:rPr>
              <a:t>T</a:t>
            </a:r>
            <a:r>
              <a:rPr sz="1000" spc="5" dirty="0">
                <a:latin typeface="Gill Sans MT"/>
                <a:cs typeface="Gill Sans MT"/>
              </a:rPr>
              <a:t>emplate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4029" y="986124"/>
            <a:ext cx="23749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150" dirty="0">
                <a:latin typeface="Gill Sans MT"/>
                <a:cs typeface="Gill Sans MT"/>
              </a:rPr>
              <a:t>T</a:t>
            </a:r>
            <a:r>
              <a:rPr sz="1000" spc="5" dirty="0">
                <a:latin typeface="Gill Sans MT"/>
                <a:cs typeface="Gill Sans MT"/>
              </a:rPr>
              <a:t>e</a:t>
            </a:r>
            <a:r>
              <a:rPr sz="1000" spc="-5" dirty="0">
                <a:latin typeface="Gill Sans MT"/>
                <a:cs typeface="Gill Sans MT"/>
              </a:rPr>
              <a:t>s</a:t>
            </a:r>
            <a:r>
              <a:rPr sz="1000" dirty="0">
                <a:latin typeface="Gill Sans MT"/>
                <a:cs typeface="Gill Sans MT"/>
              </a:rPr>
              <a:t>t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33200" y="1225755"/>
            <a:ext cx="1352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dirty="0">
                <a:latin typeface="Gill Sans MT"/>
                <a:cs typeface="Gill Sans MT"/>
              </a:rPr>
              <a:t>IY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0005" y="1563807"/>
            <a:ext cx="18351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Gill Sans MT"/>
                <a:cs typeface="Gill Sans MT"/>
              </a:rPr>
              <a:t>EH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8825" y="1901859"/>
            <a:ext cx="19685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Gill Sans MT"/>
                <a:cs typeface="Gill Sans MT"/>
              </a:rPr>
              <a:t>AA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37257" y="2239911"/>
            <a:ext cx="205104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5" dirty="0">
                <a:latin typeface="Gill Sans MT"/>
                <a:cs typeface="Gill Sans MT"/>
              </a:rPr>
              <a:t>AH</a:t>
            </a:r>
            <a:endParaRPr sz="10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250" y="1249291"/>
            <a:ext cx="487680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25992D"/>
                </a:solidFill>
                <a:latin typeface="Courier New"/>
                <a:cs typeface="Courier New"/>
              </a:rPr>
              <a:t>%plot_spec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50" y="1437573"/>
            <a:ext cx="2152015" cy="494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0433FF"/>
                </a:solidFill>
                <a:latin typeface="Courier New"/>
                <a:cs typeface="Courier New"/>
              </a:rPr>
              <a:t>for </a:t>
            </a:r>
            <a:r>
              <a:rPr sz="600" dirty="0">
                <a:latin typeface="Courier New"/>
                <a:cs typeface="Courier New"/>
              </a:rPr>
              <a:t>i =</a:t>
            </a:r>
            <a:r>
              <a:rPr sz="600" spc="-1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1:4</a:t>
            </a:r>
            <a:endParaRPr sz="6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20"/>
              </a:spcBef>
            </a:pPr>
            <a:r>
              <a:rPr sz="600" spc="-5" dirty="0">
                <a:latin typeface="Courier New"/>
                <a:cs typeface="Courier New"/>
              </a:rPr>
              <a:t>subplot (4,2,2*i-1),</a:t>
            </a:r>
            <a:r>
              <a:rPr sz="600" spc="5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plot(spec_temp(:,i));</a:t>
            </a:r>
            <a:endParaRPr sz="6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25"/>
              </a:spcBef>
            </a:pPr>
            <a:r>
              <a:rPr sz="600" spc="-5" dirty="0">
                <a:latin typeface="Courier New"/>
                <a:cs typeface="Courier New"/>
              </a:rPr>
              <a:t>subplot (4,2,2*i-1), ylim([-10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20]);</a:t>
            </a:r>
            <a:endParaRPr sz="6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20"/>
              </a:spcBef>
            </a:pPr>
            <a:r>
              <a:rPr sz="600" spc="-5" dirty="0">
                <a:latin typeface="Courier New"/>
                <a:cs typeface="Courier New"/>
              </a:rPr>
              <a:t>subplot (4,2,2*i),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plot(spec_test(:,i));</a:t>
            </a:r>
            <a:endParaRPr sz="60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  <a:spcBef>
                <a:spcPts val="20"/>
              </a:spcBef>
            </a:pPr>
            <a:r>
              <a:rPr sz="600" spc="-5" dirty="0">
                <a:latin typeface="Courier New"/>
                <a:cs typeface="Courier New"/>
              </a:rPr>
              <a:t>subplot (4,2,2*i),ylim([-10</a:t>
            </a:r>
            <a:r>
              <a:rPr sz="600" spc="1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20]);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50" y="1908278"/>
            <a:ext cx="164465" cy="11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" dirty="0">
                <a:solidFill>
                  <a:srgbClr val="0433FF"/>
                </a:solidFill>
                <a:latin typeface="Courier New"/>
                <a:cs typeface="Courier New"/>
              </a:rPr>
              <a:t>end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14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7D3F728F-D5AA-3641-9865-424A02527E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55" dirty="0"/>
              <a:t>Compare </a:t>
            </a:r>
            <a:r>
              <a:rPr spc="-65" dirty="0"/>
              <a:t>each unknown </a:t>
            </a:r>
            <a:r>
              <a:rPr spc="-80" dirty="0"/>
              <a:t>vowels </a:t>
            </a:r>
            <a:r>
              <a:rPr spc="-15" dirty="0"/>
              <a:t>to all </a:t>
            </a:r>
            <a:r>
              <a:rPr spc="-50" dirty="0"/>
              <a:t>the</a:t>
            </a:r>
            <a:r>
              <a:rPr spc="140" dirty="0"/>
              <a:t> </a:t>
            </a:r>
            <a:r>
              <a:rPr spc="-50" dirty="0"/>
              <a:t>templates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027" y="578203"/>
            <a:ext cx="4213860" cy="153098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25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5" dirty="0">
                <a:latin typeface="Tahoma"/>
                <a:cs typeface="Tahoma"/>
              </a:rPr>
              <a:t>Go </a:t>
            </a:r>
            <a:r>
              <a:rPr sz="1100" spc="-25" dirty="0">
                <a:latin typeface="Tahoma"/>
                <a:cs typeface="Tahoma"/>
              </a:rPr>
              <a:t>thru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65" dirty="0">
                <a:latin typeface="Tahoma"/>
                <a:cs typeface="Tahoma"/>
              </a:rPr>
              <a:t>vowel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loop.</a:t>
            </a:r>
            <a:endParaRPr sz="1100">
              <a:latin typeface="Tahoma"/>
              <a:cs typeface="Tahoma"/>
            </a:endParaRPr>
          </a:p>
          <a:p>
            <a:pPr marL="294005" marR="43180" indent="-148590">
              <a:lnSpc>
                <a:spcPct val="102600"/>
              </a:lnSpc>
              <a:spcBef>
                <a:spcPts val="11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5" dirty="0">
                <a:latin typeface="Tahoma"/>
                <a:cs typeface="Tahoma"/>
              </a:rPr>
              <a:t>For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60" dirty="0">
                <a:latin typeface="Tahoma"/>
                <a:cs typeface="Tahoma"/>
              </a:rPr>
              <a:t>vowel, go </a:t>
            </a:r>
            <a:r>
              <a:rPr sz="1100" spc="-40" dirty="0">
                <a:latin typeface="Tahoma"/>
                <a:cs typeface="Tahoma"/>
              </a:rPr>
              <a:t>through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40" dirty="0">
                <a:latin typeface="Tahoma"/>
                <a:cs typeface="Tahoma"/>
              </a:rPr>
              <a:t>template </a:t>
            </a:r>
            <a:r>
              <a:rPr sz="1100" spc="-65" dirty="0">
                <a:latin typeface="Tahoma"/>
                <a:cs typeface="Tahoma"/>
              </a:rPr>
              <a:t>vowel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loop </a:t>
            </a:r>
            <a:r>
              <a:rPr sz="1100" spc="-50" dirty="0">
                <a:latin typeface="Tahoma"/>
                <a:cs typeface="Tahoma"/>
              </a:rPr>
              <a:t>and  </a:t>
            </a:r>
            <a:r>
              <a:rPr sz="1100" spc="-45" dirty="0">
                <a:latin typeface="Tahoma"/>
                <a:cs typeface="Tahoma"/>
              </a:rPr>
              <a:t>take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IP.</a:t>
            </a:r>
            <a:endParaRPr sz="1100">
              <a:latin typeface="Tahoma"/>
              <a:cs typeface="Tahoma"/>
            </a:endParaRPr>
          </a:p>
          <a:p>
            <a:pPr marL="294005" marR="167005" indent="-148590">
              <a:lnSpc>
                <a:spcPct val="102699"/>
              </a:lnSpc>
              <a:spcBef>
                <a:spcPts val="11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55" dirty="0">
                <a:latin typeface="Tahoma"/>
                <a:cs typeface="Tahoma"/>
              </a:rPr>
              <a:t>Save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IP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25" dirty="0">
                <a:latin typeface="Tahoma"/>
                <a:cs typeface="Tahoma"/>
              </a:rPr>
              <a:t>matrix in </a:t>
            </a:r>
            <a:r>
              <a:rPr sz="1100" spc="-40" dirty="0">
                <a:latin typeface="Tahoma"/>
                <a:cs typeface="Tahoma"/>
              </a:rPr>
              <a:t>which the </a:t>
            </a:r>
            <a:r>
              <a:rPr sz="1100" spc="-65" dirty="0">
                <a:latin typeface="Tahoma"/>
                <a:cs typeface="Tahoma"/>
              </a:rPr>
              <a:t>rows </a:t>
            </a:r>
            <a:r>
              <a:rPr sz="1100" spc="-50" dirty="0">
                <a:latin typeface="Tahoma"/>
                <a:cs typeface="Tahoma"/>
              </a:rPr>
              <a:t>correspond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test  </a:t>
            </a:r>
            <a:r>
              <a:rPr sz="1100" spc="-70" dirty="0">
                <a:latin typeface="Tahoma"/>
                <a:cs typeface="Tahoma"/>
              </a:rPr>
              <a:t>vowels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columns </a:t>
            </a:r>
            <a:r>
              <a:rPr sz="1100" spc="-40" dirty="0">
                <a:latin typeface="Tahoma"/>
                <a:cs typeface="Tahoma"/>
              </a:rPr>
              <a:t>the template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vowels.</a:t>
            </a:r>
            <a:endParaRPr sz="1100">
              <a:latin typeface="Tahoma"/>
              <a:cs typeface="Tahoma"/>
            </a:endParaRPr>
          </a:p>
          <a:p>
            <a:pPr marL="50800" marR="3759200">
              <a:lnSpc>
                <a:spcPct val="213499"/>
              </a:lnSpc>
              <a:spcBef>
                <a:spcPts val="120"/>
              </a:spcBef>
            </a:pPr>
            <a:r>
              <a:rPr sz="450" spc="10" dirty="0">
                <a:solidFill>
                  <a:srgbClr val="25992D"/>
                </a:solidFill>
                <a:latin typeface="Courier New"/>
                <a:cs typeface="Courier New"/>
              </a:rPr>
              <a:t>%do_test  </a:t>
            </a:r>
            <a:r>
              <a:rPr sz="450" spc="10" dirty="0">
                <a:solidFill>
                  <a:srgbClr val="0433FF"/>
                </a:solidFill>
                <a:latin typeface="Courier New"/>
                <a:cs typeface="Courier New"/>
              </a:rPr>
              <a:t>for </a:t>
            </a:r>
            <a:r>
              <a:rPr sz="450" spc="10" dirty="0">
                <a:latin typeface="Courier New"/>
                <a:cs typeface="Courier New"/>
              </a:rPr>
              <a:t>j =</a:t>
            </a:r>
            <a:r>
              <a:rPr sz="450" spc="-6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1:4</a:t>
            </a:r>
            <a:endParaRPr sz="45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  <a:spcBef>
                <a:spcPts val="35"/>
              </a:spcBef>
            </a:pPr>
            <a:r>
              <a:rPr sz="450" spc="10" dirty="0">
                <a:solidFill>
                  <a:srgbClr val="0433FF"/>
                </a:solidFill>
                <a:latin typeface="Courier New"/>
                <a:cs typeface="Courier New"/>
              </a:rPr>
              <a:t>for</a:t>
            </a:r>
            <a:r>
              <a:rPr sz="450" spc="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i=1:4</a:t>
            </a:r>
            <a:endParaRPr sz="450">
              <a:latin typeface="Courier New"/>
              <a:cs typeface="Courier New"/>
            </a:endParaRPr>
          </a:p>
          <a:p>
            <a:pPr marL="337820">
              <a:lnSpc>
                <a:spcPct val="100000"/>
              </a:lnSpc>
              <a:spcBef>
                <a:spcPts val="35"/>
              </a:spcBef>
            </a:pPr>
            <a:r>
              <a:rPr sz="450" spc="10" dirty="0">
                <a:latin typeface="Courier New"/>
                <a:cs typeface="Courier New"/>
              </a:rPr>
              <a:t>IP(j,i) =</a:t>
            </a:r>
            <a:r>
              <a:rPr sz="450" spc="2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sum((spec_test(:,j)-mean(spec_test(:,j))).*(spec_temp(:,i)-mean(spec_temp(:,i))));</a:t>
            </a:r>
            <a:endParaRPr sz="450">
              <a:latin typeface="Courier New"/>
              <a:cs typeface="Courier New"/>
            </a:endParaRPr>
          </a:p>
          <a:p>
            <a:pPr marL="194310">
              <a:lnSpc>
                <a:spcPct val="100000"/>
              </a:lnSpc>
              <a:spcBef>
                <a:spcPts val="40"/>
              </a:spcBef>
            </a:pPr>
            <a:r>
              <a:rPr sz="450" spc="10" dirty="0">
                <a:solidFill>
                  <a:srgbClr val="0433FF"/>
                </a:solidFill>
                <a:latin typeface="Courier New"/>
                <a:cs typeface="Courier New"/>
              </a:rPr>
              <a:t>end</a:t>
            </a:r>
            <a:endParaRPr sz="45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450" spc="10" dirty="0">
                <a:solidFill>
                  <a:srgbClr val="0433FF"/>
                </a:solidFill>
                <a:latin typeface="Courier New"/>
                <a:cs typeface="Courier New"/>
              </a:rPr>
              <a:t>end</a:t>
            </a:r>
            <a:endParaRPr sz="4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738" y="2370987"/>
            <a:ext cx="169545" cy="2438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10" dirty="0">
                <a:latin typeface="Courier New"/>
                <a:cs typeface="Courier New"/>
              </a:rPr>
              <a:t>&gt;&gt;IP</a:t>
            </a:r>
            <a:endParaRPr sz="4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50" spc="10" dirty="0">
                <a:latin typeface="Courier New"/>
                <a:cs typeface="Courier New"/>
              </a:rPr>
              <a:t>IP</a:t>
            </a:r>
            <a:r>
              <a:rPr sz="450" spc="-85" dirty="0">
                <a:latin typeface="Courier New"/>
                <a:cs typeface="Courier New"/>
              </a:rPr>
              <a:t> </a:t>
            </a:r>
            <a:r>
              <a:rPr sz="450" spc="10" dirty="0">
                <a:latin typeface="Courier New"/>
                <a:cs typeface="Courier New"/>
              </a:rPr>
              <a:t>=</a:t>
            </a:r>
            <a:endParaRPr sz="45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4542" y="2691319"/>
          <a:ext cx="1393824" cy="4260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3176">
                <a:tc>
                  <a:txBody>
                    <a:bodyPr/>
                    <a:lstStyle/>
                    <a:p>
                      <a:pPr marL="13335" algn="ctr">
                        <a:lnSpc>
                          <a:spcPts val="445"/>
                        </a:lnSpc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1.0e+03</a:t>
                      </a:r>
                      <a:r>
                        <a:rPr sz="45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50" spc="10" dirty="0">
                          <a:latin typeface="Courier New"/>
                          <a:cs typeface="Courier New"/>
                        </a:rPr>
                        <a:t>*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33">
                <a:tc>
                  <a:txBody>
                    <a:bodyPr/>
                    <a:lstStyle/>
                    <a:p>
                      <a:pPr marR="13970" algn="ctr">
                        <a:lnSpc>
                          <a:spcPts val="520"/>
                        </a:lnSpc>
                        <a:spcBef>
                          <a:spcPts val="245"/>
                        </a:spcBef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0.0023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520"/>
                        </a:lnSpc>
                        <a:spcBef>
                          <a:spcPts val="245"/>
                        </a:spcBef>
                      </a:pPr>
                      <a:r>
                        <a:rPr sz="450" dirty="0">
                          <a:latin typeface="Courier New"/>
                          <a:cs typeface="Courier New"/>
                        </a:rPr>
                        <a:t>-0.2601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520"/>
                        </a:lnSpc>
                        <a:spcBef>
                          <a:spcPts val="245"/>
                        </a:spcBef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0.0546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520"/>
                        </a:lnSpc>
                        <a:spcBef>
                          <a:spcPts val="245"/>
                        </a:spcBef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0.0495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222">
                <a:tc>
                  <a:txBody>
                    <a:bodyPr/>
                    <a:lstStyle/>
                    <a:p>
                      <a:pPr marR="13970" algn="ctr">
                        <a:lnSpc>
                          <a:spcPts val="475"/>
                        </a:lnSpc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0.0855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475"/>
                        </a:lnSpc>
                      </a:pPr>
                      <a:r>
                        <a:rPr sz="450" dirty="0">
                          <a:latin typeface="Courier New"/>
                          <a:cs typeface="Courier New"/>
                        </a:rPr>
                        <a:t>1.1562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475"/>
                        </a:lnSpc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0.1832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475"/>
                        </a:lnSpc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-0.5468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22">
                <a:tc>
                  <a:txBody>
                    <a:bodyPr/>
                    <a:lstStyle/>
                    <a:p>
                      <a:pPr marR="50165" algn="ctr">
                        <a:lnSpc>
                          <a:spcPts val="475"/>
                        </a:lnSpc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-0.0204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475"/>
                        </a:lnSpc>
                      </a:pPr>
                      <a:r>
                        <a:rPr sz="450" dirty="0">
                          <a:latin typeface="Courier New"/>
                          <a:cs typeface="Courier New"/>
                        </a:rPr>
                        <a:t>-0.4350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475"/>
                        </a:lnSpc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0.2976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475"/>
                        </a:lnSpc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-0.3989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65">
                <a:tc>
                  <a:txBody>
                    <a:bodyPr/>
                    <a:lstStyle/>
                    <a:p>
                      <a:pPr marR="50165" algn="ctr">
                        <a:lnSpc>
                          <a:spcPts val="425"/>
                        </a:lnSpc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-0.0648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ts val="425"/>
                        </a:lnSpc>
                      </a:pPr>
                      <a:r>
                        <a:rPr sz="450" dirty="0">
                          <a:latin typeface="Courier New"/>
                          <a:cs typeface="Courier New"/>
                        </a:rPr>
                        <a:t>-1.5917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425"/>
                        </a:lnSpc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0.0845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ts val="425"/>
                        </a:lnSpc>
                      </a:pPr>
                      <a:r>
                        <a:rPr sz="450" spc="10" dirty="0">
                          <a:latin typeface="Courier New"/>
                          <a:cs typeface="Courier New"/>
                        </a:rPr>
                        <a:t>0.7764</a:t>
                      </a:r>
                      <a:endParaRPr sz="4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15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54BF83E-E94D-0B4F-AFCF-A26269ACF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834" y="1568261"/>
            <a:ext cx="166687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9160" algn="l"/>
                <a:tab pos="1340485" algn="l"/>
              </a:tabLst>
            </a:pPr>
            <a:r>
              <a:rPr sz="900" dirty="0">
                <a:latin typeface="Gill Sans MT"/>
                <a:cs typeface="Gill Sans MT"/>
              </a:rPr>
              <a:t>0.0023  </a:t>
            </a:r>
            <a:r>
              <a:rPr sz="900" spc="5" dirty="0">
                <a:latin typeface="Gill Sans MT"/>
                <a:cs typeface="Gill Sans MT"/>
              </a:rPr>
              <a:t> </a:t>
            </a:r>
            <a:r>
              <a:rPr sz="900" dirty="0">
                <a:latin typeface="Gill Sans MT"/>
                <a:cs typeface="Gill Sans MT"/>
              </a:rPr>
              <a:t>-0.2601	</a:t>
            </a:r>
            <a:r>
              <a:rPr sz="900" dirty="0">
                <a:solidFill>
                  <a:srgbClr val="FF2E16"/>
                </a:solidFill>
                <a:latin typeface="Gill Sans MT"/>
                <a:cs typeface="Gill Sans MT"/>
              </a:rPr>
              <a:t>0.0546	</a:t>
            </a:r>
            <a:r>
              <a:rPr sz="900" dirty="0">
                <a:latin typeface="Gill Sans MT"/>
                <a:cs typeface="Gill Sans MT"/>
              </a:rPr>
              <a:t>0.0495</a:t>
            </a:r>
            <a:endParaRPr sz="9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907" y="1454351"/>
            <a:ext cx="113664" cy="138430"/>
          </a:xfrm>
          <a:prstGeom prst="rect">
            <a:avLst/>
          </a:prstGeom>
          <a:solidFill>
            <a:srgbClr val="FFC8FF">
              <a:alpha val="45999"/>
            </a:srgbClr>
          </a:solidFill>
        </p:spPr>
        <p:txBody>
          <a:bodyPr vert="horz" wrap="square" lIns="0" tIns="1079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5"/>
              </a:spcBef>
            </a:pPr>
            <a:r>
              <a:rPr sz="700" spc="10" dirty="0">
                <a:latin typeface="Gill Sans MT"/>
                <a:cs typeface="Gill Sans MT"/>
              </a:rPr>
              <a:t>IY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4838" y="1456269"/>
            <a:ext cx="147955" cy="138430"/>
          </a:xfrm>
          <a:prstGeom prst="rect">
            <a:avLst/>
          </a:prstGeom>
          <a:solidFill>
            <a:srgbClr val="FFC8FF">
              <a:alpha val="45999"/>
            </a:srgbClr>
          </a:solidFill>
        </p:spPr>
        <p:txBody>
          <a:bodyPr vert="horz" wrap="square" lIns="0" tIns="1079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5"/>
              </a:spcBef>
            </a:pPr>
            <a:r>
              <a:rPr sz="700" spc="15" dirty="0">
                <a:latin typeface="Gill Sans MT"/>
                <a:cs typeface="Gill Sans MT"/>
              </a:rPr>
              <a:t>EH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7917" y="1456269"/>
            <a:ext cx="157480" cy="138430"/>
          </a:xfrm>
          <a:prstGeom prst="rect">
            <a:avLst/>
          </a:prstGeom>
          <a:solidFill>
            <a:srgbClr val="FFC8FF">
              <a:alpha val="45999"/>
            </a:srgbClr>
          </a:solidFill>
        </p:spPr>
        <p:txBody>
          <a:bodyPr vert="horz" wrap="square" lIns="0" tIns="1079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5"/>
              </a:spcBef>
            </a:pPr>
            <a:r>
              <a:rPr sz="700" spc="15" dirty="0">
                <a:latin typeface="Gill Sans MT"/>
                <a:cs typeface="Gill Sans MT"/>
              </a:rPr>
              <a:t>AA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7276" y="1456269"/>
            <a:ext cx="163195" cy="138430"/>
          </a:xfrm>
          <a:prstGeom prst="rect">
            <a:avLst/>
          </a:prstGeom>
          <a:solidFill>
            <a:srgbClr val="FFC8FF">
              <a:alpha val="45999"/>
            </a:srgbClr>
          </a:solidFill>
        </p:spPr>
        <p:txBody>
          <a:bodyPr vert="horz" wrap="square" lIns="0" tIns="1079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85"/>
              </a:spcBef>
            </a:pPr>
            <a:r>
              <a:rPr sz="700" spc="15" dirty="0">
                <a:latin typeface="Gill Sans MT"/>
                <a:cs typeface="Gill Sans MT"/>
              </a:rPr>
              <a:t>AH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2272" y="1577124"/>
            <a:ext cx="93980" cy="111760"/>
          </a:xfrm>
          <a:custGeom>
            <a:avLst/>
            <a:gdLst/>
            <a:ahLst/>
            <a:cxnLst/>
            <a:rect l="l" t="t" r="r" b="b"/>
            <a:pathLst>
              <a:path w="93980" h="111760">
                <a:moveTo>
                  <a:pt x="0" y="0"/>
                </a:moveTo>
                <a:lnTo>
                  <a:pt x="93507" y="0"/>
                </a:lnTo>
                <a:lnTo>
                  <a:pt x="93507" y="111263"/>
                </a:lnTo>
                <a:lnTo>
                  <a:pt x="0" y="111263"/>
                </a:lnTo>
                <a:lnTo>
                  <a:pt x="0" y="0"/>
                </a:lnTo>
                <a:close/>
              </a:path>
            </a:pathLst>
          </a:custGeom>
          <a:solidFill>
            <a:srgbClr val="7FF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86837" y="1575934"/>
            <a:ext cx="84455" cy="108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50" spc="-5" dirty="0">
                <a:latin typeface="Gill Sans MT"/>
                <a:cs typeface="Gill Sans MT"/>
              </a:rPr>
              <a:t>IY</a:t>
            </a:r>
            <a:endParaRPr sz="55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65469" y="1732509"/>
            <a:ext cx="123189" cy="111760"/>
          </a:xfrm>
          <a:custGeom>
            <a:avLst/>
            <a:gdLst/>
            <a:ahLst/>
            <a:cxnLst/>
            <a:rect l="l" t="t" r="r" b="b"/>
            <a:pathLst>
              <a:path w="123190" h="111760">
                <a:moveTo>
                  <a:pt x="0" y="0"/>
                </a:moveTo>
                <a:lnTo>
                  <a:pt x="122773" y="0"/>
                </a:lnTo>
                <a:lnTo>
                  <a:pt x="122773" y="111263"/>
                </a:lnTo>
                <a:lnTo>
                  <a:pt x="0" y="111263"/>
                </a:lnTo>
                <a:lnTo>
                  <a:pt x="0" y="0"/>
                </a:lnTo>
                <a:close/>
              </a:path>
            </a:pathLst>
          </a:custGeom>
          <a:solidFill>
            <a:srgbClr val="7FF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0933" y="1866793"/>
            <a:ext cx="138430" cy="111760"/>
          </a:xfrm>
          <a:custGeom>
            <a:avLst/>
            <a:gdLst/>
            <a:ahLst/>
            <a:cxnLst/>
            <a:rect l="l" t="t" r="r" b="b"/>
            <a:pathLst>
              <a:path w="138430" h="111760">
                <a:moveTo>
                  <a:pt x="0" y="0"/>
                </a:moveTo>
                <a:lnTo>
                  <a:pt x="138120" y="0"/>
                </a:lnTo>
                <a:lnTo>
                  <a:pt x="138120" y="111263"/>
                </a:lnTo>
                <a:lnTo>
                  <a:pt x="0" y="111263"/>
                </a:lnTo>
                <a:lnTo>
                  <a:pt x="0" y="0"/>
                </a:lnTo>
                <a:close/>
              </a:path>
            </a:pathLst>
          </a:custGeom>
          <a:solidFill>
            <a:srgbClr val="7FF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0933" y="2001076"/>
            <a:ext cx="138430" cy="111760"/>
          </a:xfrm>
          <a:custGeom>
            <a:avLst/>
            <a:gdLst/>
            <a:ahLst/>
            <a:cxnLst/>
            <a:rect l="l" t="t" r="r" b="b"/>
            <a:pathLst>
              <a:path w="138430" h="111760">
                <a:moveTo>
                  <a:pt x="0" y="0"/>
                </a:moveTo>
                <a:lnTo>
                  <a:pt x="138120" y="0"/>
                </a:lnTo>
                <a:lnTo>
                  <a:pt x="138120" y="111263"/>
                </a:lnTo>
                <a:lnTo>
                  <a:pt x="0" y="111263"/>
                </a:lnTo>
                <a:lnTo>
                  <a:pt x="0" y="0"/>
                </a:lnTo>
                <a:close/>
              </a:path>
            </a:pathLst>
          </a:custGeom>
          <a:solidFill>
            <a:srgbClr val="7FFA6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60933" y="1732509"/>
          <a:ext cx="1890394" cy="392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694">
                <a:tc>
                  <a:txBody>
                    <a:bodyPr/>
                    <a:lstStyle/>
                    <a:p>
                      <a:pPr marL="22860">
                        <a:lnSpc>
                          <a:spcPts val="940"/>
                        </a:lnSpc>
                      </a:pPr>
                      <a:r>
                        <a:rPr sz="825" spc="-7" baseline="15151" dirty="0">
                          <a:latin typeface="Gill Sans MT"/>
                          <a:cs typeface="Gill Sans MT"/>
                        </a:rPr>
                        <a:t>EH   </a:t>
                      </a:r>
                      <a:r>
                        <a:rPr sz="825" spc="209" baseline="15151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900" dirty="0">
                          <a:latin typeface="Gill Sans MT"/>
                          <a:cs typeface="Gill Sans MT"/>
                        </a:rPr>
                        <a:t>0.0855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  <a:p>
                      <a:pPr marL="22860">
                        <a:lnSpc>
                          <a:spcPts val="1005"/>
                        </a:lnSpc>
                      </a:pPr>
                      <a:r>
                        <a:rPr sz="825" spc="-7" baseline="15151" dirty="0">
                          <a:latin typeface="Gill Sans MT"/>
                          <a:cs typeface="Gill Sans MT"/>
                        </a:rPr>
                        <a:t>AA </a:t>
                      </a:r>
                      <a:r>
                        <a:rPr sz="825" spc="135" baseline="15151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900" dirty="0">
                          <a:latin typeface="Gill Sans MT"/>
                          <a:cs typeface="Gill Sans MT"/>
                        </a:rPr>
                        <a:t>-0.0204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940"/>
                        </a:lnSpc>
                        <a:tabLst>
                          <a:tab pos="519430" algn="l"/>
                        </a:tabLst>
                      </a:pPr>
                      <a:r>
                        <a:rPr sz="900" dirty="0">
                          <a:solidFill>
                            <a:srgbClr val="FF2E16"/>
                          </a:solidFill>
                          <a:latin typeface="Gill Sans MT"/>
                          <a:cs typeface="Gill Sans MT"/>
                        </a:rPr>
                        <a:t>1.1562	</a:t>
                      </a:r>
                      <a:r>
                        <a:rPr sz="900" dirty="0">
                          <a:latin typeface="Gill Sans MT"/>
                          <a:cs typeface="Gill Sans MT"/>
                        </a:rPr>
                        <a:t>0.1832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  <a:p>
                      <a:pPr marL="46355">
                        <a:lnSpc>
                          <a:spcPts val="1005"/>
                        </a:lnSpc>
                        <a:tabLst>
                          <a:tab pos="524510" algn="l"/>
                        </a:tabLst>
                      </a:pPr>
                      <a:r>
                        <a:rPr sz="900" dirty="0">
                          <a:latin typeface="Gill Sans MT"/>
                          <a:cs typeface="Gill Sans MT"/>
                        </a:rPr>
                        <a:t>-0.4350	</a:t>
                      </a:r>
                      <a:r>
                        <a:rPr sz="900" dirty="0">
                          <a:solidFill>
                            <a:srgbClr val="FF2E16"/>
                          </a:solidFill>
                          <a:latin typeface="Gill Sans MT"/>
                          <a:cs typeface="Gill Sans MT"/>
                        </a:rPr>
                        <a:t>0.2976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940"/>
                        </a:lnSpc>
                      </a:pPr>
                      <a:r>
                        <a:rPr sz="900" dirty="0">
                          <a:latin typeface="Gill Sans MT"/>
                          <a:cs typeface="Gill Sans MT"/>
                        </a:rPr>
                        <a:t>-0.5468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  <a:p>
                      <a:pPr marL="46355">
                        <a:lnSpc>
                          <a:spcPts val="1005"/>
                        </a:lnSpc>
                      </a:pPr>
                      <a:r>
                        <a:rPr sz="900" dirty="0">
                          <a:latin typeface="Gill Sans MT"/>
                          <a:cs typeface="Gill Sans MT"/>
                        </a:rPr>
                        <a:t>-0.3989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234">
                <a:tc>
                  <a:txBody>
                    <a:bodyPr/>
                    <a:lstStyle/>
                    <a:p>
                      <a:pPr marL="20320">
                        <a:lnSpc>
                          <a:spcPts val="950"/>
                        </a:lnSpc>
                      </a:pPr>
                      <a:r>
                        <a:rPr sz="825" spc="-7" baseline="15151" dirty="0">
                          <a:latin typeface="Gill Sans MT"/>
                          <a:cs typeface="Gill Sans MT"/>
                        </a:rPr>
                        <a:t>AH</a:t>
                      </a:r>
                      <a:r>
                        <a:rPr sz="825" spc="187" baseline="15151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900" dirty="0">
                          <a:latin typeface="Gill Sans MT"/>
                          <a:cs typeface="Gill Sans MT"/>
                        </a:rPr>
                        <a:t>-0.0648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950"/>
                        </a:lnSpc>
                        <a:tabLst>
                          <a:tab pos="527050" algn="l"/>
                        </a:tabLst>
                      </a:pPr>
                      <a:r>
                        <a:rPr sz="900" dirty="0">
                          <a:latin typeface="Gill Sans MT"/>
                          <a:cs typeface="Gill Sans MT"/>
                        </a:rPr>
                        <a:t>-1.5917	0.0845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950"/>
                        </a:lnSpc>
                      </a:pPr>
                      <a:r>
                        <a:rPr sz="900" dirty="0">
                          <a:solidFill>
                            <a:srgbClr val="FF2E16"/>
                          </a:solidFill>
                          <a:latin typeface="Gill Sans MT"/>
                          <a:cs typeface="Gill Sans MT"/>
                        </a:rPr>
                        <a:t>0.7764</a:t>
                      </a:r>
                      <a:endParaRPr sz="9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229539" y="579791"/>
            <a:ext cx="3870325" cy="83248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45" dirty="0">
                <a:latin typeface="Tahoma"/>
                <a:cs typeface="Tahoma"/>
              </a:rPr>
              <a:t>How </a:t>
            </a:r>
            <a:r>
              <a:rPr sz="1100" spc="-50" dirty="0">
                <a:latin typeface="Tahoma"/>
                <a:cs typeface="Tahoma"/>
              </a:rPr>
              <a:t>do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35" dirty="0">
                <a:latin typeface="Tahoma"/>
                <a:cs typeface="Tahoma"/>
              </a:rPr>
              <a:t>interpret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IP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matrix?</a:t>
            </a:r>
            <a:endParaRPr sz="1100">
              <a:latin typeface="Tahoma"/>
              <a:cs typeface="Tahoma"/>
            </a:endParaRPr>
          </a:p>
          <a:p>
            <a:pPr marL="186055" marR="30480" indent="-148590">
              <a:lnSpc>
                <a:spcPct val="102699"/>
              </a:lnSpc>
              <a:spcBef>
                <a:spcPts val="18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25" dirty="0">
                <a:latin typeface="Tahoma"/>
                <a:cs typeface="Tahoma"/>
              </a:rPr>
              <a:t>Each </a:t>
            </a:r>
            <a:r>
              <a:rPr sz="1100" spc="-60" dirty="0">
                <a:latin typeface="Tahoma"/>
                <a:cs typeface="Tahoma"/>
              </a:rPr>
              <a:t>row has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results for </a:t>
            </a:r>
            <a:r>
              <a:rPr sz="1100" spc="-70" dirty="0">
                <a:latin typeface="Tahoma"/>
                <a:cs typeface="Tahoma"/>
              </a:rPr>
              <a:t>one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60" dirty="0">
                <a:latin typeface="Tahoma"/>
                <a:cs typeface="Tahoma"/>
              </a:rPr>
              <a:t>vowel, </a:t>
            </a:r>
            <a:r>
              <a:rPr sz="1100" spc="-45" dirty="0">
                <a:latin typeface="Tahoma"/>
                <a:cs typeface="Tahoma"/>
              </a:rPr>
              <a:t>comparing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15" dirty="0">
                <a:latin typeface="Tahoma"/>
                <a:cs typeface="Tahoma"/>
              </a:rPr>
              <a:t>to all  </a:t>
            </a:r>
            <a:r>
              <a:rPr sz="1100" spc="-40" dirty="0">
                <a:latin typeface="Tahoma"/>
                <a:cs typeface="Tahoma"/>
              </a:rPr>
              <a:t>template </a:t>
            </a:r>
            <a:r>
              <a:rPr sz="1100" spc="-65" dirty="0">
                <a:latin typeface="Tahoma"/>
                <a:cs typeface="Tahoma"/>
              </a:rPr>
              <a:t>vowels, </a:t>
            </a:r>
            <a:r>
              <a:rPr sz="1100" spc="-50" dirty="0">
                <a:latin typeface="Tahoma"/>
                <a:cs typeface="Tahoma"/>
              </a:rPr>
              <a:t>across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columns</a:t>
            </a:r>
            <a:endParaRPr sz="1100">
              <a:latin typeface="Tahoma"/>
              <a:cs typeface="Tahoma"/>
            </a:endParaRPr>
          </a:p>
          <a:p>
            <a:pPr marL="1210945">
              <a:lnSpc>
                <a:spcPct val="100000"/>
              </a:lnSpc>
              <a:spcBef>
                <a:spcPts val="645"/>
              </a:spcBef>
            </a:pPr>
            <a:r>
              <a:rPr sz="1050" spc="-5" dirty="0">
                <a:latin typeface="Gill Sans MT"/>
                <a:cs typeface="Gill Sans MT"/>
              </a:rPr>
              <a:t>Template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9220" y="1743821"/>
            <a:ext cx="184785" cy="254000"/>
          </a:xfrm>
          <a:prstGeom prst="rect">
            <a:avLst/>
          </a:prstGeom>
        </p:spPr>
        <p:txBody>
          <a:bodyPr vert="vert270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1050" spc="-165" dirty="0">
                <a:latin typeface="Gill Sans MT"/>
                <a:cs typeface="Gill Sans MT"/>
              </a:rPr>
              <a:t>T</a:t>
            </a:r>
            <a:r>
              <a:rPr sz="1050" dirty="0">
                <a:latin typeface="Gill Sans MT"/>
                <a:cs typeface="Gill Sans MT"/>
              </a:rPr>
              <a:t>e</a:t>
            </a:r>
            <a:r>
              <a:rPr sz="1050" spc="-5" dirty="0">
                <a:latin typeface="Gill Sans MT"/>
                <a:cs typeface="Gill Sans MT"/>
              </a:rPr>
              <a:t>s</a:t>
            </a:r>
            <a:r>
              <a:rPr sz="1050" dirty="0">
                <a:latin typeface="Gill Sans MT"/>
                <a:cs typeface="Gill Sans MT"/>
              </a:rPr>
              <a:t>t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9539" y="2187575"/>
            <a:ext cx="4105910" cy="92836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30480" indent="-148590">
              <a:lnSpc>
                <a:spcPct val="102600"/>
              </a:lnSpc>
              <a:spcBef>
                <a:spcPts val="5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2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largest </a:t>
            </a:r>
            <a:r>
              <a:rPr sz="1100" spc="-10" dirty="0">
                <a:latin typeface="Tahoma"/>
                <a:cs typeface="Tahoma"/>
              </a:rPr>
              <a:t>IP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60" dirty="0">
                <a:latin typeface="Tahoma"/>
                <a:cs typeface="Tahoma"/>
              </a:rPr>
              <a:t>each </a:t>
            </a:r>
            <a:r>
              <a:rPr sz="1100" spc="-30" dirty="0">
                <a:latin typeface="Tahoma"/>
                <a:cs typeface="Tahoma"/>
              </a:rPr>
              <a:t>test </a:t>
            </a:r>
            <a:r>
              <a:rPr sz="1100" spc="-65" dirty="0">
                <a:latin typeface="Tahoma"/>
                <a:cs typeface="Tahoma"/>
              </a:rPr>
              <a:t>vowel </a:t>
            </a:r>
            <a:r>
              <a:rPr sz="1100" spc="-3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65" dirty="0">
                <a:latin typeface="Tahoma"/>
                <a:cs typeface="Tahoma"/>
              </a:rPr>
              <a:t>vowel </a:t>
            </a:r>
            <a:r>
              <a:rPr sz="1100" spc="-50" dirty="0">
                <a:latin typeface="Tahoma"/>
                <a:cs typeface="Tahoma"/>
              </a:rPr>
              <a:t>category </a:t>
            </a:r>
            <a:r>
              <a:rPr sz="1100" spc="-45" dirty="0">
                <a:latin typeface="Tahoma"/>
                <a:cs typeface="Tahoma"/>
              </a:rPr>
              <a:t>our </a:t>
            </a:r>
            <a:r>
              <a:rPr sz="1100" spc="-55" dirty="0">
                <a:latin typeface="Tahoma"/>
                <a:cs typeface="Tahoma"/>
              </a:rPr>
              <a:t>system  </a:t>
            </a:r>
            <a:r>
              <a:rPr sz="1100" spc="-60" dirty="0">
                <a:latin typeface="Tahoma"/>
                <a:cs typeface="Tahoma"/>
              </a:rPr>
              <a:t>has </a:t>
            </a:r>
            <a:r>
              <a:rPr sz="1100" spc="-50" dirty="0">
                <a:latin typeface="Tahoma"/>
                <a:cs typeface="Tahoma"/>
              </a:rPr>
              <a:t>recognized </a:t>
            </a:r>
            <a:r>
              <a:rPr sz="1100" spc="-45" dirty="0">
                <a:latin typeface="Tahoma"/>
                <a:cs typeface="Tahoma"/>
              </a:rPr>
              <a:t>for </a:t>
            </a:r>
            <a:r>
              <a:rPr sz="1100" spc="-15" dirty="0">
                <a:latin typeface="Tahoma"/>
                <a:cs typeface="Tahoma"/>
              </a:rPr>
              <a:t>that</a:t>
            </a:r>
            <a:r>
              <a:rPr sz="1100" spc="2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vowel</a:t>
            </a:r>
            <a:endParaRPr sz="1100" dirty="0">
              <a:latin typeface="Tahoma"/>
              <a:cs typeface="Tahoma"/>
            </a:endParaRPr>
          </a:p>
          <a:p>
            <a:pPr marL="186055" marR="33655" indent="-148590">
              <a:lnSpc>
                <a:spcPct val="102600"/>
              </a:lnSpc>
              <a:spcBef>
                <a:spcPts val="19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65" dirty="0">
                <a:latin typeface="Tahoma"/>
                <a:cs typeface="Tahoma"/>
              </a:rPr>
              <a:t>If </a:t>
            </a:r>
            <a:r>
              <a:rPr sz="1100" spc="-45" dirty="0">
                <a:latin typeface="Tahoma"/>
                <a:cs typeface="Tahoma"/>
              </a:rPr>
              <a:t>our recognizer </a:t>
            </a:r>
            <a:r>
              <a:rPr sz="1100" spc="-65" dirty="0">
                <a:latin typeface="Tahoma"/>
                <a:cs typeface="Tahoma"/>
              </a:rPr>
              <a:t>worked, </a:t>
            </a:r>
            <a:r>
              <a:rPr sz="1100" spc="-40" dirty="0">
                <a:latin typeface="Tahoma"/>
                <a:cs typeface="Tahoma"/>
              </a:rPr>
              <a:t>the diagonal </a:t>
            </a:r>
            <a:r>
              <a:rPr sz="1100" spc="-35" dirty="0">
                <a:latin typeface="Tahoma"/>
                <a:cs typeface="Tahoma"/>
              </a:rPr>
              <a:t>cells of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25" dirty="0">
                <a:latin typeface="Tahoma"/>
                <a:cs typeface="Tahoma"/>
              </a:rPr>
              <a:t>matrix </a:t>
            </a:r>
            <a:r>
              <a:rPr sz="1100" spc="-45" dirty="0">
                <a:latin typeface="Tahoma"/>
                <a:cs typeface="Tahoma"/>
              </a:rPr>
              <a:t>should </a:t>
            </a:r>
            <a:r>
              <a:rPr sz="1100" spc="-55" dirty="0">
                <a:latin typeface="Tahoma"/>
                <a:cs typeface="Tahoma"/>
              </a:rPr>
              <a:t>be  </a:t>
            </a:r>
            <a:r>
              <a:rPr sz="1100" spc="-50" dirty="0">
                <a:latin typeface="Tahoma"/>
                <a:cs typeface="Tahoma"/>
              </a:rPr>
              <a:t>larger </a:t>
            </a:r>
            <a:r>
              <a:rPr sz="1100" spc="-35" dirty="0">
                <a:latin typeface="Tahoma"/>
                <a:cs typeface="Tahoma"/>
              </a:rPr>
              <a:t>than </a:t>
            </a:r>
            <a:r>
              <a:rPr sz="1100" spc="-40" dirty="0">
                <a:latin typeface="Tahoma"/>
                <a:cs typeface="Tahoma"/>
              </a:rPr>
              <a:t>the off-diagonal</a:t>
            </a:r>
            <a:r>
              <a:rPr sz="1100" spc="19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cells.</a:t>
            </a:r>
            <a:endParaRPr sz="1100" dirty="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22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55" dirty="0">
                <a:latin typeface="Tahoma"/>
                <a:cs typeface="Tahoma"/>
              </a:rPr>
              <a:t>3 </a:t>
            </a:r>
            <a:r>
              <a:rPr sz="1100" spc="-70" dirty="0">
                <a:latin typeface="Tahoma"/>
                <a:cs typeface="Tahoma"/>
              </a:rPr>
              <a:t>vowels </a:t>
            </a:r>
            <a:r>
              <a:rPr sz="1100" spc="-80" dirty="0">
                <a:latin typeface="Tahoma"/>
                <a:cs typeface="Tahoma"/>
              </a:rPr>
              <a:t>were </a:t>
            </a:r>
            <a:r>
              <a:rPr sz="1100" spc="-35" dirty="0">
                <a:latin typeface="Tahoma"/>
                <a:cs typeface="Tahoma"/>
              </a:rPr>
              <a:t>correctly </a:t>
            </a:r>
            <a:r>
              <a:rPr sz="1100" spc="-45" dirty="0">
                <a:latin typeface="Tahoma"/>
                <a:cs typeface="Tahoma"/>
              </a:rPr>
              <a:t>recognized. One </a:t>
            </a:r>
            <a:r>
              <a:rPr sz="1100" spc="-80" dirty="0">
                <a:latin typeface="Tahoma"/>
                <a:cs typeface="Tahoma"/>
              </a:rPr>
              <a:t>was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35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(/IY/).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16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236E759-FE42-814E-9BF7-1A1A4CD05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29302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US" spc="-40" dirty="0"/>
              <a:t>Important functions in </a:t>
            </a:r>
            <a:r>
              <a:rPr lang="en-US" spc="-40" dirty="0" err="1"/>
              <a:t>numpy</a:t>
            </a:r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229539" y="579791"/>
            <a:ext cx="3870325" cy="8034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lang="en-US"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lang="en-US" sz="1050" spc="-20" dirty="0" err="1">
                <a:latin typeface="Tahoma"/>
                <a:cs typeface="Tahoma"/>
              </a:rPr>
              <a:t>Numpy</a:t>
            </a:r>
            <a:r>
              <a:rPr lang="en-US" sz="1050" spc="-20" dirty="0">
                <a:latin typeface="Tahoma"/>
                <a:cs typeface="Tahoma"/>
              </a:rPr>
              <a:t> is a math library in python that does a lot of things</a:t>
            </a:r>
          </a:p>
          <a:p>
            <a:pPr marL="38100">
              <a:spcBef>
                <a:spcPts val="325"/>
              </a:spcBef>
            </a:pPr>
            <a:r>
              <a:rPr lang="en-US"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lang="en-US" sz="1050" spc="-20" dirty="0" err="1">
                <a:latin typeface="Tahoma"/>
                <a:cs typeface="Tahoma"/>
              </a:rPr>
              <a:t>linspace</a:t>
            </a:r>
            <a:r>
              <a:rPr lang="en-US" sz="1050" spc="-20" dirty="0">
                <a:latin typeface="Tahoma"/>
                <a:cs typeface="Tahoma"/>
              </a:rPr>
              <a:t>: Return evenly spaced numbers over a specified interval</a:t>
            </a:r>
          </a:p>
          <a:p>
            <a:pPr marL="38100">
              <a:spcBef>
                <a:spcPts val="325"/>
              </a:spcBef>
            </a:pPr>
            <a:r>
              <a:rPr lang="en-US"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lang="en-US" sz="1050" spc="-20" dirty="0">
                <a:latin typeface="Tahoma"/>
                <a:cs typeface="Tahoma"/>
              </a:rPr>
              <a:t>sin: Computes sinus of number</a:t>
            </a:r>
          </a:p>
          <a:p>
            <a:pPr marL="38100">
              <a:spcBef>
                <a:spcPts val="325"/>
              </a:spcBef>
            </a:pPr>
            <a:endParaRPr sz="1050" dirty="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17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236E759-FE42-814E-9BF7-1A1A4CD05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11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293029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lang="en-US" spc="-40" dirty="0"/>
              <a:t>Important functions in </a:t>
            </a:r>
            <a:r>
              <a:rPr lang="en-US" spc="-40" dirty="0" err="1"/>
              <a:t>scipy</a:t>
            </a:r>
            <a:endParaRPr spc="-40" dirty="0"/>
          </a:p>
        </p:txBody>
      </p:sp>
      <p:sp>
        <p:nvSpPr>
          <p:cNvPr id="14" name="object 14"/>
          <p:cNvSpPr txBox="1"/>
          <p:nvPr/>
        </p:nvSpPr>
        <p:spPr>
          <a:xfrm>
            <a:off x="229539" y="579791"/>
            <a:ext cx="3870325" cy="8034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lang="en-US"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lang="en-US" sz="1050" spc="-20" dirty="0" err="1">
                <a:latin typeface="Tahoma"/>
                <a:cs typeface="Tahoma"/>
              </a:rPr>
              <a:t>Numpy</a:t>
            </a:r>
            <a:r>
              <a:rPr lang="en-US" sz="1050" spc="-20" dirty="0">
                <a:latin typeface="Tahoma"/>
                <a:cs typeface="Tahoma"/>
              </a:rPr>
              <a:t> is a science library in python that does a lot of things</a:t>
            </a:r>
          </a:p>
          <a:p>
            <a:pPr marL="38100">
              <a:spcBef>
                <a:spcPts val="325"/>
              </a:spcBef>
            </a:pPr>
            <a:r>
              <a:rPr lang="en-US"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lang="en-US" sz="1050" spc="-20" dirty="0" err="1">
                <a:latin typeface="Tahoma"/>
                <a:cs typeface="Tahoma"/>
              </a:rPr>
              <a:t>io.wavfile</a:t>
            </a:r>
            <a:r>
              <a:rPr lang="en-US" sz="1050" spc="-20" dirty="0">
                <a:latin typeface="Tahoma"/>
                <a:cs typeface="Tahoma"/>
              </a:rPr>
              <a:t>: Reads wav files – returns the sample rate and the data</a:t>
            </a:r>
          </a:p>
          <a:p>
            <a:pPr marL="38100">
              <a:spcBef>
                <a:spcPts val="325"/>
              </a:spcBef>
            </a:pPr>
            <a:r>
              <a:rPr lang="en-US"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lang="en-US" sz="1050" spc="-20" dirty="0" err="1">
                <a:latin typeface="Tahoma"/>
                <a:cs typeface="Tahoma"/>
              </a:rPr>
              <a:t>fftpack.fft</a:t>
            </a:r>
            <a:r>
              <a:rPr lang="en-US" sz="1050" spc="-20" dirty="0">
                <a:latin typeface="Tahoma"/>
                <a:cs typeface="Tahoma"/>
              </a:rPr>
              <a:t>: Computes </a:t>
            </a:r>
            <a:r>
              <a:rPr lang="en-US" sz="1050" spc="-20" dirty="0" err="1">
                <a:latin typeface="Tahoma"/>
                <a:cs typeface="Tahoma"/>
              </a:rPr>
              <a:t>fft</a:t>
            </a:r>
            <a:r>
              <a:rPr lang="en-US" sz="1050" spc="-20" dirty="0">
                <a:latin typeface="Tahoma"/>
                <a:cs typeface="Tahoma"/>
              </a:rPr>
              <a:t> of data vector (</a:t>
            </a:r>
            <a:r>
              <a:rPr lang="en-US" sz="1050" spc="-20" dirty="0" err="1">
                <a:latin typeface="Tahoma"/>
                <a:cs typeface="Tahoma"/>
              </a:rPr>
              <a:t>fourier</a:t>
            </a:r>
            <a:r>
              <a:rPr lang="en-US" sz="1050" spc="-20" dirty="0">
                <a:latin typeface="Tahoma"/>
                <a:cs typeface="Tahoma"/>
              </a:rPr>
              <a:t> transform)</a:t>
            </a:r>
          </a:p>
          <a:p>
            <a:pPr marL="38100">
              <a:spcBef>
                <a:spcPts val="325"/>
              </a:spcBef>
            </a:pPr>
            <a:endParaRPr sz="1050" dirty="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18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D236E759-FE42-814E-9BF7-1A1A4CD05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5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Fourier </a:t>
            </a:r>
            <a:r>
              <a:rPr spc="-35" dirty="0"/>
              <a:t>Analysis (Fourier</a:t>
            </a:r>
            <a:r>
              <a:rPr spc="165" dirty="0"/>
              <a:t> </a:t>
            </a:r>
            <a:r>
              <a:rPr spc="-45" dirty="0"/>
              <a:t>Transform)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539" y="580692"/>
            <a:ext cx="3808095" cy="60071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45" dirty="0">
                <a:latin typeface="Tahoma"/>
                <a:cs typeface="Tahoma"/>
              </a:rPr>
              <a:t>How </a:t>
            </a:r>
            <a:r>
              <a:rPr sz="1100" spc="-50" dirty="0">
                <a:latin typeface="Tahoma"/>
                <a:cs typeface="Tahoma"/>
              </a:rPr>
              <a:t>do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30" dirty="0">
                <a:latin typeface="Tahoma"/>
                <a:cs typeface="Tahoma"/>
              </a:rPr>
              <a:t>find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frequencies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55" dirty="0">
                <a:latin typeface="Tahoma"/>
                <a:cs typeface="Tahoma"/>
              </a:rPr>
              <a:t>compose a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signal?</a:t>
            </a:r>
            <a:endParaRPr sz="1100" dirty="0">
              <a:latin typeface="Tahoma"/>
              <a:cs typeface="Tahoma"/>
            </a:endParaRPr>
          </a:p>
          <a:p>
            <a:pPr marL="186055" marR="30480" indent="-148590">
              <a:lnSpc>
                <a:spcPct val="102600"/>
              </a:lnSpc>
              <a:spcBef>
                <a:spcPts val="23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80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5" dirty="0">
                <a:latin typeface="Tahoma"/>
                <a:cs typeface="Tahoma"/>
              </a:rPr>
              <a:t>simple </a:t>
            </a:r>
            <a:r>
              <a:rPr sz="1100" spc="-60" dirty="0">
                <a:latin typeface="Tahoma"/>
                <a:cs typeface="Tahoma"/>
              </a:rPr>
              <a:t>case, </a:t>
            </a:r>
            <a:r>
              <a:rPr sz="1100" spc="-100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30" dirty="0">
                <a:latin typeface="Tahoma"/>
                <a:cs typeface="Tahoma"/>
              </a:rPr>
              <a:t>find </a:t>
            </a:r>
            <a:r>
              <a:rPr sz="1100" spc="-45" dirty="0">
                <a:latin typeface="Tahoma"/>
                <a:cs typeface="Tahoma"/>
              </a:rPr>
              <a:t>them </a:t>
            </a:r>
            <a:r>
              <a:rPr sz="1100" spc="-60" dirty="0">
                <a:latin typeface="Tahoma"/>
                <a:cs typeface="Tahoma"/>
              </a:rPr>
              <a:t>by </a:t>
            </a:r>
            <a:r>
              <a:rPr sz="1100" spc="-45" dirty="0">
                <a:latin typeface="Tahoma"/>
                <a:cs typeface="Tahoma"/>
              </a:rPr>
              <a:t>careful observation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5" dirty="0">
                <a:latin typeface="Tahoma"/>
                <a:cs typeface="Tahoma"/>
              </a:rPr>
              <a:t>a  </a:t>
            </a:r>
            <a:r>
              <a:rPr sz="1100" spc="-65" dirty="0">
                <a:latin typeface="Tahoma"/>
                <a:cs typeface="Tahoma"/>
              </a:rPr>
              <a:t>waveform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4513" y="1450865"/>
            <a:ext cx="1836420" cy="1227455"/>
          </a:xfrm>
          <a:custGeom>
            <a:avLst/>
            <a:gdLst/>
            <a:ahLst/>
            <a:cxnLst/>
            <a:rect l="l" t="t" r="r" b="b"/>
            <a:pathLst>
              <a:path w="1836420" h="1227455">
                <a:moveTo>
                  <a:pt x="0" y="0"/>
                </a:moveTo>
                <a:lnTo>
                  <a:pt x="2539" y="13959"/>
                </a:lnTo>
                <a:lnTo>
                  <a:pt x="6349" y="54566"/>
                </a:lnTo>
                <a:lnTo>
                  <a:pt x="8889" y="118016"/>
                </a:lnTo>
                <a:lnTo>
                  <a:pt x="12699" y="200501"/>
                </a:lnTo>
                <a:lnTo>
                  <a:pt x="15239" y="291869"/>
                </a:lnTo>
                <a:lnTo>
                  <a:pt x="19049" y="385775"/>
                </a:lnTo>
                <a:lnTo>
                  <a:pt x="21589" y="474605"/>
                </a:lnTo>
                <a:lnTo>
                  <a:pt x="25399" y="550745"/>
                </a:lnTo>
                <a:lnTo>
                  <a:pt x="29209" y="607850"/>
                </a:lnTo>
                <a:lnTo>
                  <a:pt x="31749" y="639575"/>
                </a:lnTo>
                <a:lnTo>
                  <a:pt x="35559" y="644651"/>
                </a:lnTo>
                <a:lnTo>
                  <a:pt x="38099" y="624347"/>
                </a:lnTo>
                <a:lnTo>
                  <a:pt x="41909" y="579932"/>
                </a:lnTo>
                <a:lnTo>
                  <a:pt x="44449" y="515213"/>
                </a:lnTo>
                <a:lnTo>
                  <a:pt x="48259" y="437804"/>
                </a:lnTo>
                <a:lnTo>
                  <a:pt x="50799" y="354050"/>
                </a:lnTo>
                <a:lnTo>
                  <a:pt x="54609" y="272834"/>
                </a:lnTo>
                <a:lnTo>
                  <a:pt x="57149" y="203039"/>
                </a:lnTo>
                <a:lnTo>
                  <a:pt x="60959" y="149741"/>
                </a:lnTo>
                <a:lnTo>
                  <a:pt x="63499" y="119285"/>
                </a:lnTo>
                <a:lnTo>
                  <a:pt x="67309" y="115478"/>
                </a:lnTo>
                <a:lnTo>
                  <a:pt x="69849" y="139589"/>
                </a:lnTo>
                <a:lnTo>
                  <a:pt x="73659" y="190349"/>
                </a:lnTo>
                <a:lnTo>
                  <a:pt x="76199" y="263951"/>
                </a:lnTo>
                <a:lnTo>
                  <a:pt x="80009" y="355319"/>
                </a:lnTo>
                <a:lnTo>
                  <a:pt x="83819" y="455570"/>
                </a:lnTo>
                <a:lnTo>
                  <a:pt x="86359" y="559628"/>
                </a:lnTo>
                <a:lnTo>
                  <a:pt x="90169" y="656072"/>
                </a:lnTo>
                <a:lnTo>
                  <a:pt x="92708" y="741095"/>
                </a:lnTo>
                <a:lnTo>
                  <a:pt x="96518" y="804545"/>
                </a:lnTo>
                <a:lnTo>
                  <a:pt x="99058" y="843884"/>
                </a:lnTo>
                <a:lnTo>
                  <a:pt x="102868" y="857843"/>
                </a:lnTo>
                <a:lnTo>
                  <a:pt x="105408" y="842615"/>
                </a:lnTo>
                <a:lnTo>
                  <a:pt x="109218" y="804545"/>
                </a:lnTo>
                <a:lnTo>
                  <a:pt x="111758" y="746171"/>
                </a:lnTo>
                <a:lnTo>
                  <a:pt x="115568" y="673838"/>
                </a:lnTo>
                <a:lnTo>
                  <a:pt x="118108" y="595160"/>
                </a:lnTo>
                <a:lnTo>
                  <a:pt x="121918" y="519020"/>
                </a:lnTo>
                <a:lnTo>
                  <a:pt x="124458" y="453033"/>
                </a:lnTo>
                <a:lnTo>
                  <a:pt x="128268" y="403542"/>
                </a:lnTo>
                <a:lnTo>
                  <a:pt x="130808" y="376892"/>
                </a:lnTo>
                <a:lnTo>
                  <a:pt x="134618" y="375624"/>
                </a:lnTo>
                <a:lnTo>
                  <a:pt x="138428" y="402272"/>
                </a:lnTo>
                <a:lnTo>
                  <a:pt x="140968" y="455570"/>
                </a:lnTo>
                <a:lnTo>
                  <a:pt x="144778" y="529172"/>
                </a:lnTo>
                <a:lnTo>
                  <a:pt x="147318" y="621809"/>
                </a:lnTo>
                <a:lnTo>
                  <a:pt x="151128" y="723329"/>
                </a:lnTo>
                <a:lnTo>
                  <a:pt x="153668" y="826118"/>
                </a:lnTo>
                <a:lnTo>
                  <a:pt x="157478" y="922562"/>
                </a:lnTo>
                <a:lnTo>
                  <a:pt x="160018" y="1006316"/>
                </a:lnTo>
                <a:lnTo>
                  <a:pt x="163828" y="1068497"/>
                </a:lnTo>
                <a:lnTo>
                  <a:pt x="166368" y="1105298"/>
                </a:lnTo>
                <a:lnTo>
                  <a:pt x="170178" y="1116719"/>
                </a:lnTo>
                <a:lnTo>
                  <a:pt x="172718" y="1098953"/>
                </a:lnTo>
                <a:lnTo>
                  <a:pt x="176528" y="1057076"/>
                </a:lnTo>
                <a:lnTo>
                  <a:pt x="179068" y="994895"/>
                </a:lnTo>
                <a:lnTo>
                  <a:pt x="182877" y="917486"/>
                </a:lnTo>
                <a:lnTo>
                  <a:pt x="185417" y="835001"/>
                </a:lnTo>
                <a:lnTo>
                  <a:pt x="189227" y="752516"/>
                </a:lnTo>
                <a:lnTo>
                  <a:pt x="193037" y="681452"/>
                </a:lnTo>
                <a:lnTo>
                  <a:pt x="195577" y="625617"/>
                </a:lnTo>
                <a:lnTo>
                  <a:pt x="199387" y="592622"/>
                </a:lnTo>
                <a:lnTo>
                  <a:pt x="201927" y="585008"/>
                </a:lnTo>
                <a:lnTo>
                  <a:pt x="205737" y="604043"/>
                </a:lnTo>
                <a:lnTo>
                  <a:pt x="208277" y="648458"/>
                </a:lnTo>
                <a:lnTo>
                  <a:pt x="212087" y="715715"/>
                </a:lnTo>
                <a:lnTo>
                  <a:pt x="214627" y="798200"/>
                </a:lnTo>
                <a:lnTo>
                  <a:pt x="218437" y="890837"/>
                </a:lnTo>
                <a:lnTo>
                  <a:pt x="220977" y="986012"/>
                </a:lnTo>
                <a:lnTo>
                  <a:pt x="224787" y="1073573"/>
                </a:lnTo>
                <a:lnTo>
                  <a:pt x="227327" y="1145907"/>
                </a:lnTo>
                <a:lnTo>
                  <a:pt x="231137" y="1199204"/>
                </a:lnTo>
                <a:lnTo>
                  <a:pt x="233677" y="1227122"/>
                </a:lnTo>
                <a:lnTo>
                  <a:pt x="237487" y="1227122"/>
                </a:lnTo>
                <a:lnTo>
                  <a:pt x="240027" y="1199204"/>
                </a:lnTo>
                <a:lnTo>
                  <a:pt x="243837" y="1145907"/>
                </a:lnTo>
                <a:lnTo>
                  <a:pt x="247647" y="1072304"/>
                </a:lnTo>
                <a:lnTo>
                  <a:pt x="250187" y="984743"/>
                </a:lnTo>
                <a:lnTo>
                  <a:pt x="253997" y="890837"/>
                </a:lnTo>
                <a:lnTo>
                  <a:pt x="256537" y="798200"/>
                </a:lnTo>
                <a:lnTo>
                  <a:pt x="260347" y="715715"/>
                </a:lnTo>
                <a:lnTo>
                  <a:pt x="262887" y="648458"/>
                </a:lnTo>
                <a:lnTo>
                  <a:pt x="266697" y="604043"/>
                </a:lnTo>
                <a:lnTo>
                  <a:pt x="269237" y="585008"/>
                </a:lnTo>
                <a:lnTo>
                  <a:pt x="273046" y="592622"/>
                </a:lnTo>
                <a:lnTo>
                  <a:pt x="275586" y="625617"/>
                </a:lnTo>
                <a:lnTo>
                  <a:pt x="279396" y="681452"/>
                </a:lnTo>
                <a:lnTo>
                  <a:pt x="281936" y="753785"/>
                </a:lnTo>
                <a:lnTo>
                  <a:pt x="285746" y="835001"/>
                </a:lnTo>
                <a:lnTo>
                  <a:pt x="288286" y="917486"/>
                </a:lnTo>
                <a:lnTo>
                  <a:pt x="292096" y="994895"/>
                </a:lnTo>
                <a:lnTo>
                  <a:pt x="294636" y="1057076"/>
                </a:lnTo>
                <a:lnTo>
                  <a:pt x="298446" y="1098953"/>
                </a:lnTo>
                <a:lnTo>
                  <a:pt x="302256" y="1116719"/>
                </a:lnTo>
                <a:lnTo>
                  <a:pt x="304796" y="1105298"/>
                </a:lnTo>
                <a:lnTo>
                  <a:pt x="308606" y="1068497"/>
                </a:lnTo>
                <a:lnTo>
                  <a:pt x="311146" y="1005047"/>
                </a:lnTo>
                <a:lnTo>
                  <a:pt x="314956" y="922562"/>
                </a:lnTo>
                <a:lnTo>
                  <a:pt x="317496" y="826118"/>
                </a:lnTo>
                <a:lnTo>
                  <a:pt x="321306" y="722060"/>
                </a:lnTo>
                <a:lnTo>
                  <a:pt x="323846" y="620540"/>
                </a:lnTo>
                <a:lnTo>
                  <a:pt x="327656" y="529172"/>
                </a:lnTo>
                <a:lnTo>
                  <a:pt x="330196" y="454301"/>
                </a:lnTo>
                <a:lnTo>
                  <a:pt x="334006" y="402272"/>
                </a:lnTo>
                <a:lnTo>
                  <a:pt x="336546" y="375624"/>
                </a:lnTo>
                <a:lnTo>
                  <a:pt x="340356" y="376892"/>
                </a:lnTo>
                <a:lnTo>
                  <a:pt x="342896" y="403542"/>
                </a:lnTo>
                <a:lnTo>
                  <a:pt x="346706" y="453033"/>
                </a:lnTo>
                <a:lnTo>
                  <a:pt x="349246" y="519020"/>
                </a:lnTo>
                <a:lnTo>
                  <a:pt x="353056" y="595160"/>
                </a:lnTo>
                <a:lnTo>
                  <a:pt x="356866" y="673838"/>
                </a:lnTo>
                <a:lnTo>
                  <a:pt x="359406" y="746171"/>
                </a:lnTo>
                <a:lnTo>
                  <a:pt x="363216" y="804545"/>
                </a:lnTo>
                <a:lnTo>
                  <a:pt x="365755" y="843884"/>
                </a:lnTo>
                <a:lnTo>
                  <a:pt x="369565" y="857843"/>
                </a:lnTo>
                <a:lnTo>
                  <a:pt x="372105" y="843884"/>
                </a:lnTo>
                <a:lnTo>
                  <a:pt x="375915" y="804545"/>
                </a:lnTo>
                <a:lnTo>
                  <a:pt x="378455" y="739826"/>
                </a:lnTo>
                <a:lnTo>
                  <a:pt x="382265" y="656072"/>
                </a:lnTo>
                <a:lnTo>
                  <a:pt x="384805" y="558359"/>
                </a:lnTo>
                <a:lnTo>
                  <a:pt x="388615" y="455570"/>
                </a:lnTo>
                <a:lnTo>
                  <a:pt x="391155" y="354050"/>
                </a:lnTo>
                <a:lnTo>
                  <a:pt x="394965" y="263951"/>
                </a:lnTo>
                <a:lnTo>
                  <a:pt x="397505" y="190349"/>
                </a:lnTo>
                <a:lnTo>
                  <a:pt x="401315" y="139589"/>
                </a:lnTo>
                <a:lnTo>
                  <a:pt x="403855" y="115478"/>
                </a:lnTo>
                <a:lnTo>
                  <a:pt x="407665" y="119285"/>
                </a:lnTo>
                <a:lnTo>
                  <a:pt x="411475" y="149741"/>
                </a:lnTo>
                <a:lnTo>
                  <a:pt x="414015" y="203039"/>
                </a:lnTo>
                <a:lnTo>
                  <a:pt x="417825" y="272834"/>
                </a:lnTo>
                <a:lnTo>
                  <a:pt x="420365" y="354050"/>
                </a:lnTo>
                <a:lnTo>
                  <a:pt x="424175" y="437804"/>
                </a:lnTo>
                <a:lnTo>
                  <a:pt x="426715" y="515213"/>
                </a:lnTo>
                <a:lnTo>
                  <a:pt x="430525" y="579932"/>
                </a:lnTo>
                <a:lnTo>
                  <a:pt x="433065" y="624347"/>
                </a:lnTo>
                <a:lnTo>
                  <a:pt x="436875" y="644651"/>
                </a:lnTo>
                <a:lnTo>
                  <a:pt x="439415" y="639575"/>
                </a:lnTo>
                <a:lnTo>
                  <a:pt x="443225" y="606581"/>
                </a:lnTo>
                <a:lnTo>
                  <a:pt x="445765" y="550745"/>
                </a:lnTo>
                <a:lnTo>
                  <a:pt x="449575" y="474605"/>
                </a:lnTo>
                <a:lnTo>
                  <a:pt x="452115" y="385775"/>
                </a:lnTo>
                <a:lnTo>
                  <a:pt x="455924" y="291869"/>
                </a:lnTo>
                <a:lnTo>
                  <a:pt x="458464" y="199232"/>
                </a:lnTo>
                <a:lnTo>
                  <a:pt x="462274" y="118016"/>
                </a:lnTo>
                <a:lnTo>
                  <a:pt x="466084" y="54566"/>
                </a:lnTo>
                <a:lnTo>
                  <a:pt x="468624" y="13959"/>
                </a:lnTo>
                <a:lnTo>
                  <a:pt x="472434" y="0"/>
                </a:lnTo>
                <a:lnTo>
                  <a:pt x="474974" y="13959"/>
                </a:lnTo>
                <a:lnTo>
                  <a:pt x="478784" y="54566"/>
                </a:lnTo>
                <a:lnTo>
                  <a:pt x="481324" y="119285"/>
                </a:lnTo>
                <a:lnTo>
                  <a:pt x="485134" y="200501"/>
                </a:lnTo>
                <a:lnTo>
                  <a:pt x="487674" y="291869"/>
                </a:lnTo>
                <a:lnTo>
                  <a:pt x="491484" y="387044"/>
                </a:lnTo>
                <a:lnTo>
                  <a:pt x="494024" y="475874"/>
                </a:lnTo>
                <a:lnTo>
                  <a:pt x="497834" y="550745"/>
                </a:lnTo>
                <a:lnTo>
                  <a:pt x="500374" y="607850"/>
                </a:lnTo>
                <a:lnTo>
                  <a:pt x="504184" y="639575"/>
                </a:lnTo>
                <a:lnTo>
                  <a:pt x="506724" y="644651"/>
                </a:lnTo>
                <a:lnTo>
                  <a:pt x="510534" y="624347"/>
                </a:lnTo>
                <a:lnTo>
                  <a:pt x="513074" y="578663"/>
                </a:lnTo>
                <a:lnTo>
                  <a:pt x="516884" y="515213"/>
                </a:lnTo>
                <a:lnTo>
                  <a:pt x="519424" y="436535"/>
                </a:lnTo>
                <a:lnTo>
                  <a:pt x="523234" y="354050"/>
                </a:lnTo>
                <a:lnTo>
                  <a:pt x="527044" y="272834"/>
                </a:lnTo>
                <a:lnTo>
                  <a:pt x="529584" y="201770"/>
                </a:lnTo>
                <a:lnTo>
                  <a:pt x="533394" y="149741"/>
                </a:lnTo>
                <a:lnTo>
                  <a:pt x="535934" y="119285"/>
                </a:lnTo>
                <a:lnTo>
                  <a:pt x="539744" y="115478"/>
                </a:lnTo>
                <a:lnTo>
                  <a:pt x="542284" y="140858"/>
                </a:lnTo>
                <a:lnTo>
                  <a:pt x="546094" y="190349"/>
                </a:lnTo>
                <a:lnTo>
                  <a:pt x="548634" y="263951"/>
                </a:lnTo>
                <a:lnTo>
                  <a:pt x="552444" y="355319"/>
                </a:lnTo>
                <a:lnTo>
                  <a:pt x="554983" y="456839"/>
                </a:lnTo>
                <a:lnTo>
                  <a:pt x="558793" y="559628"/>
                </a:lnTo>
                <a:lnTo>
                  <a:pt x="561333" y="657342"/>
                </a:lnTo>
                <a:lnTo>
                  <a:pt x="565143" y="741095"/>
                </a:lnTo>
                <a:lnTo>
                  <a:pt x="567683" y="804545"/>
                </a:lnTo>
                <a:lnTo>
                  <a:pt x="571493" y="845153"/>
                </a:lnTo>
                <a:lnTo>
                  <a:pt x="574033" y="857843"/>
                </a:lnTo>
                <a:lnTo>
                  <a:pt x="577843" y="842615"/>
                </a:lnTo>
                <a:lnTo>
                  <a:pt x="581653" y="804545"/>
                </a:lnTo>
                <a:lnTo>
                  <a:pt x="584193" y="746171"/>
                </a:lnTo>
                <a:lnTo>
                  <a:pt x="588003" y="673838"/>
                </a:lnTo>
                <a:lnTo>
                  <a:pt x="590543" y="595160"/>
                </a:lnTo>
                <a:lnTo>
                  <a:pt x="594353" y="519020"/>
                </a:lnTo>
                <a:lnTo>
                  <a:pt x="596893" y="453033"/>
                </a:lnTo>
                <a:lnTo>
                  <a:pt x="600703" y="403542"/>
                </a:lnTo>
                <a:lnTo>
                  <a:pt x="603243" y="376892"/>
                </a:lnTo>
                <a:lnTo>
                  <a:pt x="607053" y="375624"/>
                </a:lnTo>
                <a:lnTo>
                  <a:pt x="609593" y="402272"/>
                </a:lnTo>
                <a:lnTo>
                  <a:pt x="613403" y="455570"/>
                </a:lnTo>
                <a:lnTo>
                  <a:pt x="615943" y="530441"/>
                </a:lnTo>
                <a:lnTo>
                  <a:pt x="619753" y="621809"/>
                </a:lnTo>
                <a:lnTo>
                  <a:pt x="622293" y="723329"/>
                </a:lnTo>
                <a:lnTo>
                  <a:pt x="626103" y="826118"/>
                </a:lnTo>
                <a:lnTo>
                  <a:pt x="628643" y="922562"/>
                </a:lnTo>
                <a:lnTo>
                  <a:pt x="632453" y="1006316"/>
                </a:lnTo>
                <a:lnTo>
                  <a:pt x="636263" y="1068497"/>
                </a:lnTo>
                <a:lnTo>
                  <a:pt x="638802" y="1106567"/>
                </a:lnTo>
                <a:lnTo>
                  <a:pt x="642612" y="1116719"/>
                </a:lnTo>
                <a:lnTo>
                  <a:pt x="645153" y="1098953"/>
                </a:lnTo>
                <a:lnTo>
                  <a:pt x="648962" y="1057076"/>
                </a:lnTo>
                <a:lnTo>
                  <a:pt x="651502" y="993626"/>
                </a:lnTo>
                <a:lnTo>
                  <a:pt x="655312" y="917486"/>
                </a:lnTo>
                <a:lnTo>
                  <a:pt x="657852" y="833732"/>
                </a:lnTo>
                <a:lnTo>
                  <a:pt x="661662" y="752516"/>
                </a:lnTo>
                <a:lnTo>
                  <a:pt x="664202" y="681452"/>
                </a:lnTo>
                <a:lnTo>
                  <a:pt x="668012" y="625617"/>
                </a:lnTo>
                <a:lnTo>
                  <a:pt x="670552" y="592622"/>
                </a:lnTo>
                <a:lnTo>
                  <a:pt x="674362" y="585008"/>
                </a:lnTo>
                <a:lnTo>
                  <a:pt x="676902" y="604043"/>
                </a:lnTo>
                <a:lnTo>
                  <a:pt x="680712" y="648458"/>
                </a:lnTo>
                <a:lnTo>
                  <a:pt x="683252" y="715715"/>
                </a:lnTo>
                <a:lnTo>
                  <a:pt x="687062" y="799469"/>
                </a:lnTo>
                <a:lnTo>
                  <a:pt x="690872" y="892106"/>
                </a:lnTo>
                <a:lnTo>
                  <a:pt x="693412" y="986012"/>
                </a:lnTo>
                <a:lnTo>
                  <a:pt x="697222" y="1073573"/>
                </a:lnTo>
                <a:lnTo>
                  <a:pt x="699762" y="1147176"/>
                </a:lnTo>
                <a:lnTo>
                  <a:pt x="703572" y="1199204"/>
                </a:lnTo>
                <a:lnTo>
                  <a:pt x="706112" y="1227122"/>
                </a:lnTo>
                <a:lnTo>
                  <a:pt x="709922" y="1227122"/>
                </a:lnTo>
                <a:lnTo>
                  <a:pt x="712462" y="1199204"/>
                </a:lnTo>
                <a:lnTo>
                  <a:pt x="716272" y="1145907"/>
                </a:lnTo>
                <a:lnTo>
                  <a:pt x="718812" y="1072304"/>
                </a:lnTo>
                <a:lnTo>
                  <a:pt x="722622" y="984743"/>
                </a:lnTo>
                <a:lnTo>
                  <a:pt x="725162" y="890837"/>
                </a:lnTo>
                <a:lnTo>
                  <a:pt x="728972" y="798200"/>
                </a:lnTo>
                <a:lnTo>
                  <a:pt x="731512" y="714446"/>
                </a:lnTo>
                <a:lnTo>
                  <a:pt x="735322" y="648458"/>
                </a:lnTo>
                <a:lnTo>
                  <a:pt x="737861" y="604043"/>
                </a:lnTo>
                <a:lnTo>
                  <a:pt x="741671" y="585008"/>
                </a:lnTo>
                <a:lnTo>
                  <a:pt x="745481" y="592622"/>
                </a:lnTo>
                <a:lnTo>
                  <a:pt x="748021" y="625617"/>
                </a:lnTo>
                <a:lnTo>
                  <a:pt x="751831" y="681452"/>
                </a:lnTo>
                <a:lnTo>
                  <a:pt x="754371" y="753785"/>
                </a:lnTo>
                <a:lnTo>
                  <a:pt x="758181" y="835001"/>
                </a:lnTo>
                <a:lnTo>
                  <a:pt x="760721" y="918755"/>
                </a:lnTo>
                <a:lnTo>
                  <a:pt x="764531" y="994895"/>
                </a:lnTo>
                <a:lnTo>
                  <a:pt x="767071" y="1057076"/>
                </a:lnTo>
                <a:lnTo>
                  <a:pt x="770881" y="1098953"/>
                </a:lnTo>
                <a:lnTo>
                  <a:pt x="773421" y="1116719"/>
                </a:lnTo>
                <a:lnTo>
                  <a:pt x="777231" y="1105298"/>
                </a:lnTo>
                <a:lnTo>
                  <a:pt x="779771" y="1068497"/>
                </a:lnTo>
                <a:lnTo>
                  <a:pt x="783581" y="1005047"/>
                </a:lnTo>
                <a:lnTo>
                  <a:pt x="786121" y="922562"/>
                </a:lnTo>
                <a:lnTo>
                  <a:pt x="789931" y="824849"/>
                </a:lnTo>
                <a:lnTo>
                  <a:pt x="792471" y="722060"/>
                </a:lnTo>
                <a:lnTo>
                  <a:pt x="796281" y="620540"/>
                </a:lnTo>
                <a:lnTo>
                  <a:pt x="800091" y="529172"/>
                </a:lnTo>
                <a:lnTo>
                  <a:pt x="802631" y="454301"/>
                </a:lnTo>
                <a:lnTo>
                  <a:pt x="806441" y="402272"/>
                </a:lnTo>
                <a:lnTo>
                  <a:pt x="808981" y="375624"/>
                </a:lnTo>
                <a:lnTo>
                  <a:pt x="812791" y="376892"/>
                </a:lnTo>
                <a:lnTo>
                  <a:pt x="815331" y="403542"/>
                </a:lnTo>
                <a:lnTo>
                  <a:pt x="819141" y="453033"/>
                </a:lnTo>
                <a:lnTo>
                  <a:pt x="821680" y="520289"/>
                </a:lnTo>
                <a:lnTo>
                  <a:pt x="825490" y="596429"/>
                </a:lnTo>
                <a:lnTo>
                  <a:pt x="828031" y="673838"/>
                </a:lnTo>
                <a:lnTo>
                  <a:pt x="831840" y="746171"/>
                </a:lnTo>
                <a:lnTo>
                  <a:pt x="834380" y="804545"/>
                </a:lnTo>
                <a:lnTo>
                  <a:pt x="838190" y="843884"/>
                </a:lnTo>
                <a:lnTo>
                  <a:pt x="840730" y="857843"/>
                </a:lnTo>
                <a:lnTo>
                  <a:pt x="844540" y="843884"/>
                </a:lnTo>
                <a:lnTo>
                  <a:pt x="847080" y="804545"/>
                </a:lnTo>
                <a:lnTo>
                  <a:pt x="850890" y="739826"/>
                </a:lnTo>
                <a:lnTo>
                  <a:pt x="854700" y="656072"/>
                </a:lnTo>
                <a:lnTo>
                  <a:pt x="857240" y="558359"/>
                </a:lnTo>
                <a:lnTo>
                  <a:pt x="861050" y="455570"/>
                </a:lnTo>
                <a:lnTo>
                  <a:pt x="863590" y="354050"/>
                </a:lnTo>
                <a:lnTo>
                  <a:pt x="867400" y="263951"/>
                </a:lnTo>
                <a:lnTo>
                  <a:pt x="869940" y="190349"/>
                </a:lnTo>
                <a:lnTo>
                  <a:pt x="873750" y="139589"/>
                </a:lnTo>
                <a:lnTo>
                  <a:pt x="876290" y="115478"/>
                </a:lnTo>
                <a:lnTo>
                  <a:pt x="880100" y="119285"/>
                </a:lnTo>
                <a:lnTo>
                  <a:pt x="882640" y="149741"/>
                </a:lnTo>
                <a:lnTo>
                  <a:pt x="886450" y="203039"/>
                </a:lnTo>
                <a:lnTo>
                  <a:pt x="888990" y="274103"/>
                </a:lnTo>
                <a:lnTo>
                  <a:pt x="892800" y="354050"/>
                </a:lnTo>
                <a:lnTo>
                  <a:pt x="895340" y="437804"/>
                </a:lnTo>
                <a:lnTo>
                  <a:pt x="899150" y="515213"/>
                </a:lnTo>
                <a:lnTo>
                  <a:pt x="901690" y="579932"/>
                </a:lnTo>
                <a:lnTo>
                  <a:pt x="905500" y="624347"/>
                </a:lnTo>
                <a:lnTo>
                  <a:pt x="909309" y="644651"/>
                </a:lnTo>
                <a:lnTo>
                  <a:pt x="911850" y="639575"/>
                </a:lnTo>
                <a:lnTo>
                  <a:pt x="915660" y="606581"/>
                </a:lnTo>
                <a:lnTo>
                  <a:pt x="918200" y="550745"/>
                </a:lnTo>
                <a:lnTo>
                  <a:pt x="922009" y="474605"/>
                </a:lnTo>
                <a:lnTo>
                  <a:pt x="924549" y="385775"/>
                </a:lnTo>
                <a:lnTo>
                  <a:pt x="928359" y="290600"/>
                </a:lnTo>
                <a:lnTo>
                  <a:pt x="930899" y="199232"/>
                </a:lnTo>
                <a:lnTo>
                  <a:pt x="934709" y="118016"/>
                </a:lnTo>
                <a:lnTo>
                  <a:pt x="937249" y="54566"/>
                </a:lnTo>
                <a:lnTo>
                  <a:pt x="941059" y="13959"/>
                </a:lnTo>
                <a:lnTo>
                  <a:pt x="943599" y="0"/>
                </a:lnTo>
                <a:lnTo>
                  <a:pt x="947409" y="13959"/>
                </a:lnTo>
                <a:lnTo>
                  <a:pt x="949949" y="54566"/>
                </a:lnTo>
                <a:lnTo>
                  <a:pt x="953759" y="119285"/>
                </a:lnTo>
                <a:lnTo>
                  <a:pt x="956299" y="200501"/>
                </a:lnTo>
                <a:lnTo>
                  <a:pt x="960109" y="291869"/>
                </a:lnTo>
                <a:lnTo>
                  <a:pt x="963919" y="387044"/>
                </a:lnTo>
                <a:lnTo>
                  <a:pt x="966459" y="475874"/>
                </a:lnTo>
                <a:lnTo>
                  <a:pt x="970269" y="552014"/>
                </a:lnTo>
                <a:lnTo>
                  <a:pt x="972809" y="607850"/>
                </a:lnTo>
                <a:lnTo>
                  <a:pt x="976619" y="639575"/>
                </a:lnTo>
                <a:lnTo>
                  <a:pt x="979159" y="644651"/>
                </a:lnTo>
                <a:lnTo>
                  <a:pt x="982969" y="624347"/>
                </a:lnTo>
                <a:lnTo>
                  <a:pt x="985509" y="578663"/>
                </a:lnTo>
                <a:lnTo>
                  <a:pt x="989319" y="513944"/>
                </a:lnTo>
                <a:lnTo>
                  <a:pt x="991859" y="436535"/>
                </a:lnTo>
                <a:lnTo>
                  <a:pt x="995669" y="352781"/>
                </a:lnTo>
                <a:lnTo>
                  <a:pt x="998209" y="272834"/>
                </a:lnTo>
                <a:lnTo>
                  <a:pt x="1002019" y="201770"/>
                </a:lnTo>
                <a:lnTo>
                  <a:pt x="1004559" y="149741"/>
                </a:lnTo>
                <a:lnTo>
                  <a:pt x="1008368" y="119285"/>
                </a:lnTo>
                <a:lnTo>
                  <a:pt x="1010908" y="115478"/>
                </a:lnTo>
                <a:lnTo>
                  <a:pt x="1014718" y="140858"/>
                </a:lnTo>
                <a:lnTo>
                  <a:pt x="1018528" y="191618"/>
                </a:lnTo>
                <a:lnTo>
                  <a:pt x="1021068" y="265220"/>
                </a:lnTo>
                <a:lnTo>
                  <a:pt x="1024878" y="355319"/>
                </a:lnTo>
                <a:lnTo>
                  <a:pt x="1027418" y="456839"/>
                </a:lnTo>
                <a:lnTo>
                  <a:pt x="1031228" y="559628"/>
                </a:lnTo>
                <a:lnTo>
                  <a:pt x="1033768" y="657342"/>
                </a:lnTo>
                <a:lnTo>
                  <a:pt x="1037578" y="741095"/>
                </a:lnTo>
                <a:lnTo>
                  <a:pt x="1040118" y="805814"/>
                </a:lnTo>
                <a:lnTo>
                  <a:pt x="1043928" y="845153"/>
                </a:lnTo>
                <a:lnTo>
                  <a:pt x="1052818" y="804545"/>
                </a:lnTo>
                <a:lnTo>
                  <a:pt x="1056628" y="744902"/>
                </a:lnTo>
                <a:lnTo>
                  <a:pt x="1059168" y="673838"/>
                </a:lnTo>
                <a:lnTo>
                  <a:pt x="1062978" y="595160"/>
                </a:lnTo>
                <a:lnTo>
                  <a:pt x="1065518" y="519020"/>
                </a:lnTo>
                <a:lnTo>
                  <a:pt x="1069328" y="453033"/>
                </a:lnTo>
                <a:lnTo>
                  <a:pt x="1073138" y="403542"/>
                </a:lnTo>
                <a:lnTo>
                  <a:pt x="1079488" y="375624"/>
                </a:lnTo>
                <a:lnTo>
                  <a:pt x="1082028" y="402272"/>
                </a:lnTo>
                <a:lnTo>
                  <a:pt x="1085838" y="455570"/>
                </a:lnTo>
                <a:lnTo>
                  <a:pt x="1088378" y="530441"/>
                </a:lnTo>
                <a:lnTo>
                  <a:pt x="1092187" y="621809"/>
                </a:lnTo>
                <a:lnTo>
                  <a:pt x="1094727" y="723329"/>
                </a:lnTo>
                <a:lnTo>
                  <a:pt x="1098537" y="826118"/>
                </a:lnTo>
                <a:lnTo>
                  <a:pt x="1101077" y="923831"/>
                </a:lnTo>
                <a:lnTo>
                  <a:pt x="1104887" y="1006316"/>
                </a:lnTo>
                <a:lnTo>
                  <a:pt x="1107427" y="1068497"/>
                </a:lnTo>
                <a:lnTo>
                  <a:pt x="1111237" y="1106567"/>
                </a:lnTo>
                <a:lnTo>
                  <a:pt x="1120127" y="1057076"/>
                </a:lnTo>
                <a:lnTo>
                  <a:pt x="1123937" y="993626"/>
                </a:lnTo>
                <a:lnTo>
                  <a:pt x="1127747" y="917486"/>
                </a:lnTo>
                <a:lnTo>
                  <a:pt x="1130287" y="833732"/>
                </a:lnTo>
                <a:lnTo>
                  <a:pt x="1134097" y="752516"/>
                </a:lnTo>
                <a:lnTo>
                  <a:pt x="1136637" y="680183"/>
                </a:lnTo>
                <a:lnTo>
                  <a:pt x="1140447" y="625617"/>
                </a:lnTo>
                <a:lnTo>
                  <a:pt x="1142987" y="592622"/>
                </a:lnTo>
                <a:lnTo>
                  <a:pt x="1146797" y="585008"/>
                </a:lnTo>
                <a:lnTo>
                  <a:pt x="1149337" y="604043"/>
                </a:lnTo>
                <a:lnTo>
                  <a:pt x="1153147" y="648458"/>
                </a:lnTo>
                <a:lnTo>
                  <a:pt x="1155687" y="715715"/>
                </a:lnTo>
                <a:lnTo>
                  <a:pt x="1159497" y="799469"/>
                </a:lnTo>
                <a:lnTo>
                  <a:pt x="1162037" y="892106"/>
                </a:lnTo>
                <a:lnTo>
                  <a:pt x="1165847" y="986012"/>
                </a:lnTo>
                <a:lnTo>
                  <a:pt x="1168387" y="1073573"/>
                </a:lnTo>
                <a:lnTo>
                  <a:pt x="1172197" y="1147176"/>
                </a:lnTo>
                <a:lnTo>
                  <a:pt x="1174737" y="1199204"/>
                </a:lnTo>
                <a:lnTo>
                  <a:pt x="1178547" y="1227122"/>
                </a:lnTo>
                <a:lnTo>
                  <a:pt x="1182356" y="1227122"/>
                </a:lnTo>
                <a:lnTo>
                  <a:pt x="1184896" y="1199204"/>
                </a:lnTo>
                <a:lnTo>
                  <a:pt x="1188706" y="1145907"/>
                </a:lnTo>
                <a:lnTo>
                  <a:pt x="1191246" y="1072304"/>
                </a:lnTo>
                <a:lnTo>
                  <a:pt x="1195056" y="984743"/>
                </a:lnTo>
                <a:lnTo>
                  <a:pt x="1197596" y="890837"/>
                </a:lnTo>
                <a:lnTo>
                  <a:pt x="1201406" y="798200"/>
                </a:lnTo>
                <a:lnTo>
                  <a:pt x="1203946" y="714446"/>
                </a:lnTo>
                <a:lnTo>
                  <a:pt x="1207756" y="648458"/>
                </a:lnTo>
                <a:lnTo>
                  <a:pt x="1210296" y="604043"/>
                </a:lnTo>
                <a:lnTo>
                  <a:pt x="1214106" y="585008"/>
                </a:lnTo>
                <a:lnTo>
                  <a:pt x="1216646" y="592622"/>
                </a:lnTo>
                <a:lnTo>
                  <a:pt x="1220456" y="625617"/>
                </a:lnTo>
                <a:lnTo>
                  <a:pt x="1222996" y="681452"/>
                </a:lnTo>
                <a:lnTo>
                  <a:pt x="1226806" y="753785"/>
                </a:lnTo>
                <a:lnTo>
                  <a:pt x="1229346" y="835001"/>
                </a:lnTo>
                <a:lnTo>
                  <a:pt x="1233156" y="918755"/>
                </a:lnTo>
                <a:lnTo>
                  <a:pt x="1236966" y="994895"/>
                </a:lnTo>
                <a:lnTo>
                  <a:pt x="1239506" y="1057076"/>
                </a:lnTo>
                <a:lnTo>
                  <a:pt x="1243316" y="1098953"/>
                </a:lnTo>
                <a:lnTo>
                  <a:pt x="1245856" y="1116719"/>
                </a:lnTo>
                <a:lnTo>
                  <a:pt x="1249666" y="1105298"/>
                </a:lnTo>
                <a:lnTo>
                  <a:pt x="1252206" y="1067228"/>
                </a:lnTo>
                <a:lnTo>
                  <a:pt x="1256016" y="1005047"/>
                </a:lnTo>
                <a:lnTo>
                  <a:pt x="1258556" y="922562"/>
                </a:lnTo>
                <a:lnTo>
                  <a:pt x="1262366" y="824849"/>
                </a:lnTo>
                <a:lnTo>
                  <a:pt x="1264906" y="722060"/>
                </a:lnTo>
                <a:lnTo>
                  <a:pt x="1268716" y="620540"/>
                </a:lnTo>
                <a:lnTo>
                  <a:pt x="1271256" y="529172"/>
                </a:lnTo>
                <a:lnTo>
                  <a:pt x="1275065" y="454301"/>
                </a:lnTo>
                <a:lnTo>
                  <a:pt x="1277605" y="402272"/>
                </a:lnTo>
                <a:lnTo>
                  <a:pt x="1281415" y="375624"/>
                </a:lnTo>
                <a:lnTo>
                  <a:pt x="1283955" y="376892"/>
                </a:lnTo>
                <a:lnTo>
                  <a:pt x="1287765" y="403542"/>
                </a:lnTo>
                <a:lnTo>
                  <a:pt x="1291575" y="453033"/>
                </a:lnTo>
                <a:lnTo>
                  <a:pt x="1294115" y="520289"/>
                </a:lnTo>
                <a:lnTo>
                  <a:pt x="1297925" y="596429"/>
                </a:lnTo>
                <a:lnTo>
                  <a:pt x="1300465" y="675107"/>
                </a:lnTo>
                <a:lnTo>
                  <a:pt x="1304275" y="746171"/>
                </a:lnTo>
                <a:lnTo>
                  <a:pt x="1306815" y="804545"/>
                </a:lnTo>
                <a:lnTo>
                  <a:pt x="1310625" y="843884"/>
                </a:lnTo>
                <a:lnTo>
                  <a:pt x="1313165" y="857843"/>
                </a:lnTo>
                <a:lnTo>
                  <a:pt x="1316975" y="843884"/>
                </a:lnTo>
                <a:lnTo>
                  <a:pt x="1319515" y="804545"/>
                </a:lnTo>
                <a:lnTo>
                  <a:pt x="1323325" y="739826"/>
                </a:lnTo>
                <a:lnTo>
                  <a:pt x="1325865" y="656072"/>
                </a:lnTo>
                <a:lnTo>
                  <a:pt x="1329675" y="558359"/>
                </a:lnTo>
                <a:lnTo>
                  <a:pt x="1332215" y="454301"/>
                </a:lnTo>
                <a:lnTo>
                  <a:pt x="1336025" y="354050"/>
                </a:lnTo>
                <a:lnTo>
                  <a:pt x="1338565" y="262682"/>
                </a:lnTo>
                <a:lnTo>
                  <a:pt x="1342375" y="190349"/>
                </a:lnTo>
                <a:lnTo>
                  <a:pt x="1346185" y="139589"/>
                </a:lnTo>
                <a:lnTo>
                  <a:pt x="1348725" y="115478"/>
                </a:lnTo>
                <a:lnTo>
                  <a:pt x="1352535" y="119285"/>
                </a:lnTo>
                <a:lnTo>
                  <a:pt x="1355075" y="149741"/>
                </a:lnTo>
                <a:lnTo>
                  <a:pt x="1358885" y="203039"/>
                </a:lnTo>
                <a:lnTo>
                  <a:pt x="1361425" y="274103"/>
                </a:lnTo>
                <a:lnTo>
                  <a:pt x="1365234" y="355319"/>
                </a:lnTo>
                <a:lnTo>
                  <a:pt x="1367774" y="437804"/>
                </a:lnTo>
                <a:lnTo>
                  <a:pt x="1371584" y="515213"/>
                </a:lnTo>
                <a:lnTo>
                  <a:pt x="1374124" y="579932"/>
                </a:lnTo>
                <a:lnTo>
                  <a:pt x="1377934" y="624347"/>
                </a:lnTo>
                <a:lnTo>
                  <a:pt x="1380474" y="644651"/>
                </a:lnTo>
                <a:lnTo>
                  <a:pt x="1384284" y="639575"/>
                </a:lnTo>
                <a:lnTo>
                  <a:pt x="1386824" y="606581"/>
                </a:lnTo>
                <a:lnTo>
                  <a:pt x="1390634" y="550745"/>
                </a:lnTo>
                <a:lnTo>
                  <a:pt x="1393174" y="474605"/>
                </a:lnTo>
                <a:lnTo>
                  <a:pt x="1396984" y="385775"/>
                </a:lnTo>
                <a:lnTo>
                  <a:pt x="1400794" y="290600"/>
                </a:lnTo>
                <a:lnTo>
                  <a:pt x="1403334" y="199232"/>
                </a:lnTo>
                <a:lnTo>
                  <a:pt x="1407144" y="118016"/>
                </a:lnTo>
                <a:lnTo>
                  <a:pt x="1409684" y="54566"/>
                </a:lnTo>
                <a:lnTo>
                  <a:pt x="1413494" y="13959"/>
                </a:lnTo>
                <a:lnTo>
                  <a:pt x="1416034" y="0"/>
                </a:lnTo>
                <a:lnTo>
                  <a:pt x="1419844" y="13959"/>
                </a:lnTo>
                <a:lnTo>
                  <a:pt x="1422384" y="55835"/>
                </a:lnTo>
                <a:lnTo>
                  <a:pt x="1426194" y="119285"/>
                </a:lnTo>
                <a:lnTo>
                  <a:pt x="1428734" y="200501"/>
                </a:lnTo>
                <a:lnTo>
                  <a:pt x="1432544" y="293138"/>
                </a:lnTo>
                <a:lnTo>
                  <a:pt x="1435084" y="387044"/>
                </a:lnTo>
                <a:lnTo>
                  <a:pt x="1438894" y="475874"/>
                </a:lnTo>
                <a:lnTo>
                  <a:pt x="1441434" y="552014"/>
                </a:lnTo>
                <a:lnTo>
                  <a:pt x="1445244" y="607850"/>
                </a:lnTo>
                <a:lnTo>
                  <a:pt x="1447784" y="639575"/>
                </a:lnTo>
                <a:lnTo>
                  <a:pt x="1451594" y="644651"/>
                </a:lnTo>
                <a:lnTo>
                  <a:pt x="1454133" y="624347"/>
                </a:lnTo>
                <a:lnTo>
                  <a:pt x="1457943" y="578663"/>
                </a:lnTo>
                <a:lnTo>
                  <a:pt x="1461753" y="513944"/>
                </a:lnTo>
                <a:lnTo>
                  <a:pt x="1464293" y="436535"/>
                </a:lnTo>
                <a:lnTo>
                  <a:pt x="1468103" y="352781"/>
                </a:lnTo>
                <a:lnTo>
                  <a:pt x="1470643" y="272834"/>
                </a:lnTo>
                <a:lnTo>
                  <a:pt x="1474453" y="201770"/>
                </a:lnTo>
                <a:lnTo>
                  <a:pt x="1476993" y="149741"/>
                </a:lnTo>
                <a:lnTo>
                  <a:pt x="1480803" y="119285"/>
                </a:lnTo>
                <a:lnTo>
                  <a:pt x="1483343" y="115478"/>
                </a:lnTo>
                <a:lnTo>
                  <a:pt x="1487153" y="140858"/>
                </a:lnTo>
                <a:lnTo>
                  <a:pt x="1489693" y="191618"/>
                </a:lnTo>
                <a:lnTo>
                  <a:pt x="1493503" y="265220"/>
                </a:lnTo>
                <a:lnTo>
                  <a:pt x="1496043" y="355319"/>
                </a:lnTo>
                <a:lnTo>
                  <a:pt x="1499853" y="456839"/>
                </a:lnTo>
                <a:lnTo>
                  <a:pt x="1502393" y="560897"/>
                </a:lnTo>
                <a:lnTo>
                  <a:pt x="1506203" y="657342"/>
                </a:lnTo>
                <a:lnTo>
                  <a:pt x="1508743" y="741095"/>
                </a:lnTo>
                <a:lnTo>
                  <a:pt x="1512553" y="805814"/>
                </a:lnTo>
                <a:lnTo>
                  <a:pt x="1516363" y="845153"/>
                </a:lnTo>
                <a:lnTo>
                  <a:pt x="1518903" y="857843"/>
                </a:lnTo>
                <a:lnTo>
                  <a:pt x="1522713" y="842615"/>
                </a:lnTo>
                <a:lnTo>
                  <a:pt x="1525253" y="804545"/>
                </a:lnTo>
                <a:lnTo>
                  <a:pt x="1529063" y="744902"/>
                </a:lnTo>
                <a:lnTo>
                  <a:pt x="1531603" y="672569"/>
                </a:lnTo>
                <a:lnTo>
                  <a:pt x="1535413" y="595160"/>
                </a:lnTo>
                <a:lnTo>
                  <a:pt x="1537953" y="519020"/>
                </a:lnTo>
                <a:lnTo>
                  <a:pt x="1541763" y="451763"/>
                </a:lnTo>
                <a:lnTo>
                  <a:pt x="1544302" y="403542"/>
                </a:lnTo>
                <a:lnTo>
                  <a:pt x="1548112" y="376892"/>
                </a:lnTo>
                <a:lnTo>
                  <a:pt x="1550652" y="376892"/>
                </a:lnTo>
                <a:lnTo>
                  <a:pt x="1554462" y="403542"/>
                </a:lnTo>
                <a:lnTo>
                  <a:pt x="1557002" y="455570"/>
                </a:lnTo>
                <a:lnTo>
                  <a:pt x="1560812" y="530441"/>
                </a:lnTo>
                <a:lnTo>
                  <a:pt x="1563352" y="621809"/>
                </a:lnTo>
                <a:lnTo>
                  <a:pt x="1567162" y="723329"/>
                </a:lnTo>
                <a:lnTo>
                  <a:pt x="1570972" y="827387"/>
                </a:lnTo>
                <a:lnTo>
                  <a:pt x="1573512" y="923831"/>
                </a:lnTo>
                <a:lnTo>
                  <a:pt x="1577322" y="1006316"/>
                </a:lnTo>
                <a:lnTo>
                  <a:pt x="1579862" y="1068497"/>
                </a:lnTo>
                <a:lnTo>
                  <a:pt x="1583672" y="1106567"/>
                </a:lnTo>
                <a:lnTo>
                  <a:pt x="1586212" y="1116719"/>
                </a:lnTo>
                <a:lnTo>
                  <a:pt x="1590022" y="1098953"/>
                </a:lnTo>
                <a:lnTo>
                  <a:pt x="1592562" y="1055807"/>
                </a:lnTo>
                <a:lnTo>
                  <a:pt x="1596372" y="993626"/>
                </a:lnTo>
                <a:lnTo>
                  <a:pt x="1598912" y="917486"/>
                </a:lnTo>
                <a:lnTo>
                  <a:pt x="1602722" y="833732"/>
                </a:lnTo>
                <a:lnTo>
                  <a:pt x="1605262" y="752516"/>
                </a:lnTo>
                <a:lnTo>
                  <a:pt x="1609072" y="680183"/>
                </a:lnTo>
                <a:lnTo>
                  <a:pt x="1611612" y="625617"/>
                </a:lnTo>
                <a:lnTo>
                  <a:pt x="1615422" y="592622"/>
                </a:lnTo>
                <a:lnTo>
                  <a:pt x="1617962" y="585008"/>
                </a:lnTo>
                <a:lnTo>
                  <a:pt x="1621772" y="604043"/>
                </a:lnTo>
                <a:lnTo>
                  <a:pt x="1625582" y="649727"/>
                </a:lnTo>
                <a:lnTo>
                  <a:pt x="1628122" y="715715"/>
                </a:lnTo>
                <a:lnTo>
                  <a:pt x="1631932" y="799469"/>
                </a:lnTo>
                <a:lnTo>
                  <a:pt x="1634472" y="892106"/>
                </a:lnTo>
                <a:lnTo>
                  <a:pt x="1638281" y="986012"/>
                </a:lnTo>
                <a:lnTo>
                  <a:pt x="1640821" y="1073573"/>
                </a:lnTo>
                <a:lnTo>
                  <a:pt x="1644631" y="1147176"/>
                </a:lnTo>
                <a:lnTo>
                  <a:pt x="1647171" y="1199204"/>
                </a:lnTo>
                <a:lnTo>
                  <a:pt x="1650981" y="1227122"/>
                </a:lnTo>
                <a:lnTo>
                  <a:pt x="1653521" y="1227122"/>
                </a:lnTo>
                <a:lnTo>
                  <a:pt x="1657331" y="1199204"/>
                </a:lnTo>
                <a:lnTo>
                  <a:pt x="1659871" y="1145907"/>
                </a:lnTo>
                <a:lnTo>
                  <a:pt x="1663681" y="1072304"/>
                </a:lnTo>
                <a:lnTo>
                  <a:pt x="1666221" y="984743"/>
                </a:lnTo>
                <a:lnTo>
                  <a:pt x="1670031" y="889568"/>
                </a:lnTo>
                <a:lnTo>
                  <a:pt x="1672571" y="796931"/>
                </a:lnTo>
                <a:lnTo>
                  <a:pt x="1676381" y="714446"/>
                </a:lnTo>
                <a:lnTo>
                  <a:pt x="1680191" y="648458"/>
                </a:lnTo>
                <a:lnTo>
                  <a:pt x="1682731" y="604043"/>
                </a:lnTo>
                <a:lnTo>
                  <a:pt x="1686541" y="585008"/>
                </a:lnTo>
                <a:lnTo>
                  <a:pt x="1689081" y="592622"/>
                </a:lnTo>
                <a:lnTo>
                  <a:pt x="1692891" y="626885"/>
                </a:lnTo>
                <a:lnTo>
                  <a:pt x="1695431" y="681452"/>
                </a:lnTo>
                <a:lnTo>
                  <a:pt x="1699241" y="753785"/>
                </a:lnTo>
                <a:lnTo>
                  <a:pt x="1701781" y="836270"/>
                </a:lnTo>
                <a:lnTo>
                  <a:pt x="1705591" y="918755"/>
                </a:lnTo>
                <a:lnTo>
                  <a:pt x="1708131" y="994895"/>
                </a:lnTo>
                <a:lnTo>
                  <a:pt x="1711941" y="1057076"/>
                </a:lnTo>
                <a:lnTo>
                  <a:pt x="1714481" y="1098953"/>
                </a:lnTo>
                <a:lnTo>
                  <a:pt x="1718291" y="1116719"/>
                </a:lnTo>
                <a:lnTo>
                  <a:pt x="1720831" y="1105298"/>
                </a:lnTo>
                <a:lnTo>
                  <a:pt x="1724641" y="1067228"/>
                </a:lnTo>
                <a:lnTo>
                  <a:pt x="1727180" y="1005047"/>
                </a:lnTo>
                <a:lnTo>
                  <a:pt x="1730990" y="921293"/>
                </a:lnTo>
                <a:lnTo>
                  <a:pt x="1734800" y="824849"/>
                </a:lnTo>
                <a:lnTo>
                  <a:pt x="1737340" y="722060"/>
                </a:lnTo>
                <a:lnTo>
                  <a:pt x="1741150" y="620540"/>
                </a:lnTo>
                <a:lnTo>
                  <a:pt x="1743690" y="529172"/>
                </a:lnTo>
                <a:lnTo>
                  <a:pt x="1747500" y="454301"/>
                </a:lnTo>
                <a:lnTo>
                  <a:pt x="1750040" y="402272"/>
                </a:lnTo>
                <a:lnTo>
                  <a:pt x="1753850" y="375624"/>
                </a:lnTo>
                <a:lnTo>
                  <a:pt x="1756390" y="376892"/>
                </a:lnTo>
                <a:lnTo>
                  <a:pt x="1760200" y="404810"/>
                </a:lnTo>
                <a:lnTo>
                  <a:pt x="1762740" y="454301"/>
                </a:lnTo>
                <a:lnTo>
                  <a:pt x="1766550" y="520289"/>
                </a:lnTo>
                <a:lnTo>
                  <a:pt x="1769090" y="596429"/>
                </a:lnTo>
                <a:lnTo>
                  <a:pt x="1772900" y="675107"/>
                </a:lnTo>
                <a:lnTo>
                  <a:pt x="1775440" y="747440"/>
                </a:lnTo>
                <a:lnTo>
                  <a:pt x="1779250" y="805814"/>
                </a:lnTo>
                <a:lnTo>
                  <a:pt x="1781790" y="843884"/>
                </a:lnTo>
                <a:lnTo>
                  <a:pt x="1785600" y="857843"/>
                </a:lnTo>
                <a:lnTo>
                  <a:pt x="1789410" y="843884"/>
                </a:lnTo>
                <a:lnTo>
                  <a:pt x="1791950" y="804545"/>
                </a:lnTo>
                <a:lnTo>
                  <a:pt x="1795760" y="739826"/>
                </a:lnTo>
                <a:lnTo>
                  <a:pt x="1798300" y="656072"/>
                </a:lnTo>
                <a:lnTo>
                  <a:pt x="1802110" y="558359"/>
                </a:lnTo>
                <a:lnTo>
                  <a:pt x="1804650" y="454301"/>
                </a:lnTo>
                <a:lnTo>
                  <a:pt x="1808460" y="354050"/>
                </a:lnTo>
                <a:lnTo>
                  <a:pt x="1811000" y="262682"/>
                </a:lnTo>
                <a:lnTo>
                  <a:pt x="1814810" y="190349"/>
                </a:lnTo>
                <a:lnTo>
                  <a:pt x="1817349" y="139589"/>
                </a:lnTo>
                <a:lnTo>
                  <a:pt x="1821159" y="115478"/>
                </a:lnTo>
                <a:lnTo>
                  <a:pt x="1823699" y="119285"/>
                </a:lnTo>
                <a:lnTo>
                  <a:pt x="1827509" y="149741"/>
                </a:lnTo>
                <a:lnTo>
                  <a:pt x="1830049" y="203039"/>
                </a:lnTo>
                <a:lnTo>
                  <a:pt x="1833859" y="274103"/>
                </a:lnTo>
                <a:lnTo>
                  <a:pt x="1836399" y="3553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82608" y="1450230"/>
            <a:ext cx="1841500" cy="1227455"/>
          </a:xfrm>
          <a:custGeom>
            <a:avLst/>
            <a:gdLst/>
            <a:ahLst/>
            <a:cxnLst/>
            <a:rect l="l" t="t" r="r" b="b"/>
            <a:pathLst>
              <a:path w="1841500" h="1227455">
                <a:moveTo>
                  <a:pt x="0" y="0"/>
                </a:moveTo>
                <a:lnTo>
                  <a:pt x="1841479" y="0"/>
                </a:lnTo>
                <a:lnTo>
                  <a:pt x="1841479" y="1227123"/>
                </a:lnTo>
                <a:lnTo>
                  <a:pt x="0" y="1227123"/>
                </a:lnTo>
                <a:lnTo>
                  <a:pt x="0" y="0"/>
                </a:lnTo>
                <a:close/>
              </a:path>
            </a:pathLst>
          </a:custGeom>
          <a:ln w="3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01114" y="2740159"/>
            <a:ext cx="20383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Times New Roman"/>
                <a:cs typeface="Times New Roman"/>
              </a:rPr>
              <a:t>Time</a:t>
            </a:r>
            <a:r>
              <a:rPr sz="400" spc="-4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(s)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6573" y="2677978"/>
            <a:ext cx="5143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Times New Roman"/>
                <a:cs typeface="Times New Roman"/>
              </a:rPr>
              <a:t>0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83243" y="26779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89"/>
                </a:moveTo>
                <a:lnTo>
                  <a:pt x="0" y="0"/>
                </a:lnTo>
              </a:path>
            </a:pathLst>
          </a:custGeom>
          <a:ln w="3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52333" y="2677978"/>
            <a:ext cx="14287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dirty="0">
                <a:latin typeface="Times New Roman"/>
                <a:cs typeface="Times New Roman"/>
              </a:rPr>
              <a:t>0.013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24723" y="2677988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89"/>
                </a:moveTo>
                <a:lnTo>
                  <a:pt x="0" y="0"/>
                </a:lnTo>
              </a:path>
            </a:pathLst>
          </a:custGeom>
          <a:ln w="3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94015" y="2628487"/>
            <a:ext cx="18605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dirty="0">
                <a:latin typeface="Times New Roman"/>
                <a:cs typeface="Times New Roman"/>
              </a:rPr>
              <a:t>-0.9946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69273" y="2677988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>
                <a:moveTo>
                  <a:pt x="0" y="0"/>
                </a:moveTo>
                <a:lnTo>
                  <a:pt x="13969" y="0"/>
                </a:lnTo>
              </a:path>
            </a:pathLst>
          </a:custGeom>
          <a:ln w="3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28633" y="1401364"/>
            <a:ext cx="5143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Times New Roman"/>
                <a:cs typeface="Times New Roman"/>
              </a:rPr>
              <a:t>1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69273" y="1450865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>
                <a:moveTo>
                  <a:pt x="0" y="0"/>
                </a:moveTo>
                <a:lnTo>
                  <a:pt x="13969" y="0"/>
                </a:lnTo>
              </a:path>
            </a:pathLst>
          </a:custGeom>
          <a:ln w="3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28633" y="2016829"/>
            <a:ext cx="5143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Times New Roman"/>
                <a:cs typeface="Times New Roman"/>
              </a:rPr>
              <a:t>0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369273" y="2066330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>
                <a:moveTo>
                  <a:pt x="0" y="0"/>
                </a:moveTo>
                <a:lnTo>
                  <a:pt x="13969" y="0"/>
                </a:lnTo>
              </a:path>
            </a:pathLst>
          </a:custGeom>
          <a:ln w="3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3243" y="2066330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479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68294" y="1328950"/>
            <a:ext cx="1431925" cy="12700"/>
          </a:xfrm>
          <a:custGeom>
            <a:avLst/>
            <a:gdLst/>
            <a:ahLst/>
            <a:cxnLst/>
            <a:rect l="l" t="t" r="r" b="b"/>
            <a:pathLst>
              <a:path w="1431925" h="12700">
                <a:moveTo>
                  <a:pt x="0" y="12317"/>
                </a:moveTo>
                <a:lnTo>
                  <a:pt x="5324" y="12271"/>
                </a:lnTo>
                <a:lnTo>
                  <a:pt x="1426081" y="45"/>
                </a:lnTo>
                <a:lnTo>
                  <a:pt x="1431405" y="0"/>
                </a:lnTo>
              </a:path>
            </a:pathLst>
          </a:custGeom>
          <a:ln w="10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38478" y="1317694"/>
            <a:ext cx="47625" cy="46990"/>
          </a:xfrm>
          <a:custGeom>
            <a:avLst/>
            <a:gdLst/>
            <a:ahLst/>
            <a:cxnLst/>
            <a:rect l="l" t="t" r="r" b="b"/>
            <a:pathLst>
              <a:path w="47625" h="46990">
                <a:moveTo>
                  <a:pt x="46652" y="0"/>
                </a:moveTo>
                <a:lnTo>
                  <a:pt x="0" y="23829"/>
                </a:lnTo>
                <a:lnTo>
                  <a:pt x="47055" y="46853"/>
                </a:lnTo>
                <a:lnTo>
                  <a:pt x="35140" y="23527"/>
                </a:lnTo>
                <a:lnTo>
                  <a:pt x="46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2461" y="1305669"/>
            <a:ext cx="47625" cy="46990"/>
          </a:xfrm>
          <a:custGeom>
            <a:avLst/>
            <a:gdLst/>
            <a:ahLst/>
            <a:cxnLst/>
            <a:rect l="l" t="t" r="r" b="b"/>
            <a:pathLst>
              <a:path w="47625" h="46990">
                <a:moveTo>
                  <a:pt x="0" y="0"/>
                </a:moveTo>
                <a:lnTo>
                  <a:pt x="11914" y="23326"/>
                </a:lnTo>
                <a:lnTo>
                  <a:pt x="402" y="46853"/>
                </a:lnTo>
                <a:lnTo>
                  <a:pt x="47055" y="23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948334" y="1316400"/>
            <a:ext cx="233045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10" dirty="0">
                <a:latin typeface="Gill Sans MT"/>
                <a:cs typeface="Gill Sans MT"/>
              </a:rPr>
              <a:t>10</a:t>
            </a:r>
            <a:r>
              <a:rPr sz="650" spc="-60" dirty="0">
                <a:latin typeface="Gill Sans MT"/>
                <a:cs typeface="Gill Sans MT"/>
              </a:rPr>
              <a:t> </a:t>
            </a:r>
            <a:r>
              <a:rPr sz="650" spc="10" dirty="0">
                <a:latin typeface="Gill Sans MT"/>
                <a:cs typeface="Gill Sans MT"/>
              </a:rPr>
              <a:t>ms</a:t>
            </a:r>
            <a:endParaRPr sz="65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539" y="3048125"/>
            <a:ext cx="20764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15" dirty="0">
                <a:latin typeface="Tahoma"/>
                <a:cs typeface="Tahoma"/>
              </a:rPr>
              <a:t>But </a:t>
            </a:r>
            <a:r>
              <a:rPr sz="1100" spc="-30" dirty="0">
                <a:latin typeface="Tahoma"/>
                <a:cs typeface="Tahoma"/>
              </a:rPr>
              <a:t>not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70" dirty="0">
                <a:latin typeface="Tahoma"/>
                <a:cs typeface="Tahoma"/>
              </a:rPr>
              <a:t>more </a:t>
            </a:r>
            <a:r>
              <a:rPr sz="1100" spc="-45" dirty="0">
                <a:latin typeface="Tahoma"/>
                <a:cs typeface="Tahoma"/>
              </a:rPr>
              <a:t>complex</a:t>
            </a:r>
            <a:r>
              <a:rPr sz="1100" spc="-17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case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2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30" name="Picture 29" descr="A close up of a sign&#10;&#10;Description automatically generated">
            <a:extLst>
              <a:ext uri="{FF2B5EF4-FFF2-40B4-BE49-F238E27FC236}">
                <a16:creationId xmlns:a16="http://schemas.microsoft.com/office/drawing/2014/main" id="{5F3A4824-E0B8-0C43-9220-03D9A4F82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Fourier </a:t>
            </a:r>
            <a:r>
              <a:rPr spc="-35" dirty="0"/>
              <a:t>Analysis (Fourier</a:t>
            </a:r>
            <a:r>
              <a:rPr spc="165" dirty="0"/>
              <a:t> </a:t>
            </a:r>
            <a:r>
              <a:rPr spc="-45" dirty="0"/>
              <a:t>Transform)</a:t>
            </a:r>
          </a:p>
        </p:txBody>
      </p:sp>
      <p:sp>
        <p:nvSpPr>
          <p:cNvPr id="3" name="object 3"/>
          <p:cNvSpPr/>
          <p:nvPr/>
        </p:nvSpPr>
        <p:spPr>
          <a:xfrm>
            <a:off x="362061" y="1612904"/>
            <a:ext cx="1836420" cy="1227455"/>
          </a:xfrm>
          <a:custGeom>
            <a:avLst/>
            <a:gdLst/>
            <a:ahLst/>
            <a:cxnLst/>
            <a:rect l="l" t="t" r="r" b="b"/>
            <a:pathLst>
              <a:path w="1836420" h="1227455">
                <a:moveTo>
                  <a:pt x="0" y="0"/>
                </a:moveTo>
                <a:lnTo>
                  <a:pt x="2539" y="13959"/>
                </a:lnTo>
                <a:lnTo>
                  <a:pt x="6349" y="54566"/>
                </a:lnTo>
                <a:lnTo>
                  <a:pt x="8889" y="118016"/>
                </a:lnTo>
                <a:lnTo>
                  <a:pt x="12699" y="200501"/>
                </a:lnTo>
                <a:lnTo>
                  <a:pt x="15239" y="291869"/>
                </a:lnTo>
                <a:lnTo>
                  <a:pt x="19049" y="385775"/>
                </a:lnTo>
                <a:lnTo>
                  <a:pt x="21589" y="474605"/>
                </a:lnTo>
                <a:lnTo>
                  <a:pt x="25399" y="550745"/>
                </a:lnTo>
                <a:lnTo>
                  <a:pt x="29209" y="607850"/>
                </a:lnTo>
                <a:lnTo>
                  <a:pt x="31749" y="639575"/>
                </a:lnTo>
                <a:lnTo>
                  <a:pt x="35559" y="644651"/>
                </a:lnTo>
                <a:lnTo>
                  <a:pt x="38099" y="624347"/>
                </a:lnTo>
                <a:lnTo>
                  <a:pt x="41909" y="579932"/>
                </a:lnTo>
                <a:lnTo>
                  <a:pt x="44449" y="515213"/>
                </a:lnTo>
                <a:lnTo>
                  <a:pt x="48259" y="437804"/>
                </a:lnTo>
                <a:lnTo>
                  <a:pt x="50799" y="354050"/>
                </a:lnTo>
                <a:lnTo>
                  <a:pt x="54609" y="272834"/>
                </a:lnTo>
                <a:lnTo>
                  <a:pt x="57149" y="203039"/>
                </a:lnTo>
                <a:lnTo>
                  <a:pt x="60959" y="149741"/>
                </a:lnTo>
                <a:lnTo>
                  <a:pt x="63499" y="119285"/>
                </a:lnTo>
                <a:lnTo>
                  <a:pt x="67309" y="115478"/>
                </a:lnTo>
                <a:lnTo>
                  <a:pt x="69849" y="139589"/>
                </a:lnTo>
                <a:lnTo>
                  <a:pt x="73659" y="190349"/>
                </a:lnTo>
                <a:lnTo>
                  <a:pt x="76199" y="263951"/>
                </a:lnTo>
                <a:lnTo>
                  <a:pt x="80009" y="355319"/>
                </a:lnTo>
                <a:lnTo>
                  <a:pt x="83819" y="455570"/>
                </a:lnTo>
                <a:lnTo>
                  <a:pt x="86359" y="559628"/>
                </a:lnTo>
                <a:lnTo>
                  <a:pt x="90169" y="656072"/>
                </a:lnTo>
                <a:lnTo>
                  <a:pt x="92708" y="741095"/>
                </a:lnTo>
                <a:lnTo>
                  <a:pt x="96518" y="804545"/>
                </a:lnTo>
                <a:lnTo>
                  <a:pt x="99058" y="843884"/>
                </a:lnTo>
                <a:lnTo>
                  <a:pt x="102868" y="857843"/>
                </a:lnTo>
                <a:lnTo>
                  <a:pt x="105408" y="842615"/>
                </a:lnTo>
                <a:lnTo>
                  <a:pt x="109218" y="804545"/>
                </a:lnTo>
                <a:lnTo>
                  <a:pt x="111758" y="746171"/>
                </a:lnTo>
                <a:lnTo>
                  <a:pt x="115568" y="673838"/>
                </a:lnTo>
                <a:lnTo>
                  <a:pt x="118108" y="595160"/>
                </a:lnTo>
                <a:lnTo>
                  <a:pt x="121918" y="519020"/>
                </a:lnTo>
                <a:lnTo>
                  <a:pt x="124458" y="453033"/>
                </a:lnTo>
                <a:lnTo>
                  <a:pt x="128268" y="403542"/>
                </a:lnTo>
                <a:lnTo>
                  <a:pt x="130808" y="376892"/>
                </a:lnTo>
                <a:lnTo>
                  <a:pt x="134618" y="375624"/>
                </a:lnTo>
                <a:lnTo>
                  <a:pt x="138428" y="402272"/>
                </a:lnTo>
                <a:lnTo>
                  <a:pt x="140968" y="455570"/>
                </a:lnTo>
                <a:lnTo>
                  <a:pt x="144778" y="529172"/>
                </a:lnTo>
                <a:lnTo>
                  <a:pt x="147318" y="621809"/>
                </a:lnTo>
                <a:lnTo>
                  <a:pt x="151128" y="723329"/>
                </a:lnTo>
                <a:lnTo>
                  <a:pt x="153668" y="826118"/>
                </a:lnTo>
                <a:lnTo>
                  <a:pt x="157478" y="922562"/>
                </a:lnTo>
                <a:lnTo>
                  <a:pt x="160018" y="1006316"/>
                </a:lnTo>
                <a:lnTo>
                  <a:pt x="163828" y="1068497"/>
                </a:lnTo>
                <a:lnTo>
                  <a:pt x="166368" y="1105298"/>
                </a:lnTo>
                <a:lnTo>
                  <a:pt x="170178" y="1116719"/>
                </a:lnTo>
                <a:lnTo>
                  <a:pt x="172718" y="1098953"/>
                </a:lnTo>
                <a:lnTo>
                  <a:pt x="176528" y="1057076"/>
                </a:lnTo>
                <a:lnTo>
                  <a:pt x="179068" y="994895"/>
                </a:lnTo>
                <a:lnTo>
                  <a:pt x="182877" y="917486"/>
                </a:lnTo>
                <a:lnTo>
                  <a:pt x="185417" y="835001"/>
                </a:lnTo>
                <a:lnTo>
                  <a:pt x="189227" y="752516"/>
                </a:lnTo>
                <a:lnTo>
                  <a:pt x="193037" y="681452"/>
                </a:lnTo>
                <a:lnTo>
                  <a:pt x="195577" y="625617"/>
                </a:lnTo>
                <a:lnTo>
                  <a:pt x="199387" y="592622"/>
                </a:lnTo>
                <a:lnTo>
                  <a:pt x="201927" y="585008"/>
                </a:lnTo>
                <a:lnTo>
                  <a:pt x="205737" y="604043"/>
                </a:lnTo>
                <a:lnTo>
                  <a:pt x="208277" y="648458"/>
                </a:lnTo>
                <a:lnTo>
                  <a:pt x="212087" y="715715"/>
                </a:lnTo>
                <a:lnTo>
                  <a:pt x="214627" y="798200"/>
                </a:lnTo>
                <a:lnTo>
                  <a:pt x="218437" y="890837"/>
                </a:lnTo>
                <a:lnTo>
                  <a:pt x="220977" y="986012"/>
                </a:lnTo>
                <a:lnTo>
                  <a:pt x="224787" y="1073573"/>
                </a:lnTo>
                <a:lnTo>
                  <a:pt x="227327" y="1145907"/>
                </a:lnTo>
                <a:lnTo>
                  <a:pt x="231137" y="1199204"/>
                </a:lnTo>
                <a:lnTo>
                  <a:pt x="233677" y="1227122"/>
                </a:lnTo>
                <a:lnTo>
                  <a:pt x="237487" y="1227122"/>
                </a:lnTo>
                <a:lnTo>
                  <a:pt x="240027" y="1199204"/>
                </a:lnTo>
                <a:lnTo>
                  <a:pt x="243837" y="1145907"/>
                </a:lnTo>
                <a:lnTo>
                  <a:pt x="247647" y="1072304"/>
                </a:lnTo>
                <a:lnTo>
                  <a:pt x="250187" y="984743"/>
                </a:lnTo>
                <a:lnTo>
                  <a:pt x="253997" y="890837"/>
                </a:lnTo>
                <a:lnTo>
                  <a:pt x="256537" y="798200"/>
                </a:lnTo>
                <a:lnTo>
                  <a:pt x="260347" y="715715"/>
                </a:lnTo>
                <a:lnTo>
                  <a:pt x="262887" y="648458"/>
                </a:lnTo>
                <a:lnTo>
                  <a:pt x="266697" y="604043"/>
                </a:lnTo>
                <a:lnTo>
                  <a:pt x="269237" y="585008"/>
                </a:lnTo>
                <a:lnTo>
                  <a:pt x="273046" y="592622"/>
                </a:lnTo>
                <a:lnTo>
                  <a:pt x="275586" y="625617"/>
                </a:lnTo>
                <a:lnTo>
                  <a:pt x="279396" y="681452"/>
                </a:lnTo>
                <a:lnTo>
                  <a:pt x="281936" y="753785"/>
                </a:lnTo>
                <a:lnTo>
                  <a:pt x="285746" y="835001"/>
                </a:lnTo>
                <a:lnTo>
                  <a:pt x="288286" y="917486"/>
                </a:lnTo>
                <a:lnTo>
                  <a:pt x="292096" y="994895"/>
                </a:lnTo>
                <a:lnTo>
                  <a:pt x="294636" y="1057076"/>
                </a:lnTo>
                <a:lnTo>
                  <a:pt x="298446" y="1098953"/>
                </a:lnTo>
                <a:lnTo>
                  <a:pt x="302256" y="1116719"/>
                </a:lnTo>
                <a:lnTo>
                  <a:pt x="304796" y="1105298"/>
                </a:lnTo>
                <a:lnTo>
                  <a:pt x="308606" y="1068497"/>
                </a:lnTo>
                <a:lnTo>
                  <a:pt x="311146" y="1005047"/>
                </a:lnTo>
                <a:lnTo>
                  <a:pt x="314956" y="922562"/>
                </a:lnTo>
                <a:lnTo>
                  <a:pt x="317496" y="826118"/>
                </a:lnTo>
                <a:lnTo>
                  <a:pt x="321306" y="722060"/>
                </a:lnTo>
                <a:lnTo>
                  <a:pt x="323846" y="620540"/>
                </a:lnTo>
                <a:lnTo>
                  <a:pt x="327656" y="529172"/>
                </a:lnTo>
                <a:lnTo>
                  <a:pt x="330196" y="454301"/>
                </a:lnTo>
                <a:lnTo>
                  <a:pt x="334006" y="402272"/>
                </a:lnTo>
                <a:lnTo>
                  <a:pt x="336546" y="375624"/>
                </a:lnTo>
                <a:lnTo>
                  <a:pt x="340356" y="376892"/>
                </a:lnTo>
                <a:lnTo>
                  <a:pt x="342896" y="403542"/>
                </a:lnTo>
                <a:lnTo>
                  <a:pt x="346706" y="453033"/>
                </a:lnTo>
                <a:lnTo>
                  <a:pt x="349246" y="519020"/>
                </a:lnTo>
                <a:lnTo>
                  <a:pt x="353056" y="595160"/>
                </a:lnTo>
                <a:lnTo>
                  <a:pt x="356866" y="673838"/>
                </a:lnTo>
                <a:lnTo>
                  <a:pt x="359406" y="746171"/>
                </a:lnTo>
                <a:lnTo>
                  <a:pt x="363216" y="804545"/>
                </a:lnTo>
                <a:lnTo>
                  <a:pt x="365755" y="843884"/>
                </a:lnTo>
                <a:lnTo>
                  <a:pt x="369565" y="857843"/>
                </a:lnTo>
                <a:lnTo>
                  <a:pt x="372105" y="843884"/>
                </a:lnTo>
                <a:lnTo>
                  <a:pt x="375915" y="804545"/>
                </a:lnTo>
                <a:lnTo>
                  <a:pt x="378455" y="739826"/>
                </a:lnTo>
                <a:lnTo>
                  <a:pt x="382265" y="656072"/>
                </a:lnTo>
                <a:lnTo>
                  <a:pt x="384805" y="558359"/>
                </a:lnTo>
                <a:lnTo>
                  <a:pt x="388615" y="455570"/>
                </a:lnTo>
                <a:lnTo>
                  <a:pt x="391155" y="354050"/>
                </a:lnTo>
                <a:lnTo>
                  <a:pt x="394965" y="263951"/>
                </a:lnTo>
                <a:lnTo>
                  <a:pt x="397505" y="190349"/>
                </a:lnTo>
                <a:lnTo>
                  <a:pt x="401315" y="139589"/>
                </a:lnTo>
                <a:lnTo>
                  <a:pt x="403855" y="115478"/>
                </a:lnTo>
                <a:lnTo>
                  <a:pt x="407665" y="119285"/>
                </a:lnTo>
                <a:lnTo>
                  <a:pt x="411475" y="149741"/>
                </a:lnTo>
                <a:lnTo>
                  <a:pt x="414015" y="203039"/>
                </a:lnTo>
                <a:lnTo>
                  <a:pt x="417825" y="272834"/>
                </a:lnTo>
                <a:lnTo>
                  <a:pt x="420365" y="354050"/>
                </a:lnTo>
                <a:lnTo>
                  <a:pt x="424175" y="437804"/>
                </a:lnTo>
                <a:lnTo>
                  <a:pt x="426715" y="515213"/>
                </a:lnTo>
                <a:lnTo>
                  <a:pt x="430525" y="579932"/>
                </a:lnTo>
                <a:lnTo>
                  <a:pt x="433065" y="624347"/>
                </a:lnTo>
                <a:lnTo>
                  <a:pt x="436875" y="644651"/>
                </a:lnTo>
                <a:lnTo>
                  <a:pt x="439415" y="639575"/>
                </a:lnTo>
                <a:lnTo>
                  <a:pt x="443225" y="606581"/>
                </a:lnTo>
                <a:lnTo>
                  <a:pt x="445765" y="550745"/>
                </a:lnTo>
                <a:lnTo>
                  <a:pt x="449575" y="474605"/>
                </a:lnTo>
                <a:lnTo>
                  <a:pt x="452115" y="385775"/>
                </a:lnTo>
                <a:lnTo>
                  <a:pt x="455924" y="291869"/>
                </a:lnTo>
                <a:lnTo>
                  <a:pt x="458464" y="199232"/>
                </a:lnTo>
                <a:lnTo>
                  <a:pt x="462274" y="118016"/>
                </a:lnTo>
                <a:lnTo>
                  <a:pt x="466084" y="54566"/>
                </a:lnTo>
                <a:lnTo>
                  <a:pt x="468624" y="13959"/>
                </a:lnTo>
                <a:lnTo>
                  <a:pt x="472434" y="0"/>
                </a:lnTo>
                <a:lnTo>
                  <a:pt x="474974" y="13959"/>
                </a:lnTo>
                <a:lnTo>
                  <a:pt x="478784" y="54566"/>
                </a:lnTo>
                <a:lnTo>
                  <a:pt x="481324" y="119285"/>
                </a:lnTo>
                <a:lnTo>
                  <a:pt x="485134" y="200501"/>
                </a:lnTo>
                <a:lnTo>
                  <a:pt x="487674" y="291869"/>
                </a:lnTo>
                <a:lnTo>
                  <a:pt x="491484" y="387044"/>
                </a:lnTo>
                <a:lnTo>
                  <a:pt x="494024" y="475874"/>
                </a:lnTo>
                <a:lnTo>
                  <a:pt x="497834" y="550745"/>
                </a:lnTo>
                <a:lnTo>
                  <a:pt x="500374" y="607850"/>
                </a:lnTo>
                <a:lnTo>
                  <a:pt x="504184" y="639575"/>
                </a:lnTo>
                <a:lnTo>
                  <a:pt x="506724" y="644651"/>
                </a:lnTo>
                <a:lnTo>
                  <a:pt x="510534" y="624347"/>
                </a:lnTo>
                <a:lnTo>
                  <a:pt x="513074" y="578663"/>
                </a:lnTo>
                <a:lnTo>
                  <a:pt x="516884" y="515213"/>
                </a:lnTo>
                <a:lnTo>
                  <a:pt x="519424" y="436535"/>
                </a:lnTo>
                <a:lnTo>
                  <a:pt x="523234" y="354050"/>
                </a:lnTo>
                <a:lnTo>
                  <a:pt x="527044" y="272834"/>
                </a:lnTo>
                <a:lnTo>
                  <a:pt x="529584" y="201770"/>
                </a:lnTo>
                <a:lnTo>
                  <a:pt x="533394" y="149741"/>
                </a:lnTo>
                <a:lnTo>
                  <a:pt x="535934" y="119285"/>
                </a:lnTo>
                <a:lnTo>
                  <a:pt x="539744" y="115478"/>
                </a:lnTo>
                <a:lnTo>
                  <a:pt x="542284" y="140858"/>
                </a:lnTo>
                <a:lnTo>
                  <a:pt x="546094" y="190349"/>
                </a:lnTo>
                <a:lnTo>
                  <a:pt x="548634" y="263951"/>
                </a:lnTo>
                <a:lnTo>
                  <a:pt x="552444" y="355319"/>
                </a:lnTo>
                <a:lnTo>
                  <a:pt x="554983" y="456839"/>
                </a:lnTo>
                <a:lnTo>
                  <a:pt x="558793" y="559628"/>
                </a:lnTo>
                <a:lnTo>
                  <a:pt x="561333" y="657342"/>
                </a:lnTo>
                <a:lnTo>
                  <a:pt x="565143" y="741095"/>
                </a:lnTo>
                <a:lnTo>
                  <a:pt x="567683" y="804545"/>
                </a:lnTo>
                <a:lnTo>
                  <a:pt x="571493" y="845153"/>
                </a:lnTo>
                <a:lnTo>
                  <a:pt x="574033" y="857843"/>
                </a:lnTo>
                <a:lnTo>
                  <a:pt x="577843" y="842615"/>
                </a:lnTo>
                <a:lnTo>
                  <a:pt x="581653" y="804545"/>
                </a:lnTo>
                <a:lnTo>
                  <a:pt x="584193" y="746171"/>
                </a:lnTo>
                <a:lnTo>
                  <a:pt x="588003" y="673838"/>
                </a:lnTo>
                <a:lnTo>
                  <a:pt x="590543" y="595160"/>
                </a:lnTo>
                <a:lnTo>
                  <a:pt x="594353" y="519020"/>
                </a:lnTo>
                <a:lnTo>
                  <a:pt x="596893" y="453033"/>
                </a:lnTo>
                <a:lnTo>
                  <a:pt x="600703" y="403542"/>
                </a:lnTo>
                <a:lnTo>
                  <a:pt x="603243" y="376892"/>
                </a:lnTo>
                <a:lnTo>
                  <a:pt x="607053" y="375624"/>
                </a:lnTo>
                <a:lnTo>
                  <a:pt x="609593" y="402272"/>
                </a:lnTo>
                <a:lnTo>
                  <a:pt x="613403" y="455570"/>
                </a:lnTo>
                <a:lnTo>
                  <a:pt x="615943" y="530441"/>
                </a:lnTo>
                <a:lnTo>
                  <a:pt x="619753" y="621809"/>
                </a:lnTo>
                <a:lnTo>
                  <a:pt x="622293" y="723329"/>
                </a:lnTo>
                <a:lnTo>
                  <a:pt x="626103" y="826118"/>
                </a:lnTo>
                <a:lnTo>
                  <a:pt x="628643" y="922562"/>
                </a:lnTo>
                <a:lnTo>
                  <a:pt x="632453" y="1006316"/>
                </a:lnTo>
                <a:lnTo>
                  <a:pt x="636263" y="1068497"/>
                </a:lnTo>
                <a:lnTo>
                  <a:pt x="638802" y="1106567"/>
                </a:lnTo>
                <a:lnTo>
                  <a:pt x="642612" y="1116719"/>
                </a:lnTo>
                <a:lnTo>
                  <a:pt x="645153" y="1098953"/>
                </a:lnTo>
                <a:lnTo>
                  <a:pt x="648962" y="1057076"/>
                </a:lnTo>
                <a:lnTo>
                  <a:pt x="651502" y="993626"/>
                </a:lnTo>
                <a:lnTo>
                  <a:pt x="655312" y="917486"/>
                </a:lnTo>
                <a:lnTo>
                  <a:pt x="657852" y="833732"/>
                </a:lnTo>
                <a:lnTo>
                  <a:pt x="661662" y="752516"/>
                </a:lnTo>
                <a:lnTo>
                  <a:pt x="664202" y="681452"/>
                </a:lnTo>
                <a:lnTo>
                  <a:pt x="668012" y="625617"/>
                </a:lnTo>
                <a:lnTo>
                  <a:pt x="670552" y="592622"/>
                </a:lnTo>
                <a:lnTo>
                  <a:pt x="674362" y="585008"/>
                </a:lnTo>
                <a:lnTo>
                  <a:pt x="676902" y="604043"/>
                </a:lnTo>
                <a:lnTo>
                  <a:pt x="680712" y="648458"/>
                </a:lnTo>
                <a:lnTo>
                  <a:pt x="683252" y="715715"/>
                </a:lnTo>
                <a:lnTo>
                  <a:pt x="687062" y="799469"/>
                </a:lnTo>
                <a:lnTo>
                  <a:pt x="690872" y="892106"/>
                </a:lnTo>
                <a:lnTo>
                  <a:pt x="693412" y="986012"/>
                </a:lnTo>
                <a:lnTo>
                  <a:pt x="697222" y="1073573"/>
                </a:lnTo>
                <a:lnTo>
                  <a:pt x="699762" y="1147176"/>
                </a:lnTo>
                <a:lnTo>
                  <a:pt x="703572" y="1199204"/>
                </a:lnTo>
                <a:lnTo>
                  <a:pt x="706112" y="1227122"/>
                </a:lnTo>
                <a:lnTo>
                  <a:pt x="709922" y="1227122"/>
                </a:lnTo>
                <a:lnTo>
                  <a:pt x="712462" y="1199204"/>
                </a:lnTo>
                <a:lnTo>
                  <a:pt x="716272" y="1145907"/>
                </a:lnTo>
                <a:lnTo>
                  <a:pt x="718812" y="1072304"/>
                </a:lnTo>
                <a:lnTo>
                  <a:pt x="722622" y="984743"/>
                </a:lnTo>
                <a:lnTo>
                  <a:pt x="725162" y="890837"/>
                </a:lnTo>
                <a:lnTo>
                  <a:pt x="728972" y="798200"/>
                </a:lnTo>
                <a:lnTo>
                  <a:pt x="731512" y="714446"/>
                </a:lnTo>
                <a:lnTo>
                  <a:pt x="735322" y="648458"/>
                </a:lnTo>
                <a:lnTo>
                  <a:pt x="737861" y="604043"/>
                </a:lnTo>
                <a:lnTo>
                  <a:pt x="741671" y="585008"/>
                </a:lnTo>
                <a:lnTo>
                  <a:pt x="745481" y="592622"/>
                </a:lnTo>
                <a:lnTo>
                  <a:pt x="748021" y="625617"/>
                </a:lnTo>
                <a:lnTo>
                  <a:pt x="751831" y="681452"/>
                </a:lnTo>
                <a:lnTo>
                  <a:pt x="754371" y="753785"/>
                </a:lnTo>
                <a:lnTo>
                  <a:pt x="758181" y="835001"/>
                </a:lnTo>
                <a:lnTo>
                  <a:pt x="760721" y="918755"/>
                </a:lnTo>
                <a:lnTo>
                  <a:pt x="764531" y="994895"/>
                </a:lnTo>
                <a:lnTo>
                  <a:pt x="767071" y="1057076"/>
                </a:lnTo>
                <a:lnTo>
                  <a:pt x="770881" y="1098953"/>
                </a:lnTo>
                <a:lnTo>
                  <a:pt x="773421" y="1116719"/>
                </a:lnTo>
                <a:lnTo>
                  <a:pt x="777231" y="1105298"/>
                </a:lnTo>
                <a:lnTo>
                  <a:pt x="779771" y="1068497"/>
                </a:lnTo>
                <a:lnTo>
                  <a:pt x="783581" y="1005047"/>
                </a:lnTo>
                <a:lnTo>
                  <a:pt x="786121" y="922562"/>
                </a:lnTo>
                <a:lnTo>
                  <a:pt x="789931" y="824849"/>
                </a:lnTo>
                <a:lnTo>
                  <a:pt x="792471" y="722060"/>
                </a:lnTo>
                <a:lnTo>
                  <a:pt x="796281" y="620540"/>
                </a:lnTo>
                <a:lnTo>
                  <a:pt x="800091" y="529172"/>
                </a:lnTo>
                <a:lnTo>
                  <a:pt x="802631" y="454301"/>
                </a:lnTo>
                <a:lnTo>
                  <a:pt x="806441" y="402272"/>
                </a:lnTo>
                <a:lnTo>
                  <a:pt x="808981" y="375624"/>
                </a:lnTo>
                <a:lnTo>
                  <a:pt x="812791" y="376892"/>
                </a:lnTo>
                <a:lnTo>
                  <a:pt x="815331" y="403542"/>
                </a:lnTo>
                <a:lnTo>
                  <a:pt x="819141" y="453033"/>
                </a:lnTo>
                <a:lnTo>
                  <a:pt x="821680" y="520289"/>
                </a:lnTo>
                <a:lnTo>
                  <a:pt x="825490" y="596429"/>
                </a:lnTo>
                <a:lnTo>
                  <a:pt x="828031" y="673838"/>
                </a:lnTo>
                <a:lnTo>
                  <a:pt x="831840" y="746171"/>
                </a:lnTo>
                <a:lnTo>
                  <a:pt x="834380" y="804545"/>
                </a:lnTo>
                <a:lnTo>
                  <a:pt x="838190" y="843884"/>
                </a:lnTo>
                <a:lnTo>
                  <a:pt x="840730" y="857843"/>
                </a:lnTo>
                <a:lnTo>
                  <a:pt x="844540" y="843884"/>
                </a:lnTo>
                <a:lnTo>
                  <a:pt x="847080" y="804545"/>
                </a:lnTo>
                <a:lnTo>
                  <a:pt x="850890" y="739826"/>
                </a:lnTo>
                <a:lnTo>
                  <a:pt x="854700" y="656072"/>
                </a:lnTo>
                <a:lnTo>
                  <a:pt x="857240" y="558359"/>
                </a:lnTo>
                <a:lnTo>
                  <a:pt x="861050" y="455570"/>
                </a:lnTo>
                <a:lnTo>
                  <a:pt x="863590" y="354050"/>
                </a:lnTo>
                <a:lnTo>
                  <a:pt x="867400" y="263951"/>
                </a:lnTo>
                <a:lnTo>
                  <a:pt x="869940" y="190349"/>
                </a:lnTo>
                <a:lnTo>
                  <a:pt x="873750" y="139589"/>
                </a:lnTo>
                <a:lnTo>
                  <a:pt x="876290" y="115478"/>
                </a:lnTo>
                <a:lnTo>
                  <a:pt x="880100" y="119285"/>
                </a:lnTo>
                <a:lnTo>
                  <a:pt x="882640" y="149741"/>
                </a:lnTo>
                <a:lnTo>
                  <a:pt x="886450" y="203039"/>
                </a:lnTo>
                <a:lnTo>
                  <a:pt x="888990" y="274103"/>
                </a:lnTo>
                <a:lnTo>
                  <a:pt x="892800" y="354050"/>
                </a:lnTo>
                <a:lnTo>
                  <a:pt x="895340" y="437804"/>
                </a:lnTo>
                <a:lnTo>
                  <a:pt x="899150" y="515213"/>
                </a:lnTo>
                <a:lnTo>
                  <a:pt x="901690" y="579932"/>
                </a:lnTo>
                <a:lnTo>
                  <a:pt x="905500" y="624347"/>
                </a:lnTo>
                <a:lnTo>
                  <a:pt x="909309" y="644651"/>
                </a:lnTo>
                <a:lnTo>
                  <a:pt x="911850" y="639575"/>
                </a:lnTo>
                <a:lnTo>
                  <a:pt x="915660" y="606581"/>
                </a:lnTo>
                <a:lnTo>
                  <a:pt x="918200" y="550745"/>
                </a:lnTo>
                <a:lnTo>
                  <a:pt x="922009" y="474605"/>
                </a:lnTo>
                <a:lnTo>
                  <a:pt x="924549" y="385775"/>
                </a:lnTo>
                <a:lnTo>
                  <a:pt x="928359" y="290600"/>
                </a:lnTo>
                <a:lnTo>
                  <a:pt x="930899" y="199232"/>
                </a:lnTo>
                <a:lnTo>
                  <a:pt x="934709" y="118016"/>
                </a:lnTo>
                <a:lnTo>
                  <a:pt x="937249" y="54566"/>
                </a:lnTo>
                <a:lnTo>
                  <a:pt x="941059" y="13959"/>
                </a:lnTo>
                <a:lnTo>
                  <a:pt x="943599" y="0"/>
                </a:lnTo>
                <a:lnTo>
                  <a:pt x="947409" y="13959"/>
                </a:lnTo>
                <a:lnTo>
                  <a:pt x="949949" y="54566"/>
                </a:lnTo>
                <a:lnTo>
                  <a:pt x="953759" y="119285"/>
                </a:lnTo>
                <a:lnTo>
                  <a:pt x="956299" y="200501"/>
                </a:lnTo>
                <a:lnTo>
                  <a:pt x="960109" y="291869"/>
                </a:lnTo>
                <a:lnTo>
                  <a:pt x="963919" y="387044"/>
                </a:lnTo>
                <a:lnTo>
                  <a:pt x="966459" y="475874"/>
                </a:lnTo>
                <a:lnTo>
                  <a:pt x="970269" y="552014"/>
                </a:lnTo>
                <a:lnTo>
                  <a:pt x="972809" y="607850"/>
                </a:lnTo>
                <a:lnTo>
                  <a:pt x="976619" y="639575"/>
                </a:lnTo>
                <a:lnTo>
                  <a:pt x="979159" y="644651"/>
                </a:lnTo>
                <a:lnTo>
                  <a:pt x="982969" y="624347"/>
                </a:lnTo>
                <a:lnTo>
                  <a:pt x="985509" y="578663"/>
                </a:lnTo>
                <a:lnTo>
                  <a:pt x="989319" y="513944"/>
                </a:lnTo>
                <a:lnTo>
                  <a:pt x="991859" y="436535"/>
                </a:lnTo>
                <a:lnTo>
                  <a:pt x="995669" y="352781"/>
                </a:lnTo>
                <a:lnTo>
                  <a:pt x="998209" y="272834"/>
                </a:lnTo>
                <a:lnTo>
                  <a:pt x="1002019" y="201770"/>
                </a:lnTo>
                <a:lnTo>
                  <a:pt x="1004559" y="149741"/>
                </a:lnTo>
                <a:lnTo>
                  <a:pt x="1008368" y="119285"/>
                </a:lnTo>
                <a:lnTo>
                  <a:pt x="1010908" y="115478"/>
                </a:lnTo>
                <a:lnTo>
                  <a:pt x="1014718" y="140858"/>
                </a:lnTo>
                <a:lnTo>
                  <a:pt x="1018528" y="191618"/>
                </a:lnTo>
                <a:lnTo>
                  <a:pt x="1021068" y="265220"/>
                </a:lnTo>
                <a:lnTo>
                  <a:pt x="1024878" y="355319"/>
                </a:lnTo>
                <a:lnTo>
                  <a:pt x="1027418" y="456839"/>
                </a:lnTo>
                <a:lnTo>
                  <a:pt x="1031228" y="559628"/>
                </a:lnTo>
                <a:lnTo>
                  <a:pt x="1033768" y="657342"/>
                </a:lnTo>
                <a:lnTo>
                  <a:pt x="1037578" y="741095"/>
                </a:lnTo>
                <a:lnTo>
                  <a:pt x="1040118" y="805814"/>
                </a:lnTo>
                <a:lnTo>
                  <a:pt x="1043928" y="845153"/>
                </a:lnTo>
                <a:lnTo>
                  <a:pt x="1052818" y="804545"/>
                </a:lnTo>
                <a:lnTo>
                  <a:pt x="1056628" y="744902"/>
                </a:lnTo>
                <a:lnTo>
                  <a:pt x="1059168" y="673838"/>
                </a:lnTo>
                <a:lnTo>
                  <a:pt x="1062978" y="595160"/>
                </a:lnTo>
                <a:lnTo>
                  <a:pt x="1065518" y="519020"/>
                </a:lnTo>
                <a:lnTo>
                  <a:pt x="1069328" y="453033"/>
                </a:lnTo>
                <a:lnTo>
                  <a:pt x="1073138" y="403542"/>
                </a:lnTo>
                <a:lnTo>
                  <a:pt x="1079488" y="375624"/>
                </a:lnTo>
                <a:lnTo>
                  <a:pt x="1082028" y="402272"/>
                </a:lnTo>
                <a:lnTo>
                  <a:pt x="1085838" y="455570"/>
                </a:lnTo>
                <a:lnTo>
                  <a:pt x="1088378" y="530441"/>
                </a:lnTo>
                <a:lnTo>
                  <a:pt x="1092187" y="621809"/>
                </a:lnTo>
                <a:lnTo>
                  <a:pt x="1094727" y="723329"/>
                </a:lnTo>
                <a:lnTo>
                  <a:pt x="1098537" y="826118"/>
                </a:lnTo>
                <a:lnTo>
                  <a:pt x="1101077" y="923831"/>
                </a:lnTo>
                <a:lnTo>
                  <a:pt x="1104887" y="1006316"/>
                </a:lnTo>
                <a:lnTo>
                  <a:pt x="1107427" y="1068497"/>
                </a:lnTo>
                <a:lnTo>
                  <a:pt x="1111237" y="1106567"/>
                </a:lnTo>
                <a:lnTo>
                  <a:pt x="1120127" y="1057076"/>
                </a:lnTo>
                <a:lnTo>
                  <a:pt x="1123937" y="993626"/>
                </a:lnTo>
                <a:lnTo>
                  <a:pt x="1127747" y="917486"/>
                </a:lnTo>
                <a:lnTo>
                  <a:pt x="1130287" y="833732"/>
                </a:lnTo>
                <a:lnTo>
                  <a:pt x="1134097" y="752516"/>
                </a:lnTo>
                <a:lnTo>
                  <a:pt x="1136637" y="680183"/>
                </a:lnTo>
                <a:lnTo>
                  <a:pt x="1140447" y="625617"/>
                </a:lnTo>
                <a:lnTo>
                  <a:pt x="1142987" y="592622"/>
                </a:lnTo>
                <a:lnTo>
                  <a:pt x="1146797" y="585008"/>
                </a:lnTo>
                <a:lnTo>
                  <a:pt x="1149337" y="604043"/>
                </a:lnTo>
                <a:lnTo>
                  <a:pt x="1153147" y="648458"/>
                </a:lnTo>
                <a:lnTo>
                  <a:pt x="1155687" y="715715"/>
                </a:lnTo>
                <a:lnTo>
                  <a:pt x="1159497" y="799469"/>
                </a:lnTo>
                <a:lnTo>
                  <a:pt x="1162037" y="892106"/>
                </a:lnTo>
                <a:lnTo>
                  <a:pt x="1165847" y="986012"/>
                </a:lnTo>
                <a:lnTo>
                  <a:pt x="1168387" y="1073573"/>
                </a:lnTo>
                <a:lnTo>
                  <a:pt x="1172197" y="1147176"/>
                </a:lnTo>
                <a:lnTo>
                  <a:pt x="1174737" y="1199204"/>
                </a:lnTo>
                <a:lnTo>
                  <a:pt x="1178547" y="1227122"/>
                </a:lnTo>
                <a:lnTo>
                  <a:pt x="1182356" y="1227122"/>
                </a:lnTo>
                <a:lnTo>
                  <a:pt x="1184896" y="1199204"/>
                </a:lnTo>
                <a:lnTo>
                  <a:pt x="1188706" y="1145907"/>
                </a:lnTo>
                <a:lnTo>
                  <a:pt x="1191246" y="1072304"/>
                </a:lnTo>
                <a:lnTo>
                  <a:pt x="1195056" y="984743"/>
                </a:lnTo>
                <a:lnTo>
                  <a:pt x="1197596" y="890837"/>
                </a:lnTo>
                <a:lnTo>
                  <a:pt x="1201406" y="798200"/>
                </a:lnTo>
                <a:lnTo>
                  <a:pt x="1203946" y="714446"/>
                </a:lnTo>
                <a:lnTo>
                  <a:pt x="1207756" y="648458"/>
                </a:lnTo>
                <a:lnTo>
                  <a:pt x="1210296" y="604043"/>
                </a:lnTo>
                <a:lnTo>
                  <a:pt x="1214106" y="585008"/>
                </a:lnTo>
                <a:lnTo>
                  <a:pt x="1216646" y="592622"/>
                </a:lnTo>
                <a:lnTo>
                  <a:pt x="1220456" y="625617"/>
                </a:lnTo>
                <a:lnTo>
                  <a:pt x="1222996" y="681452"/>
                </a:lnTo>
                <a:lnTo>
                  <a:pt x="1226806" y="753785"/>
                </a:lnTo>
                <a:lnTo>
                  <a:pt x="1229346" y="835001"/>
                </a:lnTo>
                <a:lnTo>
                  <a:pt x="1233156" y="918755"/>
                </a:lnTo>
                <a:lnTo>
                  <a:pt x="1236966" y="994895"/>
                </a:lnTo>
                <a:lnTo>
                  <a:pt x="1239506" y="1057076"/>
                </a:lnTo>
                <a:lnTo>
                  <a:pt x="1243316" y="1098953"/>
                </a:lnTo>
                <a:lnTo>
                  <a:pt x="1245856" y="1116719"/>
                </a:lnTo>
                <a:lnTo>
                  <a:pt x="1249666" y="1105298"/>
                </a:lnTo>
                <a:lnTo>
                  <a:pt x="1252206" y="1067228"/>
                </a:lnTo>
                <a:lnTo>
                  <a:pt x="1256016" y="1005047"/>
                </a:lnTo>
                <a:lnTo>
                  <a:pt x="1258556" y="922562"/>
                </a:lnTo>
                <a:lnTo>
                  <a:pt x="1262366" y="824849"/>
                </a:lnTo>
                <a:lnTo>
                  <a:pt x="1264906" y="722060"/>
                </a:lnTo>
                <a:lnTo>
                  <a:pt x="1268716" y="620540"/>
                </a:lnTo>
                <a:lnTo>
                  <a:pt x="1271256" y="529172"/>
                </a:lnTo>
                <a:lnTo>
                  <a:pt x="1275065" y="454301"/>
                </a:lnTo>
                <a:lnTo>
                  <a:pt x="1277605" y="402272"/>
                </a:lnTo>
                <a:lnTo>
                  <a:pt x="1281415" y="375624"/>
                </a:lnTo>
                <a:lnTo>
                  <a:pt x="1283955" y="376892"/>
                </a:lnTo>
                <a:lnTo>
                  <a:pt x="1287765" y="403542"/>
                </a:lnTo>
                <a:lnTo>
                  <a:pt x="1291575" y="453033"/>
                </a:lnTo>
                <a:lnTo>
                  <a:pt x="1294115" y="520289"/>
                </a:lnTo>
                <a:lnTo>
                  <a:pt x="1297925" y="596429"/>
                </a:lnTo>
                <a:lnTo>
                  <a:pt x="1300465" y="675107"/>
                </a:lnTo>
                <a:lnTo>
                  <a:pt x="1304275" y="746171"/>
                </a:lnTo>
                <a:lnTo>
                  <a:pt x="1306815" y="804545"/>
                </a:lnTo>
                <a:lnTo>
                  <a:pt x="1310625" y="843884"/>
                </a:lnTo>
                <a:lnTo>
                  <a:pt x="1313165" y="857843"/>
                </a:lnTo>
                <a:lnTo>
                  <a:pt x="1316975" y="843884"/>
                </a:lnTo>
                <a:lnTo>
                  <a:pt x="1319515" y="804545"/>
                </a:lnTo>
                <a:lnTo>
                  <a:pt x="1323325" y="739826"/>
                </a:lnTo>
                <a:lnTo>
                  <a:pt x="1325865" y="656072"/>
                </a:lnTo>
                <a:lnTo>
                  <a:pt x="1329675" y="558359"/>
                </a:lnTo>
                <a:lnTo>
                  <a:pt x="1332215" y="454301"/>
                </a:lnTo>
                <a:lnTo>
                  <a:pt x="1336025" y="354050"/>
                </a:lnTo>
                <a:lnTo>
                  <a:pt x="1338565" y="262682"/>
                </a:lnTo>
                <a:lnTo>
                  <a:pt x="1342375" y="190349"/>
                </a:lnTo>
                <a:lnTo>
                  <a:pt x="1346185" y="139589"/>
                </a:lnTo>
                <a:lnTo>
                  <a:pt x="1348725" y="115478"/>
                </a:lnTo>
                <a:lnTo>
                  <a:pt x="1352535" y="119285"/>
                </a:lnTo>
                <a:lnTo>
                  <a:pt x="1355075" y="149741"/>
                </a:lnTo>
                <a:lnTo>
                  <a:pt x="1358885" y="203039"/>
                </a:lnTo>
                <a:lnTo>
                  <a:pt x="1361425" y="274103"/>
                </a:lnTo>
                <a:lnTo>
                  <a:pt x="1365234" y="355319"/>
                </a:lnTo>
                <a:lnTo>
                  <a:pt x="1367774" y="437804"/>
                </a:lnTo>
                <a:lnTo>
                  <a:pt x="1371584" y="515213"/>
                </a:lnTo>
                <a:lnTo>
                  <a:pt x="1374124" y="579932"/>
                </a:lnTo>
                <a:lnTo>
                  <a:pt x="1377934" y="624347"/>
                </a:lnTo>
                <a:lnTo>
                  <a:pt x="1380474" y="644651"/>
                </a:lnTo>
                <a:lnTo>
                  <a:pt x="1384284" y="639575"/>
                </a:lnTo>
                <a:lnTo>
                  <a:pt x="1386824" y="606581"/>
                </a:lnTo>
                <a:lnTo>
                  <a:pt x="1390634" y="550745"/>
                </a:lnTo>
                <a:lnTo>
                  <a:pt x="1393174" y="474605"/>
                </a:lnTo>
                <a:lnTo>
                  <a:pt x="1396984" y="385775"/>
                </a:lnTo>
                <a:lnTo>
                  <a:pt x="1400794" y="290600"/>
                </a:lnTo>
                <a:lnTo>
                  <a:pt x="1403334" y="199232"/>
                </a:lnTo>
                <a:lnTo>
                  <a:pt x="1407144" y="118016"/>
                </a:lnTo>
                <a:lnTo>
                  <a:pt x="1409684" y="54566"/>
                </a:lnTo>
                <a:lnTo>
                  <a:pt x="1413494" y="13959"/>
                </a:lnTo>
                <a:lnTo>
                  <a:pt x="1416034" y="0"/>
                </a:lnTo>
                <a:lnTo>
                  <a:pt x="1419844" y="13959"/>
                </a:lnTo>
                <a:lnTo>
                  <a:pt x="1422384" y="55835"/>
                </a:lnTo>
                <a:lnTo>
                  <a:pt x="1426194" y="119285"/>
                </a:lnTo>
                <a:lnTo>
                  <a:pt x="1428734" y="200501"/>
                </a:lnTo>
                <a:lnTo>
                  <a:pt x="1432544" y="293138"/>
                </a:lnTo>
                <a:lnTo>
                  <a:pt x="1435084" y="387044"/>
                </a:lnTo>
                <a:lnTo>
                  <a:pt x="1438894" y="475874"/>
                </a:lnTo>
                <a:lnTo>
                  <a:pt x="1441434" y="552014"/>
                </a:lnTo>
                <a:lnTo>
                  <a:pt x="1445244" y="607850"/>
                </a:lnTo>
                <a:lnTo>
                  <a:pt x="1447784" y="639575"/>
                </a:lnTo>
                <a:lnTo>
                  <a:pt x="1451594" y="644651"/>
                </a:lnTo>
                <a:lnTo>
                  <a:pt x="1454133" y="624347"/>
                </a:lnTo>
                <a:lnTo>
                  <a:pt x="1457943" y="578663"/>
                </a:lnTo>
                <a:lnTo>
                  <a:pt x="1461753" y="513944"/>
                </a:lnTo>
                <a:lnTo>
                  <a:pt x="1464293" y="436535"/>
                </a:lnTo>
                <a:lnTo>
                  <a:pt x="1468103" y="352781"/>
                </a:lnTo>
                <a:lnTo>
                  <a:pt x="1470643" y="272834"/>
                </a:lnTo>
                <a:lnTo>
                  <a:pt x="1474453" y="201770"/>
                </a:lnTo>
                <a:lnTo>
                  <a:pt x="1476993" y="149741"/>
                </a:lnTo>
                <a:lnTo>
                  <a:pt x="1480803" y="119285"/>
                </a:lnTo>
                <a:lnTo>
                  <a:pt x="1483343" y="115478"/>
                </a:lnTo>
                <a:lnTo>
                  <a:pt x="1487153" y="140858"/>
                </a:lnTo>
                <a:lnTo>
                  <a:pt x="1489693" y="191618"/>
                </a:lnTo>
                <a:lnTo>
                  <a:pt x="1493503" y="265220"/>
                </a:lnTo>
                <a:lnTo>
                  <a:pt x="1496043" y="355319"/>
                </a:lnTo>
                <a:lnTo>
                  <a:pt x="1499853" y="456839"/>
                </a:lnTo>
                <a:lnTo>
                  <a:pt x="1502393" y="560897"/>
                </a:lnTo>
                <a:lnTo>
                  <a:pt x="1506203" y="657342"/>
                </a:lnTo>
                <a:lnTo>
                  <a:pt x="1508743" y="741095"/>
                </a:lnTo>
                <a:lnTo>
                  <a:pt x="1512553" y="805814"/>
                </a:lnTo>
                <a:lnTo>
                  <a:pt x="1516363" y="845153"/>
                </a:lnTo>
                <a:lnTo>
                  <a:pt x="1518903" y="857843"/>
                </a:lnTo>
                <a:lnTo>
                  <a:pt x="1522713" y="842615"/>
                </a:lnTo>
                <a:lnTo>
                  <a:pt x="1525253" y="804545"/>
                </a:lnTo>
                <a:lnTo>
                  <a:pt x="1529063" y="744902"/>
                </a:lnTo>
                <a:lnTo>
                  <a:pt x="1531603" y="672569"/>
                </a:lnTo>
                <a:lnTo>
                  <a:pt x="1535413" y="595160"/>
                </a:lnTo>
                <a:lnTo>
                  <a:pt x="1537953" y="519020"/>
                </a:lnTo>
                <a:lnTo>
                  <a:pt x="1541763" y="451763"/>
                </a:lnTo>
                <a:lnTo>
                  <a:pt x="1544302" y="403542"/>
                </a:lnTo>
                <a:lnTo>
                  <a:pt x="1548112" y="376892"/>
                </a:lnTo>
                <a:lnTo>
                  <a:pt x="1550652" y="376892"/>
                </a:lnTo>
                <a:lnTo>
                  <a:pt x="1554462" y="403542"/>
                </a:lnTo>
                <a:lnTo>
                  <a:pt x="1557002" y="455570"/>
                </a:lnTo>
                <a:lnTo>
                  <a:pt x="1560812" y="530441"/>
                </a:lnTo>
                <a:lnTo>
                  <a:pt x="1563352" y="621809"/>
                </a:lnTo>
                <a:lnTo>
                  <a:pt x="1567162" y="723329"/>
                </a:lnTo>
                <a:lnTo>
                  <a:pt x="1570972" y="827387"/>
                </a:lnTo>
                <a:lnTo>
                  <a:pt x="1573512" y="923831"/>
                </a:lnTo>
                <a:lnTo>
                  <a:pt x="1577322" y="1006316"/>
                </a:lnTo>
                <a:lnTo>
                  <a:pt x="1579862" y="1068497"/>
                </a:lnTo>
                <a:lnTo>
                  <a:pt x="1583672" y="1106567"/>
                </a:lnTo>
                <a:lnTo>
                  <a:pt x="1586212" y="1116719"/>
                </a:lnTo>
                <a:lnTo>
                  <a:pt x="1590022" y="1098953"/>
                </a:lnTo>
                <a:lnTo>
                  <a:pt x="1592562" y="1055807"/>
                </a:lnTo>
                <a:lnTo>
                  <a:pt x="1596372" y="993626"/>
                </a:lnTo>
                <a:lnTo>
                  <a:pt x="1598912" y="917486"/>
                </a:lnTo>
                <a:lnTo>
                  <a:pt x="1602722" y="833732"/>
                </a:lnTo>
                <a:lnTo>
                  <a:pt x="1605262" y="752516"/>
                </a:lnTo>
                <a:lnTo>
                  <a:pt x="1609072" y="680183"/>
                </a:lnTo>
                <a:lnTo>
                  <a:pt x="1611612" y="625617"/>
                </a:lnTo>
                <a:lnTo>
                  <a:pt x="1615422" y="592622"/>
                </a:lnTo>
                <a:lnTo>
                  <a:pt x="1617962" y="585008"/>
                </a:lnTo>
                <a:lnTo>
                  <a:pt x="1621772" y="604043"/>
                </a:lnTo>
                <a:lnTo>
                  <a:pt x="1625582" y="649727"/>
                </a:lnTo>
                <a:lnTo>
                  <a:pt x="1628122" y="715715"/>
                </a:lnTo>
                <a:lnTo>
                  <a:pt x="1631932" y="799469"/>
                </a:lnTo>
                <a:lnTo>
                  <a:pt x="1634472" y="892106"/>
                </a:lnTo>
                <a:lnTo>
                  <a:pt x="1638281" y="986012"/>
                </a:lnTo>
                <a:lnTo>
                  <a:pt x="1640821" y="1073573"/>
                </a:lnTo>
                <a:lnTo>
                  <a:pt x="1644631" y="1147176"/>
                </a:lnTo>
                <a:lnTo>
                  <a:pt x="1647171" y="1199204"/>
                </a:lnTo>
                <a:lnTo>
                  <a:pt x="1650981" y="1227122"/>
                </a:lnTo>
                <a:lnTo>
                  <a:pt x="1653521" y="1227122"/>
                </a:lnTo>
                <a:lnTo>
                  <a:pt x="1657331" y="1199204"/>
                </a:lnTo>
                <a:lnTo>
                  <a:pt x="1659871" y="1145907"/>
                </a:lnTo>
                <a:lnTo>
                  <a:pt x="1663681" y="1072304"/>
                </a:lnTo>
                <a:lnTo>
                  <a:pt x="1666221" y="984743"/>
                </a:lnTo>
                <a:lnTo>
                  <a:pt x="1670031" y="889568"/>
                </a:lnTo>
                <a:lnTo>
                  <a:pt x="1672571" y="796931"/>
                </a:lnTo>
                <a:lnTo>
                  <a:pt x="1676381" y="714446"/>
                </a:lnTo>
                <a:lnTo>
                  <a:pt x="1680191" y="648458"/>
                </a:lnTo>
                <a:lnTo>
                  <a:pt x="1682731" y="604043"/>
                </a:lnTo>
                <a:lnTo>
                  <a:pt x="1686541" y="585008"/>
                </a:lnTo>
                <a:lnTo>
                  <a:pt x="1689081" y="592622"/>
                </a:lnTo>
                <a:lnTo>
                  <a:pt x="1692891" y="626885"/>
                </a:lnTo>
                <a:lnTo>
                  <a:pt x="1695431" y="681452"/>
                </a:lnTo>
                <a:lnTo>
                  <a:pt x="1699241" y="753785"/>
                </a:lnTo>
                <a:lnTo>
                  <a:pt x="1701781" y="836270"/>
                </a:lnTo>
                <a:lnTo>
                  <a:pt x="1705591" y="918755"/>
                </a:lnTo>
                <a:lnTo>
                  <a:pt x="1708131" y="994895"/>
                </a:lnTo>
                <a:lnTo>
                  <a:pt x="1711941" y="1057076"/>
                </a:lnTo>
                <a:lnTo>
                  <a:pt x="1714481" y="1098953"/>
                </a:lnTo>
                <a:lnTo>
                  <a:pt x="1718291" y="1116719"/>
                </a:lnTo>
                <a:lnTo>
                  <a:pt x="1720831" y="1105298"/>
                </a:lnTo>
                <a:lnTo>
                  <a:pt x="1724641" y="1067228"/>
                </a:lnTo>
                <a:lnTo>
                  <a:pt x="1727180" y="1005047"/>
                </a:lnTo>
                <a:lnTo>
                  <a:pt x="1730990" y="921293"/>
                </a:lnTo>
                <a:lnTo>
                  <a:pt x="1734800" y="824849"/>
                </a:lnTo>
                <a:lnTo>
                  <a:pt x="1737340" y="722060"/>
                </a:lnTo>
                <a:lnTo>
                  <a:pt x="1741150" y="620540"/>
                </a:lnTo>
                <a:lnTo>
                  <a:pt x="1743690" y="529172"/>
                </a:lnTo>
                <a:lnTo>
                  <a:pt x="1747500" y="454301"/>
                </a:lnTo>
                <a:lnTo>
                  <a:pt x="1750040" y="402272"/>
                </a:lnTo>
                <a:lnTo>
                  <a:pt x="1753850" y="375624"/>
                </a:lnTo>
                <a:lnTo>
                  <a:pt x="1756390" y="376892"/>
                </a:lnTo>
                <a:lnTo>
                  <a:pt x="1760200" y="404810"/>
                </a:lnTo>
                <a:lnTo>
                  <a:pt x="1762740" y="454301"/>
                </a:lnTo>
                <a:lnTo>
                  <a:pt x="1766550" y="520289"/>
                </a:lnTo>
                <a:lnTo>
                  <a:pt x="1769090" y="596429"/>
                </a:lnTo>
                <a:lnTo>
                  <a:pt x="1772900" y="675107"/>
                </a:lnTo>
                <a:lnTo>
                  <a:pt x="1775440" y="747440"/>
                </a:lnTo>
                <a:lnTo>
                  <a:pt x="1779250" y="805814"/>
                </a:lnTo>
                <a:lnTo>
                  <a:pt x="1781790" y="843884"/>
                </a:lnTo>
                <a:lnTo>
                  <a:pt x="1785600" y="857843"/>
                </a:lnTo>
                <a:lnTo>
                  <a:pt x="1789410" y="843884"/>
                </a:lnTo>
                <a:lnTo>
                  <a:pt x="1791950" y="804545"/>
                </a:lnTo>
                <a:lnTo>
                  <a:pt x="1795760" y="739826"/>
                </a:lnTo>
                <a:lnTo>
                  <a:pt x="1798300" y="656072"/>
                </a:lnTo>
                <a:lnTo>
                  <a:pt x="1802110" y="558359"/>
                </a:lnTo>
                <a:lnTo>
                  <a:pt x="1804650" y="454301"/>
                </a:lnTo>
                <a:lnTo>
                  <a:pt x="1808460" y="354050"/>
                </a:lnTo>
                <a:lnTo>
                  <a:pt x="1811000" y="262682"/>
                </a:lnTo>
                <a:lnTo>
                  <a:pt x="1814810" y="190349"/>
                </a:lnTo>
                <a:lnTo>
                  <a:pt x="1817349" y="139589"/>
                </a:lnTo>
                <a:lnTo>
                  <a:pt x="1821159" y="115478"/>
                </a:lnTo>
                <a:lnTo>
                  <a:pt x="1823699" y="119285"/>
                </a:lnTo>
                <a:lnTo>
                  <a:pt x="1827509" y="149741"/>
                </a:lnTo>
                <a:lnTo>
                  <a:pt x="1830049" y="203039"/>
                </a:lnTo>
                <a:lnTo>
                  <a:pt x="1833859" y="274103"/>
                </a:lnTo>
                <a:lnTo>
                  <a:pt x="1836399" y="35531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0156" y="1612269"/>
            <a:ext cx="1841500" cy="1227455"/>
          </a:xfrm>
          <a:custGeom>
            <a:avLst/>
            <a:gdLst/>
            <a:ahLst/>
            <a:cxnLst/>
            <a:rect l="l" t="t" r="r" b="b"/>
            <a:pathLst>
              <a:path w="1841500" h="1227455">
                <a:moveTo>
                  <a:pt x="0" y="0"/>
                </a:moveTo>
                <a:lnTo>
                  <a:pt x="1841479" y="0"/>
                </a:lnTo>
                <a:lnTo>
                  <a:pt x="1841479" y="1227123"/>
                </a:lnTo>
                <a:lnTo>
                  <a:pt x="0" y="1227123"/>
                </a:lnTo>
                <a:lnTo>
                  <a:pt x="0" y="0"/>
                </a:lnTo>
                <a:close/>
              </a:path>
            </a:pathLst>
          </a:custGeom>
          <a:ln w="39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8662" y="2902198"/>
            <a:ext cx="20383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Times New Roman"/>
                <a:cs typeface="Times New Roman"/>
              </a:rPr>
              <a:t>Time</a:t>
            </a:r>
            <a:r>
              <a:rPr sz="400" spc="-4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(s)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121" y="2840017"/>
            <a:ext cx="5143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Times New Roman"/>
                <a:cs typeface="Times New Roman"/>
              </a:rPr>
              <a:t>0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0791" y="28400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89"/>
                </a:moveTo>
                <a:lnTo>
                  <a:pt x="0" y="0"/>
                </a:lnTo>
              </a:path>
            </a:pathLst>
          </a:custGeom>
          <a:ln w="3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29882" y="2840017"/>
            <a:ext cx="14287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dirty="0">
                <a:latin typeface="Times New Roman"/>
                <a:cs typeface="Times New Roman"/>
              </a:rPr>
              <a:t>0.013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2271" y="284002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89"/>
                </a:moveTo>
                <a:lnTo>
                  <a:pt x="0" y="0"/>
                </a:lnTo>
              </a:path>
            </a:pathLst>
          </a:custGeom>
          <a:ln w="39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563" y="2790526"/>
            <a:ext cx="18605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dirty="0">
                <a:latin typeface="Times New Roman"/>
                <a:cs typeface="Times New Roman"/>
              </a:rPr>
              <a:t>-0.9946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6821" y="2840027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69" y="0"/>
                </a:lnTo>
              </a:path>
            </a:pathLst>
          </a:custGeom>
          <a:ln w="3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6182" y="1563403"/>
            <a:ext cx="5143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Times New Roman"/>
                <a:cs typeface="Times New Roman"/>
              </a:rPr>
              <a:t>1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6821" y="1612904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69" y="0"/>
                </a:lnTo>
              </a:path>
            </a:pathLst>
          </a:custGeom>
          <a:ln w="3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6182" y="2178868"/>
            <a:ext cx="5143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5" dirty="0">
                <a:latin typeface="Times New Roman"/>
                <a:cs typeface="Times New Roman"/>
              </a:rPr>
              <a:t>0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6821" y="2228369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>
                <a:moveTo>
                  <a:pt x="0" y="0"/>
                </a:moveTo>
                <a:lnTo>
                  <a:pt x="13969" y="0"/>
                </a:lnTo>
              </a:path>
            </a:pathLst>
          </a:custGeom>
          <a:ln w="3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0791" y="2228369"/>
            <a:ext cx="1841500" cy="0"/>
          </a:xfrm>
          <a:custGeom>
            <a:avLst/>
            <a:gdLst/>
            <a:ahLst/>
            <a:cxnLst/>
            <a:rect l="l" t="t" r="r" b="b"/>
            <a:pathLst>
              <a:path w="1841500">
                <a:moveTo>
                  <a:pt x="0" y="0"/>
                </a:moveTo>
                <a:lnTo>
                  <a:pt x="1841479" y="0"/>
                </a:lnTo>
              </a:path>
            </a:pathLst>
          </a:custGeom>
          <a:ln w="317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5842" y="1490989"/>
            <a:ext cx="1431925" cy="12700"/>
          </a:xfrm>
          <a:custGeom>
            <a:avLst/>
            <a:gdLst/>
            <a:ahLst/>
            <a:cxnLst/>
            <a:rect l="l" t="t" r="r" b="b"/>
            <a:pathLst>
              <a:path w="1431925" h="12700">
                <a:moveTo>
                  <a:pt x="0" y="12317"/>
                </a:moveTo>
                <a:lnTo>
                  <a:pt x="5324" y="12271"/>
                </a:lnTo>
                <a:lnTo>
                  <a:pt x="1426081" y="45"/>
                </a:lnTo>
                <a:lnTo>
                  <a:pt x="1431405" y="0"/>
                </a:lnTo>
              </a:path>
            </a:pathLst>
          </a:custGeom>
          <a:ln w="10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6026" y="1479733"/>
            <a:ext cx="47625" cy="46990"/>
          </a:xfrm>
          <a:custGeom>
            <a:avLst/>
            <a:gdLst/>
            <a:ahLst/>
            <a:cxnLst/>
            <a:rect l="l" t="t" r="r" b="b"/>
            <a:pathLst>
              <a:path w="47625" h="46990">
                <a:moveTo>
                  <a:pt x="46652" y="0"/>
                </a:moveTo>
                <a:lnTo>
                  <a:pt x="0" y="23829"/>
                </a:lnTo>
                <a:lnTo>
                  <a:pt x="47055" y="46853"/>
                </a:lnTo>
                <a:lnTo>
                  <a:pt x="35140" y="23527"/>
                </a:lnTo>
                <a:lnTo>
                  <a:pt x="46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0009" y="1467709"/>
            <a:ext cx="47625" cy="46990"/>
          </a:xfrm>
          <a:custGeom>
            <a:avLst/>
            <a:gdLst/>
            <a:ahLst/>
            <a:cxnLst/>
            <a:rect l="l" t="t" r="r" b="b"/>
            <a:pathLst>
              <a:path w="47625" h="46990">
                <a:moveTo>
                  <a:pt x="0" y="0"/>
                </a:moveTo>
                <a:lnTo>
                  <a:pt x="11914" y="23326"/>
                </a:lnTo>
                <a:lnTo>
                  <a:pt x="402" y="46853"/>
                </a:lnTo>
                <a:lnTo>
                  <a:pt x="47055" y="23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434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45" dirty="0"/>
              <a:t>How </a:t>
            </a:r>
            <a:r>
              <a:rPr sz="1100" spc="-50" dirty="0"/>
              <a:t>do </a:t>
            </a:r>
            <a:r>
              <a:rPr sz="1100" spc="-105" dirty="0"/>
              <a:t>we </a:t>
            </a:r>
            <a:r>
              <a:rPr sz="1100" spc="-30" dirty="0"/>
              <a:t>find </a:t>
            </a:r>
            <a:r>
              <a:rPr sz="1100" spc="-40" dirty="0"/>
              <a:t>the </a:t>
            </a:r>
            <a:r>
              <a:rPr sz="1100" spc="-55" dirty="0"/>
              <a:t>frequencies </a:t>
            </a:r>
            <a:r>
              <a:rPr sz="1100" spc="-15" dirty="0"/>
              <a:t>that </a:t>
            </a:r>
            <a:r>
              <a:rPr sz="1100" spc="-55" dirty="0"/>
              <a:t>compose a</a:t>
            </a:r>
            <a:r>
              <a:rPr sz="1100" spc="160" dirty="0"/>
              <a:t> </a:t>
            </a:r>
            <a:r>
              <a:rPr sz="1100" spc="-35" dirty="0"/>
              <a:t>signal?</a:t>
            </a:r>
            <a:endParaRPr sz="1100" dirty="0">
              <a:latin typeface="Arial Black"/>
              <a:cs typeface="Arial Black"/>
            </a:endParaRPr>
          </a:p>
          <a:p>
            <a:pPr marL="312420" marR="30480" indent="-148590">
              <a:lnSpc>
                <a:spcPct val="102600"/>
              </a:lnSpc>
              <a:spcBef>
                <a:spcPts val="30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5" dirty="0"/>
              <a:t>Observation of </a:t>
            </a:r>
            <a:r>
              <a:rPr sz="1100" spc="-60" dirty="0"/>
              <a:t>waveform </a:t>
            </a:r>
            <a:r>
              <a:rPr sz="1100" spc="-25" dirty="0"/>
              <a:t>in </a:t>
            </a:r>
            <a:r>
              <a:rPr sz="1100" spc="-45" dirty="0"/>
              <a:t>simple, </a:t>
            </a:r>
            <a:r>
              <a:rPr sz="1100" spc="-20" dirty="0"/>
              <a:t>artificial </a:t>
            </a:r>
            <a:r>
              <a:rPr sz="1100" spc="-60" dirty="0"/>
              <a:t>case, </a:t>
            </a:r>
            <a:r>
              <a:rPr sz="1100" spc="-25" dirty="0"/>
              <a:t>but </a:t>
            </a:r>
            <a:r>
              <a:rPr sz="1100" spc="-30" dirty="0"/>
              <a:t>not </a:t>
            </a:r>
            <a:r>
              <a:rPr sz="1100" spc="-25" dirty="0"/>
              <a:t>in </a:t>
            </a:r>
            <a:r>
              <a:rPr sz="1100" spc="-45" dirty="0"/>
              <a:t>complex,  real</a:t>
            </a:r>
            <a:r>
              <a:rPr sz="1100" spc="15" dirty="0"/>
              <a:t> </a:t>
            </a:r>
            <a:r>
              <a:rPr sz="1100" spc="-65" dirty="0"/>
              <a:t>case</a:t>
            </a:r>
            <a:endParaRPr sz="1100" dirty="0">
              <a:latin typeface="Arial Black"/>
              <a:cs typeface="Arial Black"/>
            </a:endParaRPr>
          </a:p>
          <a:p>
            <a:pPr marL="835025">
              <a:lnSpc>
                <a:spcPct val="100000"/>
              </a:lnSpc>
              <a:spcBef>
                <a:spcPts val="820"/>
              </a:spcBef>
            </a:pPr>
            <a:r>
              <a:rPr sz="650" spc="10" dirty="0">
                <a:latin typeface="Gill Sans MT"/>
                <a:cs typeface="Gill Sans MT"/>
              </a:rPr>
              <a:t>10</a:t>
            </a:r>
            <a:r>
              <a:rPr sz="650" dirty="0">
                <a:latin typeface="Gill Sans MT"/>
                <a:cs typeface="Gill Sans MT"/>
              </a:rPr>
              <a:t> </a:t>
            </a:r>
            <a:r>
              <a:rPr sz="650" spc="10" dirty="0">
                <a:latin typeface="Gill Sans MT"/>
                <a:cs typeface="Gill Sans MT"/>
              </a:rPr>
              <a:t>ms</a:t>
            </a:r>
            <a:endParaRPr sz="650" dirty="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03995" y="1888462"/>
            <a:ext cx="2194535" cy="760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2602" y="2518355"/>
            <a:ext cx="771525" cy="4445"/>
          </a:xfrm>
          <a:custGeom>
            <a:avLst/>
            <a:gdLst/>
            <a:ahLst/>
            <a:cxnLst/>
            <a:rect l="l" t="t" r="r" b="b"/>
            <a:pathLst>
              <a:path w="771525" h="4444">
                <a:moveTo>
                  <a:pt x="0" y="4252"/>
                </a:moveTo>
                <a:lnTo>
                  <a:pt x="5909" y="4219"/>
                </a:lnTo>
                <a:lnTo>
                  <a:pt x="765421" y="32"/>
                </a:lnTo>
                <a:lnTo>
                  <a:pt x="771330" y="0"/>
                </a:lnTo>
              </a:path>
            </a:pathLst>
          </a:custGeom>
          <a:ln w="118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29507" y="2496500"/>
            <a:ext cx="52705" cy="52069"/>
          </a:xfrm>
          <a:custGeom>
            <a:avLst/>
            <a:gdLst/>
            <a:ahLst/>
            <a:cxnLst/>
            <a:rect l="l" t="t" r="r" b="b"/>
            <a:pathLst>
              <a:path w="52705" h="52069">
                <a:moveTo>
                  <a:pt x="51862" y="0"/>
                </a:moveTo>
                <a:lnTo>
                  <a:pt x="0" y="26289"/>
                </a:lnTo>
                <a:lnTo>
                  <a:pt x="52149" y="52006"/>
                </a:lnTo>
                <a:lnTo>
                  <a:pt x="39004" y="26074"/>
                </a:lnTo>
                <a:lnTo>
                  <a:pt x="518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14878" y="2492456"/>
            <a:ext cx="52705" cy="52069"/>
          </a:xfrm>
          <a:custGeom>
            <a:avLst/>
            <a:gdLst/>
            <a:ahLst/>
            <a:cxnLst/>
            <a:rect l="l" t="t" r="r" b="b"/>
            <a:pathLst>
              <a:path w="52704" h="52069">
                <a:moveTo>
                  <a:pt x="0" y="0"/>
                </a:moveTo>
                <a:lnTo>
                  <a:pt x="13144" y="25931"/>
                </a:lnTo>
                <a:lnTo>
                  <a:pt x="286" y="52006"/>
                </a:lnTo>
                <a:lnTo>
                  <a:pt x="52149" y="257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061098" y="2555399"/>
            <a:ext cx="255904" cy="139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50" spc="-5" dirty="0">
                <a:latin typeface="Gill Sans MT"/>
                <a:cs typeface="Gill Sans MT"/>
              </a:rPr>
              <a:t>10</a:t>
            </a:r>
            <a:r>
              <a:rPr sz="750" spc="-70" dirty="0">
                <a:latin typeface="Gill Sans MT"/>
                <a:cs typeface="Gill Sans MT"/>
              </a:rPr>
              <a:t> </a:t>
            </a:r>
            <a:r>
              <a:rPr sz="750" spc="-5" dirty="0">
                <a:latin typeface="Gill Sans MT"/>
                <a:cs typeface="Gill Sans MT"/>
              </a:rPr>
              <a:t>ms</a:t>
            </a:r>
            <a:endParaRPr sz="75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94645" y="1728896"/>
            <a:ext cx="617220" cy="142240"/>
          </a:xfrm>
          <a:prstGeom prst="rect">
            <a:avLst/>
          </a:prstGeom>
          <a:solidFill>
            <a:srgbClr val="FFD5FB"/>
          </a:solidFill>
        </p:spPr>
        <p:txBody>
          <a:bodyPr vert="horz" wrap="square" lIns="0" tIns="698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55"/>
              </a:spcBef>
            </a:pPr>
            <a:r>
              <a:rPr sz="750" spc="-5" dirty="0">
                <a:latin typeface="Gill Sans MT"/>
                <a:cs typeface="Gill Sans MT"/>
              </a:rPr>
              <a:t>/ih/ </a:t>
            </a:r>
            <a:r>
              <a:rPr sz="750" spc="-10" dirty="0">
                <a:latin typeface="Gill Sans MT"/>
                <a:cs typeface="Gill Sans MT"/>
              </a:rPr>
              <a:t>from</a:t>
            </a:r>
            <a:r>
              <a:rPr sz="750" spc="-120" dirty="0">
                <a:latin typeface="Gill Sans MT"/>
                <a:cs typeface="Gill Sans MT"/>
              </a:rPr>
              <a:t> </a:t>
            </a:r>
            <a:r>
              <a:rPr sz="750" spc="-5" dirty="0">
                <a:latin typeface="Gill Sans MT"/>
                <a:cs typeface="Gill Sans MT"/>
              </a:rPr>
              <a:t>“ship’’</a:t>
            </a:r>
            <a:endParaRPr sz="750">
              <a:latin typeface="Gill Sans MT"/>
              <a:cs typeface="Gill Sans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3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34" name="Picture 33" descr="A close up of a sign&#10;&#10;Description automatically generated">
            <a:extLst>
              <a:ext uri="{FF2B5EF4-FFF2-40B4-BE49-F238E27FC236}">
                <a16:creationId xmlns:a16="http://schemas.microsoft.com/office/drawing/2014/main" id="{B6FE4ABA-3A42-8F41-8FFC-138CA5E26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Fourier </a:t>
            </a:r>
            <a:r>
              <a:rPr spc="-35" dirty="0"/>
              <a:t>Analysis (Fourier</a:t>
            </a:r>
            <a:r>
              <a:rPr spc="165" dirty="0"/>
              <a:t> </a:t>
            </a:r>
            <a:r>
              <a:rPr spc="-45" dirty="0"/>
              <a:t>Transform)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2565" y="587375"/>
            <a:ext cx="4404969" cy="21844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434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b="1" spc="-45" dirty="0">
                <a:latin typeface="Arial"/>
                <a:cs typeface="Arial"/>
              </a:rPr>
              <a:t>Fourier </a:t>
            </a:r>
            <a:r>
              <a:rPr sz="1100" b="1" spc="-65" dirty="0">
                <a:latin typeface="Arial"/>
                <a:cs typeface="Arial"/>
              </a:rPr>
              <a:t>Analysis </a:t>
            </a:r>
            <a:r>
              <a:rPr sz="1100" spc="-35" dirty="0"/>
              <a:t>is </a:t>
            </a:r>
            <a:r>
              <a:rPr sz="1100" spc="-40" dirty="0"/>
              <a:t>the </a:t>
            </a:r>
            <a:r>
              <a:rPr sz="1100" spc="-45" dirty="0"/>
              <a:t>technique </a:t>
            </a:r>
            <a:r>
              <a:rPr sz="1100" spc="-15" dirty="0"/>
              <a:t>that </a:t>
            </a:r>
            <a:r>
              <a:rPr sz="1100" spc="-60" dirty="0"/>
              <a:t>does</a:t>
            </a:r>
            <a:r>
              <a:rPr sz="1100" spc="-195" dirty="0"/>
              <a:t> </a:t>
            </a:r>
            <a:r>
              <a:rPr sz="1100" spc="-25" dirty="0"/>
              <a:t>this.</a:t>
            </a:r>
            <a:endParaRPr sz="1100" dirty="0">
              <a:latin typeface="Arial"/>
              <a:cs typeface="Arial"/>
            </a:endParaRPr>
          </a:p>
          <a:p>
            <a:pPr marL="312420" marR="196215" indent="-148590">
              <a:lnSpc>
                <a:spcPct val="102600"/>
              </a:lnSpc>
              <a:spcBef>
                <a:spcPts val="30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5" dirty="0"/>
              <a:t>Produces </a:t>
            </a:r>
            <a:r>
              <a:rPr sz="1100" spc="-50" dirty="0"/>
              <a:t>something </a:t>
            </a:r>
            <a:r>
              <a:rPr sz="1100" spc="-35" dirty="0"/>
              <a:t>called </a:t>
            </a:r>
            <a:r>
              <a:rPr sz="1100" spc="-40" dirty="0"/>
              <a:t>the </a:t>
            </a:r>
            <a:r>
              <a:rPr sz="1100" b="1" spc="-45" dirty="0">
                <a:latin typeface="Arial"/>
                <a:cs typeface="Arial"/>
              </a:rPr>
              <a:t>Fourier Transform</a:t>
            </a:r>
            <a:r>
              <a:rPr sz="1100" spc="-45" dirty="0"/>
              <a:t>, </a:t>
            </a:r>
            <a:r>
              <a:rPr sz="1100" spc="-40" dirty="0"/>
              <a:t>which </a:t>
            </a:r>
            <a:r>
              <a:rPr sz="1100" spc="-35" dirty="0"/>
              <a:t>contains  </a:t>
            </a:r>
            <a:r>
              <a:rPr sz="1100" spc="-40" dirty="0"/>
              <a:t>the </a:t>
            </a:r>
            <a:r>
              <a:rPr sz="1100" spc="-35" dirty="0"/>
              <a:t>information </a:t>
            </a:r>
            <a:r>
              <a:rPr sz="1100" spc="-25" dirty="0"/>
              <a:t>in </a:t>
            </a:r>
            <a:r>
              <a:rPr sz="1100" spc="-40" dirty="0"/>
              <a:t>the</a:t>
            </a:r>
            <a:r>
              <a:rPr sz="1100" spc="165" dirty="0"/>
              <a:t> </a:t>
            </a:r>
            <a:r>
              <a:rPr sz="1100" spc="-40" dirty="0"/>
              <a:t>spectrum.</a:t>
            </a:r>
            <a:endParaRPr sz="1100" dirty="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33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15" dirty="0"/>
              <a:t>But </a:t>
            </a:r>
            <a:r>
              <a:rPr sz="1100" spc="-70" dirty="0"/>
              <a:t>how </a:t>
            </a:r>
            <a:r>
              <a:rPr sz="1100" spc="-60" dirty="0"/>
              <a:t>does </a:t>
            </a:r>
            <a:r>
              <a:rPr sz="1100" spc="15" dirty="0"/>
              <a:t>it</a:t>
            </a:r>
            <a:r>
              <a:rPr sz="1100" spc="25" dirty="0"/>
              <a:t> </a:t>
            </a:r>
            <a:r>
              <a:rPr sz="1100" spc="-50" dirty="0"/>
              <a:t>work?</a:t>
            </a:r>
            <a:endParaRPr sz="1100" dirty="0">
              <a:latin typeface="Arial Black"/>
              <a:cs typeface="Arial Black"/>
            </a:endParaRPr>
          </a:p>
          <a:p>
            <a:pPr marL="164465">
              <a:lnSpc>
                <a:spcPct val="100000"/>
              </a:lnSpc>
              <a:spcBef>
                <a:spcPts val="33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15" dirty="0"/>
              <a:t>By </a:t>
            </a:r>
            <a:r>
              <a:rPr sz="1100" spc="-50" dirty="0"/>
              <a:t>using </a:t>
            </a:r>
            <a:r>
              <a:rPr sz="1100" spc="-40" dirty="0"/>
              <a:t>the </a:t>
            </a:r>
            <a:r>
              <a:rPr sz="1100" spc="-45" dirty="0"/>
              <a:t>inner</a:t>
            </a:r>
            <a:r>
              <a:rPr sz="1100" spc="-15" dirty="0"/>
              <a:t> </a:t>
            </a:r>
            <a:r>
              <a:rPr sz="1100" spc="-30" dirty="0"/>
              <a:t>product!</a:t>
            </a:r>
            <a:endParaRPr sz="1100" dirty="0">
              <a:latin typeface="Arial Black"/>
              <a:cs typeface="Arial Black"/>
            </a:endParaRPr>
          </a:p>
          <a:p>
            <a:pPr marL="312420" marR="30480" indent="-148590">
              <a:lnSpc>
                <a:spcPct val="102600"/>
              </a:lnSpc>
              <a:spcBef>
                <a:spcPts val="30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50" dirty="0"/>
              <a:t>Take </a:t>
            </a:r>
            <a:r>
              <a:rPr sz="1100" spc="-40" dirty="0"/>
              <a:t>the </a:t>
            </a:r>
            <a:r>
              <a:rPr sz="1100" spc="-45" dirty="0"/>
              <a:t>inner </a:t>
            </a:r>
            <a:r>
              <a:rPr sz="1100" spc="-35" dirty="0"/>
              <a:t>product of </a:t>
            </a:r>
            <a:r>
              <a:rPr sz="1100" spc="-40" dirty="0"/>
              <a:t>the signal </a:t>
            </a:r>
            <a:r>
              <a:rPr sz="1100" spc="-50" dirty="0"/>
              <a:t>(waveform) </a:t>
            </a:r>
            <a:r>
              <a:rPr sz="1100" spc="-25" dirty="0"/>
              <a:t>with </a:t>
            </a:r>
            <a:r>
              <a:rPr sz="1100" spc="-55" dirty="0"/>
              <a:t>pure </a:t>
            </a:r>
            <a:r>
              <a:rPr sz="1100" spc="-50" dirty="0"/>
              <a:t>tones </a:t>
            </a:r>
            <a:r>
              <a:rPr sz="1100" spc="-35" dirty="0"/>
              <a:t>of </a:t>
            </a:r>
            <a:r>
              <a:rPr sz="1100" spc="-15" dirty="0"/>
              <a:t>all  </a:t>
            </a:r>
            <a:r>
              <a:rPr sz="1100" spc="-45" dirty="0"/>
              <a:t>possible</a:t>
            </a:r>
            <a:r>
              <a:rPr sz="1100" spc="10" dirty="0"/>
              <a:t> </a:t>
            </a:r>
            <a:r>
              <a:rPr sz="1100" spc="-50" dirty="0"/>
              <a:t>frequencies.</a:t>
            </a:r>
            <a:endParaRPr sz="1100" dirty="0">
              <a:latin typeface="Arial Black"/>
              <a:cs typeface="Arial Black"/>
            </a:endParaRPr>
          </a:p>
          <a:p>
            <a:pPr marL="312420" marR="274955" indent="-148590">
              <a:lnSpc>
                <a:spcPct val="102600"/>
              </a:lnSpc>
              <a:spcBef>
                <a:spcPts val="30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20" dirty="0"/>
              <a:t>The </a:t>
            </a:r>
            <a:r>
              <a:rPr sz="1100" spc="-45" dirty="0"/>
              <a:t>size </a:t>
            </a:r>
            <a:r>
              <a:rPr sz="1100" spc="-35" dirty="0"/>
              <a:t>of </a:t>
            </a:r>
            <a:r>
              <a:rPr sz="1100" spc="-40" dirty="0"/>
              <a:t>the </a:t>
            </a:r>
            <a:r>
              <a:rPr sz="1100" spc="-10" dirty="0"/>
              <a:t>IP </a:t>
            </a:r>
            <a:r>
              <a:rPr sz="1100" spc="-30" dirty="0"/>
              <a:t>tells </a:t>
            </a:r>
            <a:r>
              <a:rPr sz="1100" spc="-65" dirty="0"/>
              <a:t>us </a:t>
            </a:r>
            <a:r>
              <a:rPr sz="1100" spc="-70" dirty="0"/>
              <a:t>how </a:t>
            </a:r>
            <a:r>
              <a:rPr sz="1100" spc="-50" dirty="0"/>
              <a:t>much </a:t>
            </a:r>
            <a:r>
              <a:rPr sz="1100" spc="-15" dirty="0"/>
              <a:t>that </a:t>
            </a:r>
            <a:r>
              <a:rPr sz="1100" spc="-40" dirty="0"/>
              <a:t>signal </a:t>
            </a:r>
            <a:r>
              <a:rPr sz="1100" spc="-35" dirty="0"/>
              <a:t>is similar </a:t>
            </a:r>
            <a:r>
              <a:rPr sz="1100" spc="-15" dirty="0"/>
              <a:t>to </a:t>
            </a:r>
            <a:r>
              <a:rPr sz="1100" spc="-60" dirty="0"/>
              <a:t>each  </a:t>
            </a:r>
            <a:r>
              <a:rPr sz="1100" spc="-45" dirty="0"/>
              <a:t>tone.</a:t>
            </a:r>
            <a:endParaRPr sz="1100" dirty="0">
              <a:latin typeface="Arial Black"/>
              <a:cs typeface="Arial Black"/>
            </a:endParaRPr>
          </a:p>
          <a:p>
            <a:pPr marL="312420" marR="76200" indent="-148590">
              <a:lnSpc>
                <a:spcPct val="102600"/>
              </a:lnSpc>
              <a:spcBef>
                <a:spcPts val="30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5" dirty="0"/>
              <a:t>That </a:t>
            </a:r>
            <a:r>
              <a:rPr sz="1100" spc="-25" dirty="0"/>
              <a:t>quantitative </a:t>
            </a:r>
            <a:r>
              <a:rPr sz="1100" spc="-30" dirty="0"/>
              <a:t>similarity </a:t>
            </a:r>
            <a:r>
              <a:rPr sz="1100" spc="-35" dirty="0"/>
              <a:t>is </a:t>
            </a:r>
            <a:r>
              <a:rPr sz="1100" spc="-40" dirty="0"/>
              <a:t>the </a:t>
            </a:r>
            <a:r>
              <a:rPr sz="1100" spc="-35" dirty="0"/>
              <a:t>relative amplitude of </a:t>
            </a:r>
            <a:r>
              <a:rPr sz="1100" spc="-40" dirty="0"/>
              <a:t>the </a:t>
            </a:r>
            <a:r>
              <a:rPr sz="1100" spc="-50" dirty="0"/>
              <a:t>frequency  </a:t>
            </a:r>
            <a:r>
              <a:rPr sz="1100" spc="-25" dirty="0"/>
              <a:t>in </a:t>
            </a:r>
            <a:r>
              <a:rPr sz="1100" spc="-45" dirty="0"/>
              <a:t>complex</a:t>
            </a:r>
            <a:r>
              <a:rPr sz="1100" spc="60" dirty="0"/>
              <a:t> </a:t>
            </a:r>
            <a:r>
              <a:rPr sz="1100" spc="-40" dirty="0"/>
              <a:t>signal.</a:t>
            </a:r>
            <a:endParaRPr sz="1100"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4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AA4E7521-2072-C54D-B1B0-FB38BD036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Fourier </a:t>
            </a:r>
            <a:r>
              <a:rPr spc="-35" dirty="0"/>
              <a:t>Analysis (Fourier</a:t>
            </a:r>
            <a:r>
              <a:rPr spc="165" dirty="0"/>
              <a:t> </a:t>
            </a:r>
            <a:r>
              <a:rPr spc="-45" dirty="0"/>
              <a:t>Transform)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9539" y="581607"/>
            <a:ext cx="3855085" cy="498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15" dirty="0">
                <a:latin typeface="Tahoma"/>
                <a:cs typeface="Tahoma"/>
              </a:rPr>
              <a:t>But </a:t>
            </a:r>
            <a:r>
              <a:rPr sz="1100" spc="-70" dirty="0">
                <a:latin typeface="Tahoma"/>
                <a:cs typeface="Tahoma"/>
              </a:rPr>
              <a:t>how </a:t>
            </a:r>
            <a:r>
              <a:rPr sz="1100" spc="-45" dirty="0">
                <a:latin typeface="Tahoma"/>
                <a:cs typeface="Tahoma"/>
              </a:rPr>
              <a:t>can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45" dirty="0">
                <a:latin typeface="Tahoma"/>
                <a:cs typeface="Tahoma"/>
              </a:rPr>
              <a:t>take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45" dirty="0">
                <a:latin typeface="Tahoma"/>
                <a:cs typeface="Tahoma"/>
              </a:rPr>
              <a:t>inner </a:t>
            </a:r>
            <a:r>
              <a:rPr sz="1100" spc="-35" dirty="0">
                <a:latin typeface="Tahoma"/>
                <a:cs typeface="Tahoma"/>
              </a:rPr>
              <a:t>product of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signal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tones?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ts val="1310"/>
              </a:lnSpc>
              <a:spcBef>
                <a:spcPts val="3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35" dirty="0">
                <a:latin typeface="Tahoma"/>
                <a:cs typeface="Tahoma"/>
              </a:rPr>
              <a:t>Signals </a:t>
            </a:r>
            <a:r>
              <a:rPr sz="1100" spc="-70" dirty="0">
                <a:latin typeface="Tahoma"/>
                <a:cs typeface="Tahoma"/>
              </a:rPr>
              <a:t>are </a:t>
            </a:r>
            <a:r>
              <a:rPr sz="1100" spc="-30" dirty="0">
                <a:latin typeface="Tahoma"/>
                <a:cs typeface="Tahoma"/>
              </a:rPr>
              <a:t>just </a:t>
            </a:r>
            <a:r>
              <a:rPr sz="1100" spc="-70" dirty="0">
                <a:latin typeface="Tahoma"/>
                <a:cs typeface="Tahoma"/>
              </a:rPr>
              <a:t>sequences </a:t>
            </a:r>
            <a:r>
              <a:rPr sz="1100" spc="-35" dirty="0">
                <a:latin typeface="Tahoma"/>
                <a:cs typeface="Tahoma"/>
              </a:rPr>
              <a:t>of </a:t>
            </a:r>
            <a:r>
              <a:rPr sz="1100" spc="-50" dirty="0">
                <a:latin typeface="Tahoma"/>
                <a:cs typeface="Tahoma"/>
              </a:rPr>
              <a:t>numbers,</a:t>
            </a:r>
            <a:r>
              <a:rPr sz="1100" spc="19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vectors!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ts val="1070"/>
              </a:lnSpc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900" spc="-10" dirty="0">
                <a:latin typeface="Arial"/>
                <a:cs typeface="Arial"/>
              </a:rPr>
              <a:t>In this </a:t>
            </a:r>
            <a:r>
              <a:rPr sz="900" spc="-40" dirty="0">
                <a:latin typeface="Arial"/>
                <a:cs typeface="Arial"/>
              </a:rPr>
              <a:t>example,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50" dirty="0">
                <a:latin typeface="Arial"/>
                <a:cs typeface="Arial"/>
              </a:rPr>
              <a:t>new </a:t>
            </a:r>
            <a:r>
              <a:rPr sz="900" spc="-25" dirty="0">
                <a:latin typeface="Arial"/>
                <a:cs typeface="Arial"/>
              </a:rPr>
              <a:t>number </a:t>
            </a:r>
            <a:r>
              <a:rPr sz="900" spc="-20" dirty="0">
                <a:latin typeface="Arial"/>
                <a:cs typeface="Arial"/>
              </a:rPr>
              <a:t>(called </a:t>
            </a:r>
            <a:r>
              <a:rPr sz="900" spc="-60" dirty="0">
                <a:latin typeface="Arial"/>
                <a:cs typeface="Arial"/>
              </a:rPr>
              <a:t>a </a:t>
            </a:r>
            <a:r>
              <a:rPr sz="900" spc="-35" dirty="0">
                <a:latin typeface="Arial"/>
                <a:cs typeface="Arial"/>
              </a:rPr>
              <a:t>sample) </a:t>
            </a:r>
            <a:r>
              <a:rPr sz="900" spc="-45" dirty="0">
                <a:latin typeface="Arial"/>
                <a:cs typeface="Arial"/>
              </a:rPr>
              <a:t>every </a:t>
            </a:r>
            <a:r>
              <a:rPr sz="900" spc="-20" dirty="0">
                <a:latin typeface="Arial"/>
                <a:cs typeface="Arial"/>
              </a:rPr>
              <a:t>.5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60" dirty="0">
                <a:latin typeface="Arial"/>
                <a:cs typeface="Arial"/>
              </a:rPr>
              <a:t>ms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122" y="1194888"/>
            <a:ext cx="307975" cy="2194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30"/>
              </a:spcBef>
            </a:pPr>
            <a:r>
              <a:rPr sz="700" spc="10" dirty="0">
                <a:latin typeface="Gill Sans MT"/>
                <a:cs typeface="Gill Sans MT"/>
              </a:rPr>
              <a:t>1.0000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Gill Sans MT"/>
                <a:cs typeface="Gill Sans MT"/>
              </a:rPr>
              <a:t>0.8090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latin typeface="Gill Sans MT"/>
                <a:cs typeface="Gill Sans MT"/>
              </a:rPr>
              <a:t>0.3090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Gill Sans MT"/>
                <a:cs typeface="Gill Sans MT"/>
              </a:rPr>
              <a:t>-0.3090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latin typeface="Gill Sans MT"/>
                <a:cs typeface="Gill Sans MT"/>
              </a:rPr>
              <a:t>-0.8090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latin typeface="Gill Sans MT"/>
                <a:cs typeface="Gill Sans MT"/>
              </a:rPr>
              <a:t>-1.0000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Gill Sans MT"/>
                <a:cs typeface="Gill Sans MT"/>
              </a:rPr>
              <a:t>-0.8090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latin typeface="Gill Sans MT"/>
                <a:cs typeface="Gill Sans MT"/>
              </a:rPr>
              <a:t>-0.3090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Gill Sans MT"/>
                <a:cs typeface="Gill Sans MT"/>
              </a:rPr>
              <a:t>0.3090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latin typeface="Gill Sans MT"/>
                <a:cs typeface="Gill Sans MT"/>
              </a:rPr>
              <a:t>0.8090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Gill Sans MT"/>
                <a:cs typeface="Gill Sans MT"/>
              </a:rPr>
              <a:t>1.0000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latin typeface="Gill Sans MT"/>
                <a:cs typeface="Gill Sans MT"/>
              </a:rPr>
              <a:t>0.8090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Gill Sans MT"/>
                <a:cs typeface="Gill Sans MT"/>
              </a:rPr>
              <a:t>0.3090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latin typeface="Gill Sans MT"/>
                <a:cs typeface="Gill Sans MT"/>
              </a:rPr>
              <a:t>-0.3090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Gill Sans MT"/>
                <a:cs typeface="Gill Sans MT"/>
              </a:rPr>
              <a:t>-0.8090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latin typeface="Gill Sans MT"/>
                <a:cs typeface="Gill Sans MT"/>
              </a:rPr>
              <a:t>-1.0000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Gill Sans MT"/>
                <a:cs typeface="Gill Sans MT"/>
              </a:rPr>
              <a:t>-0.8090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latin typeface="Gill Sans MT"/>
                <a:cs typeface="Gill Sans MT"/>
              </a:rPr>
              <a:t>-0.3090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15"/>
              </a:spcBef>
            </a:pPr>
            <a:r>
              <a:rPr sz="700" spc="10" dirty="0">
                <a:latin typeface="Gill Sans MT"/>
                <a:cs typeface="Gill Sans MT"/>
              </a:rPr>
              <a:t>0.3090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10"/>
              </a:spcBef>
            </a:pPr>
            <a:r>
              <a:rPr sz="700" spc="10" dirty="0">
                <a:latin typeface="Gill Sans MT"/>
                <a:cs typeface="Gill Sans MT"/>
              </a:rPr>
              <a:t>0.8090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3965" y="1752910"/>
            <a:ext cx="1980175" cy="1485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67520" y="1397097"/>
            <a:ext cx="857885" cy="220979"/>
          </a:xfrm>
          <a:prstGeom prst="rect">
            <a:avLst/>
          </a:prstGeom>
          <a:solidFill>
            <a:srgbClr val="FFD5FB"/>
          </a:solidFill>
        </p:spPr>
        <p:txBody>
          <a:bodyPr vert="horz" wrap="square" lIns="0" tIns="762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60"/>
              </a:spcBef>
            </a:pPr>
            <a:r>
              <a:rPr sz="1250" spc="10" dirty="0">
                <a:latin typeface="Gill Sans MT"/>
                <a:cs typeface="Gill Sans MT"/>
              </a:rPr>
              <a:t>200 </a:t>
            </a:r>
            <a:r>
              <a:rPr sz="1250" spc="15" dirty="0">
                <a:latin typeface="Gill Sans MT"/>
                <a:cs typeface="Gill Sans MT"/>
              </a:rPr>
              <a:t>Hz</a:t>
            </a:r>
            <a:r>
              <a:rPr sz="1250" spc="-65" dirty="0">
                <a:latin typeface="Gill Sans MT"/>
                <a:cs typeface="Gill Sans MT"/>
              </a:rPr>
              <a:t> </a:t>
            </a:r>
            <a:r>
              <a:rPr sz="1250" spc="10" dirty="0">
                <a:latin typeface="Gill Sans MT"/>
                <a:cs typeface="Gill Sans MT"/>
              </a:rPr>
              <a:t>tone</a:t>
            </a:r>
            <a:endParaRPr sz="12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5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E84EE713-E926-2949-AE92-1A385885C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4399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pc="-40" dirty="0"/>
              <a:t>Fourier </a:t>
            </a:r>
            <a:r>
              <a:rPr spc="-35" dirty="0"/>
              <a:t>Analysis (Fourier</a:t>
            </a:r>
            <a:r>
              <a:rPr spc="165" dirty="0"/>
              <a:t> </a:t>
            </a:r>
            <a:r>
              <a:rPr spc="-45" dirty="0"/>
              <a:t>Transform)</a:t>
            </a:r>
          </a:p>
        </p:txBody>
      </p:sp>
      <p:sp>
        <p:nvSpPr>
          <p:cNvPr id="3" name="object 3"/>
          <p:cNvSpPr/>
          <p:nvPr/>
        </p:nvSpPr>
        <p:spPr>
          <a:xfrm>
            <a:off x="1526247" y="1237497"/>
            <a:ext cx="2057879" cy="15434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4739" y="762578"/>
            <a:ext cx="343535" cy="22796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894"/>
              </a:lnSpc>
              <a:spcBef>
                <a:spcPts val="110"/>
              </a:spcBef>
            </a:pPr>
            <a:r>
              <a:rPr sz="750" dirty="0">
                <a:latin typeface="Gill Sans MT"/>
                <a:cs typeface="Gill Sans MT"/>
              </a:rPr>
              <a:t>1.0000</a:t>
            </a:r>
            <a:endParaRPr sz="750">
              <a:latin typeface="Gill Sans MT"/>
              <a:cs typeface="Gill Sans MT"/>
            </a:endParaRPr>
          </a:p>
          <a:p>
            <a:pPr marL="6604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0.9511</a:t>
            </a:r>
            <a:endParaRPr sz="750">
              <a:latin typeface="Gill Sans MT"/>
              <a:cs typeface="Gill Sans MT"/>
            </a:endParaRPr>
          </a:p>
          <a:p>
            <a:pPr marL="6604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0.8090</a:t>
            </a:r>
            <a:endParaRPr sz="750">
              <a:latin typeface="Gill Sans MT"/>
              <a:cs typeface="Gill Sans MT"/>
            </a:endParaRPr>
          </a:p>
          <a:p>
            <a:pPr marL="6604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0.5878</a:t>
            </a:r>
            <a:endParaRPr sz="750">
              <a:latin typeface="Gill Sans MT"/>
              <a:cs typeface="Gill Sans MT"/>
            </a:endParaRPr>
          </a:p>
          <a:p>
            <a:pPr marL="6604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0.3090</a:t>
            </a:r>
            <a:endParaRPr sz="750">
              <a:latin typeface="Gill Sans MT"/>
              <a:cs typeface="Gill Sans MT"/>
            </a:endParaRPr>
          </a:p>
          <a:p>
            <a:pPr marL="6604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0.0000</a:t>
            </a:r>
            <a:endParaRPr sz="750">
              <a:latin typeface="Gill Sans MT"/>
              <a:cs typeface="Gill Sans MT"/>
            </a:endParaRPr>
          </a:p>
          <a:p>
            <a:pPr marL="3683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-0.3090</a:t>
            </a:r>
            <a:endParaRPr sz="750">
              <a:latin typeface="Gill Sans MT"/>
              <a:cs typeface="Gill Sans MT"/>
            </a:endParaRPr>
          </a:p>
          <a:p>
            <a:pPr marL="3683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-0.5878</a:t>
            </a:r>
            <a:endParaRPr sz="750">
              <a:latin typeface="Gill Sans MT"/>
              <a:cs typeface="Gill Sans MT"/>
            </a:endParaRPr>
          </a:p>
          <a:p>
            <a:pPr marL="3683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-0.8090</a:t>
            </a:r>
            <a:endParaRPr sz="750">
              <a:latin typeface="Gill Sans MT"/>
              <a:cs typeface="Gill Sans MT"/>
            </a:endParaRPr>
          </a:p>
          <a:p>
            <a:pPr marL="3683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-0.9511</a:t>
            </a:r>
            <a:endParaRPr sz="750">
              <a:latin typeface="Gill Sans MT"/>
              <a:cs typeface="Gill Sans MT"/>
            </a:endParaRPr>
          </a:p>
          <a:p>
            <a:pPr marL="3683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-1.0000</a:t>
            </a:r>
            <a:endParaRPr sz="750">
              <a:latin typeface="Gill Sans MT"/>
              <a:cs typeface="Gill Sans MT"/>
            </a:endParaRPr>
          </a:p>
          <a:p>
            <a:pPr marL="3683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-0.9511</a:t>
            </a:r>
            <a:endParaRPr sz="750">
              <a:latin typeface="Gill Sans MT"/>
              <a:cs typeface="Gill Sans MT"/>
            </a:endParaRPr>
          </a:p>
          <a:p>
            <a:pPr marL="3683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-0.8090</a:t>
            </a:r>
            <a:endParaRPr sz="750">
              <a:latin typeface="Gill Sans MT"/>
              <a:cs typeface="Gill Sans MT"/>
            </a:endParaRPr>
          </a:p>
          <a:p>
            <a:pPr marL="3683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-0.5878</a:t>
            </a:r>
            <a:endParaRPr sz="750">
              <a:latin typeface="Gill Sans MT"/>
              <a:cs typeface="Gill Sans MT"/>
            </a:endParaRPr>
          </a:p>
          <a:p>
            <a:pPr marL="3683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-0.3090</a:t>
            </a:r>
            <a:endParaRPr sz="750">
              <a:latin typeface="Gill Sans MT"/>
              <a:cs typeface="Gill Sans MT"/>
            </a:endParaRPr>
          </a:p>
          <a:p>
            <a:pPr marL="3683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-0.0000</a:t>
            </a:r>
            <a:endParaRPr sz="750">
              <a:latin typeface="Gill Sans MT"/>
              <a:cs typeface="Gill Sans MT"/>
            </a:endParaRPr>
          </a:p>
          <a:p>
            <a:pPr marL="6604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0.3090</a:t>
            </a:r>
            <a:endParaRPr sz="750">
              <a:latin typeface="Gill Sans MT"/>
              <a:cs typeface="Gill Sans MT"/>
            </a:endParaRPr>
          </a:p>
          <a:p>
            <a:pPr marL="6604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0.5878</a:t>
            </a:r>
            <a:endParaRPr sz="750">
              <a:latin typeface="Gill Sans MT"/>
              <a:cs typeface="Gill Sans MT"/>
            </a:endParaRPr>
          </a:p>
          <a:p>
            <a:pPr marL="66040">
              <a:lnSpc>
                <a:spcPts val="885"/>
              </a:lnSpc>
            </a:pPr>
            <a:r>
              <a:rPr sz="750" dirty="0">
                <a:latin typeface="Gill Sans MT"/>
                <a:cs typeface="Gill Sans MT"/>
              </a:rPr>
              <a:t>0.8090</a:t>
            </a:r>
            <a:endParaRPr sz="750">
              <a:latin typeface="Gill Sans MT"/>
              <a:cs typeface="Gill Sans MT"/>
            </a:endParaRPr>
          </a:p>
          <a:p>
            <a:pPr marL="66040">
              <a:lnSpc>
                <a:spcPts val="894"/>
              </a:lnSpc>
            </a:pPr>
            <a:r>
              <a:rPr sz="750" dirty="0">
                <a:latin typeface="Gill Sans MT"/>
                <a:cs typeface="Gill Sans MT"/>
              </a:rPr>
              <a:t>0.9511</a:t>
            </a:r>
            <a:endParaRPr sz="75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95840" y="919972"/>
            <a:ext cx="891540" cy="229235"/>
          </a:xfrm>
          <a:prstGeom prst="rect">
            <a:avLst/>
          </a:prstGeom>
          <a:solidFill>
            <a:srgbClr val="FFD5FB"/>
          </a:solidFill>
        </p:spPr>
        <p:txBody>
          <a:bodyPr vert="horz" wrap="square" lIns="0" tIns="762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60"/>
              </a:spcBef>
            </a:pPr>
            <a:r>
              <a:rPr sz="1300" spc="10" dirty="0">
                <a:latin typeface="Gill Sans MT"/>
                <a:cs typeface="Gill Sans MT"/>
              </a:rPr>
              <a:t>100 </a:t>
            </a:r>
            <a:r>
              <a:rPr sz="1300" spc="15" dirty="0">
                <a:latin typeface="Gill Sans MT"/>
                <a:cs typeface="Gill Sans MT"/>
              </a:rPr>
              <a:t>Hz</a:t>
            </a:r>
            <a:r>
              <a:rPr sz="1300" spc="-65" dirty="0">
                <a:latin typeface="Gill Sans MT"/>
                <a:cs typeface="Gill Sans MT"/>
              </a:rPr>
              <a:t> </a:t>
            </a:r>
            <a:r>
              <a:rPr sz="1300" spc="10" dirty="0">
                <a:latin typeface="Gill Sans MT"/>
                <a:cs typeface="Gill Sans MT"/>
              </a:rPr>
              <a:t>tone</a:t>
            </a:r>
            <a:endParaRPr sz="13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6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DB029A84-934E-4149-A77F-473024825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4399"/>
            <a:ext cx="4608195" cy="350520"/>
          </a:xfrm>
          <a:prstGeom prst="rect">
            <a:avLst/>
          </a:prstGeom>
          <a:solidFill>
            <a:srgbClr val="3333B2"/>
          </a:solidFill>
        </p:spPr>
        <p:txBody>
          <a:bodyPr vert="horz" wrap="square" lIns="0" tIns="76835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60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Fourier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Analysis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via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inner</a:t>
            </a:r>
            <a:r>
              <a:rPr sz="1400" spc="2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product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539" y="1437981"/>
            <a:ext cx="4246245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30480" indent="-148590">
              <a:lnSpc>
                <a:spcPct val="102600"/>
              </a:lnSpc>
              <a:spcBef>
                <a:spcPts val="5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10" dirty="0">
                <a:latin typeface="Tahoma"/>
                <a:cs typeface="Tahoma"/>
              </a:rPr>
              <a:t>Let’s </a:t>
            </a:r>
            <a:r>
              <a:rPr sz="1100" spc="-25" dirty="0">
                <a:latin typeface="Tahoma"/>
                <a:cs typeface="Tahoma"/>
              </a:rPr>
              <a:t>treat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200 </a:t>
            </a:r>
            <a:r>
              <a:rPr sz="1100" spc="5" dirty="0">
                <a:latin typeface="Tahoma"/>
                <a:cs typeface="Tahoma"/>
              </a:rPr>
              <a:t>Hz </a:t>
            </a:r>
            <a:r>
              <a:rPr sz="1100" spc="-45" dirty="0">
                <a:latin typeface="Tahoma"/>
                <a:cs typeface="Tahoma"/>
              </a:rPr>
              <a:t>tone </a:t>
            </a:r>
            <a:r>
              <a:rPr sz="1100" spc="-65" dirty="0">
                <a:latin typeface="Tahoma"/>
                <a:cs typeface="Tahoma"/>
              </a:rPr>
              <a:t>as </a:t>
            </a:r>
            <a:r>
              <a:rPr sz="1100" spc="-45" dirty="0">
                <a:latin typeface="Tahoma"/>
                <a:cs typeface="Tahoma"/>
              </a:rPr>
              <a:t>our </a:t>
            </a:r>
            <a:r>
              <a:rPr sz="1100" spc="-40" dirty="0">
                <a:latin typeface="Tahoma"/>
                <a:cs typeface="Tahoma"/>
              </a:rPr>
              <a:t>signal </a:t>
            </a:r>
            <a:r>
              <a:rPr sz="1100" spc="-70" dirty="0">
                <a:latin typeface="Tahoma"/>
                <a:cs typeface="Tahoma"/>
              </a:rPr>
              <a:t>whose </a:t>
            </a:r>
            <a:r>
              <a:rPr sz="1100" spc="-40" dirty="0">
                <a:latin typeface="Tahoma"/>
                <a:cs typeface="Tahoma"/>
              </a:rPr>
              <a:t>spectrum </a:t>
            </a:r>
            <a:r>
              <a:rPr sz="1100" spc="-105" dirty="0">
                <a:latin typeface="Tahoma"/>
                <a:cs typeface="Tahoma"/>
              </a:rPr>
              <a:t>we </a:t>
            </a:r>
            <a:r>
              <a:rPr sz="1100" spc="-50" dirty="0">
                <a:latin typeface="Tahoma"/>
                <a:cs typeface="Tahoma"/>
              </a:rPr>
              <a:t>want </a:t>
            </a:r>
            <a:r>
              <a:rPr sz="1100" spc="-15" dirty="0">
                <a:latin typeface="Tahoma"/>
                <a:cs typeface="Tahoma"/>
              </a:rPr>
              <a:t>to  </a:t>
            </a:r>
            <a:r>
              <a:rPr sz="1100" spc="-60" dirty="0">
                <a:latin typeface="Tahoma"/>
                <a:cs typeface="Tahoma"/>
              </a:rPr>
              <a:t>measure.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1100" spc="-50" dirty="0">
                <a:latin typeface="Tahoma"/>
                <a:cs typeface="Tahoma"/>
              </a:rPr>
              <a:t>Take </a:t>
            </a:r>
            <a:r>
              <a:rPr sz="1100" spc="-45" dirty="0">
                <a:latin typeface="Tahoma"/>
                <a:cs typeface="Tahoma"/>
              </a:rPr>
              <a:t>inner </a:t>
            </a:r>
            <a:r>
              <a:rPr sz="1100" spc="-35" dirty="0">
                <a:latin typeface="Tahoma"/>
                <a:cs typeface="Tahoma"/>
              </a:rPr>
              <a:t>product </a:t>
            </a:r>
            <a:r>
              <a:rPr sz="1100" spc="-25" dirty="0">
                <a:latin typeface="Tahoma"/>
                <a:cs typeface="Tahoma"/>
              </a:rPr>
              <a:t>with </a:t>
            </a:r>
            <a:r>
              <a:rPr sz="1100" spc="-55" dirty="0">
                <a:latin typeface="Tahoma"/>
                <a:cs typeface="Tahoma"/>
              </a:rPr>
              <a:t>100 </a:t>
            </a:r>
            <a:r>
              <a:rPr sz="1100" spc="-10" dirty="0">
                <a:latin typeface="Tahoma"/>
                <a:cs typeface="Tahoma"/>
              </a:rPr>
              <a:t>Hz, </a:t>
            </a:r>
            <a:r>
              <a:rPr sz="1100" spc="-55" dirty="0">
                <a:latin typeface="Tahoma"/>
                <a:cs typeface="Tahoma"/>
              </a:rPr>
              <a:t>200 </a:t>
            </a:r>
            <a:r>
              <a:rPr sz="1100" spc="-35" dirty="0">
                <a:latin typeface="Tahoma"/>
                <a:cs typeface="Tahoma"/>
              </a:rPr>
              <a:t>Hz...500 </a:t>
            </a:r>
            <a:r>
              <a:rPr sz="1100" spc="-10" dirty="0">
                <a:latin typeface="Tahoma"/>
                <a:cs typeface="Tahoma"/>
              </a:rPr>
              <a:t>Hz, </a:t>
            </a:r>
            <a:r>
              <a:rPr sz="1100" spc="-35" dirty="0">
                <a:latin typeface="Tahoma"/>
                <a:cs typeface="Tahoma"/>
              </a:rPr>
              <a:t>etc.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7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4F7751FE-999F-6041-B753-5C688F1D8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539" y="188628"/>
            <a:ext cx="4120515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6055" marR="30480" indent="-148590" algn="just">
              <a:lnSpc>
                <a:spcPct val="101499"/>
              </a:lnSpc>
              <a:spcBef>
                <a:spcPts val="80"/>
              </a:spcBef>
            </a:pPr>
            <a:r>
              <a:rPr sz="1200" spc="127" baseline="6944" dirty="0">
                <a:solidFill>
                  <a:srgbClr val="3333B2"/>
                </a:solidFill>
                <a:latin typeface="Arial Black"/>
                <a:cs typeface="Arial Black"/>
              </a:rPr>
              <a:t>e </a:t>
            </a:r>
            <a:r>
              <a:rPr sz="900" spc="-25" dirty="0">
                <a:solidFill>
                  <a:srgbClr val="000000"/>
                </a:solidFill>
                <a:latin typeface="Arial"/>
                <a:cs typeface="Arial"/>
              </a:rPr>
              <a:t>There </a:t>
            </a:r>
            <a:r>
              <a:rPr sz="900" spc="-55" dirty="0">
                <a:solidFill>
                  <a:srgbClr val="000000"/>
                </a:solidFill>
                <a:latin typeface="Arial"/>
                <a:cs typeface="Arial"/>
              </a:rPr>
              <a:t>are </a:t>
            </a:r>
            <a:r>
              <a:rPr sz="900" spc="-25" dirty="0">
                <a:solidFill>
                  <a:srgbClr val="000000"/>
                </a:solidFill>
                <a:latin typeface="Arial"/>
                <a:cs typeface="Arial"/>
              </a:rPr>
              <a:t>times </a:t>
            </a:r>
            <a:r>
              <a:rPr sz="900" spc="-45" dirty="0">
                <a:solidFill>
                  <a:srgbClr val="000000"/>
                </a:solidFill>
                <a:latin typeface="Arial"/>
                <a:cs typeface="Arial"/>
              </a:rPr>
              <a:t>where </a:t>
            </a:r>
            <a:r>
              <a:rPr sz="900" spc="-1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900" spc="-10" dirty="0">
                <a:solidFill>
                  <a:srgbClr val="000000"/>
                </a:solidFill>
                <a:latin typeface="Arial"/>
                <a:cs typeface="Arial"/>
              </a:rPr>
              <a:t>product </a:t>
            </a:r>
            <a:r>
              <a:rPr sz="900" spc="-40" dirty="0">
                <a:solidFill>
                  <a:srgbClr val="000000"/>
                </a:solidFill>
                <a:latin typeface="Arial"/>
                <a:cs typeface="Arial"/>
              </a:rPr>
              <a:t>is large </a:t>
            </a:r>
            <a:r>
              <a:rPr sz="900" spc="-45" dirty="0">
                <a:solidFill>
                  <a:srgbClr val="000000"/>
                </a:solidFill>
                <a:latin typeface="Arial"/>
                <a:cs typeface="Arial"/>
              </a:rPr>
              <a:t>where </a:t>
            </a: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both </a:t>
            </a:r>
            <a:r>
              <a:rPr sz="900" spc="-35" dirty="0">
                <a:solidFill>
                  <a:srgbClr val="000000"/>
                </a:solidFill>
                <a:latin typeface="Arial"/>
                <a:cs typeface="Arial"/>
              </a:rPr>
              <a:t>vectors </a:t>
            </a:r>
            <a:r>
              <a:rPr sz="900" spc="-55" dirty="0">
                <a:solidFill>
                  <a:srgbClr val="000000"/>
                </a:solidFill>
                <a:latin typeface="Arial"/>
                <a:cs typeface="Arial"/>
              </a:rPr>
              <a:t>are </a:t>
            </a:r>
            <a:r>
              <a:rPr sz="900" spc="-15" dirty="0">
                <a:solidFill>
                  <a:srgbClr val="000000"/>
                </a:solidFill>
                <a:latin typeface="Arial"/>
                <a:cs typeface="Arial"/>
              </a:rPr>
              <a:t>positive, </a:t>
            </a:r>
            <a:r>
              <a:rPr sz="900" spc="10" dirty="0">
                <a:solidFill>
                  <a:srgbClr val="000000"/>
                </a:solidFill>
                <a:latin typeface="Arial"/>
                <a:cs typeface="Arial"/>
              </a:rPr>
              <a:t>but  </a:t>
            </a:r>
            <a:r>
              <a:rPr sz="900" spc="-55" dirty="0">
                <a:solidFill>
                  <a:srgbClr val="000000"/>
                </a:solidFill>
                <a:latin typeface="Arial"/>
                <a:cs typeface="Arial"/>
              </a:rPr>
              <a:t>each one </a:t>
            </a:r>
            <a:r>
              <a:rPr sz="900" spc="-40" dirty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sz="900" spc="-25" dirty="0">
                <a:solidFill>
                  <a:srgbClr val="000000"/>
                </a:solidFill>
                <a:latin typeface="Arial"/>
                <a:cs typeface="Arial"/>
              </a:rPr>
              <a:t>exactly </a:t>
            </a:r>
            <a:r>
              <a:rPr sz="900" spc="-45" dirty="0">
                <a:solidFill>
                  <a:srgbClr val="000000"/>
                </a:solidFill>
                <a:latin typeface="Arial"/>
                <a:cs typeface="Arial"/>
              </a:rPr>
              <a:t>canceled by </a:t>
            </a:r>
            <a:r>
              <a:rPr sz="900" spc="-60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900" spc="-5" dirty="0">
                <a:solidFill>
                  <a:srgbClr val="000000"/>
                </a:solidFill>
                <a:latin typeface="Arial"/>
                <a:cs typeface="Arial"/>
              </a:rPr>
              <a:t>time </a:t>
            </a:r>
            <a:r>
              <a:rPr sz="900" spc="-45" dirty="0">
                <a:solidFill>
                  <a:srgbClr val="000000"/>
                </a:solidFill>
                <a:latin typeface="Arial"/>
                <a:cs typeface="Arial"/>
              </a:rPr>
              <a:t>when </a:t>
            </a:r>
            <a:r>
              <a:rPr sz="900" spc="-1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900" spc="-35" dirty="0">
                <a:solidFill>
                  <a:srgbClr val="000000"/>
                </a:solidFill>
                <a:latin typeface="Arial"/>
                <a:cs typeface="Arial"/>
              </a:rPr>
              <a:t>vectors </a:t>
            </a:r>
            <a:r>
              <a:rPr sz="900" spc="-55" dirty="0">
                <a:solidFill>
                  <a:srgbClr val="000000"/>
                </a:solidFill>
                <a:latin typeface="Arial"/>
                <a:cs typeface="Arial"/>
              </a:rPr>
              <a:t>have </a:t>
            </a:r>
            <a:r>
              <a:rPr sz="900" spc="-25" dirty="0">
                <a:solidFill>
                  <a:srgbClr val="000000"/>
                </a:solidFill>
                <a:latin typeface="Arial"/>
                <a:cs typeface="Arial"/>
              </a:rPr>
              <a:t>opposite </a:t>
            </a:r>
            <a:r>
              <a:rPr sz="900" spc="-40" dirty="0">
                <a:solidFill>
                  <a:srgbClr val="000000"/>
                </a:solidFill>
                <a:latin typeface="Arial"/>
                <a:cs typeface="Arial"/>
              </a:rPr>
              <a:t>signs, </a:t>
            </a:r>
            <a:r>
              <a:rPr sz="900" spc="-70" dirty="0">
                <a:solidFill>
                  <a:srgbClr val="000000"/>
                </a:solidFill>
                <a:latin typeface="Arial"/>
                <a:cs typeface="Arial"/>
              </a:rPr>
              <a:t>so  </a:t>
            </a:r>
            <a:r>
              <a:rPr sz="900" spc="-1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900" spc="-10" dirty="0">
                <a:solidFill>
                  <a:srgbClr val="000000"/>
                </a:solidFill>
                <a:latin typeface="Arial"/>
                <a:cs typeface="Arial"/>
              </a:rPr>
              <a:t>product </a:t>
            </a:r>
            <a:r>
              <a:rPr sz="900" spc="-40" dirty="0">
                <a:solidFill>
                  <a:srgbClr val="000000"/>
                </a:solidFill>
                <a:latin typeface="Arial"/>
                <a:cs typeface="Arial"/>
              </a:rPr>
              <a:t>is </a:t>
            </a:r>
            <a:r>
              <a:rPr sz="900" spc="-30" dirty="0">
                <a:solidFill>
                  <a:srgbClr val="000000"/>
                </a:solidFill>
                <a:latin typeface="Arial"/>
                <a:cs typeface="Arial"/>
              </a:rPr>
              <a:t>negative. </a:t>
            </a:r>
            <a:r>
              <a:rPr sz="900" spc="-15" dirty="0">
                <a:solidFill>
                  <a:srgbClr val="000000"/>
                </a:solidFill>
                <a:latin typeface="Arial"/>
                <a:cs typeface="Arial"/>
              </a:rPr>
              <a:t>The </a:t>
            </a:r>
            <a:r>
              <a:rPr sz="900" spc="-50" dirty="0">
                <a:solidFill>
                  <a:srgbClr val="000000"/>
                </a:solidFill>
                <a:latin typeface="Arial"/>
                <a:cs typeface="Arial"/>
              </a:rPr>
              <a:t>sum </a:t>
            </a:r>
            <a:r>
              <a:rPr sz="900" spc="25" dirty="0">
                <a:solidFill>
                  <a:srgbClr val="000000"/>
                </a:solidFill>
                <a:latin typeface="Arial"/>
                <a:cs typeface="Arial"/>
              </a:rPr>
              <a:t>(IP) </a:t>
            </a:r>
            <a:r>
              <a:rPr sz="900" spc="-40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900" spc="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900" spc="-35" dirty="0">
                <a:solidFill>
                  <a:srgbClr val="000000"/>
                </a:solidFill>
                <a:latin typeface="Arial"/>
                <a:cs typeface="Arial"/>
              </a:rPr>
              <a:t>zero.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39702" y="972772"/>
            <a:ext cx="32575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Gill Sans MT"/>
                <a:cs typeface="Gill Sans MT"/>
              </a:rPr>
              <a:t>1.0000</a:t>
            </a:r>
            <a:endParaRPr sz="700">
              <a:latin typeface="Gill Sans MT"/>
              <a:cs typeface="Gill Sans MT"/>
            </a:endParaRPr>
          </a:p>
          <a:p>
            <a:pPr marL="635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0.9511</a:t>
            </a:r>
            <a:endParaRPr sz="700">
              <a:latin typeface="Gill Sans MT"/>
              <a:cs typeface="Gill Sans MT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0.8090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3072" y="1293485"/>
            <a:ext cx="304800" cy="8839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Gill Sans MT"/>
                <a:cs typeface="Gill Sans MT"/>
              </a:rPr>
              <a:t>0.5878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0.3090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0.0000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-0.3090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-0.5878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-0.8090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-0.9511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-1.0000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3072" y="2148717"/>
            <a:ext cx="304800" cy="9906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Gill Sans MT"/>
                <a:cs typeface="Gill Sans MT"/>
              </a:rPr>
              <a:t>-0.9511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-0.8090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-0.5878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-0.3090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-0.0000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0.3090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0.5878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0.8090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0.9511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2999" y="984226"/>
            <a:ext cx="30035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Gill Sans MT"/>
                <a:cs typeface="Gill Sans MT"/>
              </a:rPr>
              <a:t>1.0000</a:t>
            </a:r>
            <a:endParaRPr sz="700">
              <a:latin typeface="Gill Sans MT"/>
              <a:cs typeface="Gill Sans MT"/>
            </a:endParaRPr>
          </a:p>
          <a:p>
            <a:pPr marL="381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0.8090</a:t>
            </a:r>
            <a:endParaRPr sz="700">
              <a:latin typeface="Gill Sans MT"/>
              <a:cs typeface="Gill Sans MT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0.3090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0915" y="1304938"/>
            <a:ext cx="304800" cy="777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Gill Sans MT"/>
                <a:cs typeface="Gill Sans MT"/>
              </a:rPr>
              <a:t>-0.3090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-0.8090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-1.0000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-0.8090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-0.3090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0.3090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0.8090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20915" y="2053267"/>
            <a:ext cx="304800" cy="1097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Gill Sans MT"/>
                <a:cs typeface="Gill Sans MT"/>
              </a:rPr>
              <a:t>1.0000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0.8090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0.3090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-0.3090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-0.8090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-1.0000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-0.8090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-0.3090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0.3090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0.8090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17493" y="976590"/>
            <a:ext cx="31305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Gill Sans MT"/>
                <a:cs typeface="Gill Sans MT"/>
              </a:rPr>
              <a:t>1.0000</a:t>
            </a:r>
            <a:endParaRPr sz="700">
              <a:latin typeface="Gill Sans MT"/>
              <a:cs typeface="Gill Sans MT"/>
            </a:endParaRPr>
          </a:p>
          <a:p>
            <a:pPr marL="508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0.7694</a:t>
            </a:r>
            <a:endParaRPr sz="700">
              <a:latin typeface="Gill Sans MT"/>
              <a:cs typeface="Gill Sans MT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0.2500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8136" y="1297302"/>
            <a:ext cx="304800" cy="7772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Gill Sans MT"/>
                <a:cs typeface="Gill Sans MT"/>
              </a:rPr>
              <a:t>-0.1816</a:t>
            </a:r>
            <a:endParaRPr sz="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-0.2500</a:t>
            </a:r>
            <a:endParaRPr sz="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-0.0000</a:t>
            </a:r>
            <a:endParaRPr sz="700" dirty="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0.2500</a:t>
            </a:r>
            <a:endParaRPr sz="700" dirty="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0.1816</a:t>
            </a:r>
            <a:endParaRPr sz="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-0.2500</a:t>
            </a:r>
            <a:endParaRPr sz="7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-0.7694</a:t>
            </a:r>
            <a:endParaRPr sz="700" dirty="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28136" y="2045631"/>
            <a:ext cx="304800" cy="1097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spc="5" dirty="0">
                <a:latin typeface="Gill Sans MT"/>
                <a:cs typeface="Gill Sans MT"/>
              </a:rPr>
              <a:t>-1.0000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-0.7694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-0.2500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0.1816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0.2500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0.0000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-0.2500</a:t>
            </a:r>
            <a:endParaRPr sz="7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-0.1816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700" spc="5" dirty="0">
                <a:latin typeface="Gill Sans MT"/>
                <a:cs typeface="Gill Sans MT"/>
              </a:rPr>
              <a:t>0.2500</a:t>
            </a:r>
            <a:endParaRPr sz="700">
              <a:latin typeface="Gill Sans MT"/>
              <a:cs typeface="Gill Sans MT"/>
            </a:endParaRPr>
          </a:p>
          <a:p>
            <a:pPr marL="40005">
              <a:lnSpc>
                <a:spcPct val="100000"/>
              </a:lnSpc>
            </a:pPr>
            <a:r>
              <a:rPr sz="700" spc="5" dirty="0">
                <a:latin typeface="Gill Sans MT"/>
                <a:cs typeface="Gill Sans MT"/>
              </a:rPr>
              <a:t>0.7694</a:t>
            </a:r>
            <a:endParaRPr sz="7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29790" y="2063899"/>
            <a:ext cx="1851660" cy="0"/>
          </a:xfrm>
          <a:custGeom>
            <a:avLst/>
            <a:gdLst/>
            <a:ahLst/>
            <a:cxnLst/>
            <a:rect l="l" t="t" r="r" b="b"/>
            <a:pathLst>
              <a:path w="1851660">
                <a:moveTo>
                  <a:pt x="0" y="0"/>
                </a:moveTo>
                <a:lnTo>
                  <a:pt x="1851093" y="0"/>
                </a:lnTo>
              </a:path>
            </a:pathLst>
          </a:custGeom>
          <a:ln w="3175">
            <a:solidFill>
              <a:srgbClr val="BC1A0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844377" y="771664"/>
            <a:ext cx="294005" cy="187325"/>
          </a:xfrm>
          <a:prstGeom prst="rect">
            <a:avLst/>
          </a:prstGeom>
          <a:solidFill>
            <a:srgbClr val="FFD5FB"/>
          </a:solidFill>
        </p:spPr>
        <p:txBody>
          <a:bodyPr vert="horz" wrap="square" lIns="0" tIns="762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60"/>
              </a:spcBef>
            </a:pPr>
            <a:r>
              <a:rPr sz="1050" spc="15" dirty="0">
                <a:latin typeface="Gill Sans MT"/>
                <a:cs typeface="Gill Sans MT"/>
              </a:rPr>
              <a:t>s100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93964" y="771664"/>
            <a:ext cx="294005" cy="187325"/>
          </a:xfrm>
          <a:prstGeom prst="rect">
            <a:avLst/>
          </a:prstGeom>
          <a:solidFill>
            <a:srgbClr val="FFD5FB"/>
          </a:solidFill>
        </p:spPr>
        <p:txBody>
          <a:bodyPr vert="horz" wrap="square" lIns="0" tIns="762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60"/>
              </a:spcBef>
            </a:pPr>
            <a:r>
              <a:rPr sz="1050" spc="15" dirty="0">
                <a:latin typeface="Gill Sans MT"/>
                <a:cs typeface="Gill Sans MT"/>
              </a:rPr>
              <a:t>s200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08110" y="771664"/>
            <a:ext cx="640080" cy="187325"/>
          </a:xfrm>
          <a:prstGeom prst="rect">
            <a:avLst/>
          </a:prstGeom>
          <a:solidFill>
            <a:srgbClr val="FFD5FB"/>
          </a:solidFill>
        </p:spPr>
        <p:txBody>
          <a:bodyPr vert="horz" wrap="square" lIns="0" tIns="762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60"/>
              </a:spcBef>
            </a:pPr>
            <a:r>
              <a:rPr sz="1050" spc="10" dirty="0">
                <a:latin typeface="Gill Sans MT"/>
                <a:cs typeface="Gill Sans MT"/>
              </a:rPr>
              <a:t>s200.*s100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0735" y="3187213"/>
            <a:ext cx="3816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latin typeface="Gill Sans MT"/>
                <a:cs typeface="Gill Sans MT"/>
              </a:rPr>
              <a:t>Sum</a:t>
            </a:r>
            <a:r>
              <a:rPr sz="1050" spc="-60" dirty="0">
                <a:latin typeface="Gill Sans MT"/>
                <a:cs typeface="Gill Sans MT"/>
              </a:rPr>
              <a:t> </a:t>
            </a:r>
            <a:r>
              <a:rPr sz="1050" spc="15" dirty="0">
                <a:latin typeface="Gill Sans MT"/>
                <a:cs typeface="Gill Sans MT"/>
              </a:rPr>
              <a:t>=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49254" y="3173186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>
                <a:moveTo>
                  <a:pt x="0" y="0"/>
                </a:moveTo>
                <a:lnTo>
                  <a:pt x="509619" y="0"/>
                </a:lnTo>
              </a:path>
            </a:pathLst>
          </a:custGeom>
          <a:ln w="15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48955" y="3168123"/>
            <a:ext cx="9461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latin typeface="Gill Sans MT"/>
                <a:cs typeface="Gill Sans MT"/>
              </a:rPr>
              <a:t>0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4419" y="1256550"/>
            <a:ext cx="1954816" cy="146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205834" y="1241278"/>
            <a:ext cx="317500" cy="1653539"/>
          </a:xfrm>
          <a:custGeom>
            <a:avLst/>
            <a:gdLst/>
            <a:ahLst/>
            <a:cxnLst/>
            <a:rect l="l" t="t" r="r" b="b"/>
            <a:pathLst>
              <a:path w="317500" h="1653539">
                <a:moveTo>
                  <a:pt x="0" y="0"/>
                </a:moveTo>
                <a:lnTo>
                  <a:pt x="316894" y="0"/>
                </a:lnTo>
                <a:lnTo>
                  <a:pt x="316894" y="1653194"/>
                </a:lnTo>
                <a:lnTo>
                  <a:pt x="0" y="1653194"/>
                </a:lnTo>
                <a:lnTo>
                  <a:pt x="0" y="0"/>
                </a:lnTo>
                <a:close/>
              </a:path>
            </a:pathLst>
          </a:custGeom>
          <a:solidFill>
            <a:srgbClr val="FAFDC2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771" y="1226006"/>
            <a:ext cx="202565" cy="1653539"/>
          </a:xfrm>
          <a:custGeom>
            <a:avLst/>
            <a:gdLst/>
            <a:ahLst/>
            <a:cxnLst/>
            <a:rect l="l" t="t" r="r" b="b"/>
            <a:pathLst>
              <a:path w="202565" h="1653539">
                <a:moveTo>
                  <a:pt x="0" y="0"/>
                </a:moveTo>
                <a:lnTo>
                  <a:pt x="202354" y="0"/>
                </a:lnTo>
                <a:lnTo>
                  <a:pt x="202354" y="1653194"/>
                </a:lnTo>
                <a:lnTo>
                  <a:pt x="0" y="1653194"/>
                </a:lnTo>
                <a:lnTo>
                  <a:pt x="0" y="0"/>
                </a:lnTo>
                <a:close/>
              </a:path>
            </a:pathLst>
          </a:custGeom>
          <a:solidFill>
            <a:srgbClr val="FAFDC2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7436" y="1218370"/>
            <a:ext cx="202565" cy="1653539"/>
          </a:xfrm>
          <a:custGeom>
            <a:avLst/>
            <a:gdLst/>
            <a:ahLst/>
            <a:cxnLst/>
            <a:rect l="l" t="t" r="r" b="b"/>
            <a:pathLst>
              <a:path w="202564" h="1653539">
                <a:moveTo>
                  <a:pt x="0" y="0"/>
                </a:moveTo>
                <a:lnTo>
                  <a:pt x="202354" y="0"/>
                </a:lnTo>
                <a:lnTo>
                  <a:pt x="202354" y="1653194"/>
                </a:lnTo>
                <a:lnTo>
                  <a:pt x="0" y="1653194"/>
                </a:lnTo>
                <a:lnTo>
                  <a:pt x="0" y="0"/>
                </a:lnTo>
                <a:close/>
              </a:path>
            </a:pathLst>
          </a:custGeom>
          <a:solidFill>
            <a:srgbClr val="FAFDC2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405" y="1943791"/>
            <a:ext cx="1480185" cy="0"/>
          </a:xfrm>
          <a:custGeom>
            <a:avLst/>
            <a:gdLst/>
            <a:ahLst/>
            <a:cxnLst/>
            <a:rect l="l" t="t" r="r" b="b"/>
            <a:pathLst>
              <a:path w="1480185">
                <a:moveTo>
                  <a:pt x="0" y="0"/>
                </a:moveTo>
                <a:lnTo>
                  <a:pt x="1479975" y="0"/>
                </a:lnTo>
              </a:path>
            </a:pathLst>
          </a:custGeom>
          <a:ln w="114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8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31" name="Picture 30" descr="A close up of a sign&#10;&#10;Description automatically generated">
            <a:extLst>
              <a:ext uri="{FF2B5EF4-FFF2-40B4-BE49-F238E27FC236}">
                <a16:creationId xmlns:a16="http://schemas.microsoft.com/office/drawing/2014/main" id="{5A2D4838-B3B5-4C4C-AC98-4052F06D3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3066" y="2807588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>
                <a:moveTo>
                  <a:pt x="0" y="0"/>
                </a:moveTo>
                <a:lnTo>
                  <a:pt x="509619" y="0"/>
                </a:lnTo>
              </a:path>
            </a:pathLst>
          </a:custGeom>
          <a:ln w="152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9408"/>
              </p:ext>
            </p:extLst>
          </p:nvPr>
        </p:nvGraphicFramePr>
        <p:xfrm>
          <a:off x="2377775" y="406066"/>
          <a:ext cx="1661792" cy="2409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7082">
                <a:tc>
                  <a:txBody>
                    <a:bodyPr/>
                    <a:lstStyle/>
                    <a:p>
                      <a:pPr marL="17145" marR="215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15" dirty="0">
                          <a:latin typeface="Gill Sans MT"/>
                          <a:cs typeface="Gill Sans MT"/>
                        </a:rPr>
                        <a:t>s200</a:t>
                      </a:r>
                      <a:endParaRPr sz="1050">
                        <a:latin typeface="Gill Sans MT"/>
                        <a:cs typeface="Gill Sans MT"/>
                      </a:endParaRPr>
                    </a:p>
                  </a:txBody>
                  <a:tcPr marL="0" marR="0" marT="7620" marB="0">
                    <a:solidFill>
                      <a:srgbClr val="FFD5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dirty="0">
                          <a:latin typeface="Gill Sans MT"/>
                          <a:cs typeface="Gill Sans MT"/>
                        </a:rPr>
                        <a:t>s200</a:t>
                      </a:r>
                      <a:endParaRPr sz="1050">
                        <a:latin typeface="Gill Sans MT"/>
                        <a:cs typeface="Gill Sans MT"/>
                      </a:endParaRPr>
                    </a:p>
                  </a:txBody>
                  <a:tcPr marL="0" marR="0" marT="7620" marB="0">
                    <a:solidFill>
                      <a:srgbClr val="FFD5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50" spc="10" dirty="0">
                          <a:latin typeface="Gill Sans MT"/>
                          <a:cs typeface="Gill Sans MT"/>
                        </a:rPr>
                        <a:t>s200.*s200</a:t>
                      </a:r>
                      <a:endParaRPr sz="1050">
                        <a:latin typeface="Gill Sans MT"/>
                        <a:cs typeface="Gill Sans MT"/>
                      </a:endParaRPr>
                    </a:p>
                  </a:txBody>
                  <a:tcPr marL="0" marR="0" marT="7620" marB="0">
                    <a:solidFill>
                      <a:srgbClr val="FFD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038">
                <a:tc>
                  <a:txBody>
                    <a:bodyPr/>
                    <a:lstStyle/>
                    <a:p>
                      <a:pPr marL="41275" marR="21590">
                        <a:lnSpc>
                          <a:spcPts val="730"/>
                        </a:lnSpc>
                        <a:spcBef>
                          <a:spcPts val="32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406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marR="12065" algn="ctr">
                        <a:lnSpc>
                          <a:spcPts val="700"/>
                        </a:lnSpc>
                        <a:spcBef>
                          <a:spcPts val="350"/>
                        </a:spcBef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254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66675" marR="3175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0.6545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66675" marR="3175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0.0955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0.0955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0.6545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0.6545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0.0955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66675" marR="3175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0.0955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66675" marR="3175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0.6545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66675" marR="3175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66675" marR="3175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0.6545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66675" marR="3175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0.0955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0.0955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0.6545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1.0000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0.6545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39370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-0.3090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0.0955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6904">
                <a:tc>
                  <a:txBody>
                    <a:bodyPr/>
                    <a:lstStyle/>
                    <a:p>
                      <a:pPr marL="66675" marR="3175">
                        <a:lnSpc>
                          <a:spcPts val="73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ts val="7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0.3090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0.0955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66675" marR="3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700" dirty="0">
                          <a:latin typeface="Gill Sans MT"/>
                          <a:cs typeface="Gill Sans MT"/>
                        </a:rPr>
                        <a:t>0.8090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260">
                        <a:lnSpc>
                          <a:spcPts val="735"/>
                        </a:lnSpc>
                      </a:pPr>
                      <a:r>
                        <a:rPr sz="700" spc="5" dirty="0">
                          <a:latin typeface="Gill Sans MT"/>
                          <a:cs typeface="Gill Sans MT"/>
                        </a:rPr>
                        <a:t>0.6545</a:t>
                      </a:r>
                      <a:endParaRPr sz="700">
                        <a:latin typeface="Gill Sans MT"/>
                        <a:cs typeface="Gill Sans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143770" y="2829251"/>
            <a:ext cx="6045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75" spc="22" baseline="2645" dirty="0">
                <a:latin typeface="Gill Sans MT"/>
                <a:cs typeface="Gill Sans MT"/>
              </a:rPr>
              <a:t>Sum =</a:t>
            </a:r>
            <a:r>
              <a:rPr sz="1575" spc="434" baseline="2645" dirty="0">
                <a:latin typeface="Gill Sans MT"/>
                <a:cs typeface="Gill Sans MT"/>
              </a:rPr>
              <a:t> </a:t>
            </a:r>
            <a:r>
              <a:rPr sz="1050" spc="15" dirty="0">
                <a:latin typeface="Gill Sans MT"/>
                <a:cs typeface="Gill Sans MT"/>
              </a:rPr>
              <a:t>10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050" y="967312"/>
            <a:ext cx="1954816" cy="146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5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35976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71952" y="3342919"/>
            <a:ext cx="1536065" cy="113664"/>
          </a:xfrm>
          <a:custGeom>
            <a:avLst/>
            <a:gdLst/>
            <a:ahLst/>
            <a:cxnLst/>
            <a:rect l="l" t="t" r="r" b="b"/>
            <a:pathLst>
              <a:path w="1536064" h="113664">
                <a:moveTo>
                  <a:pt x="0" y="113080"/>
                </a:moveTo>
                <a:lnTo>
                  <a:pt x="1535976" y="113080"/>
                </a:lnTo>
                <a:lnTo>
                  <a:pt x="1535976" y="0"/>
                </a:lnTo>
                <a:lnTo>
                  <a:pt x="0" y="0"/>
                </a:lnTo>
                <a:lnTo>
                  <a:pt x="0" y="11308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30" dirty="0"/>
              <a:t>Linguistics </a:t>
            </a:r>
            <a:r>
              <a:rPr spc="-5" dirty="0"/>
              <a:t>285 </a:t>
            </a:r>
            <a:r>
              <a:rPr spc="5" dirty="0"/>
              <a:t>(USC</a:t>
            </a:r>
            <a:r>
              <a:rPr spc="25" dirty="0"/>
              <a:t> </a:t>
            </a:r>
            <a:r>
              <a:rPr spc="-25" dirty="0"/>
              <a:t>Linguistics)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23276" y="3349288"/>
            <a:ext cx="150812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z="600" b="1" spc="-2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Lecture </a:t>
            </a:r>
            <a:r>
              <a:rPr sz="600" b="1" spc="-1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20: </a:t>
            </a:r>
            <a:r>
              <a:rPr sz="600" b="1" spc="-2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Fourier Transform </a:t>
            </a:r>
            <a:r>
              <a:rPr sz="600" b="1" spc="-30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and</a:t>
            </a:r>
            <a:r>
              <a:rPr sz="600" b="1" spc="-4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b="1" spc="-35" dirty="0">
                <a:solidFill>
                  <a:srgbClr val="FFFFFF"/>
                </a:solidFill>
                <a:latin typeface="Arial"/>
                <a:cs typeface="Arial"/>
                <a:hlinkClick r:id="rId4" action="ppaction://hlinksldjump"/>
              </a:rPr>
              <a:t>Speech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85"/>
              </a:lnSpc>
            </a:pPr>
            <a:r>
              <a:rPr spc="-20" dirty="0"/>
              <a:t>November </a:t>
            </a:r>
            <a:r>
              <a:rPr spc="5" dirty="0"/>
              <a:t>8,</a:t>
            </a:r>
            <a:r>
              <a:rPr spc="60" dirty="0"/>
              <a:t> </a:t>
            </a:r>
            <a:r>
              <a:rPr spc="-5" dirty="0"/>
              <a:t>2015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685"/>
              </a:lnSpc>
            </a:pPr>
            <a:fld id="{81D60167-4931-47E6-BA6A-407CBD079E47}" type="slidenum">
              <a:rPr spc="-5" dirty="0"/>
              <a:t>9</a:t>
            </a:fld>
            <a:r>
              <a:rPr spc="-5" dirty="0"/>
              <a:t> </a:t>
            </a:r>
            <a:r>
              <a:rPr spc="160" dirty="0"/>
              <a:t>/</a:t>
            </a:r>
            <a:r>
              <a:rPr spc="25" dirty="0"/>
              <a:t> </a:t>
            </a:r>
            <a:r>
              <a:rPr spc="-5" dirty="0"/>
              <a:t>1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B855A35-7E4F-574B-8D36-DF01160183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050" y="2681506"/>
            <a:ext cx="778878" cy="6582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7570</TotalTime>
  <Words>1958</Words>
  <Application>Microsoft Macintosh PowerPoint</Application>
  <PresentationFormat>Custom</PresentationFormat>
  <Paragraphs>484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PMingLiU</vt:lpstr>
      <vt:lpstr>Arial</vt:lpstr>
      <vt:lpstr>Arial Black</vt:lpstr>
      <vt:lpstr>Calibri</vt:lpstr>
      <vt:lpstr>Courier New</vt:lpstr>
      <vt:lpstr>Gill Sans MT</vt:lpstr>
      <vt:lpstr>Tahoma</vt:lpstr>
      <vt:lpstr>Times New Roman</vt:lpstr>
      <vt:lpstr>Office Theme</vt:lpstr>
      <vt:lpstr>PowerPoint Presentation</vt:lpstr>
      <vt:lpstr>Fourier Analysis (Fourier Transform)</vt:lpstr>
      <vt:lpstr>Fourier Analysis (Fourier Transform)</vt:lpstr>
      <vt:lpstr>Fourier Analysis (Fourier Transform)</vt:lpstr>
      <vt:lpstr>Fourier Analysis (Fourier Transform)</vt:lpstr>
      <vt:lpstr>Fourier Analysis (Fourier Transform)</vt:lpstr>
      <vt:lpstr>PowerPoint Presentation</vt:lpstr>
      <vt:lpstr>e There are times where the product is large where both vectors are positive, but  each one is exactly canceled by a time when the vectors have opposite signs, so  the product is negative. The sum (IP) is zero.</vt:lpstr>
      <vt:lpstr>PowerPoint Presentation</vt:lpstr>
      <vt:lpstr>PowerPoint Presentation</vt:lpstr>
      <vt:lpstr>Fourier Analysis via inner product</vt:lpstr>
      <vt:lpstr>Example recognizer: Match unknown (test) vowels from  one speaker to template vowels from another speaker</vt:lpstr>
      <vt:lpstr>Perform Fourier Transform for each vowel</vt:lpstr>
      <vt:lpstr>Perform Fourier Transform for each vowel</vt:lpstr>
      <vt:lpstr>Compare each unknown vowels to all the templates</vt:lpstr>
      <vt:lpstr>Results</vt:lpstr>
      <vt:lpstr>Important functions in numpy</vt:lpstr>
      <vt:lpstr>Important functions in scipy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20: Fourier Transform and Speech Recognition   - University of Southern California</dc:title>
  <dc:creator>Linguistics 285</dc:creator>
  <cp:lastModifiedBy>Lior Polak</cp:lastModifiedBy>
  <cp:revision>16</cp:revision>
  <dcterms:created xsi:type="dcterms:W3CDTF">2020-01-22T14:34:21Z</dcterms:created>
  <dcterms:modified xsi:type="dcterms:W3CDTF">2020-02-29T20:02:52Z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2015-11-08T00:00:00Z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2020-01-22T00:00:00Z</vt:filetime>
  </property>
</Properties>
</file>