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2" r:id="rId6"/>
    <p:sldId id="273" r:id="rId7"/>
    <p:sldId id="277" r:id="rId8"/>
    <p:sldId id="276" r:id="rId9"/>
    <p:sldId id="263" r:id="rId10"/>
    <p:sldId id="274" r:id="rId11"/>
    <p:sldId id="268" r:id="rId12"/>
    <p:sldId id="269" r:id="rId13"/>
    <p:sldId id="270" r:id="rId14"/>
    <p:sldId id="271" r:id="rId15"/>
    <p:sldId id="275" r:id="rId16"/>
    <p:sldId id="260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62A"/>
    <a:srgbClr val="FFFFFF"/>
    <a:srgbClr val="853726"/>
    <a:srgbClr val="3A5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9044-F167-4D3F-A702-6B822D6F24D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24C0-C2F5-42D9-AD9A-EF031AA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Online Questions </a:t>
            </a:r>
            <a:r>
              <a:rPr lang="en-US" b="1" dirty="0" err="1" smtClean="0"/>
              <a:t>Sequesing</a:t>
            </a:r>
            <a:r>
              <a:rPr lang="en-US" b="1" dirty="0" smtClean="0"/>
              <a:t> Personalization </a:t>
            </a:r>
            <a:r>
              <a:rPr lang="en-US" b="1" dirty="0"/>
              <a:t>in E-learning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Based on:</a:t>
            </a:r>
          </a:p>
          <a:p>
            <a:r>
              <a:rPr lang="en-US" b="1" dirty="0" err="1" smtClean="0"/>
              <a:t>EduRank</a:t>
            </a:r>
            <a:r>
              <a:rPr lang="en-US" b="1" dirty="0"/>
              <a:t>: A Collaborative Filtering Approach </a:t>
            </a:r>
            <a:r>
              <a:rPr lang="en-US" b="1" dirty="0" smtClean="0"/>
              <a:t>to Personalization </a:t>
            </a:r>
            <a:r>
              <a:rPr lang="en-US" b="1" dirty="0"/>
              <a:t>in </a:t>
            </a:r>
            <a:r>
              <a:rPr lang="en-US" b="1" dirty="0" smtClean="0"/>
              <a:t>E-learning</a:t>
            </a:r>
          </a:p>
          <a:p>
            <a:r>
              <a:rPr lang="en-US" dirty="0" err="1"/>
              <a:t>Avi</a:t>
            </a:r>
            <a:r>
              <a:rPr lang="en-US" dirty="0"/>
              <a:t> Segal, </a:t>
            </a:r>
            <a:r>
              <a:rPr lang="en-US" dirty="0" err="1"/>
              <a:t>Ziv</a:t>
            </a:r>
            <a:r>
              <a:rPr lang="en-US" dirty="0"/>
              <a:t> </a:t>
            </a:r>
            <a:r>
              <a:rPr lang="en-US" dirty="0" err="1"/>
              <a:t>Katzir</a:t>
            </a:r>
            <a:r>
              <a:rPr lang="en-US" dirty="0"/>
              <a:t>, </a:t>
            </a:r>
            <a:r>
              <a:rPr lang="en-US" dirty="0" err="1"/>
              <a:t>Ya’akov</a:t>
            </a:r>
            <a:r>
              <a:rPr lang="en-US" dirty="0"/>
              <a:t> (</a:t>
            </a:r>
            <a:r>
              <a:rPr lang="en-US" dirty="0" err="1"/>
              <a:t>Kobi</a:t>
            </a:r>
            <a:r>
              <a:rPr lang="en-US" dirty="0"/>
              <a:t>) </a:t>
            </a:r>
            <a:r>
              <a:rPr lang="en-US" dirty="0" smtClean="0"/>
              <a:t>Gal, Guy Shani and </a:t>
            </a:r>
            <a:r>
              <a:rPr lang="en-US" dirty="0" err="1"/>
              <a:t>Bracha</a:t>
            </a:r>
            <a:r>
              <a:rPr lang="en-US" dirty="0"/>
              <a:t> </a:t>
            </a:r>
            <a:r>
              <a:rPr lang="en-US" dirty="0" err="1" smtClean="0"/>
              <a:t>Shapira</a:t>
            </a:r>
            <a:endParaRPr lang="en-US" dirty="0" smtClean="0"/>
          </a:p>
          <a:p>
            <a:r>
              <a:rPr lang="en-US" dirty="0"/>
              <a:t>Proceedings of the 7th International Conference on Educational Data Mining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EDM 2014)</a:t>
            </a:r>
          </a:p>
        </p:txBody>
      </p:sp>
    </p:spTree>
    <p:extLst>
      <p:ext uri="{BB962C8B-B14F-4D97-AF65-F5344CB8AC3E}">
        <p14:creationId xmlns:p14="http://schemas.microsoft.com/office/powerpoint/2010/main" val="185607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Pre-Ordering By difficulty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1808144"/>
            <a:ext cx="1285104" cy="128510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3262122"/>
            <a:ext cx="1285104" cy="128510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4753170"/>
            <a:ext cx="1285104" cy="1285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7" y="1777122"/>
            <a:ext cx="1228725" cy="1228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5" y="3356084"/>
            <a:ext cx="122872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6" y="4935046"/>
            <a:ext cx="1228725" cy="122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13" y="3778406"/>
            <a:ext cx="173714" cy="155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13" y="5520965"/>
            <a:ext cx="173714" cy="1551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22" y="3262122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2" y="4351256"/>
            <a:ext cx="928958" cy="8979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1"/>
            <a:endCxn id="15" idx="3"/>
          </p:cNvCxnSpPr>
          <p:nvPr/>
        </p:nvCxnSpPr>
        <p:spPr>
          <a:xfrm flipH="1" flipV="1">
            <a:off x="3897952" y="2391485"/>
            <a:ext cx="2053070" cy="15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3"/>
          </p:cNvCxnSpPr>
          <p:nvPr/>
        </p:nvCxnSpPr>
        <p:spPr>
          <a:xfrm flipH="1">
            <a:off x="3897950" y="3961149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17" idx="3"/>
          </p:cNvCxnSpPr>
          <p:nvPr/>
        </p:nvCxnSpPr>
        <p:spPr>
          <a:xfrm flipH="1">
            <a:off x="3897951" y="3961149"/>
            <a:ext cx="2053071" cy="15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726220" y="2199444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726220" y="3005847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26220" y="3778406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26220" y="4554245"/>
            <a:ext cx="3478400" cy="668936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U4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8238872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167830" y="1694745"/>
            <a:ext cx="797040" cy="38221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091238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86549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97721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97721" y="3164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86549" y="3133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86160" y="3923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97721" y="392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42014" y="397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42014" y="31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342014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5173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76734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321027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16478" y="22068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44597" y="38124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76139" y="53882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0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Pre-Ordering By difficulty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1808144"/>
            <a:ext cx="1285104" cy="128510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3262122"/>
            <a:ext cx="1285104" cy="128510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4753170"/>
            <a:ext cx="1285104" cy="1285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7" y="1777122"/>
            <a:ext cx="1228725" cy="1228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5" y="3356084"/>
            <a:ext cx="122872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6" y="4935046"/>
            <a:ext cx="1228725" cy="122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13" y="3778406"/>
            <a:ext cx="173714" cy="155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13" y="5520965"/>
            <a:ext cx="173714" cy="1551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22" y="3262122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2" y="4351256"/>
            <a:ext cx="928958" cy="8979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1"/>
            <a:endCxn id="15" idx="3"/>
          </p:cNvCxnSpPr>
          <p:nvPr/>
        </p:nvCxnSpPr>
        <p:spPr>
          <a:xfrm flipH="1" flipV="1">
            <a:off x="3897952" y="2391485"/>
            <a:ext cx="2053070" cy="15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3"/>
          </p:cNvCxnSpPr>
          <p:nvPr/>
        </p:nvCxnSpPr>
        <p:spPr>
          <a:xfrm flipH="1">
            <a:off x="3897950" y="3961149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17" idx="3"/>
          </p:cNvCxnSpPr>
          <p:nvPr/>
        </p:nvCxnSpPr>
        <p:spPr>
          <a:xfrm flipH="1">
            <a:off x="3897951" y="3961149"/>
            <a:ext cx="2053071" cy="15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726220" y="2199444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726220" y="3005847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26220" y="3778406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26220" y="4554245"/>
            <a:ext cx="3478400" cy="668936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U4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8238872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167830" y="1694745"/>
            <a:ext cx="797040" cy="38221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091238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86549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97721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97721" y="3164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86549" y="3133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86160" y="3923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97721" y="392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42014" y="397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42014" y="31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342014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5173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76734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321027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16478" y="22068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44597" y="38124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76139" y="53882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4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Pre-Ordering By difficulty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3262122"/>
            <a:ext cx="1285104" cy="12851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22" y="3262122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2" y="4351256"/>
            <a:ext cx="928958" cy="897924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2" idx="1"/>
          </p:cNvCxnSpPr>
          <p:nvPr/>
        </p:nvCxnSpPr>
        <p:spPr>
          <a:xfrm flipH="1">
            <a:off x="3897950" y="3961149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726220" y="2199444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726220" y="3005847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26220" y="3778406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26220" y="4554245"/>
            <a:ext cx="3478400" cy="668936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U4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8238872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167830" y="1694745"/>
            <a:ext cx="797040" cy="38221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091238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86549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97721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97721" y="3164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86549" y="3133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86160" y="3923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97721" y="392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42014" y="397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42014" y="31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342014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5173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76734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321027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44597" y="38124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22298" y="35811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Q1</a:t>
            </a:r>
            <a:endParaRPr lang="en-US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6" y="3356083"/>
            <a:ext cx="1228725" cy="12287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614" y="3778405"/>
            <a:ext cx="173714" cy="155102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022613" y="3778405"/>
            <a:ext cx="498193" cy="538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5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Pre-Ordering By difficulty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3262122"/>
            <a:ext cx="1285104" cy="12851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22" y="3262122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2" y="4351256"/>
            <a:ext cx="928958" cy="897924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2" idx="1"/>
          </p:cNvCxnSpPr>
          <p:nvPr/>
        </p:nvCxnSpPr>
        <p:spPr>
          <a:xfrm flipH="1">
            <a:off x="3897950" y="3961149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726220" y="2199444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726220" y="3005847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26220" y="3778406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26220" y="4554245"/>
            <a:ext cx="3478400" cy="668936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U4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8238872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167830" y="1694745"/>
            <a:ext cx="797040" cy="38221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091238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86549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97721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97721" y="3164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86549" y="3133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86160" y="3923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97721" y="392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42014" y="397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42014" y="31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342014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5173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76734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321027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44597" y="38124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22298" y="35811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Q1</a:t>
            </a:r>
            <a:endParaRPr lang="en-US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6" y="3356083"/>
            <a:ext cx="1228725" cy="12287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614" y="3778405"/>
            <a:ext cx="173714" cy="155102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022613" y="3933507"/>
            <a:ext cx="498193" cy="383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51" idx="2"/>
            <a:endCxn id="22" idx="2"/>
          </p:cNvCxnSpPr>
          <p:nvPr/>
        </p:nvCxnSpPr>
        <p:spPr>
          <a:xfrm rot="16200000" flipH="1">
            <a:off x="4929135" y="2939262"/>
            <a:ext cx="75368" cy="3366460"/>
          </a:xfrm>
          <a:prstGeom prst="curvedConnector3">
            <a:avLst>
              <a:gd name="adj1" fmla="val 4033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11690" y="489633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Q1 =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720647" y="486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486160" y="4790796"/>
            <a:ext cx="323778" cy="197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rved Up Arrow 10"/>
          <p:cNvSpPr/>
          <p:nvPr/>
        </p:nvSpPr>
        <p:spPr>
          <a:xfrm>
            <a:off x="8601394" y="5699763"/>
            <a:ext cx="1852366" cy="631065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13649" y="5917282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retrain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938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Pre-Ordering By difficulty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3262122"/>
            <a:ext cx="1285104" cy="12851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22" y="3262122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2" y="4351256"/>
            <a:ext cx="928958" cy="897924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2" idx="1"/>
          </p:cNvCxnSpPr>
          <p:nvPr/>
        </p:nvCxnSpPr>
        <p:spPr>
          <a:xfrm flipH="1">
            <a:off x="3897950" y="3961149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726220" y="2199444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726220" y="3005847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26220" y="3778406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26220" y="4554245"/>
            <a:ext cx="3478400" cy="668936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U4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8238872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167830" y="1694745"/>
            <a:ext cx="797040" cy="38221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091238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86549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97721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97721" y="3164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86549" y="3133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86160" y="3923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97721" y="392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42014" y="397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42014" y="31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342014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5173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76734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321027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44597" y="38124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22298" y="35811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Q3</a:t>
            </a:r>
            <a:endParaRPr lang="en-US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6" y="3356083"/>
            <a:ext cx="1228725" cy="12287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614" y="3778405"/>
            <a:ext cx="173714" cy="155102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022613" y="3933507"/>
            <a:ext cx="498193" cy="383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720647" y="486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486160" y="4790796"/>
            <a:ext cx="323778" cy="197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56677" y="4778798"/>
            <a:ext cx="383773" cy="24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0279983" y="4802351"/>
            <a:ext cx="383773" cy="24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71342" y="4891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568532" y="4896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856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to sequential pattern mining (SPM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different sequencing strategies</a:t>
            </a:r>
          </a:p>
          <a:p>
            <a:r>
              <a:rPr lang="en-US" dirty="0" smtClean="0"/>
              <a:t>Minimize amount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ordering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1804087"/>
            <a:ext cx="1285104" cy="128510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3258065"/>
            <a:ext cx="1285104" cy="128510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4749113"/>
            <a:ext cx="1285104" cy="1285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9" y="1773065"/>
            <a:ext cx="1228725" cy="1228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7" y="3352027"/>
            <a:ext cx="122872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8" y="4930989"/>
            <a:ext cx="1228725" cy="122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55" y="3774349"/>
            <a:ext cx="173714" cy="155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55" y="5516908"/>
            <a:ext cx="173714" cy="1551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64" y="3258065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4" y="4347199"/>
            <a:ext cx="928958" cy="8979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1"/>
            <a:endCxn id="15" idx="3"/>
          </p:cNvCxnSpPr>
          <p:nvPr/>
        </p:nvCxnSpPr>
        <p:spPr>
          <a:xfrm flipH="1" flipV="1">
            <a:off x="4786594" y="2387428"/>
            <a:ext cx="2053070" cy="15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3"/>
          </p:cNvCxnSpPr>
          <p:nvPr/>
        </p:nvCxnSpPr>
        <p:spPr>
          <a:xfrm flipH="1">
            <a:off x="4786592" y="3957092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17" idx="3"/>
          </p:cNvCxnSpPr>
          <p:nvPr/>
        </p:nvCxnSpPr>
        <p:spPr>
          <a:xfrm flipH="1">
            <a:off x="4786593" y="3957092"/>
            <a:ext cx="2053071" cy="15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6243" y="3437505"/>
            <a:ext cx="2916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next easiest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11254" y="3957092"/>
            <a:ext cx="498193" cy="355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7610" y="5672010"/>
            <a:ext cx="498193" cy="200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11253" y="2336070"/>
            <a:ext cx="498193" cy="355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15" idx="3"/>
            <a:endCxn id="22" idx="0"/>
          </p:cNvCxnSpPr>
          <p:nvPr/>
        </p:nvCxnSpPr>
        <p:spPr>
          <a:xfrm>
            <a:off x="4786594" y="2387428"/>
            <a:ext cx="2752097" cy="8706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2295830">
                <a:off x="5400902" y="2726434"/>
                <a:ext cx="598087" cy="260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5830">
                <a:off x="5400902" y="2726434"/>
                <a:ext cx="598087" cy="260215"/>
              </a:xfrm>
              <a:prstGeom prst="rect">
                <a:avLst/>
              </a:prstGeom>
              <a:blipFill rotWithShape="0">
                <a:blip r:embed="rId7"/>
                <a:stretch>
                  <a:fillRect l="-67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 rot="19235014">
            <a:off x="5353008" y="4699612"/>
            <a:ext cx="204331" cy="260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0" name="Curved Connector 39"/>
          <p:cNvCxnSpPr>
            <a:stCxn id="17" idx="3"/>
            <a:endCxn id="22" idx="2"/>
          </p:cNvCxnSpPr>
          <p:nvPr/>
        </p:nvCxnSpPr>
        <p:spPr>
          <a:xfrm flipV="1">
            <a:off x="4786593" y="4656119"/>
            <a:ext cx="2752098" cy="889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6" idx="3"/>
            <a:endCxn id="22" idx="1"/>
          </p:cNvCxnSpPr>
          <p:nvPr/>
        </p:nvCxnSpPr>
        <p:spPr>
          <a:xfrm flipV="1">
            <a:off x="4786592" y="3957092"/>
            <a:ext cx="2053072" cy="9298"/>
          </a:xfrm>
          <a:prstGeom prst="curvedConnector3">
            <a:avLst>
              <a:gd name="adj1" fmla="val 961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 rot="327585">
                <a:off x="4901836" y="2123202"/>
                <a:ext cx="1280402" cy="260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3A5E1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A5E1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A5E1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3A5E1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3A5E1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3A5E1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A5E1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A5E1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3A5E1B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7585">
                <a:off x="4901836" y="2123202"/>
                <a:ext cx="1280402" cy="260215"/>
              </a:xfrm>
              <a:prstGeom prst="rect">
                <a:avLst/>
              </a:prstGeom>
              <a:blipFill rotWithShape="0">
                <a:blip r:embed="rId8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215041" y="3644241"/>
                <a:ext cx="598087" cy="260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041" y="3644241"/>
                <a:ext cx="598087" cy="260215"/>
              </a:xfrm>
              <a:prstGeom prst="rect">
                <a:avLst/>
              </a:prstGeom>
              <a:blipFill rotWithShape="0">
                <a:blip r:embed="rId9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944900" y="4032459"/>
                <a:ext cx="1280402" cy="260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53726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53726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53726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853726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853726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853726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853726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853726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853726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900" y="4032459"/>
                <a:ext cx="1280402" cy="260215"/>
              </a:xfrm>
              <a:prstGeom prst="rect">
                <a:avLst/>
              </a:prstGeom>
              <a:blipFill rotWithShape="0">
                <a:blip r:embed="rId10"/>
                <a:stretch>
                  <a:fillRect t="-2326" b="-37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 rot="20980350">
                <a:off x="5397525" y="5490610"/>
                <a:ext cx="1280402" cy="260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6562A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6562A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6562A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86562A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86562A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86562A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86562A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86562A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86562A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0350">
                <a:off x="5397525" y="5490610"/>
                <a:ext cx="1280402" cy="260215"/>
              </a:xfrm>
              <a:prstGeom prst="rect">
                <a:avLst/>
              </a:prstGeom>
              <a:blipFill rotWithShape="0">
                <a:blip r:embed="rId11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 rot="19475086">
                <a:off x="5286058" y="4543062"/>
                <a:ext cx="598087" cy="260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75086">
                <a:off x="5286058" y="4543062"/>
                <a:ext cx="598087" cy="260215"/>
              </a:xfrm>
              <a:prstGeom prst="rect">
                <a:avLst/>
              </a:prstGeom>
              <a:blipFill rotWithShape="0">
                <a:blip r:embed="rId12"/>
                <a:stretch>
                  <a:fillRect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0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Pre-Ordering By difficulty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1804087"/>
            <a:ext cx="1285104" cy="128510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3258065"/>
            <a:ext cx="1285104" cy="128510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4749113"/>
            <a:ext cx="1285104" cy="1285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9" y="1773065"/>
            <a:ext cx="1228725" cy="1228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7" y="3352027"/>
            <a:ext cx="122872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8" y="4930989"/>
            <a:ext cx="1228725" cy="122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55" y="3774349"/>
            <a:ext cx="173714" cy="155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55" y="5516908"/>
            <a:ext cx="173714" cy="1551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64" y="3258065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4" y="4347199"/>
            <a:ext cx="928958" cy="8979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1"/>
            <a:endCxn id="15" idx="3"/>
          </p:cNvCxnSpPr>
          <p:nvPr/>
        </p:nvCxnSpPr>
        <p:spPr>
          <a:xfrm flipH="1" flipV="1">
            <a:off x="4786594" y="2387428"/>
            <a:ext cx="2053070" cy="15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3"/>
          </p:cNvCxnSpPr>
          <p:nvPr/>
        </p:nvCxnSpPr>
        <p:spPr>
          <a:xfrm flipH="1">
            <a:off x="4786592" y="3957092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17" idx="3"/>
          </p:cNvCxnSpPr>
          <p:nvPr/>
        </p:nvCxnSpPr>
        <p:spPr>
          <a:xfrm flipH="1">
            <a:off x="4786593" y="3957092"/>
            <a:ext cx="2053071" cy="15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5140" y="3438952"/>
            <a:ext cx="310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Pre-order by </a:t>
            </a:r>
            <a:r>
              <a:rPr lang="en-US" dirty="0"/>
              <a:t>difficulty ranking.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– </a:t>
            </a:r>
            <a:r>
              <a:rPr lang="en-US" dirty="0" err="1" smtClean="0"/>
              <a:t>seq</a:t>
            </a:r>
            <a:r>
              <a:rPr lang="en-US" dirty="0" smtClean="0"/>
              <a:t> to 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115" y="4417798"/>
            <a:ext cx="1228725" cy="12287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671221" y="4817975"/>
            <a:ext cx="172995" cy="19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71221" y="4983287"/>
            <a:ext cx="172995" cy="19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71221" y="5168373"/>
            <a:ext cx="172995" cy="19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359" y="2075809"/>
            <a:ext cx="2508441" cy="15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9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54988" y="3594003"/>
            <a:ext cx="642479" cy="98471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RNN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4436" y="3594003"/>
            <a:ext cx="642479" cy="98471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RNN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93884" y="3594003"/>
            <a:ext cx="642479" cy="98471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RNN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29033" y="3594003"/>
            <a:ext cx="642479" cy="98471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98481" y="3594001"/>
            <a:ext cx="642479" cy="98471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67509" y="3594001"/>
            <a:ext cx="642479" cy="98471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4611" y="5671037"/>
            <a:ext cx="783231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easiest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8" idx="2"/>
          </p:cNvCxnSpPr>
          <p:nvPr/>
        </p:nvCxnSpPr>
        <p:spPr>
          <a:xfrm flipV="1">
            <a:off x="4307508" y="4578720"/>
            <a:ext cx="7616" cy="109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2"/>
          </p:cNvCxnSpPr>
          <p:nvPr/>
        </p:nvCxnSpPr>
        <p:spPr>
          <a:xfrm flipV="1">
            <a:off x="2838060" y="4578720"/>
            <a:ext cx="7616" cy="109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2"/>
          </p:cNvCxnSpPr>
          <p:nvPr/>
        </p:nvCxnSpPr>
        <p:spPr>
          <a:xfrm flipV="1">
            <a:off x="1376227" y="4578720"/>
            <a:ext cx="1" cy="109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</p:cNvCxnSpPr>
          <p:nvPr/>
        </p:nvCxnSpPr>
        <p:spPr>
          <a:xfrm flipV="1">
            <a:off x="6550273" y="2660918"/>
            <a:ext cx="0" cy="93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0"/>
            <a:endCxn id="6" idx="1"/>
          </p:cNvCxnSpPr>
          <p:nvPr/>
        </p:nvCxnSpPr>
        <p:spPr>
          <a:xfrm rot="16200000" flipH="1">
            <a:off x="1704152" y="3266078"/>
            <a:ext cx="492359" cy="1148208"/>
          </a:xfrm>
          <a:prstGeom prst="bentConnector4">
            <a:avLst>
              <a:gd name="adj1" fmla="val -46430"/>
              <a:gd name="adj2" fmla="val 639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0"/>
            <a:endCxn id="8" idx="1"/>
          </p:cNvCxnSpPr>
          <p:nvPr/>
        </p:nvCxnSpPr>
        <p:spPr>
          <a:xfrm rot="16200000" flipH="1">
            <a:off x="3173600" y="3266078"/>
            <a:ext cx="492359" cy="1148208"/>
          </a:xfrm>
          <a:prstGeom prst="bentConnector4">
            <a:avLst>
              <a:gd name="adj1" fmla="val -46430"/>
              <a:gd name="adj2" fmla="val 639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0"/>
            <a:endCxn id="10" idx="1"/>
          </p:cNvCxnSpPr>
          <p:nvPr/>
        </p:nvCxnSpPr>
        <p:spPr>
          <a:xfrm rot="16200000" flipH="1">
            <a:off x="5025898" y="2883228"/>
            <a:ext cx="492359" cy="1913909"/>
          </a:xfrm>
          <a:prstGeom prst="bentConnector4">
            <a:avLst>
              <a:gd name="adj1" fmla="val -46430"/>
              <a:gd name="adj2" fmla="val 583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463391" y="5671037"/>
            <a:ext cx="783231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15894" y="5671037"/>
            <a:ext cx="783231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hardest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10" idx="0"/>
            <a:endCxn id="12" idx="1"/>
          </p:cNvCxnSpPr>
          <p:nvPr/>
        </p:nvCxnSpPr>
        <p:spPr>
          <a:xfrm rot="16200000" flipH="1">
            <a:off x="6878198" y="3266077"/>
            <a:ext cx="492357" cy="1148208"/>
          </a:xfrm>
          <a:prstGeom prst="bentConnector4">
            <a:avLst>
              <a:gd name="adj1" fmla="val -46430"/>
              <a:gd name="adj2" fmla="val 63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0"/>
            <a:endCxn id="14" idx="1"/>
          </p:cNvCxnSpPr>
          <p:nvPr/>
        </p:nvCxnSpPr>
        <p:spPr>
          <a:xfrm rot="16200000" flipH="1">
            <a:off x="8347435" y="3266286"/>
            <a:ext cx="492359" cy="1147788"/>
          </a:xfrm>
          <a:prstGeom prst="bentConnector4">
            <a:avLst>
              <a:gd name="adj1" fmla="val -46430"/>
              <a:gd name="adj2" fmla="val 639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019720" y="2653881"/>
            <a:ext cx="0" cy="93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9472455" y="2653880"/>
            <a:ext cx="0" cy="93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50462" y="2783005"/>
            <a:ext cx="4538230" cy="2044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All users encoder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14457" y="3197223"/>
            <a:ext cx="4538230" cy="201732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User-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decoder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49556" y="2325368"/>
            <a:ext cx="783231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easiest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28336" y="2325368"/>
            <a:ext cx="783231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80839" y="2325368"/>
            <a:ext cx="783231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hardest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3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E-learning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1804087"/>
            <a:ext cx="1285104" cy="128510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3258065"/>
            <a:ext cx="1285104" cy="128510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4749113"/>
            <a:ext cx="1285104" cy="1285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9" y="1773065"/>
            <a:ext cx="1228725" cy="1228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7" y="3352027"/>
            <a:ext cx="122872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8" y="4930989"/>
            <a:ext cx="1228725" cy="122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55" y="3774349"/>
            <a:ext cx="173714" cy="155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55" y="5516908"/>
            <a:ext cx="173714" cy="1551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64" y="3258065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4" y="4347199"/>
            <a:ext cx="928958" cy="8979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1"/>
            <a:endCxn id="15" idx="3"/>
          </p:cNvCxnSpPr>
          <p:nvPr/>
        </p:nvCxnSpPr>
        <p:spPr>
          <a:xfrm flipH="1" flipV="1">
            <a:off x="4786594" y="2387428"/>
            <a:ext cx="2053070" cy="15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3"/>
          </p:cNvCxnSpPr>
          <p:nvPr/>
        </p:nvCxnSpPr>
        <p:spPr>
          <a:xfrm flipH="1">
            <a:off x="4786592" y="3957092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17" idx="3"/>
          </p:cNvCxnSpPr>
          <p:nvPr/>
        </p:nvCxnSpPr>
        <p:spPr>
          <a:xfrm flipH="1">
            <a:off x="4786593" y="3957092"/>
            <a:ext cx="2053071" cy="15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54101" y="144387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NimbusRomNo9L-Regu"/>
              </a:rPr>
              <a:t>Questions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17544" y="143805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NimbusRomNo9L-Regu"/>
              </a:rPr>
              <a:t>User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619650" y="28980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NimbusRomNo9L-Regu"/>
              </a:rPr>
              <a:t>E-learning</a:t>
            </a:r>
            <a:r>
              <a:rPr lang="en-US" b="0" i="0" u="none" strike="noStrike" dirty="0" smtClean="0">
                <a:latin typeface="NimbusRomNo9L-Regu"/>
              </a:rPr>
              <a:t>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Pre-Ordering By difficulty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1804087"/>
            <a:ext cx="1285104" cy="128510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3258065"/>
            <a:ext cx="1285104" cy="128510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5" y="4749113"/>
            <a:ext cx="1285104" cy="1285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9" y="1773065"/>
            <a:ext cx="1228725" cy="1228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7" y="3352027"/>
            <a:ext cx="122872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8" y="4930989"/>
            <a:ext cx="1228725" cy="122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55" y="3774349"/>
            <a:ext cx="173714" cy="155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255" y="5516908"/>
            <a:ext cx="173714" cy="1551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64" y="3258065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4" y="4347199"/>
            <a:ext cx="928958" cy="8979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1"/>
            <a:endCxn id="15" idx="3"/>
          </p:cNvCxnSpPr>
          <p:nvPr/>
        </p:nvCxnSpPr>
        <p:spPr>
          <a:xfrm flipH="1" flipV="1">
            <a:off x="4786594" y="2387428"/>
            <a:ext cx="2053070" cy="15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3"/>
          </p:cNvCxnSpPr>
          <p:nvPr/>
        </p:nvCxnSpPr>
        <p:spPr>
          <a:xfrm flipH="1">
            <a:off x="4786592" y="3957092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17" idx="3"/>
          </p:cNvCxnSpPr>
          <p:nvPr/>
        </p:nvCxnSpPr>
        <p:spPr>
          <a:xfrm flipH="1">
            <a:off x="4786593" y="3957092"/>
            <a:ext cx="2053071" cy="15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5140" y="3438952"/>
            <a:ext cx="3102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Pre-order by </a:t>
            </a:r>
            <a:r>
              <a:rPr lang="en-US" dirty="0"/>
              <a:t>difficulty ranking.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&lt;–&gt;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&lt;-&gt; User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115" y="4417798"/>
            <a:ext cx="1228725" cy="12287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671221" y="4817975"/>
            <a:ext cx="172995" cy="19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71221" y="4983287"/>
            <a:ext cx="172995" cy="19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71221" y="5168373"/>
            <a:ext cx="172995" cy="19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359" y="2075809"/>
            <a:ext cx="2508441" cy="15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Standard ranking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60" y="3649539"/>
            <a:ext cx="1192808" cy="1192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06" y="3286972"/>
            <a:ext cx="1444227" cy="1444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1" y="3064684"/>
            <a:ext cx="2098602" cy="20986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2573" y="2822353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NimbusRomNo9L-Regu"/>
              </a:rPr>
              <a:t>correct first attempt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63440" y="2822353"/>
            <a:ext cx="2072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</a:t>
            </a:r>
            <a:r>
              <a:rPr lang="en-US" dirty="0" smtClean="0"/>
              <a:t>attempts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74" y="3286972"/>
            <a:ext cx="958971" cy="9589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56606" y="2822353"/>
            <a:ext cx="1577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NimbusRomNo9L-Regu"/>
              </a:rPr>
              <a:t>Elapsed</a:t>
            </a:r>
            <a:r>
              <a:rPr lang="en-US" b="0" i="0" u="none" strike="noStrike" dirty="0" smtClean="0">
                <a:latin typeface="NimbusRomNo9L-Regu"/>
              </a:rPr>
              <a:t> </a:t>
            </a:r>
            <a:r>
              <a:rPr lang="en-US" b="0" i="0" u="none" strike="noStrike" baseline="0" dirty="0" smtClean="0">
                <a:latin typeface="NimbusRomNo9L-Regu"/>
              </a:rPr>
              <a:t>time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594681" y="3730925"/>
            <a:ext cx="849754" cy="6507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763798" y="3730925"/>
            <a:ext cx="849754" cy="6507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 15"/>
          <p:cNvSpPr/>
          <p:nvPr/>
        </p:nvSpPr>
        <p:spPr>
          <a:xfrm>
            <a:off x="8592297" y="3730924"/>
            <a:ext cx="849754" cy="650789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92952" y="2810890"/>
            <a:ext cx="197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Difficulty ranking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51" y="3223107"/>
            <a:ext cx="2508441" cy="15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9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</a:t>
            </a:r>
            <a:r>
              <a:rPr lang="en-US" dirty="0" err="1" smtClean="0"/>
              <a:t>durank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1808144"/>
            <a:ext cx="1285104" cy="128510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3262122"/>
            <a:ext cx="1285104" cy="128510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4753170"/>
            <a:ext cx="1285104" cy="1285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7" y="1777122"/>
            <a:ext cx="1228725" cy="1228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5" y="3356084"/>
            <a:ext cx="122872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6" y="4935046"/>
            <a:ext cx="1228725" cy="122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13" y="3778406"/>
            <a:ext cx="173714" cy="155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13" y="5520965"/>
            <a:ext cx="173714" cy="1551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22" y="3262122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2" y="4351256"/>
            <a:ext cx="928958" cy="8979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1"/>
            <a:endCxn id="15" idx="3"/>
          </p:cNvCxnSpPr>
          <p:nvPr/>
        </p:nvCxnSpPr>
        <p:spPr>
          <a:xfrm flipH="1" flipV="1">
            <a:off x="3897952" y="2391485"/>
            <a:ext cx="2053070" cy="15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3"/>
          </p:cNvCxnSpPr>
          <p:nvPr/>
        </p:nvCxnSpPr>
        <p:spPr>
          <a:xfrm flipH="1">
            <a:off x="3897950" y="3961149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17" idx="3"/>
          </p:cNvCxnSpPr>
          <p:nvPr/>
        </p:nvCxnSpPr>
        <p:spPr>
          <a:xfrm flipH="1">
            <a:off x="3897951" y="3961149"/>
            <a:ext cx="2053071" cy="15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726220" y="2199444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726220" y="3005847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26220" y="3778406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26220" y="4554245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U4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238872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167830" y="1694745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091238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86549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97721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97721" y="3164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86549" y="3133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86160" y="3923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97721" y="392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42014" y="397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42014" y="31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342014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5173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376734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21027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" name="Curved Up Arrow 49"/>
          <p:cNvSpPr/>
          <p:nvPr/>
        </p:nvSpPr>
        <p:spPr>
          <a:xfrm>
            <a:off x="8601394" y="5699763"/>
            <a:ext cx="1852366" cy="631065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32824" y="5583014"/>
            <a:ext cx="4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 CF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768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Pre-Ordering By difficulty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1808144"/>
            <a:ext cx="1285104" cy="128510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3262122"/>
            <a:ext cx="1285104" cy="128510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3" y="4753170"/>
            <a:ext cx="1285104" cy="12851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7" y="1777122"/>
            <a:ext cx="1228725" cy="1228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5" y="3356084"/>
            <a:ext cx="1228725" cy="1228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6" y="4935046"/>
            <a:ext cx="1228725" cy="122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13" y="3778406"/>
            <a:ext cx="173714" cy="155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13" y="5520965"/>
            <a:ext cx="173714" cy="1551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22" y="3262122"/>
            <a:ext cx="1398054" cy="1398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2" y="4351256"/>
            <a:ext cx="928958" cy="8979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1"/>
            <a:endCxn id="15" idx="3"/>
          </p:cNvCxnSpPr>
          <p:nvPr/>
        </p:nvCxnSpPr>
        <p:spPr>
          <a:xfrm flipH="1" flipV="1">
            <a:off x="3897952" y="2391485"/>
            <a:ext cx="2053070" cy="156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3"/>
          </p:cNvCxnSpPr>
          <p:nvPr/>
        </p:nvCxnSpPr>
        <p:spPr>
          <a:xfrm flipH="1">
            <a:off x="3897950" y="3961149"/>
            <a:ext cx="2053072" cy="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17" idx="3"/>
          </p:cNvCxnSpPr>
          <p:nvPr/>
        </p:nvCxnSpPr>
        <p:spPr>
          <a:xfrm flipH="1">
            <a:off x="3897951" y="3961149"/>
            <a:ext cx="2053071" cy="15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726220" y="2199444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726220" y="3005847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26220" y="3778406"/>
            <a:ext cx="3478400" cy="6689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26220" y="4554245"/>
            <a:ext cx="3478400" cy="668936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U4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8238872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167830" y="1694745"/>
            <a:ext cx="797040" cy="38221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091238" y="1690688"/>
            <a:ext cx="797040" cy="38262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86549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97721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97721" y="3164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86549" y="3133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86160" y="3923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97721" y="392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42014" y="397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42014" y="31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342014" y="2366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5173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76734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321027" y="47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16478" y="22068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44597" y="38124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76139" y="53882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cup 2010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 Q&amp;A dataset</a:t>
            </a:r>
          </a:p>
          <a:p>
            <a:r>
              <a:rPr lang="en-US" dirty="0" err="1" smtClean="0"/>
              <a:t>EduRank</a:t>
            </a:r>
            <a:r>
              <a:rPr lang="en-US" dirty="0" smtClean="0"/>
              <a:t> feature space: user, question,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7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86" y="2143885"/>
            <a:ext cx="8999920" cy="37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338</Words>
  <Application>Microsoft Office PowerPoint</Application>
  <PresentationFormat>Widescreen</PresentationFormat>
  <Paragraphs>222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Cambria Math</vt:lpstr>
      <vt:lpstr>NimbusRomNo9L-Regu</vt:lpstr>
      <vt:lpstr>Office Theme</vt:lpstr>
      <vt:lpstr>Online Questions Sequesing Personalization in E-learning</vt:lpstr>
      <vt:lpstr>E-learning</vt:lpstr>
      <vt:lpstr>Pre-Ordering By difficulty</vt:lpstr>
      <vt:lpstr>Gold Standard ranking</vt:lpstr>
      <vt:lpstr>Edurank</vt:lpstr>
      <vt:lpstr>Pre-Ordering By difficulty</vt:lpstr>
      <vt:lpstr>Evaluation</vt:lpstr>
      <vt:lpstr>KDD cup 2010 dataset</vt:lpstr>
      <vt:lpstr>Evaluations</vt:lpstr>
      <vt:lpstr>Pre-Ordering By difficulty</vt:lpstr>
      <vt:lpstr>Pre-Ordering By difficulty</vt:lpstr>
      <vt:lpstr>Pre-Ordering By difficulty</vt:lpstr>
      <vt:lpstr>Pre-Ordering By difficulty</vt:lpstr>
      <vt:lpstr>Pre-Ordering By difficulty</vt:lpstr>
      <vt:lpstr>future work</vt:lpstr>
      <vt:lpstr>Online ordering</vt:lpstr>
      <vt:lpstr>Pre-Ordering By difficulty ranking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</dc:creator>
  <cp:lastModifiedBy>Lior</cp:lastModifiedBy>
  <cp:revision>18</cp:revision>
  <dcterms:created xsi:type="dcterms:W3CDTF">2017-06-06T17:13:12Z</dcterms:created>
  <dcterms:modified xsi:type="dcterms:W3CDTF">2017-06-08T18:09:45Z</dcterms:modified>
</cp:coreProperties>
</file>