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9"/>
  </p:notesMasterIdLst>
  <p:sldIdLst>
    <p:sldId id="256" r:id="rId2"/>
    <p:sldId id="270" r:id="rId3"/>
    <p:sldId id="298" r:id="rId4"/>
    <p:sldId id="271" r:id="rId5"/>
    <p:sldId id="272" r:id="rId6"/>
    <p:sldId id="274" r:id="rId7"/>
    <p:sldId id="275" r:id="rId8"/>
    <p:sldId id="291" r:id="rId9"/>
    <p:sldId id="287" r:id="rId10"/>
    <p:sldId id="276" r:id="rId11"/>
    <p:sldId id="292" r:id="rId12"/>
    <p:sldId id="288" r:id="rId13"/>
    <p:sldId id="277" r:id="rId14"/>
    <p:sldId id="307" r:id="rId15"/>
    <p:sldId id="286" r:id="rId16"/>
    <p:sldId id="278" r:id="rId17"/>
    <p:sldId id="293" r:id="rId18"/>
    <p:sldId id="279" r:id="rId19"/>
    <p:sldId id="294" r:id="rId20"/>
    <p:sldId id="280" r:id="rId21"/>
    <p:sldId id="264" r:id="rId22"/>
    <p:sldId id="302" r:id="rId23"/>
    <p:sldId id="306" r:id="rId24"/>
    <p:sldId id="299" r:id="rId25"/>
    <p:sldId id="300" r:id="rId26"/>
    <p:sldId id="301" r:id="rId27"/>
    <p:sldId id="281" r:id="rId28"/>
    <p:sldId id="265" r:id="rId29"/>
    <p:sldId id="266" r:id="rId30"/>
    <p:sldId id="267" r:id="rId31"/>
    <p:sldId id="289" r:id="rId32"/>
    <p:sldId id="296" r:id="rId33"/>
    <p:sldId id="308" r:id="rId34"/>
    <p:sldId id="309" r:id="rId35"/>
    <p:sldId id="310" r:id="rId36"/>
    <p:sldId id="311" r:id="rId37"/>
    <p:sldId id="295" r:id="rId38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8" autoAdjust="0"/>
    <p:restoredTop sz="94195" autoAdjust="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outlineViewPr>
    <p:cViewPr>
      <p:scale>
        <a:sx n="33" d="100"/>
        <a:sy n="33" d="100"/>
      </p:scale>
      <p:origin x="0" y="-195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A107DB4E-C29C-4F8C-9B4E-A4040FDFF22D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194735B5-0B6B-4DB3-949C-8CA9F214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93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735B5-0B6B-4DB3-949C-8CA9F214DE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66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58E7-47D0-4F03-AA55-EFF14A2FE65C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1CA9-3002-48BB-AE9E-696DC631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6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58E7-47D0-4F03-AA55-EFF14A2FE65C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1CA9-3002-48BB-AE9E-696DC631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2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58E7-47D0-4F03-AA55-EFF14A2FE65C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1CA9-3002-48BB-AE9E-696DC631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7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58E7-47D0-4F03-AA55-EFF14A2FE65C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1CA9-3002-48BB-AE9E-696DC631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2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58E7-47D0-4F03-AA55-EFF14A2FE65C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1CA9-3002-48BB-AE9E-696DC631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3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58E7-47D0-4F03-AA55-EFF14A2FE65C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1CA9-3002-48BB-AE9E-696DC631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5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58E7-47D0-4F03-AA55-EFF14A2FE65C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1CA9-3002-48BB-AE9E-696DC631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4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58E7-47D0-4F03-AA55-EFF14A2FE65C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1CA9-3002-48BB-AE9E-696DC631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4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58E7-47D0-4F03-AA55-EFF14A2FE65C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1CA9-3002-48BB-AE9E-696DC631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6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58E7-47D0-4F03-AA55-EFF14A2FE65C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1CA9-3002-48BB-AE9E-696DC631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1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58E7-47D0-4F03-AA55-EFF14A2FE65C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1CA9-3002-48BB-AE9E-696DC631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7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258E7-47D0-4F03-AA55-EFF14A2FE65C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41CA9-3002-48BB-AE9E-696DC631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5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ptrckprry.com/course/ss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Word Selection</a:t>
            </a:r>
          </a:p>
        </p:txBody>
      </p:sp>
      <p:sp>
        <p:nvSpPr>
          <p:cNvPr id="6" name="מלבן 5"/>
          <p:cNvSpPr/>
          <p:nvPr/>
        </p:nvSpPr>
        <p:spPr>
          <a:xfrm>
            <a:off x="371476" y="3867754"/>
            <a:ext cx="1900238" cy="885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Raw Data</a:t>
            </a:r>
          </a:p>
        </p:txBody>
      </p:sp>
      <p:sp>
        <p:nvSpPr>
          <p:cNvPr id="7" name="מלבן 6"/>
          <p:cNvSpPr/>
          <p:nvPr/>
        </p:nvSpPr>
        <p:spPr>
          <a:xfrm>
            <a:off x="5239931" y="3867754"/>
            <a:ext cx="1900238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 Data</a:t>
            </a:r>
          </a:p>
        </p:txBody>
      </p:sp>
      <p:sp>
        <p:nvSpPr>
          <p:cNvPr id="8" name="מלבן 7"/>
          <p:cNvSpPr/>
          <p:nvPr/>
        </p:nvSpPr>
        <p:spPr>
          <a:xfrm>
            <a:off x="7140169" y="3867753"/>
            <a:ext cx="1900238" cy="8850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Feature Extraction</a:t>
            </a:r>
            <a:endParaRPr lang="en-US" sz="2800" dirty="0"/>
          </a:p>
        </p:txBody>
      </p:sp>
      <p:sp>
        <p:nvSpPr>
          <p:cNvPr id="9" name="מלבן 8"/>
          <p:cNvSpPr/>
          <p:nvPr/>
        </p:nvSpPr>
        <p:spPr>
          <a:xfrm>
            <a:off x="9040407" y="3867753"/>
            <a:ext cx="1900238" cy="8850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Feature Selection</a:t>
            </a:r>
          </a:p>
        </p:txBody>
      </p:sp>
      <p:sp>
        <p:nvSpPr>
          <p:cNvPr id="10" name="מלבן 9"/>
          <p:cNvSpPr/>
          <p:nvPr/>
        </p:nvSpPr>
        <p:spPr>
          <a:xfrm>
            <a:off x="5986463" y="1976056"/>
            <a:ext cx="3871912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Evaluate </a:t>
            </a:r>
          </a:p>
          <a:p>
            <a:pPr algn="ctr"/>
            <a:r>
              <a:rPr lang="en-US" sz="2800" dirty="0"/>
              <a:t>models + pipeline</a:t>
            </a:r>
          </a:p>
        </p:txBody>
      </p:sp>
      <p:sp>
        <p:nvSpPr>
          <p:cNvPr id="12" name="מלבן 11"/>
          <p:cNvSpPr/>
          <p:nvPr/>
        </p:nvSpPr>
        <p:spPr>
          <a:xfrm>
            <a:off x="2752725" y="3867752"/>
            <a:ext cx="1900238" cy="885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Baseline Parameters</a:t>
            </a:r>
          </a:p>
        </p:txBody>
      </p:sp>
      <p:sp>
        <p:nvSpPr>
          <p:cNvPr id="13" name="מלבן 12"/>
          <p:cNvSpPr/>
          <p:nvPr/>
        </p:nvSpPr>
        <p:spPr>
          <a:xfrm>
            <a:off x="9043978" y="5759449"/>
            <a:ext cx="1900238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Topic Analysis</a:t>
            </a:r>
          </a:p>
        </p:txBody>
      </p:sp>
      <p:sp>
        <p:nvSpPr>
          <p:cNvPr id="14" name="יהלום 13"/>
          <p:cNvSpPr/>
          <p:nvPr/>
        </p:nvSpPr>
        <p:spPr>
          <a:xfrm>
            <a:off x="2118122" y="1976448"/>
            <a:ext cx="3169443" cy="88503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0.923</a:t>
            </a:r>
          </a:p>
        </p:txBody>
      </p:sp>
      <p:sp>
        <p:nvSpPr>
          <p:cNvPr id="15" name="מלבן 14"/>
          <p:cNvSpPr/>
          <p:nvPr/>
        </p:nvSpPr>
        <p:spPr>
          <a:xfrm>
            <a:off x="5242311" y="3425237"/>
            <a:ext cx="5698333" cy="442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Parameters</a:t>
            </a:r>
          </a:p>
        </p:txBody>
      </p:sp>
      <p:cxnSp>
        <p:nvCxnSpPr>
          <p:cNvPr id="17" name="מחבר חץ ישר 16"/>
          <p:cNvCxnSpPr>
            <a:cxnSpLocks/>
            <a:stCxn id="6" idx="3"/>
            <a:endCxn id="12" idx="1"/>
          </p:cNvCxnSpPr>
          <p:nvPr/>
        </p:nvCxnSpPr>
        <p:spPr>
          <a:xfrm flipV="1">
            <a:off x="2271714" y="4310268"/>
            <a:ext cx="481011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מחבר חץ ישר 18"/>
          <p:cNvCxnSpPr>
            <a:cxnSpLocks/>
            <a:stCxn id="12" idx="3"/>
            <a:endCxn id="7" idx="1"/>
          </p:cNvCxnSpPr>
          <p:nvPr/>
        </p:nvCxnSpPr>
        <p:spPr>
          <a:xfrm>
            <a:off x="4652963" y="4310268"/>
            <a:ext cx="58696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/>
          <p:cNvCxnSpPr>
            <a:stCxn id="9" idx="2"/>
            <a:endCxn id="13" idx="0"/>
          </p:cNvCxnSpPr>
          <p:nvPr/>
        </p:nvCxnSpPr>
        <p:spPr>
          <a:xfrm>
            <a:off x="9990526" y="4752784"/>
            <a:ext cx="3571" cy="1006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: מרפקי 22"/>
          <p:cNvCxnSpPr>
            <a:cxnSpLocks/>
            <a:stCxn id="9" idx="3"/>
            <a:endCxn id="10" idx="3"/>
          </p:cNvCxnSpPr>
          <p:nvPr/>
        </p:nvCxnSpPr>
        <p:spPr>
          <a:xfrm flipH="1" flipV="1">
            <a:off x="9858375" y="2418572"/>
            <a:ext cx="1082270" cy="1891697"/>
          </a:xfrm>
          <a:prstGeom prst="bentConnector3">
            <a:avLst>
              <a:gd name="adj1" fmla="val -211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/>
          <p:cNvCxnSpPr>
            <a:cxnSpLocks/>
            <a:stCxn id="10" idx="1"/>
            <a:endCxn id="14" idx="3"/>
          </p:cNvCxnSpPr>
          <p:nvPr/>
        </p:nvCxnSpPr>
        <p:spPr>
          <a:xfrm flipH="1">
            <a:off x="5287565" y="2418572"/>
            <a:ext cx="698898" cy="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26"/>
          <p:cNvCxnSpPr>
            <a:cxnSpLocks/>
            <a:stCxn id="14" idx="2"/>
            <a:endCxn id="12" idx="0"/>
          </p:cNvCxnSpPr>
          <p:nvPr/>
        </p:nvCxnSpPr>
        <p:spPr>
          <a:xfrm>
            <a:off x="3702844" y="2861479"/>
            <a:ext cx="0" cy="1006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989148" y="1748907"/>
            <a:ext cx="1590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Dataset</a:t>
            </a:r>
          </a:p>
          <a:p>
            <a:pPr algn="ctr"/>
            <a:r>
              <a:rPr lang="en-US" dirty="0"/>
              <a:t>Baseline + new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54341" y="2995088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55217" y="1242332"/>
            <a:ext cx="1716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b="1" dirty="0"/>
              <a:t>Stratified 3 fold </a:t>
            </a:r>
          </a:p>
          <a:p>
            <a:pPr algn="ctr" rtl="0"/>
            <a:r>
              <a:rPr lang="en-US" b="1" dirty="0"/>
              <a:t>SGD</a:t>
            </a:r>
          </a:p>
        </p:txBody>
      </p:sp>
      <p:sp>
        <p:nvSpPr>
          <p:cNvPr id="4" name="מלבן 3"/>
          <p:cNvSpPr/>
          <p:nvPr/>
        </p:nvSpPr>
        <p:spPr>
          <a:xfrm>
            <a:off x="7140169" y="488989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b="1" dirty="0"/>
              <a:t>Max </a:t>
            </a:r>
            <a:r>
              <a:rPr lang="en-US" b="1" dirty="0" err="1"/>
              <a:t>df</a:t>
            </a:r>
            <a:r>
              <a:rPr lang="en-US" b="1" dirty="0"/>
              <a:t>: 0.5 , 0.7, 1.0</a:t>
            </a:r>
          </a:p>
          <a:p>
            <a:pPr algn="l" rtl="0"/>
            <a:r>
              <a:rPr lang="en-US" b="1" dirty="0"/>
              <a:t>Min </a:t>
            </a:r>
            <a:r>
              <a:rPr lang="en-US" b="1" dirty="0" err="1"/>
              <a:t>df</a:t>
            </a:r>
            <a:r>
              <a:rPr lang="en-US" b="1" dirty="0"/>
              <a:t>: 0.005, 0.01, 0.5, 1</a:t>
            </a:r>
          </a:p>
          <a:p>
            <a:pPr algn="l" rtl="0"/>
            <a:r>
              <a:rPr lang="en-US" b="1" dirty="0"/>
              <a:t>Max features per doc: 500, 1500, 2000, All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87873" y="4752783"/>
            <a:ext cx="19650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err="1"/>
              <a:t>Tfidf</a:t>
            </a:r>
            <a:endParaRPr lang="en-US" b="1" dirty="0"/>
          </a:p>
          <a:p>
            <a:pPr algn="l"/>
            <a:r>
              <a:rPr lang="en-US" b="1" dirty="0"/>
              <a:t>Normal tokenizer</a:t>
            </a:r>
          </a:p>
          <a:p>
            <a:pPr algn="l"/>
            <a:r>
              <a:rPr lang="en-US" b="1" dirty="0"/>
              <a:t>Lower = true</a:t>
            </a:r>
          </a:p>
          <a:p>
            <a:pPr algn="l"/>
            <a:r>
              <a:rPr lang="en-US" b="1" dirty="0"/>
              <a:t>Stop words = none</a:t>
            </a:r>
          </a:p>
          <a:p>
            <a:pPr algn="l"/>
            <a:r>
              <a:rPr lang="en-US" b="1" dirty="0" err="1"/>
              <a:t>Ngram</a:t>
            </a:r>
            <a:r>
              <a:rPr lang="en-US" b="1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250193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Evaluate word selection</a:t>
            </a:r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2529840"/>
            <a:ext cx="5888169" cy="3520440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980" y="2529840"/>
            <a:ext cx="5888169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27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Evaluate word Selection</a:t>
            </a:r>
          </a:p>
        </p:txBody>
      </p:sp>
      <p:sp>
        <p:nvSpPr>
          <p:cNvPr id="6" name="מלבן 5"/>
          <p:cNvSpPr/>
          <p:nvPr/>
        </p:nvSpPr>
        <p:spPr>
          <a:xfrm>
            <a:off x="371476" y="3867754"/>
            <a:ext cx="1900238" cy="885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Raw Data</a:t>
            </a:r>
          </a:p>
        </p:txBody>
      </p:sp>
      <p:sp>
        <p:nvSpPr>
          <p:cNvPr id="7" name="מלבן 6"/>
          <p:cNvSpPr/>
          <p:nvPr/>
        </p:nvSpPr>
        <p:spPr>
          <a:xfrm>
            <a:off x="5239931" y="3867754"/>
            <a:ext cx="1900238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 Data</a:t>
            </a:r>
          </a:p>
        </p:txBody>
      </p:sp>
      <p:sp>
        <p:nvSpPr>
          <p:cNvPr id="8" name="מלבן 7"/>
          <p:cNvSpPr/>
          <p:nvPr/>
        </p:nvSpPr>
        <p:spPr>
          <a:xfrm>
            <a:off x="7140169" y="3867753"/>
            <a:ext cx="1900238" cy="8850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Feature Extraction</a:t>
            </a:r>
            <a:endParaRPr lang="en-US" sz="2800" dirty="0"/>
          </a:p>
        </p:txBody>
      </p:sp>
      <p:sp>
        <p:nvSpPr>
          <p:cNvPr id="9" name="מלבן 8"/>
          <p:cNvSpPr/>
          <p:nvPr/>
        </p:nvSpPr>
        <p:spPr>
          <a:xfrm>
            <a:off x="9040407" y="3867753"/>
            <a:ext cx="1900238" cy="8850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Feature Selection</a:t>
            </a:r>
          </a:p>
        </p:txBody>
      </p:sp>
      <p:sp>
        <p:nvSpPr>
          <p:cNvPr id="10" name="מלבן 9"/>
          <p:cNvSpPr/>
          <p:nvPr/>
        </p:nvSpPr>
        <p:spPr>
          <a:xfrm>
            <a:off x="5986463" y="1976056"/>
            <a:ext cx="3871912" cy="8850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Evaluate </a:t>
            </a:r>
          </a:p>
          <a:p>
            <a:pPr algn="ctr"/>
            <a:r>
              <a:rPr lang="en-US" sz="2800" dirty="0"/>
              <a:t>models + pipeline</a:t>
            </a:r>
          </a:p>
        </p:txBody>
      </p:sp>
      <p:sp>
        <p:nvSpPr>
          <p:cNvPr id="12" name="מלבן 11"/>
          <p:cNvSpPr/>
          <p:nvPr/>
        </p:nvSpPr>
        <p:spPr>
          <a:xfrm>
            <a:off x="2752725" y="3867752"/>
            <a:ext cx="1900238" cy="885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Baseline Parameters</a:t>
            </a:r>
          </a:p>
        </p:txBody>
      </p:sp>
      <p:sp>
        <p:nvSpPr>
          <p:cNvPr id="13" name="מלבן 12"/>
          <p:cNvSpPr/>
          <p:nvPr/>
        </p:nvSpPr>
        <p:spPr>
          <a:xfrm>
            <a:off x="9043978" y="5759449"/>
            <a:ext cx="1900238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Topic Analysis</a:t>
            </a:r>
          </a:p>
        </p:txBody>
      </p:sp>
      <p:sp>
        <p:nvSpPr>
          <p:cNvPr id="14" name="יהלום 13"/>
          <p:cNvSpPr/>
          <p:nvPr/>
        </p:nvSpPr>
        <p:spPr>
          <a:xfrm>
            <a:off x="2118122" y="1976448"/>
            <a:ext cx="3169443" cy="885031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0.928 &gt; 0.923 </a:t>
            </a:r>
          </a:p>
        </p:txBody>
      </p:sp>
      <p:sp>
        <p:nvSpPr>
          <p:cNvPr id="15" name="מלבן 14"/>
          <p:cNvSpPr/>
          <p:nvPr/>
        </p:nvSpPr>
        <p:spPr>
          <a:xfrm>
            <a:off x="5242311" y="3425237"/>
            <a:ext cx="5698333" cy="442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Parameters</a:t>
            </a:r>
          </a:p>
        </p:txBody>
      </p:sp>
      <p:cxnSp>
        <p:nvCxnSpPr>
          <p:cNvPr id="17" name="מחבר חץ ישר 16"/>
          <p:cNvCxnSpPr>
            <a:cxnSpLocks/>
            <a:stCxn id="6" idx="3"/>
            <a:endCxn id="12" idx="1"/>
          </p:cNvCxnSpPr>
          <p:nvPr/>
        </p:nvCxnSpPr>
        <p:spPr>
          <a:xfrm flipV="1">
            <a:off x="2271714" y="4310268"/>
            <a:ext cx="481011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מחבר חץ ישר 18"/>
          <p:cNvCxnSpPr>
            <a:cxnSpLocks/>
            <a:stCxn id="12" idx="3"/>
            <a:endCxn id="7" idx="1"/>
          </p:cNvCxnSpPr>
          <p:nvPr/>
        </p:nvCxnSpPr>
        <p:spPr>
          <a:xfrm>
            <a:off x="4652963" y="4310268"/>
            <a:ext cx="58696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/>
          <p:cNvCxnSpPr>
            <a:stCxn id="9" idx="2"/>
            <a:endCxn id="13" idx="0"/>
          </p:cNvCxnSpPr>
          <p:nvPr/>
        </p:nvCxnSpPr>
        <p:spPr>
          <a:xfrm>
            <a:off x="9990526" y="4752784"/>
            <a:ext cx="3571" cy="1006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: מרפקי 22"/>
          <p:cNvCxnSpPr>
            <a:cxnSpLocks/>
            <a:stCxn id="9" idx="3"/>
            <a:endCxn id="10" idx="3"/>
          </p:cNvCxnSpPr>
          <p:nvPr/>
        </p:nvCxnSpPr>
        <p:spPr>
          <a:xfrm flipH="1" flipV="1">
            <a:off x="9858375" y="2418572"/>
            <a:ext cx="1082270" cy="1891697"/>
          </a:xfrm>
          <a:prstGeom prst="bentConnector3">
            <a:avLst>
              <a:gd name="adj1" fmla="val -211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/>
          <p:cNvCxnSpPr>
            <a:cxnSpLocks/>
            <a:stCxn id="10" idx="1"/>
            <a:endCxn id="14" idx="3"/>
          </p:cNvCxnSpPr>
          <p:nvPr/>
        </p:nvCxnSpPr>
        <p:spPr>
          <a:xfrm flipH="1">
            <a:off x="5287565" y="2418572"/>
            <a:ext cx="698898" cy="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26"/>
          <p:cNvCxnSpPr>
            <a:cxnSpLocks/>
            <a:stCxn id="14" idx="2"/>
            <a:endCxn id="12" idx="0"/>
          </p:cNvCxnSpPr>
          <p:nvPr/>
        </p:nvCxnSpPr>
        <p:spPr>
          <a:xfrm>
            <a:off x="3702844" y="2861479"/>
            <a:ext cx="0" cy="1006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989148" y="1748907"/>
            <a:ext cx="1590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Dataset</a:t>
            </a:r>
          </a:p>
          <a:p>
            <a:pPr algn="ctr"/>
            <a:r>
              <a:rPr lang="en-US" dirty="0"/>
              <a:t>Baseline + new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54341" y="2995088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55217" y="1242332"/>
            <a:ext cx="1716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b="1" dirty="0"/>
              <a:t>Stratified 3 fold </a:t>
            </a:r>
          </a:p>
          <a:p>
            <a:pPr algn="ctr" rtl="0"/>
            <a:r>
              <a:rPr lang="en-US" b="1" dirty="0"/>
              <a:t>SGD</a:t>
            </a:r>
          </a:p>
        </p:txBody>
      </p:sp>
      <p:sp>
        <p:nvSpPr>
          <p:cNvPr id="4" name="מלבן 3"/>
          <p:cNvSpPr/>
          <p:nvPr/>
        </p:nvSpPr>
        <p:spPr>
          <a:xfrm>
            <a:off x="7351510" y="48169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b="1" dirty="0"/>
              <a:t>Max </a:t>
            </a:r>
            <a:r>
              <a:rPr lang="en-US" b="1" dirty="0" err="1"/>
              <a:t>df</a:t>
            </a:r>
            <a:r>
              <a:rPr lang="en-US" b="1" dirty="0"/>
              <a:t>: 0.5 , 0.7, 1.0</a:t>
            </a:r>
          </a:p>
          <a:p>
            <a:pPr algn="l" rtl="0"/>
            <a:r>
              <a:rPr lang="en-US" b="1" dirty="0"/>
              <a:t>Min </a:t>
            </a:r>
            <a:r>
              <a:rPr lang="en-US" b="1" dirty="0" err="1"/>
              <a:t>df</a:t>
            </a:r>
            <a:r>
              <a:rPr lang="en-US" b="1" dirty="0"/>
              <a:t>: 0.005, 0.01, 0.5, 1</a:t>
            </a:r>
          </a:p>
          <a:p>
            <a:pPr algn="l" rtl="0"/>
            <a:r>
              <a:rPr lang="en-US" b="1" dirty="0"/>
              <a:t>Max features per doc: 500, 1500, 2000, All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87873" y="4752783"/>
            <a:ext cx="1824410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err="1"/>
              <a:t>Tfidf</a:t>
            </a:r>
            <a:endParaRPr lang="en-US" sz="1600" b="1" dirty="0"/>
          </a:p>
          <a:p>
            <a:pPr algn="l"/>
            <a:r>
              <a:rPr lang="en-US" sz="1600" b="1" dirty="0"/>
              <a:t>Normal tokenizer</a:t>
            </a:r>
          </a:p>
          <a:p>
            <a:pPr algn="l"/>
            <a:r>
              <a:rPr lang="en-US" sz="1600" b="1" dirty="0"/>
              <a:t>Lower = true</a:t>
            </a:r>
          </a:p>
          <a:p>
            <a:pPr algn="l"/>
            <a:r>
              <a:rPr lang="en-US" sz="1600" b="1" dirty="0"/>
              <a:t>Stop words = none</a:t>
            </a:r>
          </a:p>
          <a:p>
            <a:pPr algn="l"/>
            <a:r>
              <a:rPr lang="en-US" sz="1600" b="1" dirty="0" err="1"/>
              <a:t>Ngram</a:t>
            </a:r>
            <a:r>
              <a:rPr lang="en-US" sz="1600" b="1" dirty="0"/>
              <a:t> = 1</a:t>
            </a:r>
          </a:p>
          <a:p>
            <a:pPr algn="l" rtl="0"/>
            <a:r>
              <a:rPr lang="en-US" sz="1600" b="1" dirty="0"/>
              <a:t>Max </a:t>
            </a:r>
            <a:r>
              <a:rPr lang="en-US" sz="1600" b="1" dirty="0" err="1"/>
              <a:t>df</a:t>
            </a:r>
            <a:r>
              <a:rPr lang="en-US" sz="1600" b="1" dirty="0"/>
              <a:t> = 0.7</a:t>
            </a:r>
          </a:p>
          <a:p>
            <a:pPr algn="l" rtl="0"/>
            <a:r>
              <a:rPr lang="en-US" sz="1600" b="1" dirty="0"/>
              <a:t>Min </a:t>
            </a:r>
            <a:r>
              <a:rPr lang="en-US" sz="1600" b="1" dirty="0" err="1"/>
              <a:t>df</a:t>
            </a:r>
            <a:r>
              <a:rPr lang="en-US" sz="1600" b="1" dirty="0"/>
              <a:t>: 0.005</a:t>
            </a:r>
          </a:p>
          <a:p>
            <a:pPr algn="l" rtl="0"/>
            <a:r>
              <a:rPr lang="en-US" sz="1600" b="1" dirty="0"/>
              <a:t>Max features = All</a:t>
            </a:r>
          </a:p>
          <a:p>
            <a:pPr algn="l"/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189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Transformation</a:t>
            </a:r>
          </a:p>
        </p:txBody>
      </p:sp>
      <p:sp>
        <p:nvSpPr>
          <p:cNvPr id="6" name="מלבן 5"/>
          <p:cNvSpPr/>
          <p:nvPr/>
        </p:nvSpPr>
        <p:spPr>
          <a:xfrm>
            <a:off x="371476" y="3867754"/>
            <a:ext cx="1900238" cy="885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Raw Data</a:t>
            </a:r>
          </a:p>
        </p:txBody>
      </p:sp>
      <p:sp>
        <p:nvSpPr>
          <p:cNvPr id="7" name="מלבן 6"/>
          <p:cNvSpPr/>
          <p:nvPr/>
        </p:nvSpPr>
        <p:spPr>
          <a:xfrm>
            <a:off x="5239931" y="3867754"/>
            <a:ext cx="1900238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 Data</a:t>
            </a:r>
          </a:p>
        </p:txBody>
      </p:sp>
      <p:sp>
        <p:nvSpPr>
          <p:cNvPr id="8" name="מלבן 7"/>
          <p:cNvSpPr/>
          <p:nvPr/>
        </p:nvSpPr>
        <p:spPr>
          <a:xfrm>
            <a:off x="7140169" y="3867753"/>
            <a:ext cx="1900238" cy="8850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Feature Extraction</a:t>
            </a:r>
            <a:endParaRPr lang="en-US" sz="2800" dirty="0"/>
          </a:p>
        </p:txBody>
      </p:sp>
      <p:sp>
        <p:nvSpPr>
          <p:cNvPr id="9" name="מלבן 8"/>
          <p:cNvSpPr/>
          <p:nvPr/>
        </p:nvSpPr>
        <p:spPr>
          <a:xfrm>
            <a:off x="9040407" y="3867753"/>
            <a:ext cx="1900238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Feature Selection</a:t>
            </a:r>
          </a:p>
        </p:txBody>
      </p:sp>
      <p:sp>
        <p:nvSpPr>
          <p:cNvPr id="10" name="מלבן 9"/>
          <p:cNvSpPr/>
          <p:nvPr/>
        </p:nvSpPr>
        <p:spPr>
          <a:xfrm>
            <a:off x="5986463" y="1976056"/>
            <a:ext cx="3871912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Evaluate </a:t>
            </a:r>
          </a:p>
          <a:p>
            <a:pPr algn="ctr"/>
            <a:r>
              <a:rPr lang="en-US" sz="2800" dirty="0"/>
              <a:t>models + pipeline</a:t>
            </a:r>
          </a:p>
        </p:txBody>
      </p:sp>
      <p:sp>
        <p:nvSpPr>
          <p:cNvPr id="12" name="מלבן 11"/>
          <p:cNvSpPr/>
          <p:nvPr/>
        </p:nvSpPr>
        <p:spPr>
          <a:xfrm>
            <a:off x="2752725" y="3867752"/>
            <a:ext cx="1900238" cy="885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Baseline Parameters</a:t>
            </a:r>
          </a:p>
        </p:txBody>
      </p:sp>
      <p:sp>
        <p:nvSpPr>
          <p:cNvPr id="13" name="מלבן 12"/>
          <p:cNvSpPr/>
          <p:nvPr/>
        </p:nvSpPr>
        <p:spPr>
          <a:xfrm>
            <a:off x="9043978" y="5759449"/>
            <a:ext cx="1900238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Topic Analysis</a:t>
            </a:r>
          </a:p>
        </p:txBody>
      </p:sp>
      <p:sp>
        <p:nvSpPr>
          <p:cNvPr id="14" name="יהלום 13"/>
          <p:cNvSpPr/>
          <p:nvPr/>
        </p:nvSpPr>
        <p:spPr>
          <a:xfrm>
            <a:off x="2118121" y="1952722"/>
            <a:ext cx="3169443" cy="88503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0.928</a:t>
            </a:r>
          </a:p>
        </p:txBody>
      </p:sp>
      <p:sp>
        <p:nvSpPr>
          <p:cNvPr id="15" name="מלבן 14"/>
          <p:cNvSpPr/>
          <p:nvPr/>
        </p:nvSpPr>
        <p:spPr>
          <a:xfrm>
            <a:off x="5242311" y="3425237"/>
            <a:ext cx="5698333" cy="442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Parameters</a:t>
            </a:r>
          </a:p>
        </p:txBody>
      </p:sp>
      <p:cxnSp>
        <p:nvCxnSpPr>
          <p:cNvPr id="17" name="מחבר חץ ישר 16"/>
          <p:cNvCxnSpPr>
            <a:cxnSpLocks/>
            <a:stCxn id="6" idx="3"/>
            <a:endCxn id="12" idx="1"/>
          </p:cNvCxnSpPr>
          <p:nvPr/>
        </p:nvCxnSpPr>
        <p:spPr>
          <a:xfrm flipV="1">
            <a:off x="2271714" y="4310268"/>
            <a:ext cx="481011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מחבר חץ ישר 18"/>
          <p:cNvCxnSpPr>
            <a:cxnSpLocks/>
            <a:stCxn id="12" idx="3"/>
            <a:endCxn id="7" idx="1"/>
          </p:cNvCxnSpPr>
          <p:nvPr/>
        </p:nvCxnSpPr>
        <p:spPr>
          <a:xfrm>
            <a:off x="4652963" y="4310268"/>
            <a:ext cx="58696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/>
          <p:cNvCxnSpPr>
            <a:stCxn id="9" idx="2"/>
            <a:endCxn id="13" idx="0"/>
          </p:cNvCxnSpPr>
          <p:nvPr/>
        </p:nvCxnSpPr>
        <p:spPr>
          <a:xfrm>
            <a:off x="9990526" y="4752784"/>
            <a:ext cx="3571" cy="100666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: מרפקי 22"/>
          <p:cNvCxnSpPr>
            <a:cxnSpLocks/>
            <a:stCxn id="9" idx="3"/>
            <a:endCxn id="10" idx="3"/>
          </p:cNvCxnSpPr>
          <p:nvPr/>
        </p:nvCxnSpPr>
        <p:spPr>
          <a:xfrm flipH="1" flipV="1">
            <a:off x="9858375" y="2418572"/>
            <a:ext cx="1082270" cy="1891697"/>
          </a:xfrm>
          <a:prstGeom prst="bentConnector3">
            <a:avLst>
              <a:gd name="adj1" fmla="val -211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/>
          <p:cNvCxnSpPr>
            <a:cxnSpLocks/>
            <a:stCxn id="10" idx="1"/>
            <a:endCxn id="14" idx="3"/>
          </p:cNvCxnSpPr>
          <p:nvPr/>
        </p:nvCxnSpPr>
        <p:spPr>
          <a:xfrm flipH="1" flipV="1">
            <a:off x="5287564" y="2395238"/>
            <a:ext cx="698899" cy="23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26"/>
          <p:cNvCxnSpPr>
            <a:cxnSpLocks/>
            <a:stCxn id="14" idx="2"/>
            <a:endCxn id="12" idx="0"/>
          </p:cNvCxnSpPr>
          <p:nvPr/>
        </p:nvCxnSpPr>
        <p:spPr>
          <a:xfrm>
            <a:off x="3702843" y="2837753"/>
            <a:ext cx="1" cy="1029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989148" y="1748907"/>
            <a:ext cx="1590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Dataset</a:t>
            </a:r>
          </a:p>
          <a:p>
            <a:pPr algn="ctr"/>
            <a:r>
              <a:rPr lang="en-US" dirty="0"/>
              <a:t>Baseline + new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54341" y="2995088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55217" y="1242332"/>
            <a:ext cx="1716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b="1" dirty="0"/>
              <a:t>Stratified 3 fold </a:t>
            </a:r>
          </a:p>
          <a:p>
            <a:pPr algn="ctr" rtl="0"/>
            <a:r>
              <a:rPr lang="en-US" b="1" dirty="0"/>
              <a:t>SGD</a:t>
            </a:r>
          </a:p>
        </p:txBody>
      </p:sp>
      <p:sp>
        <p:nvSpPr>
          <p:cNvPr id="3" name="מלבן 2"/>
          <p:cNvSpPr/>
          <p:nvPr/>
        </p:nvSpPr>
        <p:spPr>
          <a:xfrm>
            <a:off x="7140169" y="4798949"/>
            <a:ext cx="2718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/>
              <a:t>Normalize: None / l1</a:t>
            </a:r>
          </a:p>
          <a:p>
            <a:pPr algn="l" rtl="0"/>
            <a:r>
              <a:rPr lang="en-US" b="1" dirty="0" err="1"/>
              <a:t>Tf</a:t>
            </a:r>
            <a:r>
              <a:rPr lang="en-US" b="1" dirty="0"/>
              <a:t> sublinear: True / False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87873" y="4752783"/>
            <a:ext cx="1824410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err="1"/>
              <a:t>Tfidf</a:t>
            </a:r>
            <a:endParaRPr lang="en-US" sz="1600" b="1" dirty="0"/>
          </a:p>
          <a:p>
            <a:pPr algn="l"/>
            <a:r>
              <a:rPr lang="en-US" sz="1600" b="1" dirty="0"/>
              <a:t>Normal tokenizer</a:t>
            </a:r>
          </a:p>
          <a:p>
            <a:pPr algn="l"/>
            <a:r>
              <a:rPr lang="en-US" sz="1600" b="1" dirty="0"/>
              <a:t>Lower = true</a:t>
            </a:r>
          </a:p>
          <a:p>
            <a:pPr algn="l"/>
            <a:r>
              <a:rPr lang="en-US" sz="1600" b="1" dirty="0"/>
              <a:t>Stop words = none</a:t>
            </a:r>
          </a:p>
          <a:p>
            <a:pPr algn="l"/>
            <a:r>
              <a:rPr lang="en-US" sz="1600" b="1" dirty="0" err="1"/>
              <a:t>Ngram</a:t>
            </a:r>
            <a:r>
              <a:rPr lang="en-US" sz="1600" b="1" dirty="0"/>
              <a:t> = 1</a:t>
            </a:r>
          </a:p>
          <a:p>
            <a:pPr algn="l" rtl="0"/>
            <a:r>
              <a:rPr lang="en-US" sz="1600" b="1" dirty="0"/>
              <a:t>Max </a:t>
            </a:r>
            <a:r>
              <a:rPr lang="en-US" sz="1600" b="1" dirty="0" err="1"/>
              <a:t>df</a:t>
            </a:r>
            <a:r>
              <a:rPr lang="en-US" sz="1600" b="1" dirty="0"/>
              <a:t> = 0.7</a:t>
            </a:r>
          </a:p>
          <a:p>
            <a:pPr algn="l" rtl="0"/>
            <a:r>
              <a:rPr lang="en-US" sz="1600" b="1" dirty="0"/>
              <a:t>Min </a:t>
            </a:r>
            <a:r>
              <a:rPr lang="en-US" sz="1600" b="1" dirty="0" err="1"/>
              <a:t>df</a:t>
            </a:r>
            <a:r>
              <a:rPr lang="en-US" sz="1600" b="1" dirty="0"/>
              <a:t>: 0.005</a:t>
            </a:r>
          </a:p>
          <a:p>
            <a:pPr algn="l" rtl="0"/>
            <a:r>
              <a:rPr lang="en-US" sz="1600" b="1" dirty="0"/>
              <a:t>Max features = All</a:t>
            </a:r>
          </a:p>
          <a:p>
            <a:pPr algn="l"/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44347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965" y="1690688"/>
            <a:ext cx="8023110" cy="47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2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Evaluate Transformation</a:t>
            </a:r>
          </a:p>
        </p:txBody>
      </p:sp>
      <p:sp>
        <p:nvSpPr>
          <p:cNvPr id="6" name="מלבן 5"/>
          <p:cNvSpPr/>
          <p:nvPr/>
        </p:nvSpPr>
        <p:spPr>
          <a:xfrm>
            <a:off x="371476" y="3867754"/>
            <a:ext cx="1900238" cy="885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Raw Data</a:t>
            </a:r>
          </a:p>
        </p:txBody>
      </p:sp>
      <p:sp>
        <p:nvSpPr>
          <p:cNvPr id="7" name="מלבן 6"/>
          <p:cNvSpPr/>
          <p:nvPr/>
        </p:nvSpPr>
        <p:spPr>
          <a:xfrm>
            <a:off x="5239931" y="3867754"/>
            <a:ext cx="1900238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 Data</a:t>
            </a:r>
          </a:p>
        </p:txBody>
      </p:sp>
      <p:sp>
        <p:nvSpPr>
          <p:cNvPr id="8" name="מלבן 7"/>
          <p:cNvSpPr/>
          <p:nvPr/>
        </p:nvSpPr>
        <p:spPr>
          <a:xfrm>
            <a:off x="7140169" y="3867753"/>
            <a:ext cx="1900238" cy="8850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Feature Extraction</a:t>
            </a:r>
            <a:endParaRPr lang="en-US" sz="2800" dirty="0"/>
          </a:p>
        </p:txBody>
      </p:sp>
      <p:sp>
        <p:nvSpPr>
          <p:cNvPr id="9" name="מלבן 8"/>
          <p:cNvSpPr/>
          <p:nvPr/>
        </p:nvSpPr>
        <p:spPr>
          <a:xfrm>
            <a:off x="9040407" y="3867753"/>
            <a:ext cx="1900238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Feature Selection</a:t>
            </a:r>
          </a:p>
        </p:txBody>
      </p:sp>
      <p:sp>
        <p:nvSpPr>
          <p:cNvPr id="10" name="מלבן 9"/>
          <p:cNvSpPr/>
          <p:nvPr/>
        </p:nvSpPr>
        <p:spPr>
          <a:xfrm>
            <a:off x="5986463" y="1976056"/>
            <a:ext cx="3871912" cy="8850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Evaluate </a:t>
            </a:r>
          </a:p>
          <a:p>
            <a:pPr algn="ctr"/>
            <a:r>
              <a:rPr lang="en-US" sz="2800" dirty="0"/>
              <a:t>models + pipeline</a:t>
            </a:r>
          </a:p>
        </p:txBody>
      </p:sp>
      <p:sp>
        <p:nvSpPr>
          <p:cNvPr id="12" name="מלבן 11"/>
          <p:cNvSpPr/>
          <p:nvPr/>
        </p:nvSpPr>
        <p:spPr>
          <a:xfrm>
            <a:off x="2752725" y="3867752"/>
            <a:ext cx="1900238" cy="885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Baseline Parameters</a:t>
            </a:r>
          </a:p>
        </p:txBody>
      </p:sp>
      <p:sp>
        <p:nvSpPr>
          <p:cNvPr id="13" name="מלבן 12"/>
          <p:cNvSpPr/>
          <p:nvPr/>
        </p:nvSpPr>
        <p:spPr>
          <a:xfrm>
            <a:off x="9043978" y="5759449"/>
            <a:ext cx="1900238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Topic Analysis</a:t>
            </a:r>
          </a:p>
        </p:txBody>
      </p:sp>
      <p:sp>
        <p:nvSpPr>
          <p:cNvPr id="14" name="יהלום 13"/>
          <p:cNvSpPr/>
          <p:nvPr/>
        </p:nvSpPr>
        <p:spPr>
          <a:xfrm>
            <a:off x="2118122" y="1976448"/>
            <a:ext cx="3169443" cy="885031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0.94224 &gt; 0.921</a:t>
            </a:r>
          </a:p>
        </p:txBody>
      </p:sp>
      <p:sp>
        <p:nvSpPr>
          <p:cNvPr id="15" name="מלבן 14"/>
          <p:cNvSpPr/>
          <p:nvPr/>
        </p:nvSpPr>
        <p:spPr>
          <a:xfrm>
            <a:off x="5242311" y="3425237"/>
            <a:ext cx="5698333" cy="442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Parameters</a:t>
            </a:r>
          </a:p>
        </p:txBody>
      </p:sp>
      <p:cxnSp>
        <p:nvCxnSpPr>
          <p:cNvPr id="17" name="מחבר חץ ישר 16"/>
          <p:cNvCxnSpPr>
            <a:cxnSpLocks/>
            <a:stCxn id="6" idx="3"/>
            <a:endCxn id="12" idx="1"/>
          </p:cNvCxnSpPr>
          <p:nvPr/>
        </p:nvCxnSpPr>
        <p:spPr>
          <a:xfrm flipV="1">
            <a:off x="2271714" y="4310268"/>
            <a:ext cx="481011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מחבר חץ ישר 18"/>
          <p:cNvCxnSpPr>
            <a:cxnSpLocks/>
            <a:stCxn id="12" idx="3"/>
            <a:endCxn id="7" idx="1"/>
          </p:cNvCxnSpPr>
          <p:nvPr/>
        </p:nvCxnSpPr>
        <p:spPr>
          <a:xfrm>
            <a:off x="4652963" y="4310268"/>
            <a:ext cx="58696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/>
          <p:cNvCxnSpPr>
            <a:stCxn id="9" idx="2"/>
            <a:endCxn id="13" idx="0"/>
          </p:cNvCxnSpPr>
          <p:nvPr/>
        </p:nvCxnSpPr>
        <p:spPr>
          <a:xfrm>
            <a:off x="9990526" y="4752784"/>
            <a:ext cx="3571" cy="100666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: מרפקי 22"/>
          <p:cNvCxnSpPr>
            <a:cxnSpLocks/>
            <a:stCxn id="9" idx="3"/>
            <a:endCxn id="10" idx="3"/>
          </p:cNvCxnSpPr>
          <p:nvPr/>
        </p:nvCxnSpPr>
        <p:spPr>
          <a:xfrm flipH="1" flipV="1">
            <a:off x="9858375" y="2418572"/>
            <a:ext cx="1082270" cy="1891697"/>
          </a:xfrm>
          <a:prstGeom prst="bentConnector3">
            <a:avLst>
              <a:gd name="adj1" fmla="val -211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/>
          <p:cNvCxnSpPr>
            <a:cxnSpLocks/>
            <a:stCxn id="10" idx="1"/>
            <a:endCxn id="14" idx="3"/>
          </p:cNvCxnSpPr>
          <p:nvPr/>
        </p:nvCxnSpPr>
        <p:spPr>
          <a:xfrm flipH="1">
            <a:off x="5287565" y="2418572"/>
            <a:ext cx="698898" cy="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26"/>
          <p:cNvCxnSpPr>
            <a:cxnSpLocks/>
            <a:stCxn id="14" idx="2"/>
            <a:endCxn id="12" idx="0"/>
          </p:cNvCxnSpPr>
          <p:nvPr/>
        </p:nvCxnSpPr>
        <p:spPr>
          <a:xfrm>
            <a:off x="3702844" y="2861479"/>
            <a:ext cx="0" cy="1006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989148" y="1748907"/>
            <a:ext cx="1590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Dataset</a:t>
            </a:r>
          </a:p>
          <a:p>
            <a:pPr algn="ctr"/>
            <a:r>
              <a:rPr lang="en-US" dirty="0"/>
              <a:t>Baseline + new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54341" y="2995088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55217" y="1242332"/>
            <a:ext cx="1716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b="1" dirty="0"/>
              <a:t>Stratified 3 fold </a:t>
            </a:r>
          </a:p>
          <a:p>
            <a:pPr algn="ctr" rtl="0"/>
            <a:r>
              <a:rPr lang="en-US" b="1" dirty="0"/>
              <a:t>SGD</a:t>
            </a:r>
          </a:p>
        </p:txBody>
      </p:sp>
      <p:sp>
        <p:nvSpPr>
          <p:cNvPr id="3" name="מלבן 2"/>
          <p:cNvSpPr/>
          <p:nvPr/>
        </p:nvSpPr>
        <p:spPr>
          <a:xfrm>
            <a:off x="7140169" y="4798949"/>
            <a:ext cx="2718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/>
              <a:t>Normalize: None / l1</a:t>
            </a:r>
          </a:p>
          <a:p>
            <a:pPr algn="l" rtl="0"/>
            <a:r>
              <a:rPr lang="en-US" b="1" dirty="0" err="1"/>
              <a:t>Tf</a:t>
            </a:r>
            <a:r>
              <a:rPr lang="en-US" b="1" dirty="0"/>
              <a:t> sublinear: True / False</a:t>
            </a:r>
          </a:p>
        </p:txBody>
      </p:sp>
      <p:sp>
        <p:nvSpPr>
          <p:cNvPr id="4" name="פרצוף מחייך 3"/>
          <p:cNvSpPr/>
          <p:nvPr/>
        </p:nvSpPr>
        <p:spPr>
          <a:xfrm>
            <a:off x="1561592" y="5570805"/>
            <a:ext cx="651221" cy="618067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687873" y="4752783"/>
            <a:ext cx="1824410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err="1"/>
              <a:t>Tfidf</a:t>
            </a:r>
            <a:endParaRPr lang="en-US" sz="1600" b="1" dirty="0"/>
          </a:p>
          <a:p>
            <a:pPr algn="l"/>
            <a:r>
              <a:rPr lang="en-US" sz="1600" b="1" dirty="0"/>
              <a:t>Normal tokenizer</a:t>
            </a:r>
          </a:p>
          <a:p>
            <a:pPr algn="l"/>
            <a:r>
              <a:rPr lang="en-US" sz="1600" b="1" dirty="0"/>
              <a:t>Lower = true</a:t>
            </a:r>
          </a:p>
          <a:p>
            <a:pPr algn="l"/>
            <a:r>
              <a:rPr lang="en-US" sz="1600" b="1" dirty="0"/>
              <a:t>Stop words = none</a:t>
            </a:r>
          </a:p>
          <a:p>
            <a:pPr algn="l"/>
            <a:r>
              <a:rPr lang="en-US" sz="1600" b="1" dirty="0" err="1"/>
              <a:t>Ngram</a:t>
            </a:r>
            <a:r>
              <a:rPr lang="en-US" sz="1600" b="1" dirty="0"/>
              <a:t> = 1</a:t>
            </a:r>
          </a:p>
          <a:p>
            <a:pPr algn="l" rtl="0"/>
            <a:r>
              <a:rPr lang="en-US" sz="1600" b="1" dirty="0"/>
              <a:t>Max </a:t>
            </a:r>
            <a:r>
              <a:rPr lang="en-US" sz="1600" b="1" dirty="0" err="1"/>
              <a:t>df</a:t>
            </a:r>
            <a:r>
              <a:rPr lang="en-US" sz="1600" b="1" dirty="0"/>
              <a:t> = 0.7</a:t>
            </a:r>
          </a:p>
          <a:p>
            <a:pPr algn="l" rtl="0"/>
            <a:r>
              <a:rPr lang="en-US" sz="1600" b="1" dirty="0"/>
              <a:t>Min </a:t>
            </a:r>
            <a:r>
              <a:rPr lang="en-US" sz="1600" b="1" dirty="0" err="1"/>
              <a:t>df</a:t>
            </a:r>
            <a:r>
              <a:rPr lang="en-US" sz="1600" b="1" dirty="0"/>
              <a:t>: 0.005</a:t>
            </a:r>
          </a:p>
          <a:p>
            <a:pPr algn="l" rtl="0"/>
            <a:r>
              <a:rPr lang="en-US" sz="1600" b="1" dirty="0"/>
              <a:t>Max features = All</a:t>
            </a:r>
          </a:p>
          <a:p>
            <a:pPr algn="l"/>
            <a:endParaRPr lang="en-US" sz="1400" b="1" dirty="0"/>
          </a:p>
        </p:txBody>
      </p:sp>
      <p:sp>
        <p:nvSpPr>
          <p:cNvPr id="28" name="מלבן 27"/>
          <p:cNvSpPr/>
          <p:nvPr/>
        </p:nvSpPr>
        <p:spPr>
          <a:xfrm>
            <a:off x="4337011" y="6201573"/>
            <a:ext cx="27182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600" b="1" dirty="0"/>
              <a:t>Normalize=  l1</a:t>
            </a:r>
          </a:p>
          <a:p>
            <a:pPr algn="l" rtl="0"/>
            <a:r>
              <a:rPr lang="en-US" sz="1600" b="1" dirty="0" err="1"/>
              <a:t>Tf</a:t>
            </a:r>
            <a:r>
              <a:rPr lang="en-US" sz="1600" b="1" dirty="0"/>
              <a:t> sublinear= True</a:t>
            </a:r>
          </a:p>
        </p:txBody>
      </p:sp>
    </p:spTree>
    <p:extLst>
      <p:ext uri="{BB962C8B-B14F-4D97-AF65-F5344CB8AC3E}">
        <p14:creationId xmlns:p14="http://schemas.microsoft.com/office/powerpoint/2010/main" val="2581132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Univariate Feature Selection</a:t>
            </a:r>
          </a:p>
        </p:txBody>
      </p:sp>
      <p:sp>
        <p:nvSpPr>
          <p:cNvPr id="6" name="מלבן 5"/>
          <p:cNvSpPr/>
          <p:nvPr/>
        </p:nvSpPr>
        <p:spPr>
          <a:xfrm>
            <a:off x="371476" y="3867754"/>
            <a:ext cx="1900238" cy="885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Raw Data</a:t>
            </a:r>
          </a:p>
        </p:txBody>
      </p:sp>
      <p:sp>
        <p:nvSpPr>
          <p:cNvPr id="7" name="מלבן 6"/>
          <p:cNvSpPr/>
          <p:nvPr/>
        </p:nvSpPr>
        <p:spPr>
          <a:xfrm>
            <a:off x="5239931" y="3867754"/>
            <a:ext cx="1900238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 Data</a:t>
            </a:r>
          </a:p>
        </p:txBody>
      </p:sp>
      <p:sp>
        <p:nvSpPr>
          <p:cNvPr id="8" name="מלבן 7"/>
          <p:cNvSpPr/>
          <p:nvPr/>
        </p:nvSpPr>
        <p:spPr>
          <a:xfrm>
            <a:off x="7140169" y="3867753"/>
            <a:ext cx="1900238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Feature Extraction</a:t>
            </a:r>
            <a:endParaRPr lang="en-US" sz="2800" dirty="0"/>
          </a:p>
        </p:txBody>
      </p:sp>
      <p:sp>
        <p:nvSpPr>
          <p:cNvPr id="9" name="מלבן 8"/>
          <p:cNvSpPr/>
          <p:nvPr/>
        </p:nvSpPr>
        <p:spPr>
          <a:xfrm>
            <a:off x="9040407" y="3867753"/>
            <a:ext cx="1900238" cy="8850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Feature Selection</a:t>
            </a:r>
          </a:p>
        </p:txBody>
      </p:sp>
      <p:sp>
        <p:nvSpPr>
          <p:cNvPr id="10" name="מלבן 9"/>
          <p:cNvSpPr/>
          <p:nvPr/>
        </p:nvSpPr>
        <p:spPr>
          <a:xfrm>
            <a:off x="5986463" y="1976056"/>
            <a:ext cx="3871912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Evaluate </a:t>
            </a:r>
          </a:p>
          <a:p>
            <a:pPr algn="ctr"/>
            <a:r>
              <a:rPr lang="en-US" sz="2800" dirty="0"/>
              <a:t>models + pipeline</a:t>
            </a:r>
          </a:p>
        </p:txBody>
      </p:sp>
      <p:sp>
        <p:nvSpPr>
          <p:cNvPr id="12" name="מלבן 11"/>
          <p:cNvSpPr/>
          <p:nvPr/>
        </p:nvSpPr>
        <p:spPr>
          <a:xfrm>
            <a:off x="2752725" y="3867752"/>
            <a:ext cx="1900238" cy="885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Baseline Parameters</a:t>
            </a:r>
          </a:p>
        </p:txBody>
      </p:sp>
      <p:sp>
        <p:nvSpPr>
          <p:cNvPr id="13" name="מלבן 12"/>
          <p:cNvSpPr/>
          <p:nvPr/>
        </p:nvSpPr>
        <p:spPr>
          <a:xfrm>
            <a:off x="9043978" y="5759449"/>
            <a:ext cx="1900238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Topic Analysis</a:t>
            </a:r>
          </a:p>
        </p:txBody>
      </p:sp>
      <p:sp>
        <p:nvSpPr>
          <p:cNvPr id="14" name="יהלום 13"/>
          <p:cNvSpPr/>
          <p:nvPr/>
        </p:nvSpPr>
        <p:spPr>
          <a:xfrm>
            <a:off x="2118122" y="1976448"/>
            <a:ext cx="3169443" cy="88503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0.94224</a:t>
            </a:r>
          </a:p>
        </p:txBody>
      </p:sp>
      <p:sp>
        <p:nvSpPr>
          <p:cNvPr id="15" name="מלבן 14"/>
          <p:cNvSpPr/>
          <p:nvPr/>
        </p:nvSpPr>
        <p:spPr>
          <a:xfrm>
            <a:off x="5242311" y="3425237"/>
            <a:ext cx="5698333" cy="442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Parameters</a:t>
            </a:r>
          </a:p>
        </p:txBody>
      </p:sp>
      <p:cxnSp>
        <p:nvCxnSpPr>
          <p:cNvPr id="17" name="מחבר חץ ישר 16"/>
          <p:cNvCxnSpPr>
            <a:cxnSpLocks/>
            <a:stCxn id="6" idx="3"/>
            <a:endCxn id="12" idx="1"/>
          </p:cNvCxnSpPr>
          <p:nvPr/>
        </p:nvCxnSpPr>
        <p:spPr>
          <a:xfrm flipV="1">
            <a:off x="2271714" y="4310268"/>
            <a:ext cx="481011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מחבר חץ ישר 18"/>
          <p:cNvCxnSpPr>
            <a:cxnSpLocks/>
            <a:stCxn id="12" idx="3"/>
            <a:endCxn id="7" idx="1"/>
          </p:cNvCxnSpPr>
          <p:nvPr/>
        </p:nvCxnSpPr>
        <p:spPr>
          <a:xfrm>
            <a:off x="4652963" y="4310268"/>
            <a:ext cx="58696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/>
          <p:cNvCxnSpPr>
            <a:stCxn id="9" idx="2"/>
            <a:endCxn id="13" idx="0"/>
          </p:cNvCxnSpPr>
          <p:nvPr/>
        </p:nvCxnSpPr>
        <p:spPr>
          <a:xfrm>
            <a:off x="9990526" y="4752784"/>
            <a:ext cx="3571" cy="100666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: מרפקי 22"/>
          <p:cNvCxnSpPr>
            <a:cxnSpLocks/>
            <a:stCxn id="9" idx="3"/>
            <a:endCxn id="10" idx="3"/>
          </p:cNvCxnSpPr>
          <p:nvPr/>
        </p:nvCxnSpPr>
        <p:spPr>
          <a:xfrm flipH="1" flipV="1">
            <a:off x="9858375" y="2418572"/>
            <a:ext cx="1082270" cy="1891697"/>
          </a:xfrm>
          <a:prstGeom prst="bentConnector3">
            <a:avLst>
              <a:gd name="adj1" fmla="val -211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/>
          <p:cNvCxnSpPr>
            <a:cxnSpLocks/>
            <a:stCxn id="10" idx="1"/>
            <a:endCxn id="14" idx="3"/>
          </p:cNvCxnSpPr>
          <p:nvPr/>
        </p:nvCxnSpPr>
        <p:spPr>
          <a:xfrm flipH="1">
            <a:off x="5287565" y="2418572"/>
            <a:ext cx="698898" cy="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26"/>
          <p:cNvCxnSpPr>
            <a:cxnSpLocks/>
            <a:stCxn id="14" idx="2"/>
            <a:endCxn id="12" idx="0"/>
          </p:cNvCxnSpPr>
          <p:nvPr/>
        </p:nvCxnSpPr>
        <p:spPr>
          <a:xfrm>
            <a:off x="3702844" y="2861479"/>
            <a:ext cx="0" cy="1006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989148" y="1748907"/>
            <a:ext cx="1590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Dataset</a:t>
            </a:r>
          </a:p>
          <a:p>
            <a:pPr algn="ctr"/>
            <a:r>
              <a:rPr lang="en-US" dirty="0"/>
              <a:t>Baseline + new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54341" y="2995088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55217" y="1242332"/>
            <a:ext cx="1716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b="1" dirty="0"/>
              <a:t>Stratified 3 fold </a:t>
            </a:r>
          </a:p>
          <a:p>
            <a:pPr algn="ctr" rtl="0"/>
            <a:r>
              <a:rPr lang="en-US" b="1" dirty="0"/>
              <a:t>SGD</a:t>
            </a:r>
          </a:p>
        </p:txBody>
      </p:sp>
      <p:sp>
        <p:nvSpPr>
          <p:cNvPr id="4" name="מלבן 3"/>
          <p:cNvSpPr/>
          <p:nvPr/>
        </p:nvSpPr>
        <p:spPr>
          <a:xfrm>
            <a:off x="6394251" y="487213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b="1" dirty="0"/>
              <a:t>Score function: chi^2, f score, mutual information</a:t>
            </a:r>
          </a:p>
          <a:p>
            <a:pPr algn="l" rtl="0"/>
            <a:r>
              <a:rPr lang="en-US" b="1" dirty="0"/>
              <a:t>Percentile: 10% / 25% / 75% / 100%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87873" y="4752783"/>
            <a:ext cx="1824410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err="1"/>
              <a:t>Tfidf</a:t>
            </a:r>
            <a:endParaRPr lang="en-US" sz="1600" b="1" dirty="0"/>
          </a:p>
          <a:p>
            <a:pPr algn="l"/>
            <a:r>
              <a:rPr lang="en-US" sz="1600" b="1" dirty="0"/>
              <a:t>Normal tokenizer</a:t>
            </a:r>
          </a:p>
          <a:p>
            <a:pPr algn="l"/>
            <a:r>
              <a:rPr lang="en-US" sz="1600" b="1" dirty="0"/>
              <a:t>Lower = true</a:t>
            </a:r>
          </a:p>
          <a:p>
            <a:pPr algn="l"/>
            <a:r>
              <a:rPr lang="en-US" sz="1600" b="1" dirty="0"/>
              <a:t>Stop words = none</a:t>
            </a:r>
          </a:p>
          <a:p>
            <a:pPr algn="l"/>
            <a:r>
              <a:rPr lang="en-US" sz="1600" b="1" dirty="0" err="1"/>
              <a:t>Ngram</a:t>
            </a:r>
            <a:r>
              <a:rPr lang="en-US" sz="1600" b="1" dirty="0"/>
              <a:t> = 1</a:t>
            </a:r>
          </a:p>
          <a:p>
            <a:pPr algn="l" rtl="0"/>
            <a:r>
              <a:rPr lang="en-US" sz="1600" b="1" dirty="0"/>
              <a:t>Max </a:t>
            </a:r>
            <a:r>
              <a:rPr lang="en-US" sz="1600" b="1" dirty="0" err="1"/>
              <a:t>df</a:t>
            </a:r>
            <a:r>
              <a:rPr lang="en-US" sz="1600" b="1" dirty="0"/>
              <a:t> = 0.7</a:t>
            </a:r>
          </a:p>
          <a:p>
            <a:pPr algn="l" rtl="0"/>
            <a:r>
              <a:rPr lang="en-US" sz="1600" b="1" dirty="0"/>
              <a:t>Min </a:t>
            </a:r>
            <a:r>
              <a:rPr lang="en-US" sz="1600" b="1" dirty="0" err="1"/>
              <a:t>df</a:t>
            </a:r>
            <a:r>
              <a:rPr lang="en-US" sz="1600" b="1" dirty="0"/>
              <a:t>: 0.005</a:t>
            </a:r>
          </a:p>
          <a:p>
            <a:pPr algn="l" rtl="0"/>
            <a:r>
              <a:rPr lang="en-US" sz="1600" b="1" dirty="0"/>
              <a:t>Max features = All</a:t>
            </a:r>
          </a:p>
          <a:p>
            <a:pPr algn="l"/>
            <a:endParaRPr lang="en-US" sz="1400" b="1" dirty="0"/>
          </a:p>
        </p:txBody>
      </p:sp>
      <p:sp>
        <p:nvSpPr>
          <p:cNvPr id="30" name="מלבן 29"/>
          <p:cNvSpPr/>
          <p:nvPr/>
        </p:nvSpPr>
        <p:spPr>
          <a:xfrm>
            <a:off x="4337011" y="6201573"/>
            <a:ext cx="27182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600" b="1" dirty="0"/>
              <a:t>Normalize=  l1</a:t>
            </a:r>
          </a:p>
          <a:p>
            <a:pPr algn="l" rtl="0"/>
            <a:r>
              <a:rPr lang="en-US" sz="1600" b="1" dirty="0" err="1"/>
              <a:t>Tf</a:t>
            </a:r>
            <a:r>
              <a:rPr lang="en-US" sz="1600" b="1" dirty="0"/>
              <a:t> sublinear= True</a:t>
            </a:r>
          </a:p>
        </p:txBody>
      </p:sp>
    </p:spTree>
    <p:extLst>
      <p:ext uri="{BB962C8B-B14F-4D97-AF65-F5344CB8AC3E}">
        <p14:creationId xmlns:p14="http://schemas.microsoft.com/office/powerpoint/2010/main" val="1660390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Evaluate Univariate FS</a:t>
            </a:r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870" y="1451109"/>
            <a:ext cx="8696717" cy="5165462"/>
          </a:xfrm>
          <a:prstGeom prst="rect">
            <a:avLst/>
          </a:prstGeom>
        </p:spPr>
      </p:pic>
      <p:sp>
        <p:nvSpPr>
          <p:cNvPr id="12" name="מלבן 11"/>
          <p:cNvSpPr/>
          <p:nvPr/>
        </p:nvSpPr>
        <p:spPr>
          <a:xfrm>
            <a:off x="4486275" y="2085975"/>
            <a:ext cx="771525" cy="528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77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Enrich with emoticons</a:t>
            </a:r>
          </a:p>
        </p:txBody>
      </p:sp>
      <p:sp>
        <p:nvSpPr>
          <p:cNvPr id="6" name="מלבן 5"/>
          <p:cNvSpPr/>
          <p:nvPr/>
        </p:nvSpPr>
        <p:spPr>
          <a:xfrm>
            <a:off x="371476" y="3867754"/>
            <a:ext cx="1900238" cy="885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Raw Data</a:t>
            </a:r>
          </a:p>
        </p:txBody>
      </p:sp>
      <p:sp>
        <p:nvSpPr>
          <p:cNvPr id="7" name="מלבן 6"/>
          <p:cNvSpPr/>
          <p:nvPr/>
        </p:nvSpPr>
        <p:spPr>
          <a:xfrm>
            <a:off x="5239931" y="3867754"/>
            <a:ext cx="1900238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 Data</a:t>
            </a:r>
          </a:p>
        </p:txBody>
      </p:sp>
      <p:sp>
        <p:nvSpPr>
          <p:cNvPr id="8" name="מלבן 7"/>
          <p:cNvSpPr/>
          <p:nvPr/>
        </p:nvSpPr>
        <p:spPr>
          <a:xfrm>
            <a:off x="7140169" y="3867753"/>
            <a:ext cx="1900238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Feature Extraction</a:t>
            </a:r>
            <a:endParaRPr lang="en-US" sz="2800" dirty="0"/>
          </a:p>
        </p:txBody>
      </p:sp>
      <p:sp>
        <p:nvSpPr>
          <p:cNvPr id="9" name="מלבן 8"/>
          <p:cNvSpPr/>
          <p:nvPr/>
        </p:nvSpPr>
        <p:spPr>
          <a:xfrm>
            <a:off x="9040407" y="3867753"/>
            <a:ext cx="1900238" cy="8850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Feature Selection</a:t>
            </a:r>
          </a:p>
        </p:txBody>
      </p:sp>
      <p:sp>
        <p:nvSpPr>
          <p:cNvPr id="10" name="מלבן 9"/>
          <p:cNvSpPr/>
          <p:nvPr/>
        </p:nvSpPr>
        <p:spPr>
          <a:xfrm>
            <a:off x="5986463" y="1976056"/>
            <a:ext cx="3871912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Evaluate </a:t>
            </a:r>
          </a:p>
          <a:p>
            <a:pPr algn="ctr"/>
            <a:r>
              <a:rPr lang="en-US" sz="2800" dirty="0"/>
              <a:t>models + pipeline</a:t>
            </a:r>
          </a:p>
        </p:txBody>
      </p:sp>
      <p:sp>
        <p:nvSpPr>
          <p:cNvPr id="12" name="מלבן 11"/>
          <p:cNvSpPr/>
          <p:nvPr/>
        </p:nvSpPr>
        <p:spPr>
          <a:xfrm>
            <a:off x="2752725" y="3867752"/>
            <a:ext cx="1900238" cy="885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Baseline Parameters</a:t>
            </a:r>
          </a:p>
        </p:txBody>
      </p:sp>
      <p:sp>
        <p:nvSpPr>
          <p:cNvPr id="13" name="מלבן 12"/>
          <p:cNvSpPr/>
          <p:nvPr/>
        </p:nvSpPr>
        <p:spPr>
          <a:xfrm>
            <a:off x="9043978" y="5759449"/>
            <a:ext cx="1900238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Topic Analysis</a:t>
            </a:r>
          </a:p>
        </p:txBody>
      </p:sp>
      <p:sp>
        <p:nvSpPr>
          <p:cNvPr id="14" name="יהלום 13"/>
          <p:cNvSpPr/>
          <p:nvPr/>
        </p:nvSpPr>
        <p:spPr>
          <a:xfrm>
            <a:off x="2118122" y="1976448"/>
            <a:ext cx="3169443" cy="88503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0.94224</a:t>
            </a:r>
          </a:p>
        </p:txBody>
      </p:sp>
      <p:sp>
        <p:nvSpPr>
          <p:cNvPr id="15" name="מלבן 14"/>
          <p:cNvSpPr/>
          <p:nvPr/>
        </p:nvSpPr>
        <p:spPr>
          <a:xfrm>
            <a:off x="5242311" y="3425237"/>
            <a:ext cx="5698333" cy="442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Parameters</a:t>
            </a:r>
          </a:p>
        </p:txBody>
      </p:sp>
      <p:cxnSp>
        <p:nvCxnSpPr>
          <p:cNvPr id="17" name="מחבר חץ ישר 16"/>
          <p:cNvCxnSpPr>
            <a:cxnSpLocks/>
            <a:stCxn id="6" idx="3"/>
            <a:endCxn id="12" idx="1"/>
          </p:cNvCxnSpPr>
          <p:nvPr/>
        </p:nvCxnSpPr>
        <p:spPr>
          <a:xfrm flipV="1">
            <a:off x="2271714" y="4310268"/>
            <a:ext cx="481011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מחבר חץ ישר 18"/>
          <p:cNvCxnSpPr>
            <a:cxnSpLocks/>
            <a:stCxn id="12" idx="3"/>
            <a:endCxn id="7" idx="1"/>
          </p:cNvCxnSpPr>
          <p:nvPr/>
        </p:nvCxnSpPr>
        <p:spPr>
          <a:xfrm>
            <a:off x="4652963" y="4310268"/>
            <a:ext cx="58696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/>
          <p:cNvCxnSpPr>
            <a:stCxn id="9" idx="2"/>
            <a:endCxn id="13" idx="0"/>
          </p:cNvCxnSpPr>
          <p:nvPr/>
        </p:nvCxnSpPr>
        <p:spPr>
          <a:xfrm>
            <a:off x="9990526" y="4752784"/>
            <a:ext cx="3571" cy="100666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: מרפקי 22"/>
          <p:cNvCxnSpPr>
            <a:cxnSpLocks/>
            <a:stCxn id="9" idx="3"/>
            <a:endCxn id="10" idx="3"/>
          </p:cNvCxnSpPr>
          <p:nvPr/>
        </p:nvCxnSpPr>
        <p:spPr>
          <a:xfrm flipH="1" flipV="1">
            <a:off x="9858375" y="2418572"/>
            <a:ext cx="1082270" cy="1891697"/>
          </a:xfrm>
          <a:prstGeom prst="bentConnector3">
            <a:avLst>
              <a:gd name="adj1" fmla="val -211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/>
          <p:cNvCxnSpPr>
            <a:cxnSpLocks/>
            <a:stCxn id="10" idx="1"/>
            <a:endCxn id="14" idx="3"/>
          </p:cNvCxnSpPr>
          <p:nvPr/>
        </p:nvCxnSpPr>
        <p:spPr>
          <a:xfrm flipH="1">
            <a:off x="5287565" y="2418572"/>
            <a:ext cx="698898" cy="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26"/>
          <p:cNvCxnSpPr>
            <a:cxnSpLocks/>
            <a:stCxn id="14" idx="2"/>
            <a:endCxn id="12" idx="0"/>
          </p:cNvCxnSpPr>
          <p:nvPr/>
        </p:nvCxnSpPr>
        <p:spPr>
          <a:xfrm>
            <a:off x="3702844" y="2861479"/>
            <a:ext cx="0" cy="1006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989148" y="1748907"/>
            <a:ext cx="1590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Dataset</a:t>
            </a:r>
          </a:p>
          <a:p>
            <a:pPr algn="ctr"/>
            <a:r>
              <a:rPr lang="en-US" dirty="0"/>
              <a:t>Baseline + new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54341" y="2995088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55217" y="1242332"/>
            <a:ext cx="1716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b="1" dirty="0"/>
              <a:t>Stratified 3 fold </a:t>
            </a:r>
          </a:p>
          <a:p>
            <a:pPr algn="ctr" rtl="0"/>
            <a:r>
              <a:rPr lang="en-US" b="1" dirty="0"/>
              <a:t>SGD</a:t>
            </a:r>
          </a:p>
        </p:txBody>
      </p:sp>
      <p:sp>
        <p:nvSpPr>
          <p:cNvPr id="26" name="מלבן 25"/>
          <p:cNvSpPr/>
          <p:nvPr/>
        </p:nvSpPr>
        <p:spPr>
          <a:xfrm>
            <a:off x="6604888" y="4825967"/>
            <a:ext cx="343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b="1" dirty="0"/>
              <a:t>Enrich with emoticons: True, False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87873" y="4752783"/>
            <a:ext cx="1824410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err="1"/>
              <a:t>Tfidf</a:t>
            </a:r>
            <a:endParaRPr lang="en-US" sz="1600" b="1" dirty="0"/>
          </a:p>
          <a:p>
            <a:pPr algn="l"/>
            <a:r>
              <a:rPr lang="en-US" sz="1600" b="1" dirty="0"/>
              <a:t>Normal tokenizer</a:t>
            </a:r>
          </a:p>
          <a:p>
            <a:pPr algn="l"/>
            <a:r>
              <a:rPr lang="en-US" sz="1600" b="1" dirty="0"/>
              <a:t>Lower = true</a:t>
            </a:r>
          </a:p>
          <a:p>
            <a:pPr algn="l"/>
            <a:r>
              <a:rPr lang="en-US" sz="1600" b="1" dirty="0"/>
              <a:t>Stop words = none</a:t>
            </a:r>
          </a:p>
          <a:p>
            <a:pPr algn="l"/>
            <a:r>
              <a:rPr lang="en-US" sz="1600" b="1" dirty="0" err="1"/>
              <a:t>Ngram</a:t>
            </a:r>
            <a:r>
              <a:rPr lang="en-US" sz="1600" b="1" dirty="0"/>
              <a:t> = 1</a:t>
            </a:r>
          </a:p>
          <a:p>
            <a:pPr algn="l" rtl="0"/>
            <a:r>
              <a:rPr lang="en-US" sz="1600" b="1" dirty="0"/>
              <a:t>Max </a:t>
            </a:r>
            <a:r>
              <a:rPr lang="en-US" sz="1600" b="1" dirty="0" err="1"/>
              <a:t>df</a:t>
            </a:r>
            <a:r>
              <a:rPr lang="en-US" sz="1600" b="1" dirty="0"/>
              <a:t> = 0.7</a:t>
            </a:r>
          </a:p>
          <a:p>
            <a:pPr algn="l" rtl="0"/>
            <a:r>
              <a:rPr lang="en-US" sz="1600" b="1" dirty="0"/>
              <a:t>Min </a:t>
            </a:r>
            <a:r>
              <a:rPr lang="en-US" sz="1600" b="1" dirty="0" err="1"/>
              <a:t>df</a:t>
            </a:r>
            <a:r>
              <a:rPr lang="en-US" sz="1600" b="1" dirty="0"/>
              <a:t>: 0.005</a:t>
            </a:r>
          </a:p>
          <a:p>
            <a:pPr algn="l" rtl="0"/>
            <a:r>
              <a:rPr lang="en-US" sz="1600" b="1" dirty="0"/>
              <a:t>Max features = All</a:t>
            </a:r>
          </a:p>
          <a:p>
            <a:pPr algn="l"/>
            <a:endParaRPr lang="en-US" sz="1400" b="1" dirty="0"/>
          </a:p>
        </p:txBody>
      </p:sp>
      <p:sp>
        <p:nvSpPr>
          <p:cNvPr id="30" name="מלבן 29"/>
          <p:cNvSpPr/>
          <p:nvPr/>
        </p:nvSpPr>
        <p:spPr>
          <a:xfrm>
            <a:off x="4337011" y="6201573"/>
            <a:ext cx="27182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600" b="1" dirty="0"/>
              <a:t>Normalize=  l1</a:t>
            </a:r>
          </a:p>
          <a:p>
            <a:pPr algn="l" rtl="0"/>
            <a:r>
              <a:rPr lang="en-US" sz="1600" b="1" dirty="0" err="1"/>
              <a:t>Tf</a:t>
            </a:r>
            <a:r>
              <a:rPr lang="en-US" sz="1600" b="1" dirty="0"/>
              <a:t> sublinear= True</a:t>
            </a:r>
          </a:p>
        </p:txBody>
      </p:sp>
    </p:spTree>
    <p:extLst>
      <p:ext uri="{BB962C8B-B14F-4D97-AF65-F5344CB8AC3E}">
        <p14:creationId xmlns:p14="http://schemas.microsoft.com/office/powerpoint/2010/main" val="1905909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Evaluate emoticons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Enrich with smile!</a:t>
            </a:r>
          </a:p>
          <a:p>
            <a:pPr marL="0" indent="0" algn="l" rtl="0">
              <a:buNone/>
            </a:pPr>
            <a:r>
              <a:rPr lang="en-US" dirty="0"/>
              <a:t>	 </a:t>
            </a:r>
            <a:r>
              <a:rPr lang="en-US" dirty="0">
                <a:sym typeface="Wingdings" panose="05000000000000000000" pitchFamily="2" charset="2"/>
              </a:rPr>
              <a:t>:) :( =\ =)….</a:t>
            </a:r>
          </a:p>
          <a:p>
            <a:pPr marL="0" indent="0" algn="l" rtl="0">
              <a:buNone/>
            </a:pPr>
            <a:r>
              <a:rPr lang="en-US" b="1" dirty="0"/>
              <a:t>0.94224 -&gt; 0.94226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6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Our Story / </a:t>
            </a:r>
            <a:r>
              <a:rPr lang="en-US" dirty="0" err="1"/>
              <a:t>scikit</a:t>
            </a:r>
            <a:r>
              <a:rPr lang="en-US" dirty="0"/>
              <a:t> learn</a:t>
            </a:r>
          </a:p>
        </p:txBody>
      </p:sp>
      <p:sp>
        <p:nvSpPr>
          <p:cNvPr id="6" name="מלבן 5"/>
          <p:cNvSpPr/>
          <p:nvPr/>
        </p:nvSpPr>
        <p:spPr>
          <a:xfrm>
            <a:off x="371476" y="3867754"/>
            <a:ext cx="1900238" cy="885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Raw Data</a:t>
            </a:r>
          </a:p>
        </p:txBody>
      </p:sp>
      <p:sp>
        <p:nvSpPr>
          <p:cNvPr id="7" name="מלבן 6"/>
          <p:cNvSpPr/>
          <p:nvPr/>
        </p:nvSpPr>
        <p:spPr>
          <a:xfrm>
            <a:off x="5239931" y="3867754"/>
            <a:ext cx="1900238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 Data</a:t>
            </a:r>
          </a:p>
        </p:txBody>
      </p:sp>
      <p:sp>
        <p:nvSpPr>
          <p:cNvPr id="8" name="מלבן 7"/>
          <p:cNvSpPr/>
          <p:nvPr/>
        </p:nvSpPr>
        <p:spPr>
          <a:xfrm>
            <a:off x="7140169" y="3867753"/>
            <a:ext cx="1900238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Feature Extraction</a:t>
            </a:r>
          </a:p>
        </p:txBody>
      </p:sp>
      <p:sp>
        <p:nvSpPr>
          <p:cNvPr id="9" name="מלבן 8"/>
          <p:cNvSpPr/>
          <p:nvPr/>
        </p:nvSpPr>
        <p:spPr>
          <a:xfrm>
            <a:off x="9040407" y="3867753"/>
            <a:ext cx="1900238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Feature Selection</a:t>
            </a:r>
          </a:p>
        </p:txBody>
      </p:sp>
      <p:sp>
        <p:nvSpPr>
          <p:cNvPr id="10" name="מלבן 9"/>
          <p:cNvSpPr/>
          <p:nvPr/>
        </p:nvSpPr>
        <p:spPr>
          <a:xfrm>
            <a:off x="5986463" y="1976056"/>
            <a:ext cx="3871912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Evaluate </a:t>
            </a:r>
          </a:p>
          <a:p>
            <a:pPr algn="ctr"/>
            <a:r>
              <a:rPr lang="en-US" sz="2800" dirty="0"/>
              <a:t>models + pipeline</a:t>
            </a:r>
          </a:p>
        </p:txBody>
      </p:sp>
      <p:sp>
        <p:nvSpPr>
          <p:cNvPr id="12" name="מלבן 11"/>
          <p:cNvSpPr/>
          <p:nvPr/>
        </p:nvSpPr>
        <p:spPr>
          <a:xfrm>
            <a:off x="2752725" y="3867752"/>
            <a:ext cx="1900238" cy="885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Baseline Parameters</a:t>
            </a:r>
          </a:p>
        </p:txBody>
      </p:sp>
      <p:sp>
        <p:nvSpPr>
          <p:cNvPr id="13" name="מלבן 12"/>
          <p:cNvSpPr/>
          <p:nvPr/>
        </p:nvSpPr>
        <p:spPr>
          <a:xfrm>
            <a:off x="9043978" y="5759449"/>
            <a:ext cx="1900238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Topic Analysis</a:t>
            </a:r>
          </a:p>
        </p:txBody>
      </p:sp>
      <p:sp>
        <p:nvSpPr>
          <p:cNvPr id="14" name="יהלום 13"/>
          <p:cNvSpPr/>
          <p:nvPr/>
        </p:nvSpPr>
        <p:spPr>
          <a:xfrm>
            <a:off x="2118122" y="1976448"/>
            <a:ext cx="3169443" cy="88503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AUC &gt; best AUC</a:t>
            </a:r>
          </a:p>
        </p:txBody>
      </p:sp>
      <p:sp>
        <p:nvSpPr>
          <p:cNvPr id="15" name="מלבן 14"/>
          <p:cNvSpPr/>
          <p:nvPr/>
        </p:nvSpPr>
        <p:spPr>
          <a:xfrm>
            <a:off x="5242311" y="3425237"/>
            <a:ext cx="5698333" cy="442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Parameters</a:t>
            </a:r>
          </a:p>
        </p:txBody>
      </p:sp>
      <p:cxnSp>
        <p:nvCxnSpPr>
          <p:cNvPr id="17" name="מחבר חץ ישר 16"/>
          <p:cNvCxnSpPr>
            <a:cxnSpLocks/>
            <a:stCxn id="6" idx="3"/>
            <a:endCxn id="12" idx="1"/>
          </p:cNvCxnSpPr>
          <p:nvPr/>
        </p:nvCxnSpPr>
        <p:spPr>
          <a:xfrm flipV="1">
            <a:off x="2271714" y="4310268"/>
            <a:ext cx="481011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מחבר חץ ישר 18"/>
          <p:cNvCxnSpPr>
            <a:cxnSpLocks/>
            <a:stCxn id="12" idx="3"/>
            <a:endCxn id="7" idx="1"/>
          </p:cNvCxnSpPr>
          <p:nvPr/>
        </p:nvCxnSpPr>
        <p:spPr>
          <a:xfrm>
            <a:off x="4652963" y="4310268"/>
            <a:ext cx="58696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/>
          <p:cNvCxnSpPr>
            <a:stCxn id="9" idx="2"/>
            <a:endCxn id="13" idx="0"/>
          </p:cNvCxnSpPr>
          <p:nvPr/>
        </p:nvCxnSpPr>
        <p:spPr>
          <a:xfrm>
            <a:off x="9990526" y="4752784"/>
            <a:ext cx="3571" cy="100666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: מרפקי 22"/>
          <p:cNvCxnSpPr>
            <a:cxnSpLocks/>
            <a:stCxn id="9" idx="3"/>
            <a:endCxn id="10" idx="3"/>
          </p:cNvCxnSpPr>
          <p:nvPr/>
        </p:nvCxnSpPr>
        <p:spPr>
          <a:xfrm flipH="1" flipV="1">
            <a:off x="9858375" y="2418572"/>
            <a:ext cx="1082270" cy="1891697"/>
          </a:xfrm>
          <a:prstGeom prst="bentConnector3">
            <a:avLst>
              <a:gd name="adj1" fmla="val -211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/>
          <p:cNvCxnSpPr>
            <a:cxnSpLocks/>
            <a:stCxn id="10" idx="1"/>
            <a:endCxn id="14" idx="3"/>
          </p:cNvCxnSpPr>
          <p:nvPr/>
        </p:nvCxnSpPr>
        <p:spPr>
          <a:xfrm flipH="1">
            <a:off x="5287565" y="2418572"/>
            <a:ext cx="698898" cy="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26"/>
          <p:cNvCxnSpPr>
            <a:cxnSpLocks/>
            <a:stCxn id="14" idx="2"/>
            <a:endCxn id="12" idx="0"/>
          </p:cNvCxnSpPr>
          <p:nvPr/>
        </p:nvCxnSpPr>
        <p:spPr>
          <a:xfrm>
            <a:off x="3702844" y="2861479"/>
            <a:ext cx="0" cy="1006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989148" y="1748907"/>
            <a:ext cx="1590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Dataset</a:t>
            </a:r>
          </a:p>
          <a:p>
            <a:pPr algn="ctr"/>
            <a:r>
              <a:rPr lang="en-US" dirty="0"/>
              <a:t>Baseline + new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54341" y="2995088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702513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Topic Analysis</a:t>
            </a:r>
          </a:p>
        </p:txBody>
      </p:sp>
      <p:sp>
        <p:nvSpPr>
          <p:cNvPr id="6" name="מלבן 5"/>
          <p:cNvSpPr/>
          <p:nvPr/>
        </p:nvSpPr>
        <p:spPr>
          <a:xfrm>
            <a:off x="371476" y="3867754"/>
            <a:ext cx="1900238" cy="885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Raw Data</a:t>
            </a:r>
          </a:p>
        </p:txBody>
      </p:sp>
      <p:sp>
        <p:nvSpPr>
          <p:cNvPr id="7" name="מלבן 6"/>
          <p:cNvSpPr/>
          <p:nvPr/>
        </p:nvSpPr>
        <p:spPr>
          <a:xfrm>
            <a:off x="5239931" y="3867754"/>
            <a:ext cx="1900238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 Data</a:t>
            </a:r>
          </a:p>
        </p:txBody>
      </p:sp>
      <p:sp>
        <p:nvSpPr>
          <p:cNvPr id="8" name="מלבן 7"/>
          <p:cNvSpPr/>
          <p:nvPr/>
        </p:nvSpPr>
        <p:spPr>
          <a:xfrm>
            <a:off x="7140169" y="3867753"/>
            <a:ext cx="1900238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Feature Extraction</a:t>
            </a:r>
            <a:endParaRPr lang="en-US" sz="2800" dirty="0"/>
          </a:p>
        </p:txBody>
      </p:sp>
      <p:sp>
        <p:nvSpPr>
          <p:cNvPr id="9" name="מלבן 8"/>
          <p:cNvSpPr/>
          <p:nvPr/>
        </p:nvSpPr>
        <p:spPr>
          <a:xfrm>
            <a:off x="9040407" y="3867753"/>
            <a:ext cx="1900238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Feature Selection</a:t>
            </a:r>
          </a:p>
        </p:txBody>
      </p:sp>
      <p:sp>
        <p:nvSpPr>
          <p:cNvPr id="10" name="מלבן 9"/>
          <p:cNvSpPr/>
          <p:nvPr/>
        </p:nvSpPr>
        <p:spPr>
          <a:xfrm>
            <a:off x="5986463" y="1976056"/>
            <a:ext cx="3871912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Evaluate </a:t>
            </a:r>
          </a:p>
          <a:p>
            <a:pPr algn="ctr"/>
            <a:r>
              <a:rPr lang="en-US" sz="2800" dirty="0"/>
              <a:t>models + pipeline</a:t>
            </a:r>
          </a:p>
        </p:txBody>
      </p:sp>
      <p:sp>
        <p:nvSpPr>
          <p:cNvPr id="12" name="מלבן 11"/>
          <p:cNvSpPr/>
          <p:nvPr/>
        </p:nvSpPr>
        <p:spPr>
          <a:xfrm>
            <a:off x="2752725" y="3867752"/>
            <a:ext cx="1900238" cy="885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Baseline Parameters</a:t>
            </a:r>
          </a:p>
        </p:txBody>
      </p:sp>
      <p:sp>
        <p:nvSpPr>
          <p:cNvPr id="13" name="מלבן 12"/>
          <p:cNvSpPr/>
          <p:nvPr/>
        </p:nvSpPr>
        <p:spPr>
          <a:xfrm>
            <a:off x="9043978" y="5759449"/>
            <a:ext cx="1900238" cy="8850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Topic Analysis</a:t>
            </a:r>
          </a:p>
        </p:txBody>
      </p:sp>
      <p:sp>
        <p:nvSpPr>
          <p:cNvPr id="14" name="יהלום 13"/>
          <p:cNvSpPr/>
          <p:nvPr/>
        </p:nvSpPr>
        <p:spPr>
          <a:xfrm>
            <a:off x="2118122" y="1976448"/>
            <a:ext cx="3169443" cy="88503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0.94224</a:t>
            </a:r>
          </a:p>
        </p:txBody>
      </p:sp>
      <p:sp>
        <p:nvSpPr>
          <p:cNvPr id="15" name="מלבן 14"/>
          <p:cNvSpPr/>
          <p:nvPr/>
        </p:nvSpPr>
        <p:spPr>
          <a:xfrm>
            <a:off x="5242311" y="3425237"/>
            <a:ext cx="5698333" cy="442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Parameters</a:t>
            </a:r>
          </a:p>
        </p:txBody>
      </p:sp>
      <p:cxnSp>
        <p:nvCxnSpPr>
          <p:cNvPr id="17" name="מחבר חץ ישר 16"/>
          <p:cNvCxnSpPr>
            <a:cxnSpLocks/>
            <a:stCxn id="6" idx="3"/>
            <a:endCxn id="12" idx="1"/>
          </p:cNvCxnSpPr>
          <p:nvPr/>
        </p:nvCxnSpPr>
        <p:spPr>
          <a:xfrm flipV="1">
            <a:off x="2271714" y="4310268"/>
            <a:ext cx="481011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מחבר חץ ישר 18"/>
          <p:cNvCxnSpPr>
            <a:cxnSpLocks/>
            <a:stCxn id="12" idx="3"/>
            <a:endCxn id="7" idx="1"/>
          </p:cNvCxnSpPr>
          <p:nvPr/>
        </p:nvCxnSpPr>
        <p:spPr>
          <a:xfrm>
            <a:off x="4652963" y="4310268"/>
            <a:ext cx="58696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/>
          <p:cNvCxnSpPr>
            <a:stCxn id="9" idx="2"/>
            <a:endCxn id="13" idx="0"/>
          </p:cNvCxnSpPr>
          <p:nvPr/>
        </p:nvCxnSpPr>
        <p:spPr>
          <a:xfrm>
            <a:off x="9990526" y="4752784"/>
            <a:ext cx="3571" cy="100666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: מרפקי 22"/>
          <p:cNvCxnSpPr>
            <a:cxnSpLocks/>
            <a:stCxn id="9" idx="3"/>
            <a:endCxn id="10" idx="3"/>
          </p:cNvCxnSpPr>
          <p:nvPr/>
        </p:nvCxnSpPr>
        <p:spPr>
          <a:xfrm flipH="1" flipV="1">
            <a:off x="9858375" y="2418572"/>
            <a:ext cx="1082270" cy="1891697"/>
          </a:xfrm>
          <a:prstGeom prst="bentConnector3">
            <a:avLst>
              <a:gd name="adj1" fmla="val -211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/>
          <p:cNvCxnSpPr>
            <a:cxnSpLocks/>
            <a:stCxn id="10" idx="1"/>
            <a:endCxn id="14" idx="3"/>
          </p:cNvCxnSpPr>
          <p:nvPr/>
        </p:nvCxnSpPr>
        <p:spPr>
          <a:xfrm flipH="1">
            <a:off x="5287565" y="2418572"/>
            <a:ext cx="698898" cy="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26"/>
          <p:cNvCxnSpPr>
            <a:cxnSpLocks/>
            <a:stCxn id="14" idx="2"/>
            <a:endCxn id="12" idx="0"/>
          </p:cNvCxnSpPr>
          <p:nvPr/>
        </p:nvCxnSpPr>
        <p:spPr>
          <a:xfrm>
            <a:off x="3702844" y="2861479"/>
            <a:ext cx="0" cy="1006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989148" y="1748907"/>
            <a:ext cx="1590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Dataset</a:t>
            </a:r>
          </a:p>
          <a:p>
            <a:pPr algn="ctr"/>
            <a:r>
              <a:rPr lang="en-US" dirty="0"/>
              <a:t>Baseline + new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54341" y="2995088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55217" y="1242332"/>
            <a:ext cx="1716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b="1" dirty="0"/>
              <a:t>Stratified 3 fold </a:t>
            </a:r>
          </a:p>
          <a:p>
            <a:pPr algn="ctr" rtl="0"/>
            <a:r>
              <a:rPr lang="en-US" b="1" dirty="0"/>
              <a:t>SGD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26239" y="6017298"/>
            <a:ext cx="94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LDA, LSI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87873" y="4752783"/>
            <a:ext cx="1824410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err="1"/>
              <a:t>Tfidf</a:t>
            </a:r>
            <a:endParaRPr lang="en-US" sz="1600" b="1" dirty="0"/>
          </a:p>
          <a:p>
            <a:pPr algn="l"/>
            <a:r>
              <a:rPr lang="en-US" sz="1600" b="1" dirty="0"/>
              <a:t>Normal tokenizer</a:t>
            </a:r>
          </a:p>
          <a:p>
            <a:pPr algn="l"/>
            <a:r>
              <a:rPr lang="en-US" sz="1600" b="1" dirty="0"/>
              <a:t>Lower = true</a:t>
            </a:r>
          </a:p>
          <a:p>
            <a:pPr algn="l"/>
            <a:r>
              <a:rPr lang="en-US" sz="1600" b="1" dirty="0"/>
              <a:t>Stop words = none</a:t>
            </a:r>
          </a:p>
          <a:p>
            <a:pPr algn="l"/>
            <a:r>
              <a:rPr lang="en-US" sz="1600" b="1" dirty="0" err="1"/>
              <a:t>Ngram</a:t>
            </a:r>
            <a:r>
              <a:rPr lang="en-US" sz="1600" b="1" dirty="0"/>
              <a:t> = 1</a:t>
            </a:r>
          </a:p>
          <a:p>
            <a:pPr algn="l" rtl="0"/>
            <a:r>
              <a:rPr lang="en-US" sz="1600" b="1" dirty="0"/>
              <a:t>Max </a:t>
            </a:r>
            <a:r>
              <a:rPr lang="en-US" sz="1600" b="1" dirty="0" err="1"/>
              <a:t>df</a:t>
            </a:r>
            <a:r>
              <a:rPr lang="en-US" sz="1600" b="1" dirty="0"/>
              <a:t> = 0.7</a:t>
            </a:r>
          </a:p>
          <a:p>
            <a:pPr algn="l" rtl="0"/>
            <a:r>
              <a:rPr lang="en-US" sz="1600" b="1" dirty="0"/>
              <a:t>Min </a:t>
            </a:r>
            <a:r>
              <a:rPr lang="en-US" sz="1600" b="1" dirty="0" err="1"/>
              <a:t>df</a:t>
            </a:r>
            <a:r>
              <a:rPr lang="en-US" sz="1600" b="1" dirty="0"/>
              <a:t>: 0.005</a:t>
            </a:r>
          </a:p>
          <a:p>
            <a:pPr algn="l" rtl="0"/>
            <a:r>
              <a:rPr lang="en-US" sz="1600" b="1" dirty="0"/>
              <a:t>Max features = All</a:t>
            </a:r>
          </a:p>
          <a:p>
            <a:pPr algn="l"/>
            <a:endParaRPr lang="en-US" sz="1400" b="1" dirty="0"/>
          </a:p>
        </p:txBody>
      </p:sp>
      <p:sp>
        <p:nvSpPr>
          <p:cNvPr id="30" name="מלבן 29"/>
          <p:cNvSpPr/>
          <p:nvPr/>
        </p:nvSpPr>
        <p:spPr>
          <a:xfrm>
            <a:off x="4337011" y="6201573"/>
            <a:ext cx="27182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600" b="1" dirty="0"/>
              <a:t>Normalize=  l1</a:t>
            </a:r>
          </a:p>
          <a:p>
            <a:pPr algn="l" rtl="0"/>
            <a:r>
              <a:rPr lang="en-US" sz="1600" b="1" dirty="0" err="1"/>
              <a:t>Tf</a:t>
            </a:r>
            <a:r>
              <a:rPr lang="en-US" sz="1600" b="1" dirty="0"/>
              <a:t> sublinear= True</a:t>
            </a:r>
          </a:p>
        </p:txBody>
      </p:sp>
    </p:spTree>
    <p:extLst>
      <p:ext uri="{BB962C8B-B14F-4D97-AF65-F5344CB8AC3E}">
        <p14:creationId xmlns:p14="http://schemas.microsoft.com/office/powerpoint/2010/main" val="3572740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Topic Analysis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20 topics</a:t>
            </a:r>
          </a:p>
          <a:p>
            <a:pPr algn="l" rtl="0"/>
            <a:r>
              <a:rPr lang="en-US" dirty="0"/>
              <a:t>analysis:</a:t>
            </a:r>
          </a:p>
          <a:p>
            <a:pPr lvl="1" algn="l" rtl="0"/>
            <a:r>
              <a:rPr lang="en-US" dirty="0"/>
              <a:t>Top 10 words in topic:</a:t>
            </a:r>
          </a:p>
          <a:p>
            <a:pPr lvl="1" algn="l" rtl="0"/>
            <a:r>
              <a:rPr lang="en-US" dirty="0"/>
              <a:t>Topic sentiment score:  ABS(W(“</a:t>
            </a:r>
            <a:r>
              <a:rPr lang="en-US" dirty="0" err="1"/>
              <a:t>good”|topic</a:t>
            </a:r>
            <a:r>
              <a:rPr lang="en-US" dirty="0"/>
              <a:t>) – W(“</a:t>
            </a:r>
            <a:r>
              <a:rPr lang="en-US" dirty="0" err="1"/>
              <a:t>bad”|topic</a:t>
            </a:r>
            <a:r>
              <a:rPr lang="en-US" dirty="0"/>
              <a:t>))</a:t>
            </a:r>
          </a:p>
          <a:p>
            <a:pPr lvl="1" algn="l" rtl="0"/>
            <a:r>
              <a:rPr lang="en-US" dirty="0"/>
              <a:t>Print sentiment topic</a:t>
            </a:r>
          </a:p>
        </p:txBody>
      </p:sp>
    </p:spTree>
    <p:extLst>
      <p:ext uri="{BB962C8B-B14F-4D97-AF65-F5344CB8AC3E}">
        <p14:creationId xmlns:p14="http://schemas.microsoft.com/office/powerpoint/2010/main" val="3828213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59924" y="48091"/>
            <a:ext cx="247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2400" b="1" dirty="0"/>
              <a:t>LSI Best estimator</a:t>
            </a:r>
          </a:p>
        </p:txBody>
      </p:sp>
      <p:sp>
        <p:nvSpPr>
          <p:cNvPr id="17" name="מלבן 16"/>
          <p:cNvSpPr/>
          <p:nvPr/>
        </p:nvSpPr>
        <p:spPr>
          <a:xfrm>
            <a:off x="189923" y="565820"/>
            <a:ext cx="2740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l" rtl="0"/>
            <a:r>
              <a:rPr lang="en-US" b="1" dirty="0"/>
              <a:t>Top 10 words in topic:</a:t>
            </a:r>
          </a:p>
        </p:txBody>
      </p:sp>
      <p:pic>
        <p:nvPicPr>
          <p:cNvPr id="18" name="תמונה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27" y="871299"/>
            <a:ext cx="6046915" cy="5830094"/>
          </a:xfrm>
          <a:prstGeom prst="rect">
            <a:avLst/>
          </a:prstGeom>
        </p:spPr>
      </p:pic>
      <p:pic>
        <p:nvPicPr>
          <p:cNvPr id="20" name="תמונה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23" y="971025"/>
            <a:ext cx="4787186" cy="5630643"/>
          </a:xfrm>
          <a:prstGeom prst="rect">
            <a:avLst/>
          </a:prstGeom>
        </p:spPr>
      </p:pic>
      <p:sp>
        <p:nvSpPr>
          <p:cNvPr id="21" name="אליפסה 20"/>
          <p:cNvSpPr/>
          <p:nvPr/>
        </p:nvSpPr>
        <p:spPr>
          <a:xfrm>
            <a:off x="7921211" y="2683047"/>
            <a:ext cx="1114425" cy="29363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מלבן 21"/>
          <p:cNvSpPr/>
          <p:nvPr/>
        </p:nvSpPr>
        <p:spPr>
          <a:xfrm>
            <a:off x="5685834" y="565820"/>
            <a:ext cx="116960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rtl="0"/>
            <a:r>
              <a:rPr lang="en-US" sz="1600" b="1" dirty="0"/>
              <a:t>Topic sentiment score: ABS(W(“</a:t>
            </a:r>
            <a:r>
              <a:rPr lang="en-US" sz="1600" b="1" dirty="0" err="1"/>
              <a:t>good”|topic</a:t>
            </a:r>
            <a:r>
              <a:rPr lang="en-US" sz="1600" b="1" dirty="0"/>
              <a:t>) – W(“</a:t>
            </a:r>
            <a:r>
              <a:rPr lang="en-US" sz="1600" b="1" dirty="0" err="1"/>
              <a:t>bad”|topic</a:t>
            </a:r>
            <a:r>
              <a:rPr lang="en-US" sz="1600" b="1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56227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554" y="1344859"/>
            <a:ext cx="2149793" cy="48321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08787" y="124742"/>
            <a:ext cx="32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3200" b="1" dirty="0"/>
              <a:t>LSI Best estimator</a:t>
            </a:r>
          </a:p>
        </p:txBody>
      </p:sp>
      <p:sp>
        <p:nvSpPr>
          <p:cNvPr id="6" name="מלבן 5"/>
          <p:cNvSpPr/>
          <p:nvPr/>
        </p:nvSpPr>
        <p:spPr>
          <a:xfrm>
            <a:off x="4608787" y="827133"/>
            <a:ext cx="19366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l" rtl="0"/>
            <a:r>
              <a:rPr lang="en-US" sz="2000" b="1" dirty="0"/>
              <a:t>Print topic 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54502" y="3176136"/>
            <a:ext cx="2724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Funny = Good?</a:t>
            </a:r>
          </a:p>
        </p:txBody>
      </p:sp>
    </p:spTree>
    <p:extLst>
      <p:ext uri="{BB962C8B-B14F-4D97-AF65-F5344CB8AC3E}">
        <p14:creationId xmlns:p14="http://schemas.microsoft.com/office/powerpoint/2010/main" val="4038797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4269"/>
            <a:ext cx="4544716" cy="4972694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779" y="1204269"/>
            <a:ext cx="4222021" cy="5004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99606" y="853144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2400" b="1" dirty="0"/>
              <a:t>Best estimator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06090" y="853144"/>
            <a:ext cx="911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2400" b="1" dirty="0"/>
              <a:t>count</a:t>
            </a:r>
          </a:p>
        </p:txBody>
      </p:sp>
      <p:sp>
        <p:nvSpPr>
          <p:cNvPr id="9" name="מלבן 8"/>
          <p:cNvSpPr/>
          <p:nvPr/>
        </p:nvSpPr>
        <p:spPr>
          <a:xfrm>
            <a:off x="1128713" y="-13288"/>
            <a:ext cx="92583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rtl="0"/>
            <a:r>
              <a:rPr lang="en-US" sz="2400" b="1" dirty="0"/>
              <a:t>LDA </a:t>
            </a:r>
          </a:p>
          <a:p>
            <a:pPr lvl="1" algn="ctr" rtl="0"/>
            <a:r>
              <a:rPr lang="en-US" sz="2400" b="1" dirty="0"/>
              <a:t>Topic sentiment score:  ABS(W(“</a:t>
            </a:r>
            <a:r>
              <a:rPr lang="en-US" sz="2400" b="1" dirty="0" err="1"/>
              <a:t>good”|topic</a:t>
            </a:r>
            <a:r>
              <a:rPr lang="en-US" sz="2400" b="1" dirty="0"/>
              <a:t>) – W(“</a:t>
            </a:r>
            <a:r>
              <a:rPr lang="en-US" sz="2400" b="1" dirty="0" err="1"/>
              <a:t>bad”|topic</a:t>
            </a:r>
            <a:r>
              <a:rPr lang="en-US" sz="2400" b="1" dirty="0"/>
              <a:t>))</a:t>
            </a:r>
          </a:p>
        </p:txBody>
      </p:sp>
      <p:sp>
        <p:nvSpPr>
          <p:cNvPr id="10" name="אליפסה 9"/>
          <p:cNvSpPr/>
          <p:nvPr/>
        </p:nvSpPr>
        <p:spPr>
          <a:xfrm>
            <a:off x="8380095" y="1454322"/>
            <a:ext cx="1114425" cy="29363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אליפסה 10"/>
          <p:cNvSpPr/>
          <p:nvPr/>
        </p:nvSpPr>
        <p:spPr>
          <a:xfrm>
            <a:off x="2195355" y="3429743"/>
            <a:ext cx="1114425" cy="2936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0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593730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2054230"/>
            <a:ext cx="105156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6511"/>
            <a:ext cx="6666182" cy="50854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2817" y="568198"/>
            <a:ext cx="200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b="1" dirty="0"/>
              <a:t>LDA Best estimator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44992" y="568198"/>
            <a:ext cx="115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b="1" dirty="0"/>
              <a:t>LDA count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9" y="1101059"/>
            <a:ext cx="5629275" cy="53045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96596" y="1102466"/>
            <a:ext cx="78688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horror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32837" y="1617430"/>
            <a:ext cx="9144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positive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60203" y="2101872"/>
            <a:ext cx="65966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army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232837" y="2491282"/>
            <a:ext cx="9144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positive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06759" y="3070756"/>
            <a:ext cx="76655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67064" y="3485642"/>
            <a:ext cx="6459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royal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332407" y="3900528"/>
            <a:ext cx="7152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crime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00347" y="5677363"/>
            <a:ext cx="77938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fiction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11447" y="2977810"/>
            <a:ext cx="618043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000" dirty="0"/>
              <a:t>?</a:t>
            </a:r>
          </a:p>
        </p:txBody>
      </p:sp>
      <p:sp>
        <p:nvSpPr>
          <p:cNvPr id="17" name="מלבן 16"/>
          <p:cNvSpPr/>
          <p:nvPr/>
        </p:nvSpPr>
        <p:spPr>
          <a:xfrm>
            <a:off x="3752027" y="-43863"/>
            <a:ext cx="391145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 rtl="0"/>
            <a:r>
              <a:rPr lang="en-US" sz="2800" b="1" dirty="0"/>
              <a:t>LDA</a:t>
            </a:r>
          </a:p>
          <a:p>
            <a:pPr lvl="1" algn="ctr" rtl="0"/>
            <a:r>
              <a:rPr lang="en-US" sz="2800" b="1" dirty="0"/>
              <a:t>Top 10 words in topic:</a:t>
            </a:r>
          </a:p>
        </p:txBody>
      </p:sp>
    </p:spTree>
    <p:extLst>
      <p:ext uri="{BB962C8B-B14F-4D97-AF65-F5344CB8AC3E}">
        <p14:creationId xmlns:p14="http://schemas.microsoft.com/office/powerpoint/2010/main" val="554613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834730" y="407522"/>
            <a:ext cx="4135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l" rtl="0"/>
            <a:r>
              <a:rPr lang="en-US" sz="2800" b="1" dirty="0"/>
              <a:t>Print sentiment topic 1 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8" y="1548186"/>
            <a:ext cx="1857375" cy="4152810"/>
          </a:xfrm>
          <a:prstGeom prst="rect">
            <a:avLst/>
          </a:prstGeom>
        </p:spPr>
      </p:pic>
      <p:sp>
        <p:nvSpPr>
          <p:cNvPr id="6" name="אליפסה 5"/>
          <p:cNvSpPr/>
          <p:nvPr/>
        </p:nvSpPr>
        <p:spPr>
          <a:xfrm>
            <a:off x="4936806" y="2173509"/>
            <a:ext cx="1114425" cy="29363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אליפסה 6"/>
          <p:cNvSpPr/>
          <p:nvPr/>
        </p:nvSpPr>
        <p:spPr>
          <a:xfrm>
            <a:off x="4936805" y="2845573"/>
            <a:ext cx="1114425" cy="29363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אליפסה 7"/>
          <p:cNvSpPr/>
          <p:nvPr/>
        </p:nvSpPr>
        <p:spPr>
          <a:xfrm>
            <a:off x="4936804" y="3664450"/>
            <a:ext cx="1114425" cy="29363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49959" y="1063326"/>
            <a:ext cx="115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b="1" dirty="0"/>
              <a:t>LDA count</a:t>
            </a:r>
          </a:p>
        </p:txBody>
      </p:sp>
    </p:spTree>
    <p:extLst>
      <p:ext uri="{BB962C8B-B14F-4D97-AF65-F5344CB8AC3E}">
        <p14:creationId xmlns:p14="http://schemas.microsoft.com/office/powerpoint/2010/main" val="2513878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W2V Selection</a:t>
            </a:r>
          </a:p>
        </p:txBody>
      </p:sp>
      <p:sp>
        <p:nvSpPr>
          <p:cNvPr id="6" name="מלבן 5"/>
          <p:cNvSpPr/>
          <p:nvPr/>
        </p:nvSpPr>
        <p:spPr>
          <a:xfrm>
            <a:off x="371476" y="3867754"/>
            <a:ext cx="1900238" cy="885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Raw Data</a:t>
            </a:r>
          </a:p>
        </p:txBody>
      </p:sp>
      <p:sp>
        <p:nvSpPr>
          <p:cNvPr id="7" name="מלבן 6"/>
          <p:cNvSpPr/>
          <p:nvPr/>
        </p:nvSpPr>
        <p:spPr>
          <a:xfrm>
            <a:off x="5239931" y="3867754"/>
            <a:ext cx="1900238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 Data</a:t>
            </a:r>
          </a:p>
        </p:txBody>
      </p:sp>
      <p:sp>
        <p:nvSpPr>
          <p:cNvPr id="8" name="מלבן 7"/>
          <p:cNvSpPr/>
          <p:nvPr/>
        </p:nvSpPr>
        <p:spPr>
          <a:xfrm>
            <a:off x="7140169" y="3867753"/>
            <a:ext cx="1900238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Feature Extraction</a:t>
            </a:r>
            <a:endParaRPr lang="en-US" sz="2800" dirty="0"/>
          </a:p>
        </p:txBody>
      </p:sp>
      <p:sp>
        <p:nvSpPr>
          <p:cNvPr id="9" name="מלבן 8"/>
          <p:cNvSpPr/>
          <p:nvPr/>
        </p:nvSpPr>
        <p:spPr>
          <a:xfrm>
            <a:off x="9040407" y="3867753"/>
            <a:ext cx="1900238" cy="8850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Feature Selection</a:t>
            </a:r>
          </a:p>
        </p:txBody>
      </p:sp>
      <p:sp>
        <p:nvSpPr>
          <p:cNvPr id="10" name="מלבן 9"/>
          <p:cNvSpPr/>
          <p:nvPr/>
        </p:nvSpPr>
        <p:spPr>
          <a:xfrm>
            <a:off x="5986463" y="1976056"/>
            <a:ext cx="3871912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Evaluate </a:t>
            </a:r>
          </a:p>
          <a:p>
            <a:pPr algn="ctr"/>
            <a:r>
              <a:rPr lang="en-US" sz="2800" dirty="0"/>
              <a:t>models + pipeline</a:t>
            </a:r>
          </a:p>
        </p:txBody>
      </p:sp>
      <p:sp>
        <p:nvSpPr>
          <p:cNvPr id="12" name="מלבן 11"/>
          <p:cNvSpPr/>
          <p:nvPr/>
        </p:nvSpPr>
        <p:spPr>
          <a:xfrm>
            <a:off x="2752725" y="3867752"/>
            <a:ext cx="1900238" cy="885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Baseline Parameters</a:t>
            </a:r>
          </a:p>
        </p:txBody>
      </p:sp>
      <p:sp>
        <p:nvSpPr>
          <p:cNvPr id="13" name="מלבן 12"/>
          <p:cNvSpPr/>
          <p:nvPr/>
        </p:nvSpPr>
        <p:spPr>
          <a:xfrm>
            <a:off x="9043978" y="5759449"/>
            <a:ext cx="1900238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Topic Analysis</a:t>
            </a:r>
          </a:p>
        </p:txBody>
      </p:sp>
      <p:sp>
        <p:nvSpPr>
          <p:cNvPr id="14" name="יהלום 13"/>
          <p:cNvSpPr/>
          <p:nvPr/>
        </p:nvSpPr>
        <p:spPr>
          <a:xfrm>
            <a:off x="2118122" y="1976448"/>
            <a:ext cx="3169443" cy="88503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0.94224</a:t>
            </a:r>
          </a:p>
        </p:txBody>
      </p:sp>
      <p:sp>
        <p:nvSpPr>
          <p:cNvPr id="15" name="מלבן 14"/>
          <p:cNvSpPr/>
          <p:nvPr/>
        </p:nvSpPr>
        <p:spPr>
          <a:xfrm>
            <a:off x="5242311" y="3425237"/>
            <a:ext cx="5698333" cy="442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Parameters</a:t>
            </a:r>
          </a:p>
        </p:txBody>
      </p:sp>
      <p:cxnSp>
        <p:nvCxnSpPr>
          <p:cNvPr id="17" name="מחבר חץ ישר 16"/>
          <p:cNvCxnSpPr>
            <a:cxnSpLocks/>
            <a:stCxn id="6" idx="3"/>
            <a:endCxn id="12" idx="1"/>
          </p:cNvCxnSpPr>
          <p:nvPr/>
        </p:nvCxnSpPr>
        <p:spPr>
          <a:xfrm flipV="1">
            <a:off x="2271714" y="4310268"/>
            <a:ext cx="481011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מחבר חץ ישר 18"/>
          <p:cNvCxnSpPr>
            <a:cxnSpLocks/>
            <a:stCxn id="12" idx="3"/>
            <a:endCxn id="7" idx="1"/>
          </p:cNvCxnSpPr>
          <p:nvPr/>
        </p:nvCxnSpPr>
        <p:spPr>
          <a:xfrm>
            <a:off x="4652963" y="4310268"/>
            <a:ext cx="58696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/>
          <p:cNvCxnSpPr>
            <a:stCxn id="9" idx="2"/>
            <a:endCxn id="13" idx="0"/>
          </p:cNvCxnSpPr>
          <p:nvPr/>
        </p:nvCxnSpPr>
        <p:spPr>
          <a:xfrm>
            <a:off x="9990526" y="4752784"/>
            <a:ext cx="3571" cy="100666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: מרפקי 22"/>
          <p:cNvCxnSpPr>
            <a:cxnSpLocks/>
            <a:stCxn id="9" idx="3"/>
            <a:endCxn id="10" idx="3"/>
          </p:cNvCxnSpPr>
          <p:nvPr/>
        </p:nvCxnSpPr>
        <p:spPr>
          <a:xfrm flipH="1" flipV="1">
            <a:off x="9858375" y="2418572"/>
            <a:ext cx="1082270" cy="1891697"/>
          </a:xfrm>
          <a:prstGeom prst="bentConnector3">
            <a:avLst>
              <a:gd name="adj1" fmla="val -211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/>
          <p:cNvCxnSpPr>
            <a:cxnSpLocks/>
            <a:stCxn id="10" idx="1"/>
            <a:endCxn id="14" idx="3"/>
          </p:cNvCxnSpPr>
          <p:nvPr/>
        </p:nvCxnSpPr>
        <p:spPr>
          <a:xfrm flipH="1">
            <a:off x="5287565" y="2418572"/>
            <a:ext cx="698898" cy="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26"/>
          <p:cNvCxnSpPr>
            <a:cxnSpLocks/>
            <a:stCxn id="14" idx="2"/>
            <a:endCxn id="12" idx="0"/>
          </p:cNvCxnSpPr>
          <p:nvPr/>
        </p:nvCxnSpPr>
        <p:spPr>
          <a:xfrm>
            <a:off x="3702844" y="2861479"/>
            <a:ext cx="0" cy="1006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989148" y="1748907"/>
            <a:ext cx="1590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Dataset</a:t>
            </a:r>
          </a:p>
          <a:p>
            <a:pPr algn="ctr"/>
            <a:r>
              <a:rPr lang="en-US" dirty="0"/>
              <a:t>Baseline + new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54341" y="2995088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55217" y="1242332"/>
            <a:ext cx="1716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b="1" dirty="0"/>
              <a:t>Stratified 3 fold </a:t>
            </a:r>
          </a:p>
          <a:p>
            <a:pPr algn="ctr" rtl="0"/>
            <a:r>
              <a:rPr lang="en-US" b="1" dirty="0"/>
              <a:t>SGD</a:t>
            </a:r>
          </a:p>
        </p:txBody>
      </p:sp>
      <p:sp>
        <p:nvSpPr>
          <p:cNvPr id="3" name="מלבן 2"/>
          <p:cNvSpPr/>
          <p:nvPr/>
        </p:nvSpPr>
        <p:spPr>
          <a:xfrm>
            <a:off x="8652735" y="4752783"/>
            <a:ext cx="1164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Word2Vec</a:t>
            </a:r>
          </a:p>
        </p:txBody>
      </p:sp>
    </p:spTree>
    <p:extLst>
      <p:ext uri="{BB962C8B-B14F-4D97-AF65-F5344CB8AC3E}">
        <p14:creationId xmlns:p14="http://schemas.microsoft.com/office/powerpoint/2010/main" val="1731921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Word 2 </a:t>
            </a:r>
            <a:r>
              <a:rPr lang="en-US" dirty="0" err="1"/>
              <a:t>Vec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Model : sentiment (trained on given data)</a:t>
            </a:r>
          </a:p>
          <a:p>
            <a:pPr marL="0" indent="0" algn="l" rtl="0">
              <a:buNone/>
            </a:pPr>
            <a:r>
              <a:rPr lang="en-US" dirty="0"/>
              <a:t>Word selection:</a:t>
            </a:r>
          </a:p>
          <a:p>
            <a:pPr algn="l" rtl="0"/>
            <a:r>
              <a:rPr lang="en-US" dirty="0"/>
              <a:t>Semi unsupervised</a:t>
            </a:r>
          </a:p>
          <a:p>
            <a:pPr algn="l" rtl="0"/>
            <a:r>
              <a:rPr lang="en-US" dirty="0"/>
              <a:t>Supervised</a:t>
            </a:r>
          </a:p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60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38187" y="1046162"/>
            <a:ext cx="10515600" cy="5811838"/>
          </a:xfrm>
        </p:spPr>
        <p:txBody>
          <a:bodyPr>
            <a:normAutofit fontScale="77500" lnSpcReduction="20000"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US" b="1" dirty="0"/>
              <a:t>Lists</a:t>
            </a:r>
            <a:r>
              <a:rPr lang="en-US" dirty="0"/>
              <a:t> = </a:t>
            </a:r>
          </a:p>
          <a:p>
            <a:pPr marL="971550" lvl="1" indent="-514350" algn="l" rtl="0">
              <a:buFont typeface="+mj-lt"/>
              <a:buAutoNum type="arabicPeriod"/>
            </a:pPr>
            <a:r>
              <a:rPr lang="en-US" dirty="0"/>
              <a:t>Read positive and negative word list (</a:t>
            </a:r>
            <a:r>
              <a:rPr lang="en-US" dirty="0">
                <a:hlinkClick r:id="rId2"/>
              </a:rPr>
              <a:t>http://ptrckprry.com/course/ssd/</a:t>
            </a:r>
            <a:r>
              <a:rPr lang="en-US" dirty="0"/>
              <a:t>)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/>
              <a:t>Threshold</a:t>
            </a:r>
            <a:r>
              <a:rPr lang="en-US" dirty="0"/>
              <a:t> =</a:t>
            </a:r>
          </a:p>
          <a:p>
            <a:pPr marL="971550" lvl="1" indent="-514350" algn="l" rtl="0">
              <a:buFont typeface="+mj-lt"/>
              <a:buAutoNum type="arabicPeriod"/>
            </a:pPr>
            <a:r>
              <a:rPr lang="en-US" dirty="0"/>
              <a:t>For each list:</a:t>
            </a:r>
          </a:p>
          <a:p>
            <a:pPr marL="1428750" lvl="2" indent="-514350" algn="l" rtl="0">
              <a:buFont typeface="+mj-lt"/>
              <a:buAutoNum type="arabicPeriod"/>
            </a:pPr>
            <a:r>
              <a:rPr lang="en-US" dirty="0"/>
              <a:t>for each word in list</a:t>
            </a:r>
          </a:p>
          <a:p>
            <a:pPr marL="1885950" lvl="3" indent="-514350" algn="l" rtl="0">
              <a:buFont typeface="+mj-lt"/>
              <a:buAutoNum type="arabicPeriod"/>
            </a:pPr>
            <a:r>
              <a:rPr lang="en-US" dirty="0"/>
              <a:t>Calculate word similarity to “good” and “bad”</a:t>
            </a:r>
          </a:p>
          <a:p>
            <a:pPr marL="1428750" lvl="2" indent="-514350" algn="l" rtl="0">
              <a:buFont typeface="+mj-lt"/>
              <a:buAutoNum type="arabicPeriod"/>
            </a:pPr>
            <a:r>
              <a:rPr lang="en-US" dirty="0"/>
              <a:t>average and </a:t>
            </a:r>
            <a:r>
              <a:rPr lang="en-US" dirty="0" err="1"/>
              <a:t>std</a:t>
            </a:r>
            <a:r>
              <a:rPr lang="en-US" dirty="0"/>
              <a:t> similarities</a:t>
            </a:r>
          </a:p>
          <a:p>
            <a:pPr marL="1428750" lvl="2" indent="-514350" algn="l" rtl="0">
              <a:buFont typeface="+mj-lt"/>
              <a:buAutoNum type="arabicPeriod"/>
            </a:pPr>
            <a:r>
              <a:rPr lang="en-US" dirty="0"/>
              <a:t>threshold = average + </a:t>
            </a:r>
            <a:r>
              <a:rPr lang="en-US" dirty="0" err="1"/>
              <a:t>std</a:t>
            </a:r>
            <a:endParaRPr lang="en-US" dirty="0"/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 err="1"/>
              <a:t>Best</a:t>
            </a:r>
            <a:r>
              <a:rPr lang="en-US" dirty="0" err="1"/>
              <a:t>_</a:t>
            </a:r>
            <a:r>
              <a:rPr lang="en-US" b="1" dirty="0" err="1"/>
              <a:t>words</a:t>
            </a:r>
            <a:r>
              <a:rPr lang="en-US" dirty="0"/>
              <a:t> =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dirty="0"/>
              <a:t>For each word list</a:t>
            </a:r>
          </a:p>
          <a:p>
            <a:pPr marL="1371600" lvl="2" indent="-457200" algn="l" rtl="0">
              <a:buFont typeface="+mj-lt"/>
              <a:buAutoNum type="arabicPeriod"/>
            </a:pPr>
            <a:r>
              <a:rPr lang="en-US" dirty="0"/>
              <a:t>find most similar to “good” and “bad”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b="1" dirty="0"/>
              <a:t>above threshold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 err="1"/>
              <a:t>Enrich</a:t>
            </a:r>
            <a:r>
              <a:rPr lang="en-US" dirty="0" err="1"/>
              <a:t>_</a:t>
            </a:r>
            <a:r>
              <a:rPr lang="en-US" b="1" dirty="0" err="1"/>
              <a:t>words</a:t>
            </a:r>
            <a:r>
              <a:rPr lang="en-US" dirty="0"/>
              <a:t> = 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dirty="0"/>
              <a:t>for each word in </a:t>
            </a:r>
            <a:r>
              <a:rPr lang="en-US" dirty="0" err="1"/>
              <a:t>Best_words</a:t>
            </a:r>
            <a:r>
              <a:rPr lang="en-US" dirty="0"/>
              <a:t>:</a:t>
            </a:r>
          </a:p>
          <a:p>
            <a:pPr marL="1371600" lvl="2" indent="-457200" algn="l" rtl="0">
              <a:buFont typeface="+mj-lt"/>
              <a:buAutoNum type="arabicPeriod"/>
            </a:pPr>
            <a:r>
              <a:rPr lang="en-US" dirty="0"/>
              <a:t>if similarity &gt; threshold*1.7 </a:t>
            </a:r>
          </a:p>
          <a:p>
            <a:pPr marL="1714500" lvl="3" indent="-342900" algn="l" rtl="0">
              <a:buFont typeface="+mj-lt"/>
              <a:buAutoNum type="arabicPeriod"/>
            </a:pPr>
            <a:r>
              <a:rPr lang="en-US" dirty="0"/>
              <a:t>find </a:t>
            </a:r>
            <a:r>
              <a:rPr lang="en-US" dirty="0" err="1"/>
              <a:t>Best_words</a:t>
            </a:r>
            <a:r>
              <a:rPr lang="en-US" dirty="0"/>
              <a:t>(word, threshold*1.7 )</a:t>
            </a:r>
          </a:p>
          <a:p>
            <a:pPr marL="1714500" lvl="3" indent="-342900" algn="l" rtl="0">
              <a:buFont typeface="+mj-lt"/>
              <a:buAutoNum type="arabicPeriod"/>
            </a:pPr>
            <a:r>
              <a:rPr lang="en-US" dirty="0"/>
              <a:t>Find most similar(positive(</a:t>
            </a:r>
            <a:r>
              <a:rPr lang="en-US" dirty="0" err="1"/>
              <a:t>word,senti_word</a:t>
            </a:r>
            <a:r>
              <a:rPr lang="en-US" dirty="0"/>
              <a:t>),negative = </a:t>
            </a:r>
            <a:r>
              <a:rPr lang="en-US" dirty="0" err="1"/>
              <a:t>opposite_word</a:t>
            </a:r>
            <a:r>
              <a:rPr lang="en-US" dirty="0"/>
              <a:t> </a:t>
            </a:r>
          </a:p>
          <a:p>
            <a:pPr marL="2171700" lvl="4" indent="-342900" algn="l" rtl="0">
              <a:buFont typeface="+mj-lt"/>
              <a:buAutoNum type="arabicPeriod"/>
            </a:pPr>
            <a:r>
              <a:rPr lang="en-US" dirty="0"/>
              <a:t>(best + good – bad = worst)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 err="1"/>
              <a:t>Supervised_words</a:t>
            </a:r>
            <a:r>
              <a:rPr lang="en-US" dirty="0"/>
              <a:t>=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dirty="0"/>
              <a:t>Select top N words (MPI):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dirty="0"/>
              <a:t>For each </a:t>
            </a:r>
            <a:r>
              <a:rPr lang="en-US" dirty="0" err="1"/>
              <a:t>topNword</a:t>
            </a:r>
            <a:r>
              <a:rPr lang="en-US" dirty="0"/>
              <a:t>:</a:t>
            </a:r>
          </a:p>
          <a:p>
            <a:pPr marL="1371600" lvl="2" indent="-457200" algn="l" rtl="0">
              <a:buFont typeface="+mj-lt"/>
              <a:buAutoNum type="arabicPeriod"/>
            </a:pPr>
            <a:r>
              <a:rPr lang="en-US" dirty="0"/>
              <a:t>Find K most similar words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מלבן 3"/>
          <p:cNvSpPr/>
          <p:nvPr/>
        </p:nvSpPr>
        <p:spPr>
          <a:xfrm>
            <a:off x="0" y="264647"/>
            <a:ext cx="3037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l" rtl="0"/>
            <a:r>
              <a:rPr lang="en-US" sz="2800" b="1" dirty="0"/>
              <a:t>W2V Algorithm:</a:t>
            </a:r>
          </a:p>
        </p:txBody>
      </p:sp>
    </p:spTree>
    <p:extLst>
      <p:ext uri="{BB962C8B-B14F-4D97-AF65-F5344CB8AC3E}">
        <p14:creationId xmlns:p14="http://schemas.microsoft.com/office/powerpoint/2010/main" val="374809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Our Story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/>
              <a:t>Parser?</a:t>
            </a:r>
          </a:p>
          <a:p>
            <a:pPr algn="l" rtl="0"/>
            <a:r>
              <a:rPr lang="en-US" dirty="0"/>
              <a:t>Classifier?</a:t>
            </a:r>
          </a:p>
          <a:p>
            <a:pPr algn="l" rtl="0"/>
            <a:r>
              <a:rPr lang="en-US" dirty="0"/>
              <a:t>Extraction?</a:t>
            </a:r>
          </a:p>
          <a:p>
            <a:pPr algn="l" rtl="0"/>
            <a:r>
              <a:rPr lang="en-US" dirty="0"/>
              <a:t>Word selection?</a:t>
            </a:r>
          </a:p>
          <a:p>
            <a:pPr algn="l" rtl="0"/>
            <a:r>
              <a:rPr lang="en-US" dirty="0"/>
              <a:t>Transformation?</a:t>
            </a:r>
          </a:p>
          <a:p>
            <a:pPr algn="l" rtl="0"/>
            <a:r>
              <a:rPr lang="en-US" dirty="0"/>
              <a:t>Feature Selection?</a:t>
            </a:r>
          </a:p>
          <a:p>
            <a:pPr algn="l" rtl="0"/>
            <a:r>
              <a:rPr lang="en-US" dirty="0"/>
              <a:t>Univariate Feature Selection?</a:t>
            </a:r>
          </a:p>
          <a:p>
            <a:pPr algn="l" rtl="0"/>
            <a:r>
              <a:rPr lang="en-US" dirty="0"/>
              <a:t>Emoticons?</a:t>
            </a:r>
          </a:p>
          <a:p>
            <a:pPr algn="l" rtl="0"/>
            <a:r>
              <a:rPr lang="en-US" dirty="0"/>
              <a:t>Topic Analysis1</a:t>
            </a:r>
          </a:p>
          <a:p>
            <a:pPr algn="l" rtl="0"/>
            <a:r>
              <a:rPr lang="en-US" dirty="0"/>
              <a:t>Word 2 </a:t>
            </a:r>
            <a:r>
              <a:rPr lang="en-US" dirty="0" err="1"/>
              <a:t>Vec</a:t>
            </a:r>
            <a:r>
              <a:rPr lang="en-US" dirty="0"/>
              <a:t> Feature  Selection?</a:t>
            </a:r>
          </a:p>
          <a:p>
            <a:pPr algn="l" rtl="0"/>
            <a:r>
              <a:rPr lang="en-US" dirty="0"/>
              <a:t>Topic Analysis2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872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W2V all words collected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3200" dirty="0" err="1"/>
              <a:t>Pos</a:t>
            </a:r>
            <a:r>
              <a:rPr lang="en-US" sz="3200" dirty="0"/>
              <a:t> + neg Lists = 1471 + 3283 </a:t>
            </a:r>
          </a:p>
          <a:p>
            <a:pPr marL="0" indent="0" algn="l" rtl="0">
              <a:buNone/>
            </a:pPr>
            <a:r>
              <a:rPr lang="en-US" sz="3200" dirty="0"/>
              <a:t>	+ </a:t>
            </a:r>
            <a:r>
              <a:rPr lang="en-US" sz="3200" dirty="0" err="1"/>
              <a:t>pos</a:t>
            </a:r>
            <a:r>
              <a:rPr lang="en-US" sz="3200" dirty="0"/>
              <a:t> + neg best words = 145 + 329 = 5230</a:t>
            </a:r>
          </a:p>
          <a:p>
            <a:pPr marL="0" indent="0" algn="l" rtl="0">
              <a:buNone/>
            </a:pPr>
            <a:r>
              <a:rPr lang="en-US" sz="3200" dirty="0"/>
              <a:t>		+ </a:t>
            </a:r>
            <a:r>
              <a:rPr lang="en-US" sz="3200" dirty="0" err="1"/>
              <a:t>pos</a:t>
            </a:r>
            <a:r>
              <a:rPr lang="en-US" sz="3200" dirty="0"/>
              <a:t> + neg enrich words = 479 + 534 = 5725</a:t>
            </a:r>
          </a:p>
          <a:p>
            <a:pPr marL="0" indent="0" algn="l" rtl="0">
              <a:buNone/>
            </a:pPr>
            <a:r>
              <a:rPr lang="en-US" sz="3200" dirty="0"/>
              <a:t>			+ supervised = 2365 = </a:t>
            </a:r>
            <a:r>
              <a:rPr lang="en-US" sz="3200" b="1" dirty="0"/>
              <a:t>7024</a:t>
            </a:r>
          </a:p>
          <a:p>
            <a:pPr marL="0" indent="0" algn="l" rtl="0">
              <a:buNone/>
            </a:pPr>
            <a:endParaRPr lang="en-US" sz="3200" dirty="0"/>
          </a:p>
          <a:p>
            <a:pPr lvl="1" algn="l" rtl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4487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W2V Topic Analysis</a:t>
            </a:r>
          </a:p>
        </p:txBody>
      </p:sp>
      <p:sp>
        <p:nvSpPr>
          <p:cNvPr id="6" name="מלבן 5"/>
          <p:cNvSpPr/>
          <p:nvPr/>
        </p:nvSpPr>
        <p:spPr>
          <a:xfrm>
            <a:off x="371476" y="3867754"/>
            <a:ext cx="1900238" cy="885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Raw Data</a:t>
            </a:r>
          </a:p>
        </p:txBody>
      </p:sp>
      <p:sp>
        <p:nvSpPr>
          <p:cNvPr id="7" name="מלבן 6"/>
          <p:cNvSpPr/>
          <p:nvPr/>
        </p:nvSpPr>
        <p:spPr>
          <a:xfrm>
            <a:off x="5239931" y="3867754"/>
            <a:ext cx="1900238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 Data</a:t>
            </a:r>
          </a:p>
        </p:txBody>
      </p:sp>
      <p:sp>
        <p:nvSpPr>
          <p:cNvPr id="8" name="מלבן 7"/>
          <p:cNvSpPr/>
          <p:nvPr/>
        </p:nvSpPr>
        <p:spPr>
          <a:xfrm>
            <a:off x="7140169" y="3867753"/>
            <a:ext cx="1900238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Feature Extraction</a:t>
            </a:r>
            <a:endParaRPr lang="en-US" sz="2800" dirty="0"/>
          </a:p>
        </p:txBody>
      </p:sp>
      <p:sp>
        <p:nvSpPr>
          <p:cNvPr id="9" name="מלבן 8"/>
          <p:cNvSpPr/>
          <p:nvPr/>
        </p:nvSpPr>
        <p:spPr>
          <a:xfrm>
            <a:off x="9040407" y="3867753"/>
            <a:ext cx="1900238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Feature Selection</a:t>
            </a:r>
          </a:p>
        </p:txBody>
      </p:sp>
      <p:sp>
        <p:nvSpPr>
          <p:cNvPr id="10" name="מלבן 9"/>
          <p:cNvSpPr/>
          <p:nvPr/>
        </p:nvSpPr>
        <p:spPr>
          <a:xfrm>
            <a:off x="5986463" y="1976056"/>
            <a:ext cx="3871912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Evaluate </a:t>
            </a:r>
          </a:p>
          <a:p>
            <a:pPr algn="ctr"/>
            <a:r>
              <a:rPr lang="en-US" sz="2800" dirty="0"/>
              <a:t>models + pipeline</a:t>
            </a:r>
          </a:p>
        </p:txBody>
      </p:sp>
      <p:sp>
        <p:nvSpPr>
          <p:cNvPr id="12" name="מלבן 11"/>
          <p:cNvSpPr/>
          <p:nvPr/>
        </p:nvSpPr>
        <p:spPr>
          <a:xfrm>
            <a:off x="2752725" y="3867752"/>
            <a:ext cx="1900238" cy="885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Baseline Parameters</a:t>
            </a:r>
          </a:p>
        </p:txBody>
      </p:sp>
      <p:sp>
        <p:nvSpPr>
          <p:cNvPr id="13" name="מלבן 12"/>
          <p:cNvSpPr/>
          <p:nvPr/>
        </p:nvSpPr>
        <p:spPr>
          <a:xfrm>
            <a:off x="9043978" y="5759449"/>
            <a:ext cx="1900238" cy="8850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Topic Analysis</a:t>
            </a:r>
          </a:p>
        </p:txBody>
      </p:sp>
      <p:sp>
        <p:nvSpPr>
          <p:cNvPr id="14" name="יהלום 13"/>
          <p:cNvSpPr/>
          <p:nvPr/>
        </p:nvSpPr>
        <p:spPr>
          <a:xfrm>
            <a:off x="2118122" y="1976448"/>
            <a:ext cx="3169443" cy="88503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0.942</a:t>
            </a:r>
          </a:p>
        </p:txBody>
      </p:sp>
      <p:sp>
        <p:nvSpPr>
          <p:cNvPr id="15" name="מלבן 14"/>
          <p:cNvSpPr/>
          <p:nvPr/>
        </p:nvSpPr>
        <p:spPr>
          <a:xfrm>
            <a:off x="5242311" y="3425237"/>
            <a:ext cx="5698333" cy="442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Parameters</a:t>
            </a:r>
          </a:p>
        </p:txBody>
      </p:sp>
      <p:cxnSp>
        <p:nvCxnSpPr>
          <p:cNvPr id="17" name="מחבר חץ ישר 16"/>
          <p:cNvCxnSpPr>
            <a:cxnSpLocks/>
            <a:stCxn id="6" idx="3"/>
            <a:endCxn id="12" idx="1"/>
          </p:cNvCxnSpPr>
          <p:nvPr/>
        </p:nvCxnSpPr>
        <p:spPr>
          <a:xfrm flipV="1">
            <a:off x="2271714" y="4310268"/>
            <a:ext cx="481011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מחבר חץ ישר 18"/>
          <p:cNvCxnSpPr>
            <a:cxnSpLocks/>
            <a:stCxn id="12" idx="3"/>
            <a:endCxn id="7" idx="1"/>
          </p:cNvCxnSpPr>
          <p:nvPr/>
        </p:nvCxnSpPr>
        <p:spPr>
          <a:xfrm>
            <a:off x="4652963" y="4310268"/>
            <a:ext cx="58696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/>
          <p:cNvCxnSpPr>
            <a:stCxn id="9" idx="2"/>
            <a:endCxn id="13" idx="0"/>
          </p:cNvCxnSpPr>
          <p:nvPr/>
        </p:nvCxnSpPr>
        <p:spPr>
          <a:xfrm>
            <a:off x="9990526" y="4752784"/>
            <a:ext cx="3571" cy="100666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: מרפקי 22"/>
          <p:cNvCxnSpPr>
            <a:cxnSpLocks/>
            <a:stCxn id="9" idx="3"/>
            <a:endCxn id="10" idx="3"/>
          </p:cNvCxnSpPr>
          <p:nvPr/>
        </p:nvCxnSpPr>
        <p:spPr>
          <a:xfrm flipH="1" flipV="1">
            <a:off x="9858375" y="2418572"/>
            <a:ext cx="1082270" cy="1891697"/>
          </a:xfrm>
          <a:prstGeom prst="bentConnector3">
            <a:avLst>
              <a:gd name="adj1" fmla="val -211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/>
          <p:cNvCxnSpPr>
            <a:cxnSpLocks/>
            <a:stCxn id="10" idx="1"/>
            <a:endCxn id="14" idx="3"/>
          </p:cNvCxnSpPr>
          <p:nvPr/>
        </p:nvCxnSpPr>
        <p:spPr>
          <a:xfrm flipH="1">
            <a:off x="5287565" y="2418572"/>
            <a:ext cx="698898" cy="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26"/>
          <p:cNvCxnSpPr>
            <a:cxnSpLocks/>
            <a:stCxn id="14" idx="2"/>
            <a:endCxn id="12" idx="0"/>
          </p:cNvCxnSpPr>
          <p:nvPr/>
        </p:nvCxnSpPr>
        <p:spPr>
          <a:xfrm>
            <a:off x="3702844" y="2861479"/>
            <a:ext cx="0" cy="1006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989148" y="1748907"/>
            <a:ext cx="1590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Dataset</a:t>
            </a:r>
          </a:p>
          <a:p>
            <a:pPr algn="ctr"/>
            <a:r>
              <a:rPr lang="en-US" dirty="0"/>
              <a:t>Baseline + new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54341" y="2995088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55217" y="1242332"/>
            <a:ext cx="1716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b="1" dirty="0"/>
              <a:t>Stratified 3 fold </a:t>
            </a:r>
          </a:p>
          <a:p>
            <a:pPr algn="ctr" rtl="0"/>
            <a:r>
              <a:rPr lang="en-US" b="1" dirty="0"/>
              <a:t>SGD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78592" y="475278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Tfidf</a:t>
            </a:r>
            <a:endParaRPr lang="en-US" b="1" dirty="0"/>
          </a:p>
        </p:txBody>
      </p:sp>
      <p:sp>
        <p:nvSpPr>
          <p:cNvPr id="3" name="מלבן 2"/>
          <p:cNvSpPr/>
          <p:nvPr/>
        </p:nvSpPr>
        <p:spPr>
          <a:xfrm>
            <a:off x="8652735" y="4752783"/>
            <a:ext cx="1164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Word2Vec</a:t>
            </a:r>
          </a:p>
        </p:txBody>
      </p:sp>
    </p:spTree>
    <p:extLst>
      <p:ext uri="{BB962C8B-B14F-4D97-AF65-F5344CB8AC3E}">
        <p14:creationId xmlns:p14="http://schemas.microsoft.com/office/powerpoint/2010/main" val="1056813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W2V Topic Analysis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20 topics</a:t>
            </a:r>
          </a:p>
          <a:p>
            <a:pPr algn="l" rtl="0"/>
            <a:r>
              <a:rPr lang="en-US" dirty="0"/>
              <a:t>analysis:</a:t>
            </a:r>
          </a:p>
          <a:p>
            <a:pPr lvl="1" algn="l" rtl="0"/>
            <a:r>
              <a:rPr lang="en-US" dirty="0"/>
              <a:t>Top 10 words in topic:</a:t>
            </a:r>
          </a:p>
          <a:p>
            <a:pPr lvl="1" algn="l" rtl="0"/>
            <a:r>
              <a:rPr lang="en-US" dirty="0"/>
              <a:t>Topic sentiment score:  ABS(W(“</a:t>
            </a:r>
            <a:r>
              <a:rPr lang="en-US" dirty="0" err="1"/>
              <a:t>good”|topic</a:t>
            </a:r>
            <a:r>
              <a:rPr lang="en-US" dirty="0"/>
              <a:t>) – W(“</a:t>
            </a:r>
            <a:r>
              <a:rPr lang="en-US" dirty="0" err="1"/>
              <a:t>bad”|topic</a:t>
            </a:r>
            <a:r>
              <a:rPr lang="en-US" dirty="0"/>
              <a:t>))</a:t>
            </a:r>
          </a:p>
          <a:p>
            <a:pPr lvl="1" algn="l" rtl="0"/>
            <a:r>
              <a:rPr lang="en-US" dirty="0"/>
              <a:t>Print sentiment topic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241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3" y="1450033"/>
            <a:ext cx="4606592" cy="51119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6271" y="48091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2400" b="1" dirty="0"/>
              <a:t>LDA Count</a:t>
            </a:r>
          </a:p>
        </p:txBody>
      </p:sp>
      <p:sp>
        <p:nvSpPr>
          <p:cNvPr id="21" name="אליפסה 20"/>
          <p:cNvSpPr/>
          <p:nvPr/>
        </p:nvSpPr>
        <p:spPr>
          <a:xfrm>
            <a:off x="8116144" y="2728767"/>
            <a:ext cx="1114425" cy="29363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מלבן 21"/>
          <p:cNvSpPr/>
          <p:nvPr/>
        </p:nvSpPr>
        <p:spPr>
          <a:xfrm>
            <a:off x="1007695" y="557979"/>
            <a:ext cx="116960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rtl="0"/>
            <a:r>
              <a:rPr lang="en-US" sz="2800" b="1" dirty="0"/>
              <a:t>Topic sentiment score: ABS(W(“</a:t>
            </a:r>
            <a:r>
              <a:rPr lang="en-US" sz="2800" b="1" dirty="0" err="1"/>
              <a:t>good”|topic</a:t>
            </a:r>
            <a:r>
              <a:rPr lang="en-US" sz="2800" b="1" dirty="0"/>
              <a:t>) – W(“</a:t>
            </a:r>
            <a:r>
              <a:rPr lang="en-US" sz="2800" b="1" dirty="0" err="1"/>
              <a:t>bad”|topic</a:t>
            </a:r>
            <a:r>
              <a:rPr lang="en-US" sz="2800" b="1" dirty="0"/>
              <a:t>))</a:t>
            </a:r>
          </a:p>
        </p:txBody>
      </p:sp>
      <p:pic>
        <p:nvPicPr>
          <p:cNvPr id="15" name="תמונה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677" y="1557350"/>
            <a:ext cx="4222021" cy="50046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437794" y="1088442"/>
            <a:ext cx="128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2400" b="1" dirty="0"/>
              <a:t>Previous</a:t>
            </a:r>
          </a:p>
        </p:txBody>
      </p:sp>
      <p:sp>
        <p:nvSpPr>
          <p:cNvPr id="19" name="אליפסה 18"/>
          <p:cNvSpPr/>
          <p:nvPr/>
        </p:nvSpPr>
        <p:spPr>
          <a:xfrm>
            <a:off x="2436993" y="1807403"/>
            <a:ext cx="1114425" cy="29363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474960" y="1095685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2400" b="1" dirty="0"/>
              <a:t>W2V</a:t>
            </a:r>
          </a:p>
        </p:txBody>
      </p:sp>
    </p:spTree>
    <p:extLst>
      <p:ext uri="{BB962C8B-B14F-4D97-AF65-F5344CB8AC3E}">
        <p14:creationId xmlns:p14="http://schemas.microsoft.com/office/powerpoint/2010/main" val="12369676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05451" y="124742"/>
            <a:ext cx="303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3200" b="1" dirty="0"/>
              <a:t>Best Topic words</a:t>
            </a: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385" y="1657723"/>
            <a:ext cx="1961621" cy="4385889"/>
          </a:xfrm>
          <a:prstGeom prst="rect">
            <a:avLst/>
          </a:prstGeom>
        </p:spPr>
      </p:pic>
      <p:sp>
        <p:nvSpPr>
          <p:cNvPr id="9" name="אליפסה 8"/>
          <p:cNvSpPr/>
          <p:nvPr/>
        </p:nvSpPr>
        <p:spPr>
          <a:xfrm>
            <a:off x="2306593" y="2325911"/>
            <a:ext cx="1114425" cy="29363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אליפסה 9"/>
          <p:cNvSpPr/>
          <p:nvPr/>
        </p:nvSpPr>
        <p:spPr>
          <a:xfrm>
            <a:off x="2306592" y="2997975"/>
            <a:ext cx="1114425" cy="29363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אליפסה 10"/>
          <p:cNvSpPr/>
          <p:nvPr/>
        </p:nvSpPr>
        <p:spPr>
          <a:xfrm>
            <a:off x="2306592" y="3855843"/>
            <a:ext cx="1114425" cy="29363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37794" y="1088442"/>
            <a:ext cx="128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2400" b="1" dirty="0"/>
              <a:t>Previous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74960" y="1095685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2400" b="1" dirty="0"/>
              <a:t>W2V</a:t>
            </a:r>
          </a:p>
        </p:txBody>
      </p:sp>
      <p:pic>
        <p:nvPicPr>
          <p:cNvPr id="19" name="תמונה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116" y="1645837"/>
            <a:ext cx="2067878" cy="4825049"/>
          </a:xfrm>
          <a:prstGeom prst="rect">
            <a:avLst/>
          </a:prstGeom>
        </p:spPr>
      </p:pic>
      <p:sp>
        <p:nvSpPr>
          <p:cNvPr id="20" name="אליפסה 19"/>
          <p:cNvSpPr/>
          <p:nvPr/>
        </p:nvSpPr>
        <p:spPr>
          <a:xfrm>
            <a:off x="7805638" y="2688904"/>
            <a:ext cx="1114425" cy="29363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אליפסה 20"/>
          <p:cNvSpPr/>
          <p:nvPr/>
        </p:nvSpPr>
        <p:spPr>
          <a:xfrm>
            <a:off x="7796115" y="3355555"/>
            <a:ext cx="1114425" cy="29363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אליפסה 21"/>
          <p:cNvSpPr/>
          <p:nvPr/>
        </p:nvSpPr>
        <p:spPr>
          <a:xfrm>
            <a:off x="7744681" y="4361177"/>
            <a:ext cx="1114425" cy="29363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אליפסה 22"/>
          <p:cNvSpPr/>
          <p:nvPr/>
        </p:nvSpPr>
        <p:spPr>
          <a:xfrm>
            <a:off x="7805638" y="5065273"/>
            <a:ext cx="1114425" cy="29363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46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W2V Evaluation</a:t>
            </a:r>
          </a:p>
        </p:txBody>
      </p:sp>
      <p:sp>
        <p:nvSpPr>
          <p:cNvPr id="6" name="מלבן 5"/>
          <p:cNvSpPr/>
          <p:nvPr/>
        </p:nvSpPr>
        <p:spPr>
          <a:xfrm>
            <a:off x="371476" y="3867754"/>
            <a:ext cx="1900238" cy="885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Raw Data</a:t>
            </a:r>
          </a:p>
        </p:txBody>
      </p:sp>
      <p:sp>
        <p:nvSpPr>
          <p:cNvPr id="7" name="מלבן 6"/>
          <p:cNvSpPr/>
          <p:nvPr/>
        </p:nvSpPr>
        <p:spPr>
          <a:xfrm>
            <a:off x="5239931" y="3867754"/>
            <a:ext cx="1900238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 Data</a:t>
            </a:r>
          </a:p>
        </p:txBody>
      </p:sp>
      <p:sp>
        <p:nvSpPr>
          <p:cNvPr id="8" name="מלבן 7"/>
          <p:cNvSpPr/>
          <p:nvPr/>
        </p:nvSpPr>
        <p:spPr>
          <a:xfrm>
            <a:off x="7140169" y="3867753"/>
            <a:ext cx="1900238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Feature Extraction</a:t>
            </a:r>
            <a:endParaRPr lang="en-US" sz="2800" dirty="0"/>
          </a:p>
        </p:txBody>
      </p:sp>
      <p:sp>
        <p:nvSpPr>
          <p:cNvPr id="9" name="מלבן 8"/>
          <p:cNvSpPr/>
          <p:nvPr/>
        </p:nvSpPr>
        <p:spPr>
          <a:xfrm>
            <a:off x="9040407" y="3867753"/>
            <a:ext cx="1900238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Feature Selection</a:t>
            </a:r>
          </a:p>
        </p:txBody>
      </p:sp>
      <p:sp>
        <p:nvSpPr>
          <p:cNvPr id="10" name="מלבן 9"/>
          <p:cNvSpPr/>
          <p:nvPr/>
        </p:nvSpPr>
        <p:spPr>
          <a:xfrm>
            <a:off x="5986463" y="1976056"/>
            <a:ext cx="3871912" cy="8850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Evaluate </a:t>
            </a:r>
          </a:p>
          <a:p>
            <a:pPr algn="ctr"/>
            <a:r>
              <a:rPr lang="en-US" sz="2800" dirty="0"/>
              <a:t>models + pipeline</a:t>
            </a:r>
          </a:p>
        </p:txBody>
      </p:sp>
      <p:sp>
        <p:nvSpPr>
          <p:cNvPr id="12" name="מלבן 11"/>
          <p:cNvSpPr/>
          <p:nvPr/>
        </p:nvSpPr>
        <p:spPr>
          <a:xfrm>
            <a:off x="2752725" y="3867752"/>
            <a:ext cx="1900238" cy="885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Baseline Parameters</a:t>
            </a:r>
          </a:p>
        </p:txBody>
      </p:sp>
      <p:sp>
        <p:nvSpPr>
          <p:cNvPr id="13" name="מלבן 12"/>
          <p:cNvSpPr/>
          <p:nvPr/>
        </p:nvSpPr>
        <p:spPr>
          <a:xfrm>
            <a:off x="9043978" y="5759449"/>
            <a:ext cx="1900238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Topic Analysis</a:t>
            </a:r>
          </a:p>
        </p:txBody>
      </p:sp>
      <p:sp>
        <p:nvSpPr>
          <p:cNvPr id="14" name="יהלום 13"/>
          <p:cNvSpPr/>
          <p:nvPr/>
        </p:nvSpPr>
        <p:spPr>
          <a:xfrm>
            <a:off x="2118122" y="1976448"/>
            <a:ext cx="3169443" cy="88503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0.942</a:t>
            </a:r>
          </a:p>
        </p:txBody>
      </p:sp>
      <p:sp>
        <p:nvSpPr>
          <p:cNvPr id="15" name="מלבן 14"/>
          <p:cNvSpPr/>
          <p:nvPr/>
        </p:nvSpPr>
        <p:spPr>
          <a:xfrm>
            <a:off x="5242311" y="3425237"/>
            <a:ext cx="5698333" cy="442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Parameters</a:t>
            </a:r>
          </a:p>
        </p:txBody>
      </p:sp>
      <p:cxnSp>
        <p:nvCxnSpPr>
          <p:cNvPr id="17" name="מחבר חץ ישר 16"/>
          <p:cNvCxnSpPr>
            <a:cxnSpLocks/>
            <a:stCxn id="6" idx="3"/>
            <a:endCxn id="12" idx="1"/>
          </p:cNvCxnSpPr>
          <p:nvPr/>
        </p:nvCxnSpPr>
        <p:spPr>
          <a:xfrm flipV="1">
            <a:off x="2271714" y="4310268"/>
            <a:ext cx="481011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מחבר חץ ישר 18"/>
          <p:cNvCxnSpPr>
            <a:cxnSpLocks/>
            <a:stCxn id="12" idx="3"/>
            <a:endCxn id="7" idx="1"/>
          </p:cNvCxnSpPr>
          <p:nvPr/>
        </p:nvCxnSpPr>
        <p:spPr>
          <a:xfrm>
            <a:off x="4652963" y="4310268"/>
            <a:ext cx="58696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/>
          <p:cNvCxnSpPr>
            <a:stCxn id="9" idx="2"/>
            <a:endCxn id="13" idx="0"/>
          </p:cNvCxnSpPr>
          <p:nvPr/>
        </p:nvCxnSpPr>
        <p:spPr>
          <a:xfrm>
            <a:off x="9990526" y="4752784"/>
            <a:ext cx="3571" cy="100666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: מרפקי 22"/>
          <p:cNvCxnSpPr>
            <a:cxnSpLocks/>
            <a:stCxn id="9" idx="3"/>
            <a:endCxn id="10" idx="3"/>
          </p:cNvCxnSpPr>
          <p:nvPr/>
        </p:nvCxnSpPr>
        <p:spPr>
          <a:xfrm flipH="1" flipV="1">
            <a:off x="9858375" y="2418572"/>
            <a:ext cx="1082270" cy="1891697"/>
          </a:xfrm>
          <a:prstGeom prst="bentConnector3">
            <a:avLst>
              <a:gd name="adj1" fmla="val -211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/>
          <p:cNvCxnSpPr>
            <a:cxnSpLocks/>
            <a:stCxn id="10" idx="1"/>
            <a:endCxn id="14" idx="3"/>
          </p:cNvCxnSpPr>
          <p:nvPr/>
        </p:nvCxnSpPr>
        <p:spPr>
          <a:xfrm flipH="1">
            <a:off x="5287565" y="2418572"/>
            <a:ext cx="698898" cy="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26"/>
          <p:cNvCxnSpPr>
            <a:cxnSpLocks/>
            <a:stCxn id="14" idx="2"/>
            <a:endCxn id="12" idx="0"/>
          </p:cNvCxnSpPr>
          <p:nvPr/>
        </p:nvCxnSpPr>
        <p:spPr>
          <a:xfrm>
            <a:off x="3702844" y="2861479"/>
            <a:ext cx="0" cy="1006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989148" y="1748907"/>
            <a:ext cx="1590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Dataset</a:t>
            </a:r>
          </a:p>
          <a:p>
            <a:pPr algn="ctr"/>
            <a:r>
              <a:rPr lang="en-US" dirty="0"/>
              <a:t>Baseline + new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54341" y="2995088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55217" y="1242332"/>
            <a:ext cx="1716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b="1" dirty="0"/>
              <a:t>Stratified 3 fold </a:t>
            </a:r>
          </a:p>
          <a:p>
            <a:pPr algn="ctr" rtl="0"/>
            <a:r>
              <a:rPr lang="en-US" b="1" dirty="0"/>
              <a:t>SGD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78592" y="475278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Tfidf</a:t>
            </a:r>
            <a:endParaRPr lang="en-US" b="1" dirty="0"/>
          </a:p>
        </p:txBody>
      </p:sp>
      <p:sp>
        <p:nvSpPr>
          <p:cNvPr id="3" name="מלבן 2"/>
          <p:cNvSpPr/>
          <p:nvPr/>
        </p:nvSpPr>
        <p:spPr>
          <a:xfrm>
            <a:off x="8652735" y="4752783"/>
            <a:ext cx="1164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Word2Vec</a:t>
            </a:r>
          </a:p>
        </p:txBody>
      </p:sp>
    </p:spTree>
    <p:extLst>
      <p:ext uri="{BB962C8B-B14F-4D97-AF65-F5344CB8AC3E}">
        <p14:creationId xmlns:p14="http://schemas.microsoft.com/office/powerpoint/2010/main" val="16370667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W2V Evaluation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Algo</a:t>
            </a:r>
            <a:r>
              <a:rPr lang="en-US" dirty="0"/>
              <a:t> 1 : univariate feature selection for different K</a:t>
            </a:r>
          </a:p>
          <a:p>
            <a:pPr algn="l" rtl="0"/>
            <a:r>
              <a:rPr lang="en-US" dirty="0" err="1"/>
              <a:t>Algo</a:t>
            </a:r>
            <a:r>
              <a:rPr lang="en-US" dirty="0"/>
              <a:t> 2: W2V word selection</a:t>
            </a:r>
          </a:p>
        </p:txBody>
      </p:sp>
    </p:spTree>
    <p:extLst>
      <p:ext uri="{BB962C8B-B14F-4D97-AF65-F5344CB8AC3E}">
        <p14:creationId xmlns:p14="http://schemas.microsoft.com/office/powerpoint/2010/main" val="4250408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Evaluate w2v VS Feature Selection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199" y="1690688"/>
            <a:ext cx="7960877" cy="47346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211" y="2543175"/>
            <a:ext cx="2500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dirty="0"/>
              <a:t>W2v feature selection breaks the 0.92 AUC boundary! </a:t>
            </a:r>
          </a:p>
        </p:txBody>
      </p:sp>
    </p:spTree>
    <p:extLst>
      <p:ext uri="{BB962C8B-B14F-4D97-AF65-F5344CB8AC3E}">
        <p14:creationId xmlns:p14="http://schemas.microsoft.com/office/powerpoint/2010/main" val="139652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Parser? Classifier?</a:t>
            </a:r>
          </a:p>
        </p:txBody>
      </p:sp>
      <p:sp>
        <p:nvSpPr>
          <p:cNvPr id="6" name="מלבן 5"/>
          <p:cNvSpPr/>
          <p:nvPr/>
        </p:nvSpPr>
        <p:spPr>
          <a:xfrm>
            <a:off x="371476" y="3867754"/>
            <a:ext cx="1900238" cy="885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Raw Data</a:t>
            </a:r>
          </a:p>
        </p:txBody>
      </p:sp>
      <p:sp>
        <p:nvSpPr>
          <p:cNvPr id="7" name="מלבן 6"/>
          <p:cNvSpPr/>
          <p:nvPr/>
        </p:nvSpPr>
        <p:spPr>
          <a:xfrm>
            <a:off x="5239931" y="3867754"/>
            <a:ext cx="1900238" cy="8850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 Data</a:t>
            </a:r>
          </a:p>
        </p:txBody>
      </p:sp>
      <p:sp>
        <p:nvSpPr>
          <p:cNvPr id="8" name="מלבן 7"/>
          <p:cNvSpPr/>
          <p:nvPr/>
        </p:nvSpPr>
        <p:spPr>
          <a:xfrm>
            <a:off x="7140169" y="3867753"/>
            <a:ext cx="1900238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Feature Extraction</a:t>
            </a:r>
          </a:p>
        </p:txBody>
      </p:sp>
      <p:sp>
        <p:nvSpPr>
          <p:cNvPr id="9" name="מלבן 8"/>
          <p:cNvSpPr/>
          <p:nvPr/>
        </p:nvSpPr>
        <p:spPr>
          <a:xfrm>
            <a:off x="9040407" y="3867753"/>
            <a:ext cx="1900238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Feature Selection</a:t>
            </a:r>
          </a:p>
        </p:txBody>
      </p:sp>
      <p:sp>
        <p:nvSpPr>
          <p:cNvPr id="10" name="מלבן 9"/>
          <p:cNvSpPr/>
          <p:nvPr/>
        </p:nvSpPr>
        <p:spPr>
          <a:xfrm>
            <a:off x="5986463" y="1976056"/>
            <a:ext cx="3871912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Evaluate </a:t>
            </a:r>
          </a:p>
          <a:p>
            <a:pPr algn="ctr"/>
            <a:r>
              <a:rPr lang="en-US" sz="2800" dirty="0"/>
              <a:t>models + pipeline</a:t>
            </a:r>
          </a:p>
        </p:txBody>
      </p:sp>
      <p:sp>
        <p:nvSpPr>
          <p:cNvPr id="12" name="מלבן 11"/>
          <p:cNvSpPr/>
          <p:nvPr/>
        </p:nvSpPr>
        <p:spPr>
          <a:xfrm>
            <a:off x="2752725" y="3867752"/>
            <a:ext cx="1900238" cy="885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Baseline Parameters</a:t>
            </a:r>
          </a:p>
        </p:txBody>
      </p:sp>
      <p:sp>
        <p:nvSpPr>
          <p:cNvPr id="13" name="מלבן 12"/>
          <p:cNvSpPr/>
          <p:nvPr/>
        </p:nvSpPr>
        <p:spPr>
          <a:xfrm>
            <a:off x="9043978" y="5759449"/>
            <a:ext cx="1900238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Topic Analysis</a:t>
            </a:r>
          </a:p>
        </p:txBody>
      </p:sp>
      <p:sp>
        <p:nvSpPr>
          <p:cNvPr id="14" name="יהלום 13"/>
          <p:cNvSpPr/>
          <p:nvPr/>
        </p:nvSpPr>
        <p:spPr>
          <a:xfrm>
            <a:off x="2118122" y="1976448"/>
            <a:ext cx="3169443" cy="88503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AUC &gt; best AUC</a:t>
            </a:r>
          </a:p>
        </p:txBody>
      </p:sp>
      <p:sp>
        <p:nvSpPr>
          <p:cNvPr id="15" name="מלבן 14"/>
          <p:cNvSpPr/>
          <p:nvPr/>
        </p:nvSpPr>
        <p:spPr>
          <a:xfrm>
            <a:off x="5242311" y="3425237"/>
            <a:ext cx="5698333" cy="442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Parameters</a:t>
            </a:r>
          </a:p>
        </p:txBody>
      </p:sp>
      <p:cxnSp>
        <p:nvCxnSpPr>
          <p:cNvPr id="17" name="מחבר חץ ישר 16"/>
          <p:cNvCxnSpPr>
            <a:cxnSpLocks/>
            <a:stCxn id="6" idx="3"/>
            <a:endCxn id="12" idx="1"/>
          </p:cNvCxnSpPr>
          <p:nvPr/>
        </p:nvCxnSpPr>
        <p:spPr>
          <a:xfrm flipV="1">
            <a:off x="2271714" y="4310268"/>
            <a:ext cx="481011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מחבר חץ ישר 18"/>
          <p:cNvCxnSpPr>
            <a:cxnSpLocks/>
            <a:stCxn id="12" idx="3"/>
            <a:endCxn id="7" idx="1"/>
          </p:cNvCxnSpPr>
          <p:nvPr/>
        </p:nvCxnSpPr>
        <p:spPr>
          <a:xfrm>
            <a:off x="4652963" y="4310268"/>
            <a:ext cx="58696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/>
          <p:cNvCxnSpPr>
            <a:stCxn id="9" idx="2"/>
            <a:endCxn id="13" idx="0"/>
          </p:cNvCxnSpPr>
          <p:nvPr/>
        </p:nvCxnSpPr>
        <p:spPr>
          <a:xfrm>
            <a:off x="9990526" y="4752784"/>
            <a:ext cx="3571" cy="100666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: מרפקי 22"/>
          <p:cNvCxnSpPr>
            <a:cxnSpLocks/>
            <a:stCxn id="9" idx="3"/>
            <a:endCxn id="10" idx="3"/>
          </p:cNvCxnSpPr>
          <p:nvPr/>
        </p:nvCxnSpPr>
        <p:spPr>
          <a:xfrm flipH="1" flipV="1">
            <a:off x="9858375" y="2418572"/>
            <a:ext cx="1082270" cy="1891697"/>
          </a:xfrm>
          <a:prstGeom prst="bentConnector3">
            <a:avLst>
              <a:gd name="adj1" fmla="val -211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/>
          <p:cNvCxnSpPr>
            <a:cxnSpLocks/>
            <a:stCxn id="10" idx="1"/>
            <a:endCxn id="14" idx="3"/>
          </p:cNvCxnSpPr>
          <p:nvPr/>
        </p:nvCxnSpPr>
        <p:spPr>
          <a:xfrm flipH="1">
            <a:off x="5287565" y="2418572"/>
            <a:ext cx="698898" cy="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26"/>
          <p:cNvCxnSpPr>
            <a:cxnSpLocks/>
            <a:stCxn id="14" idx="2"/>
            <a:endCxn id="12" idx="0"/>
          </p:cNvCxnSpPr>
          <p:nvPr/>
        </p:nvCxnSpPr>
        <p:spPr>
          <a:xfrm>
            <a:off x="3702844" y="2861479"/>
            <a:ext cx="0" cy="1006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989148" y="1748907"/>
            <a:ext cx="1590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Dataset</a:t>
            </a:r>
          </a:p>
          <a:p>
            <a:pPr algn="ctr"/>
            <a:r>
              <a:rPr lang="en-US" dirty="0"/>
              <a:t>Baseline + new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54341" y="2995088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27630" y="4874025"/>
            <a:ext cx="1544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Count VS </a:t>
            </a:r>
            <a:r>
              <a:rPr lang="en-US" b="1" dirty="0" err="1"/>
              <a:t>Tfidf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986463" y="1242332"/>
            <a:ext cx="3853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b="1" dirty="0"/>
              <a:t>Stratified 3 fold (keep label balance)</a:t>
            </a:r>
          </a:p>
          <a:p>
            <a:pPr algn="ctr" rtl="0"/>
            <a:r>
              <a:rPr lang="en-US" b="1" dirty="0"/>
              <a:t>SGD, </a:t>
            </a:r>
            <a:r>
              <a:rPr lang="en-US" b="1" dirty="0" err="1"/>
              <a:t>SVM,AdaBoost,KNN,Tree,RForest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525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Evaluate </a:t>
            </a:r>
            <a:r>
              <a:rPr lang="en-US" dirty="0" err="1"/>
              <a:t>tfidf</a:t>
            </a:r>
            <a:r>
              <a:rPr lang="en-US" dirty="0"/>
              <a:t> vs count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8" y="2060020"/>
            <a:ext cx="5817870" cy="1664921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738" y="4556424"/>
            <a:ext cx="5895975" cy="1666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6248" y="1706319"/>
            <a:ext cx="675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Tfidf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900738" y="4094273"/>
            <a:ext cx="820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Count</a:t>
            </a:r>
          </a:p>
        </p:txBody>
      </p:sp>
      <p:sp>
        <p:nvSpPr>
          <p:cNvPr id="3" name="אליפסה 2"/>
          <p:cNvSpPr/>
          <p:nvPr/>
        </p:nvSpPr>
        <p:spPr>
          <a:xfrm>
            <a:off x="2250758" y="2292405"/>
            <a:ext cx="1114425" cy="29363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אליפסה 7"/>
          <p:cNvSpPr/>
          <p:nvPr/>
        </p:nvSpPr>
        <p:spPr>
          <a:xfrm>
            <a:off x="7734300" y="4731662"/>
            <a:ext cx="1114425" cy="2936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אליפסה 8"/>
          <p:cNvSpPr/>
          <p:nvPr/>
        </p:nvSpPr>
        <p:spPr>
          <a:xfrm>
            <a:off x="236628" y="2292404"/>
            <a:ext cx="1114425" cy="29363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6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Evaluate parser</a:t>
            </a:r>
          </a:p>
        </p:txBody>
      </p:sp>
      <p:sp>
        <p:nvSpPr>
          <p:cNvPr id="6" name="מלבן 5"/>
          <p:cNvSpPr/>
          <p:nvPr/>
        </p:nvSpPr>
        <p:spPr>
          <a:xfrm>
            <a:off x="371476" y="3867754"/>
            <a:ext cx="1900238" cy="885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Raw Data</a:t>
            </a:r>
          </a:p>
        </p:txBody>
      </p:sp>
      <p:sp>
        <p:nvSpPr>
          <p:cNvPr id="7" name="מלבן 6"/>
          <p:cNvSpPr/>
          <p:nvPr/>
        </p:nvSpPr>
        <p:spPr>
          <a:xfrm>
            <a:off x="5239931" y="3867754"/>
            <a:ext cx="1900238" cy="8850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 Data</a:t>
            </a:r>
          </a:p>
        </p:txBody>
      </p:sp>
      <p:sp>
        <p:nvSpPr>
          <p:cNvPr id="8" name="מלבן 7"/>
          <p:cNvSpPr/>
          <p:nvPr/>
        </p:nvSpPr>
        <p:spPr>
          <a:xfrm>
            <a:off x="7140169" y="3867753"/>
            <a:ext cx="1900238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Feature Extraction</a:t>
            </a:r>
          </a:p>
        </p:txBody>
      </p:sp>
      <p:sp>
        <p:nvSpPr>
          <p:cNvPr id="9" name="מלבן 8"/>
          <p:cNvSpPr/>
          <p:nvPr/>
        </p:nvSpPr>
        <p:spPr>
          <a:xfrm>
            <a:off x="9040407" y="3867753"/>
            <a:ext cx="1900238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Feature Selection</a:t>
            </a:r>
          </a:p>
        </p:txBody>
      </p:sp>
      <p:sp>
        <p:nvSpPr>
          <p:cNvPr id="10" name="מלבן 9"/>
          <p:cNvSpPr/>
          <p:nvPr/>
        </p:nvSpPr>
        <p:spPr>
          <a:xfrm>
            <a:off x="5986463" y="1976056"/>
            <a:ext cx="3871912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Evaluate </a:t>
            </a:r>
          </a:p>
          <a:p>
            <a:pPr algn="ctr"/>
            <a:r>
              <a:rPr lang="en-US" sz="2800" dirty="0"/>
              <a:t>models + pipeline</a:t>
            </a:r>
          </a:p>
        </p:txBody>
      </p:sp>
      <p:sp>
        <p:nvSpPr>
          <p:cNvPr id="12" name="מלבן 11"/>
          <p:cNvSpPr/>
          <p:nvPr/>
        </p:nvSpPr>
        <p:spPr>
          <a:xfrm>
            <a:off x="2752725" y="3867752"/>
            <a:ext cx="1900238" cy="885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Baseline Parameters</a:t>
            </a:r>
          </a:p>
        </p:txBody>
      </p:sp>
      <p:sp>
        <p:nvSpPr>
          <p:cNvPr id="13" name="מלבן 12"/>
          <p:cNvSpPr/>
          <p:nvPr/>
        </p:nvSpPr>
        <p:spPr>
          <a:xfrm>
            <a:off x="9043978" y="5759449"/>
            <a:ext cx="1900238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Topic Analysis</a:t>
            </a:r>
          </a:p>
        </p:txBody>
      </p:sp>
      <p:sp>
        <p:nvSpPr>
          <p:cNvPr id="14" name="יהלום 13"/>
          <p:cNvSpPr/>
          <p:nvPr/>
        </p:nvSpPr>
        <p:spPr>
          <a:xfrm>
            <a:off x="2118122" y="1976448"/>
            <a:ext cx="3169443" cy="885031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0.921 &gt; 0</a:t>
            </a:r>
          </a:p>
        </p:txBody>
      </p:sp>
      <p:sp>
        <p:nvSpPr>
          <p:cNvPr id="15" name="מלבן 14"/>
          <p:cNvSpPr/>
          <p:nvPr/>
        </p:nvSpPr>
        <p:spPr>
          <a:xfrm>
            <a:off x="5242311" y="3425237"/>
            <a:ext cx="5698333" cy="442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Parameters</a:t>
            </a:r>
          </a:p>
        </p:txBody>
      </p:sp>
      <p:cxnSp>
        <p:nvCxnSpPr>
          <p:cNvPr id="17" name="מחבר חץ ישר 16"/>
          <p:cNvCxnSpPr>
            <a:cxnSpLocks/>
            <a:stCxn id="6" idx="3"/>
            <a:endCxn id="12" idx="1"/>
          </p:cNvCxnSpPr>
          <p:nvPr/>
        </p:nvCxnSpPr>
        <p:spPr>
          <a:xfrm flipV="1">
            <a:off x="2271714" y="4310268"/>
            <a:ext cx="481011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מחבר חץ ישר 18"/>
          <p:cNvCxnSpPr>
            <a:cxnSpLocks/>
            <a:stCxn id="12" idx="3"/>
            <a:endCxn id="7" idx="1"/>
          </p:cNvCxnSpPr>
          <p:nvPr/>
        </p:nvCxnSpPr>
        <p:spPr>
          <a:xfrm>
            <a:off x="4652963" y="4310268"/>
            <a:ext cx="58696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/>
          <p:cNvCxnSpPr>
            <a:stCxn id="9" idx="2"/>
            <a:endCxn id="13" idx="0"/>
          </p:cNvCxnSpPr>
          <p:nvPr/>
        </p:nvCxnSpPr>
        <p:spPr>
          <a:xfrm>
            <a:off x="9990526" y="4752784"/>
            <a:ext cx="3571" cy="100666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: מרפקי 22"/>
          <p:cNvCxnSpPr>
            <a:cxnSpLocks/>
            <a:stCxn id="9" idx="3"/>
            <a:endCxn id="10" idx="3"/>
          </p:cNvCxnSpPr>
          <p:nvPr/>
        </p:nvCxnSpPr>
        <p:spPr>
          <a:xfrm flipH="1" flipV="1">
            <a:off x="9858375" y="2418572"/>
            <a:ext cx="1082270" cy="1891697"/>
          </a:xfrm>
          <a:prstGeom prst="bentConnector3">
            <a:avLst>
              <a:gd name="adj1" fmla="val -211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/>
          <p:cNvCxnSpPr>
            <a:cxnSpLocks/>
            <a:stCxn id="10" idx="1"/>
            <a:endCxn id="14" idx="3"/>
          </p:cNvCxnSpPr>
          <p:nvPr/>
        </p:nvCxnSpPr>
        <p:spPr>
          <a:xfrm flipH="1">
            <a:off x="5287565" y="2418572"/>
            <a:ext cx="698898" cy="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26"/>
          <p:cNvCxnSpPr>
            <a:cxnSpLocks/>
            <a:stCxn id="14" idx="2"/>
            <a:endCxn id="12" idx="0"/>
          </p:cNvCxnSpPr>
          <p:nvPr/>
        </p:nvCxnSpPr>
        <p:spPr>
          <a:xfrm>
            <a:off x="3702844" y="2861479"/>
            <a:ext cx="0" cy="1006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989148" y="1748907"/>
            <a:ext cx="1590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Dataset</a:t>
            </a:r>
          </a:p>
          <a:p>
            <a:pPr algn="ctr"/>
            <a:r>
              <a:rPr lang="en-US" dirty="0"/>
              <a:t>Baseline + new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54341" y="2995088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97359" y="1242332"/>
            <a:ext cx="3631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b="1" dirty="0"/>
              <a:t>Stratified 3 fold (keep label balance)</a:t>
            </a:r>
          </a:p>
          <a:p>
            <a:pPr algn="ctr" rtl="0"/>
            <a:r>
              <a:rPr lang="en-US" b="1" dirty="0"/>
              <a:t>SGD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78592" y="475278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Tfidf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327630" y="4874025"/>
            <a:ext cx="1544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Count VS </a:t>
            </a:r>
            <a:r>
              <a:rPr lang="en-US" b="1" dirty="0" err="1"/>
              <a:t>Tfidf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784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Extraction?</a:t>
            </a:r>
          </a:p>
        </p:txBody>
      </p:sp>
      <p:sp>
        <p:nvSpPr>
          <p:cNvPr id="6" name="מלבן 5"/>
          <p:cNvSpPr/>
          <p:nvPr/>
        </p:nvSpPr>
        <p:spPr>
          <a:xfrm>
            <a:off x="371476" y="3867754"/>
            <a:ext cx="1900238" cy="885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Raw Data</a:t>
            </a:r>
          </a:p>
        </p:txBody>
      </p:sp>
      <p:sp>
        <p:nvSpPr>
          <p:cNvPr id="7" name="מלבן 6"/>
          <p:cNvSpPr/>
          <p:nvPr/>
        </p:nvSpPr>
        <p:spPr>
          <a:xfrm>
            <a:off x="5239931" y="3867754"/>
            <a:ext cx="1900238" cy="8850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 Data</a:t>
            </a:r>
          </a:p>
        </p:txBody>
      </p:sp>
      <p:sp>
        <p:nvSpPr>
          <p:cNvPr id="8" name="מלבן 7"/>
          <p:cNvSpPr/>
          <p:nvPr/>
        </p:nvSpPr>
        <p:spPr>
          <a:xfrm>
            <a:off x="7140169" y="3867753"/>
            <a:ext cx="1900238" cy="8850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Feature Extraction</a:t>
            </a:r>
            <a:endParaRPr lang="en-US" sz="2800" dirty="0"/>
          </a:p>
        </p:txBody>
      </p:sp>
      <p:sp>
        <p:nvSpPr>
          <p:cNvPr id="9" name="מלבן 8"/>
          <p:cNvSpPr/>
          <p:nvPr/>
        </p:nvSpPr>
        <p:spPr>
          <a:xfrm>
            <a:off x="9040407" y="3867753"/>
            <a:ext cx="1900238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Feature Selection</a:t>
            </a:r>
          </a:p>
        </p:txBody>
      </p:sp>
      <p:sp>
        <p:nvSpPr>
          <p:cNvPr id="10" name="מלבן 9"/>
          <p:cNvSpPr/>
          <p:nvPr/>
        </p:nvSpPr>
        <p:spPr>
          <a:xfrm>
            <a:off x="5986463" y="1976056"/>
            <a:ext cx="3871912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Evaluate </a:t>
            </a:r>
          </a:p>
          <a:p>
            <a:pPr algn="ctr"/>
            <a:r>
              <a:rPr lang="en-US" sz="2800" dirty="0"/>
              <a:t>models + pipeline</a:t>
            </a:r>
          </a:p>
        </p:txBody>
      </p:sp>
      <p:sp>
        <p:nvSpPr>
          <p:cNvPr id="12" name="מלבן 11"/>
          <p:cNvSpPr/>
          <p:nvPr/>
        </p:nvSpPr>
        <p:spPr>
          <a:xfrm>
            <a:off x="2752725" y="3867752"/>
            <a:ext cx="1900238" cy="885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Baseline Parameters</a:t>
            </a:r>
          </a:p>
        </p:txBody>
      </p:sp>
      <p:sp>
        <p:nvSpPr>
          <p:cNvPr id="13" name="מלבן 12"/>
          <p:cNvSpPr/>
          <p:nvPr/>
        </p:nvSpPr>
        <p:spPr>
          <a:xfrm>
            <a:off x="9043978" y="5759449"/>
            <a:ext cx="1900238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Topic Analysis</a:t>
            </a:r>
          </a:p>
        </p:txBody>
      </p:sp>
      <p:sp>
        <p:nvSpPr>
          <p:cNvPr id="14" name="יהלום 13"/>
          <p:cNvSpPr/>
          <p:nvPr/>
        </p:nvSpPr>
        <p:spPr>
          <a:xfrm>
            <a:off x="2118122" y="1976448"/>
            <a:ext cx="3169443" cy="88503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0.921</a:t>
            </a:r>
          </a:p>
        </p:txBody>
      </p:sp>
      <p:sp>
        <p:nvSpPr>
          <p:cNvPr id="15" name="מלבן 14"/>
          <p:cNvSpPr/>
          <p:nvPr/>
        </p:nvSpPr>
        <p:spPr>
          <a:xfrm>
            <a:off x="5242311" y="3425237"/>
            <a:ext cx="5698333" cy="442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Parameters</a:t>
            </a:r>
          </a:p>
        </p:txBody>
      </p:sp>
      <p:cxnSp>
        <p:nvCxnSpPr>
          <p:cNvPr id="17" name="מחבר חץ ישר 16"/>
          <p:cNvCxnSpPr>
            <a:cxnSpLocks/>
            <a:stCxn id="6" idx="3"/>
            <a:endCxn id="12" idx="1"/>
          </p:cNvCxnSpPr>
          <p:nvPr/>
        </p:nvCxnSpPr>
        <p:spPr>
          <a:xfrm flipV="1">
            <a:off x="2271714" y="4310268"/>
            <a:ext cx="481011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מחבר חץ ישר 18"/>
          <p:cNvCxnSpPr>
            <a:cxnSpLocks/>
            <a:stCxn id="12" idx="3"/>
            <a:endCxn id="7" idx="1"/>
          </p:cNvCxnSpPr>
          <p:nvPr/>
        </p:nvCxnSpPr>
        <p:spPr>
          <a:xfrm>
            <a:off x="4652963" y="4310268"/>
            <a:ext cx="58696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/>
          <p:cNvCxnSpPr>
            <a:stCxn id="9" idx="2"/>
            <a:endCxn id="13" idx="0"/>
          </p:cNvCxnSpPr>
          <p:nvPr/>
        </p:nvCxnSpPr>
        <p:spPr>
          <a:xfrm>
            <a:off x="9990526" y="4752784"/>
            <a:ext cx="3571" cy="100666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: מרפקי 22"/>
          <p:cNvCxnSpPr>
            <a:cxnSpLocks/>
            <a:stCxn id="9" idx="3"/>
            <a:endCxn id="10" idx="3"/>
          </p:cNvCxnSpPr>
          <p:nvPr/>
        </p:nvCxnSpPr>
        <p:spPr>
          <a:xfrm flipH="1" flipV="1">
            <a:off x="9858375" y="2418572"/>
            <a:ext cx="1082270" cy="1891697"/>
          </a:xfrm>
          <a:prstGeom prst="bentConnector3">
            <a:avLst>
              <a:gd name="adj1" fmla="val -211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/>
          <p:cNvCxnSpPr>
            <a:cxnSpLocks/>
            <a:stCxn id="10" idx="1"/>
            <a:endCxn id="14" idx="3"/>
          </p:cNvCxnSpPr>
          <p:nvPr/>
        </p:nvCxnSpPr>
        <p:spPr>
          <a:xfrm flipH="1">
            <a:off x="5287565" y="2418572"/>
            <a:ext cx="698898" cy="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26"/>
          <p:cNvCxnSpPr>
            <a:cxnSpLocks/>
            <a:stCxn id="14" idx="2"/>
            <a:endCxn id="12" idx="0"/>
          </p:cNvCxnSpPr>
          <p:nvPr/>
        </p:nvCxnSpPr>
        <p:spPr>
          <a:xfrm>
            <a:off x="3702844" y="2861479"/>
            <a:ext cx="0" cy="1006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989148" y="1748907"/>
            <a:ext cx="1590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Dataset</a:t>
            </a:r>
          </a:p>
          <a:p>
            <a:pPr algn="ctr"/>
            <a:r>
              <a:rPr lang="en-US" dirty="0"/>
              <a:t>Baseline + new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54341" y="2995088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55217" y="1242332"/>
            <a:ext cx="1716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b="1" dirty="0"/>
              <a:t>Stratified 3 fold </a:t>
            </a:r>
          </a:p>
          <a:p>
            <a:pPr algn="ctr" rtl="0"/>
            <a:r>
              <a:rPr lang="en-US" b="1" dirty="0"/>
              <a:t>SGD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78592" y="475278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Tfidf</a:t>
            </a:r>
            <a:endParaRPr lang="en-US" b="1" dirty="0"/>
          </a:p>
        </p:txBody>
      </p:sp>
      <p:sp>
        <p:nvSpPr>
          <p:cNvPr id="3" name="מלבן 2"/>
          <p:cNvSpPr/>
          <p:nvPr/>
        </p:nvSpPr>
        <p:spPr>
          <a:xfrm>
            <a:off x="5793565" y="4752783"/>
            <a:ext cx="27860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/>
              <a:t>Tokenizer: None / stemmer</a:t>
            </a:r>
          </a:p>
          <a:p>
            <a:pPr algn="l" rtl="0"/>
            <a:r>
              <a:rPr lang="en-US" b="1" dirty="0"/>
              <a:t>Lower: True / False</a:t>
            </a:r>
          </a:p>
          <a:p>
            <a:pPr algn="l" rtl="0"/>
            <a:r>
              <a:rPr lang="en-US" b="1" dirty="0"/>
              <a:t>Stop words: None / English</a:t>
            </a:r>
          </a:p>
          <a:p>
            <a:pPr algn="l" rtl="0"/>
            <a:r>
              <a:rPr lang="en-US" b="1" dirty="0" err="1"/>
              <a:t>Ngram</a:t>
            </a:r>
            <a:r>
              <a:rPr lang="en-US" b="1" dirty="0"/>
              <a:t>: 1, 2, 3</a:t>
            </a:r>
          </a:p>
        </p:txBody>
      </p:sp>
    </p:spTree>
    <p:extLst>
      <p:ext uri="{BB962C8B-B14F-4D97-AF65-F5344CB8AC3E}">
        <p14:creationId xmlns:p14="http://schemas.microsoft.com/office/powerpoint/2010/main" val="776669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Evaluate Extraction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/>
              <a:t>Tokenizer: None / stemmer</a:t>
            </a:r>
          </a:p>
          <a:p>
            <a:pPr algn="l" rtl="0"/>
            <a:r>
              <a:rPr lang="en-US" b="1" dirty="0"/>
              <a:t>Lower: True / False</a:t>
            </a:r>
          </a:p>
          <a:p>
            <a:pPr algn="l" rtl="0"/>
            <a:r>
              <a:rPr lang="en-US" b="1" dirty="0"/>
              <a:t>Stop words: None / English</a:t>
            </a:r>
          </a:p>
          <a:p>
            <a:pPr algn="l" rtl="0"/>
            <a:r>
              <a:rPr lang="en-US" b="1" dirty="0" err="1"/>
              <a:t>Ngram</a:t>
            </a:r>
            <a:r>
              <a:rPr lang="en-US" b="1" dirty="0"/>
              <a:t>: 1, 2, 3</a:t>
            </a: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359" y="2199322"/>
            <a:ext cx="2657599" cy="650558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358" y="2849880"/>
            <a:ext cx="2775473" cy="655320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358" y="1558290"/>
            <a:ext cx="4844613" cy="610554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7356" y="3509961"/>
            <a:ext cx="2775475" cy="89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84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Evaluate Extraction</a:t>
            </a:r>
          </a:p>
        </p:txBody>
      </p:sp>
      <p:sp>
        <p:nvSpPr>
          <p:cNvPr id="6" name="מלבן 5"/>
          <p:cNvSpPr/>
          <p:nvPr/>
        </p:nvSpPr>
        <p:spPr>
          <a:xfrm>
            <a:off x="371476" y="3867754"/>
            <a:ext cx="1900238" cy="885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Raw Data</a:t>
            </a:r>
          </a:p>
        </p:txBody>
      </p:sp>
      <p:sp>
        <p:nvSpPr>
          <p:cNvPr id="7" name="מלבן 6"/>
          <p:cNvSpPr/>
          <p:nvPr/>
        </p:nvSpPr>
        <p:spPr>
          <a:xfrm>
            <a:off x="5239931" y="3867754"/>
            <a:ext cx="1900238" cy="8850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 Data</a:t>
            </a:r>
          </a:p>
        </p:txBody>
      </p:sp>
      <p:sp>
        <p:nvSpPr>
          <p:cNvPr id="8" name="מלבן 7"/>
          <p:cNvSpPr/>
          <p:nvPr/>
        </p:nvSpPr>
        <p:spPr>
          <a:xfrm>
            <a:off x="7140169" y="3867753"/>
            <a:ext cx="1900238" cy="8850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Feature Extraction</a:t>
            </a:r>
            <a:endParaRPr lang="en-US" sz="2800" dirty="0"/>
          </a:p>
        </p:txBody>
      </p:sp>
      <p:sp>
        <p:nvSpPr>
          <p:cNvPr id="9" name="מלבן 8"/>
          <p:cNvSpPr/>
          <p:nvPr/>
        </p:nvSpPr>
        <p:spPr>
          <a:xfrm>
            <a:off x="9040407" y="3867753"/>
            <a:ext cx="1900238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Feature Selection</a:t>
            </a:r>
          </a:p>
        </p:txBody>
      </p:sp>
      <p:sp>
        <p:nvSpPr>
          <p:cNvPr id="10" name="מלבן 9"/>
          <p:cNvSpPr/>
          <p:nvPr/>
        </p:nvSpPr>
        <p:spPr>
          <a:xfrm>
            <a:off x="5986463" y="1976056"/>
            <a:ext cx="3871912" cy="8850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Evaluate </a:t>
            </a:r>
          </a:p>
          <a:p>
            <a:pPr algn="ctr"/>
            <a:r>
              <a:rPr lang="en-US" sz="2800" dirty="0"/>
              <a:t>models + pipeline</a:t>
            </a:r>
          </a:p>
        </p:txBody>
      </p:sp>
      <p:sp>
        <p:nvSpPr>
          <p:cNvPr id="12" name="מלבן 11"/>
          <p:cNvSpPr/>
          <p:nvPr/>
        </p:nvSpPr>
        <p:spPr>
          <a:xfrm>
            <a:off x="2752725" y="3867752"/>
            <a:ext cx="1900238" cy="885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Baseline Parameters</a:t>
            </a:r>
          </a:p>
        </p:txBody>
      </p:sp>
      <p:sp>
        <p:nvSpPr>
          <p:cNvPr id="13" name="מלבן 12"/>
          <p:cNvSpPr/>
          <p:nvPr/>
        </p:nvSpPr>
        <p:spPr>
          <a:xfrm>
            <a:off x="9043978" y="5759449"/>
            <a:ext cx="1900238" cy="885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Topic Analysis</a:t>
            </a:r>
          </a:p>
        </p:txBody>
      </p:sp>
      <p:sp>
        <p:nvSpPr>
          <p:cNvPr id="14" name="יהלום 13"/>
          <p:cNvSpPr/>
          <p:nvPr/>
        </p:nvSpPr>
        <p:spPr>
          <a:xfrm>
            <a:off x="2118122" y="1976448"/>
            <a:ext cx="3169443" cy="885031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0.923 &gt; 0.921</a:t>
            </a:r>
          </a:p>
        </p:txBody>
      </p:sp>
      <p:sp>
        <p:nvSpPr>
          <p:cNvPr id="15" name="מלבן 14"/>
          <p:cNvSpPr/>
          <p:nvPr/>
        </p:nvSpPr>
        <p:spPr>
          <a:xfrm>
            <a:off x="5242311" y="3425237"/>
            <a:ext cx="5698333" cy="442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Parameters</a:t>
            </a:r>
          </a:p>
        </p:txBody>
      </p:sp>
      <p:cxnSp>
        <p:nvCxnSpPr>
          <p:cNvPr id="17" name="מחבר חץ ישר 16"/>
          <p:cNvCxnSpPr>
            <a:cxnSpLocks/>
            <a:stCxn id="6" idx="3"/>
            <a:endCxn id="12" idx="1"/>
          </p:cNvCxnSpPr>
          <p:nvPr/>
        </p:nvCxnSpPr>
        <p:spPr>
          <a:xfrm flipV="1">
            <a:off x="2271714" y="4310268"/>
            <a:ext cx="481011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מחבר חץ ישר 18"/>
          <p:cNvCxnSpPr>
            <a:cxnSpLocks/>
            <a:stCxn id="12" idx="3"/>
            <a:endCxn id="7" idx="1"/>
          </p:cNvCxnSpPr>
          <p:nvPr/>
        </p:nvCxnSpPr>
        <p:spPr>
          <a:xfrm>
            <a:off x="4652963" y="4310268"/>
            <a:ext cx="58696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/>
          <p:cNvCxnSpPr>
            <a:stCxn id="9" idx="2"/>
            <a:endCxn id="13" idx="0"/>
          </p:cNvCxnSpPr>
          <p:nvPr/>
        </p:nvCxnSpPr>
        <p:spPr>
          <a:xfrm>
            <a:off x="9990526" y="4752784"/>
            <a:ext cx="3571" cy="100666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: מרפקי 22"/>
          <p:cNvCxnSpPr>
            <a:cxnSpLocks/>
            <a:stCxn id="9" idx="3"/>
            <a:endCxn id="10" idx="3"/>
          </p:cNvCxnSpPr>
          <p:nvPr/>
        </p:nvCxnSpPr>
        <p:spPr>
          <a:xfrm flipH="1" flipV="1">
            <a:off x="9858375" y="2418572"/>
            <a:ext cx="1082270" cy="1891697"/>
          </a:xfrm>
          <a:prstGeom prst="bentConnector3">
            <a:avLst>
              <a:gd name="adj1" fmla="val -211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/>
          <p:cNvCxnSpPr>
            <a:cxnSpLocks/>
            <a:stCxn id="10" idx="1"/>
            <a:endCxn id="14" idx="3"/>
          </p:cNvCxnSpPr>
          <p:nvPr/>
        </p:nvCxnSpPr>
        <p:spPr>
          <a:xfrm flipH="1">
            <a:off x="5287565" y="2418572"/>
            <a:ext cx="698898" cy="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26"/>
          <p:cNvCxnSpPr>
            <a:cxnSpLocks/>
            <a:stCxn id="14" idx="2"/>
            <a:endCxn id="12" idx="0"/>
          </p:cNvCxnSpPr>
          <p:nvPr/>
        </p:nvCxnSpPr>
        <p:spPr>
          <a:xfrm>
            <a:off x="3702844" y="2861479"/>
            <a:ext cx="0" cy="1006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989148" y="1748907"/>
            <a:ext cx="1590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Dataset</a:t>
            </a:r>
          </a:p>
          <a:p>
            <a:pPr algn="ctr"/>
            <a:r>
              <a:rPr lang="en-US" dirty="0"/>
              <a:t>Baseline + new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54341" y="2995088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55217" y="1242332"/>
            <a:ext cx="1716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b="1" dirty="0"/>
              <a:t>Stratified 3 fold </a:t>
            </a:r>
          </a:p>
          <a:p>
            <a:pPr algn="ctr" rtl="0"/>
            <a:r>
              <a:rPr lang="en-US" b="1" dirty="0"/>
              <a:t>SGD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87873" y="4752783"/>
            <a:ext cx="19650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err="1"/>
              <a:t>Tfidf</a:t>
            </a:r>
            <a:endParaRPr lang="en-US" b="1" dirty="0"/>
          </a:p>
          <a:p>
            <a:pPr algn="l"/>
            <a:r>
              <a:rPr lang="en-US" b="1" dirty="0"/>
              <a:t>Normal tokenizer</a:t>
            </a:r>
          </a:p>
          <a:p>
            <a:pPr algn="l"/>
            <a:r>
              <a:rPr lang="en-US" b="1" dirty="0"/>
              <a:t>Lower = true</a:t>
            </a:r>
          </a:p>
          <a:p>
            <a:pPr algn="l"/>
            <a:r>
              <a:rPr lang="en-US" b="1" dirty="0"/>
              <a:t>Stop words = none</a:t>
            </a:r>
          </a:p>
          <a:p>
            <a:pPr algn="l"/>
            <a:r>
              <a:rPr lang="en-US" b="1" dirty="0" err="1"/>
              <a:t>Ngram</a:t>
            </a:r>
            <a:r>
              <a:rPr lang="en-US" b="1" dirty="0"/>
              <a:t> = 1</a:t>
            </a:r>
          </a:p>
        </p:txBody>
      </p:sp>
      <p:sp>
        <p:nvSpPr>
          <p:cNvPr id="3" name="מלבן 2"/>
          <p:cNvSpPr/>
          <p:nvPr/>
        </p:nvSpPr>
        <p:spPr>
          <a:xfrm>
            <a:off x="5239931" y="5001635"/>
            <a:ext cx="27860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/>
              <a:t>Tokenizer: None / stemmer</a:t>
            </a:r>
          </a:p>
          <a:p>
            <a:pPr algn="l" rtl="0"/>
            <a:r>
              <a:rPr lang="en-US" b="1" dirty="0"/>
              <a:t>Lower: True / False</a:t>
            </a:r>
          </a:p>
          <a:p>
            <a:pPr algn="l" rtl="0"/>
            <a:r>
              <a:rPr lang="en-US" b="1" dirty="0"/>
              <a:t>Stop words: None / English</a:t>
            </a:r>
          </a:p>
          <a:p>
            <a:pPr algn="l" rtl="0"/>
            <a:r>
              <a:rPr lang="en-US" b="1" dirty="0" err="1"/>
              <a:t>Ngram</a:t>
            </a:r>
            <a:r>
              <a:rPr lang="en-US" b="1" dirty="0"/>
              <a:t>: 1, 2, 3</a:t>
            </a:r>
          </a:p>
        </p:txBody>
      </p:sp>
    </p:spTree>
    <p:extLst>
      <p:ext uri="{BB962C8B-B14F-4D97-AF65-F5344CB8AC3E}">
        <p14:creationId xmlns:p14="http://schemas.microsoft.com/office/powerpoint/2010/main" val="66701840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1275</Words>
  <Application>Microsoft Office PowerPoint</Application>
  <PresentationFormat>Widescreen</PresentationFormat>
  <Paragraphs>445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Times New Roman</vt:lpstr>
      <vt:lpstr>Wingdings</vt:lpstr>
      <vt:lpstr>ערכת נושא Office</vt:lpstr>
      <vt:lpstr>Sentiment Analysis</vt:lpstr>
      <vt:lpstr>Our Story / scikit learn</vt:lpstr>
      <vt:lpstr>Our Story</vt:lpstr>
      <vt:lpstr>Parser? Classifier?</vt:lpstr>
      <vt:lpstr>Evaluate tfidf vs count</vt:lpstr>
      <vt:lpstr>Evaluate parser</vt:lpstr>
      <vt:lpstr>Extraction?</vt:lpstr>
      <vt:lpstr>Evaluate Extraction</vt:lpstr>
      <vt:lpstr>Evaluate Extraction</vt:lpstr>
      <vt:lpstr>Word Selection</vt:lpstr>
      <vt:lpstr>Evaluate word selection</vt:lpstr>
      <vt:lpstr>Evaluate word Selection</vt:lpstr>
      <vt:lpstr>Transformation</vt:lpstr>
      <vt:lpstr>PowerPoint Presentation</vt:lpstr>
      <vt:lpstr>Evaluate Transformation</vt:lpstr>
      <vt:lpstr>Univariate Feature Selection</vt:lpstr>
      <vt:lpstr>Evaluate Univariate FS</vt:lpstr>
      <vt:lpstr>Enrich with emoticons</vt:lpstr>
      <vt:lpstr>Evaluate emoticons </vt:lpstr>
      <vt:lpstr>Topic Analysis</vt:lpstr>
      <vt:lpstr>Topic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W2V Selection</vt:lpstr>
      <vt:lpstr>Word 2 Vec</vt:lpstr>
      <vt:lpstr>PowerPoint Presentation</vt:lpstr>
      <vt:lpstr>W2V all words collected</vt:lpstr>
      <vt:lpstr>W2V Topic Analysis</vt:lpstr>
      <vt:lpstr>W2V Topic Analysis</vt:lpstr>
      <vt:lpstr>PowerPoint Presentation</vt:lpstr>
      <vt:lpstr>PowerPoint Presentation</vt:lpstr>
      <vt:lpstr>W2V Evaluation</vt:lpstr>
      <vt:lpstr>W2V Evaluation</vt:lpstr>
      <vt:lpstr>Evaluate w2v VS Feature Selection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Lior Sidi</dc:creator>
  <cp:lastModifiedBy>Lior</cp:lastModifiedBy>
  <cp:revision>41</cp:revision>
  <dcterms:created xsi:type="dcterms:W3CDTF">2017-01-22T08:54:56Z</dcterms:created>
  <dcterms:modified xsi:type="dcterms:W3CDTF">2017-10-28T20:37:49Z</dcterms:modified>
</cp:coreProperties>
</file>