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C6F6"/>
    <a:srgbClr val="FBFBFB"/>
    <a:srgbClr val="D5DFE3"/>
    <a:srgbClr val="92B2F2"/>
    <a:srgbClr val="79A0EF"/>
    <a:srgbClr val="5986CF"/>
    <a:srgbClr val="9ABCF4"/>
    <a:srgbClr val="9BB8F3"/>
    <a:srgbClr val="8FB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05" d="100"/>
          <a:sy n="105" d="100"/>
        </p:scale>
        <p:origin x="144" y="3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317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404650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695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2130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4571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107198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326254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302869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78649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E3D1-C59E-4EDC-ADAF-90A0BE0051A5}" type="datetimeFigureOut">
              <a:rPr lang="en-IL" smtClean="0"/>
              <a:t>12/09/2021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149535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CE3D1-C59E-4EDC-ADAF-90A0BE0051A5}" type="datetimeFigureOut">
              <a:rPr lang="en-IL" smtClean="0"/>
              <a:t>12/09/2021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55926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CE3D1-C59E-4EDC-ADAF-90A0BE0051A5}" type="datetimeFigureOut">
              <a:rPr lang="en-IL" smtClean="0"/>
              <a:t>12/09/2021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16173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ECE3D1-C59E-4EDC-ADAF-90A0BE0051A5}" type="datetimeFigureOut">
              <a:rPr lang="en-IL" smtClean="0"/>
              <a:t>12/09/2021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109295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CE3D1-C59E-4EDC-ADAF-90A0BE0051A5}" type="datetimeFigureOut">
              <a:rPr lang="en-IL" smtClean="0"/>
              <a:t>12/09/2021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341503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CE3D1-C59E-4EDC-ADAF-90A0BE0051A5}" type="datetimeFigureOut">
              <a:rPr lang="en-IL" smtClean="0"/>
              <a:t>12/09/2021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245870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CE3D1-C59E-4EDC-ADAF-90A0BE0051A5}" type="datetimeFigureOut">
              <a:rPr lang="en-IL" smtClean="0"/>
              <a:t>12/09/2021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A34E84B-988E-4BB9-AEC9-0E5EFB8BD559}" type="slidenum">
              <a:rPr lang="en-IL" smtClean="0"/>
              <a:t>‹#›</a:t>
            </a:fld>
            <a:endParaRPr lang="en-IL"/>
          </a:p>
        </p:txBody>
      </p:sp>
    </p:spTree>
    <p:extLst>
      <p:ext uri="{BB962C8B-B14F-4D97-AF65-F5344CB8AC3E}">
        <p14:creationId xmlns:p14="http://schemas.microsoft.com/office/powerpoint/2010/main" val="23766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ECE3D1-C59E-4EDC-ADAF-90A0BE0051A5}" type="datetimeFigureOut">
              <a:rPr lang="en-IL" smtClean="0"/>
              <a:t>12/09/2021</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34E84B-988E-4BB9-AEC9-0E5EFB8BD559}" type="slidenum">
              <a:rPr lang="en-IL" smtClean="0"/>
              <a:t>‹#›</a:t>
            </a:fld>
            <a:endParaRPr lang="en-IL"/>
          </a:p>
        </p:txBody>
      </p:sp>
    </p:spTree>
    <p:extLst>
      <p:ext uri="{BB962C8B-B14F-4D97-AF65-F5344CB8AC3E}">
        <p14:creationId xmlns:p14="http://schemas.microsoft.com/office/powerpoint/2010/main" val="312666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40690545_Masked_Face_Recognition_Using_Convolutional_Neural_Network" TargetMode="External"/><Relationship Id="rId2" Type="http://schemas.openxmlformats.org/officeDocument/2006/relationships/hyperlink" Target="https://arxiv.org/abs/2008.1110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1150-03BF-4108-ABB9-ADDFCBBF29D2}"/>
              </a:ext>
            </a:extLst>
          </p:cNvPr>
          <p:cNvSpPr>
            <a:spLocks noGrp="1"/>
          </p:cNvSpPr>
          <p:nvPr>
            <p:ph type="ctrTitle"/>
          </p:nvPr>
        </p:nvSpPr>
        <p:spPr>
          <a:xfrm>
            <a:off x="3064777" y="235076"/>
            <a:ext cx="6062444" cy="959710"/>
          </a:xfrm>
        </p:spPr>
        <p:txBody>
          <a:bodyPr>
            <a:normAutofit/>
          </a:bodyPr>
          <a:lstStyle/>
          <a:p>
            <a:r>
              <a:rPr lang="en-US" sz="4000" dirty="0"/>
              <a:t>Masked Face Recognition</a:t>
            </a:r>
            <a:endParaRPr lang="en-IL" sz="4000" dirty="0"/>
          </a:p>
        </p:txBody>
      </p:sp>
      <p:sp>
        <p:nvSpPr>
          <p:cNvPr id="3" name="Subtitle 2">
            <a:extLst>
              <a:ext uri="{FF2B5EF4-FFF2-40B4-BE49-F238E27FC236}">
                <a16:creationId xmlns:a16="http://schemas.microsoft.com/office/drawing/2014/main" id="{D3D6D7B1-E067-4EF8-AF44-C8E5392C7BA7}"/>
              </a:ext>
            </a:extLst>
          </p:cNvPr>
          <p:cNvSpPr>
            <a:spLocks noGrp="1"/>
          </p:cNvSpPr>
          <p:nvPr>
            <p:ph type="subTitle" idx="1"/>
          </p:nvPr>
        </p:nvSpPr>
        <p:spPr>
          <a:xfrm>
            <a:off x="4052838" y="2599211"/>
            <a:ext cx="5583131" cy="1655762"/>
          </a:xfrm>
        </p:spPr>
        <p:txBody>
          <a:bodyPr>
            <a:normAutofit lnSpcReduction="10000"/>
          </a:bodyPr>
          <a:lstStyle/>
          <a:p>
            <a:pPr marL="342900" indent="-342900" algn="r" rtl="1">
              <a:buFont typeface="Arial" panose="020B0604020202020204" pitchFamily="34" charset="0"/>
              <a:buChar char="•"/>
            </a:pPr>
            <a:r>
              <a:rPr lang="he-IL" sz="2000" dirty="0">
                <a:solidFill>
                  <a:schemeClr val="tx1">
                    <a:lumMod val="75000"/>
                    <a:lumOff val="25000"/>
                  </a:schemeClr>
                </a:solidFill>
              </a:rPr>
              <a:t>מספר פרויקט</a:t>
            </a:r>
            <a:r>
              <a:rPr lang="he-IL" sz="2000" dirty="0"/>
              <a:t>:</a:t>
            </a:r>
            <a:r>
              <a:rPr lang="he-IL" sz="2000" dirty="0">
                <a:solidFill>
                  <a:schemeClr val="tx1">
                    <a:lumMod val="75000"/>
                    <a:lumOff val="25000"/>
                  </a:schemeClr>
                </a:solidFill>
              </a:rPr>
              <a:t> 211106</a:t>
            </a:r>
          </a:p>
          <a:p>
            <a:pPr marL="342900" indent="-342900" algn="r" rtl="1">
              <a:buFont typeface="Arial" panose="020B0604020202020204" pitchFamily="34" charset="0"/>
              <a:buChar char="•"/>
            </a:pPr>
            <a:r>
              <a:rPr lang="he-IL" sz="2000" dirty="0">
                <a:solidFill>
                  <a:schemeClr val="tx1">
                    <a:lumMod val="75000"/>
                    <a:lumOff val="25000"/>
                  </a:schemeClr>
                </a:solidFill>
              </a:rPr>
              <a:t>שם הסדנה: פתרונות תוכנה מתקדמים</a:t>
            </a:r>
          </a:p>
          <a:p>
            <a:pPr marL="342900" indent="-342900" algn="r" rtl="1">
              <a:buFont typeface="Arial" panose="020B0604020202020204" pitchFamily="34" charset="0"/>
              <a:buChar char="•"/>
            </a:pPr>
            <a:r>
              <a:rPr lang="he-IL" sz="2000" dirty="0">
                <a:solidFill>
                  <a:schemeClr val="tx1">
                    <a:lumMod val="75000"/>
                    <a:lumOff val="25000"/>
                  </a:schemeClr>
                </a:solidFill>
              </a:rPr>
              <a:t>שם הסטודנט: ליאור שמנוב</a:t>
            </a:r>
          </a:p>
          <a:p>
            <a:pPr marL="342900" indent="-342900" algn="r" rtl="1">
              <a:buFont typeface="Arial" panose="020B0604020202020204" pitchFamily="34" charset="0"/>
              <a:buChar char="•"/>
            </a:pPr>
            <a:r>
              <a:rPr lang="he-IL" sz="2000" dirty="0">
                <a:solidFill>
                  <a:schemeClr val="tx1">
                    <a:lumMod val="75000"/>
                    <a:lumOff val="25000"/>
                  </a:schemeClr>
                </a:solidFill>
              </a:rPr>
              <a:t>שם המנחה: ד"ר אילן קירש</a:t>
            </a:r>
            <a:endParaRPr lang="en-IL" sz="2000" dirty="0"/>
          </a:p>
        </p:txBody>
      </p:sp>
      <p:pic>
        <p:nvPicPr>
          <p:cNvPr id="1026" name="Picture 2" descr="Pop Art Female Face In Medical Mask. Shocked Blonde Woman In Glasses With  Speech Bubble. Stock Vector - Illustration of glamour, dotted: 176652669">
            <a:extLst>
              <a:ext uri="{FF2B5EF4-FFF2-40B4-BE49-F238E27FC236}">
                <a16:creationId xmlns:a16="http://schemas.microsoft.com/office/drawing/2014/main" id="{F5D19A08-C5C3-48E2-9C8A-A60ED89D1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523" y="2122471"/>
            <a:ext cx="3486510" cy="34865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172078-0CFC-4BF8-9A7B-8E1C494834F8}"/>
              </a:ext>
            </a:extLst>
          </p:cNvPr>
          <p:cNvSpPr/>
          <p:nvPr/>
        </p:nvSpPr>
        <p:spPr>
          <a:xfrm>
            <a:off x="2127051" y="2743200"/>
            <a:ext cx="1875453" cy="199232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6" name="Straight Connector 5">
            <a:extLst>
              <a:ext uri="{FF2B5EF4-FFF2-40B4-BE49-F238E27FC236}">
                <a16:creationId xmlns:a16="http://schemas.microsoft.com/office/drawing/2014/main" id="{A58251E2-02D1-4914-850D-8965CAA21D70}"/>
              </a:ext>
            </a:extLst>
          </p:cNvPr>
          <p:cNvCxnSpPr>
            <a:cxnSpLocks/>
          </p:cNvCxnSpPr>
          <p:nvPr/>
        </p:nvCxnSpPr>
        <p:spPr>
          <a:xfrm>
            <a:off x="2127051" y="3657600"/>
            <a:ext cx="18754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B1B0F7-94FE-4ED9-9AEF-620F2F0434A8}"/>
              </a:ext>
            </a:extLst>
          </p:cNvPr>
          <p:cNvCxnSpPr/>
          <p:nvPr/>
        </p:nvCxnSpPr>
        <p:spPr>
          <a:xfrm>
            <a:off x="3852458" y="2528578"/>
            <a:ext cx="150046" cy="20133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E66668-40CA-4678-B159-6A913E6A642C}"/>
              </a:ext>
            </a:extLst>
          </p:cNvPr>
          <p:cNvCxnSpPr>
            <a:cxnSpLocks/>
          </p:cNvCxnSpPr>
          <p:nvPr/>
        </p:nvCxnSpPr>
        <p:spPr>
          <a:xfrm flipV="1">
            <a:off x="4002504" y="2360855"/>
            <a:ext cx="231268" cy="36906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00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2086-267A-4F58-8463-456D7EE838B3}"/>
              </a:ext>
            </a:extLst>
          </p:cNvPr>
          <p:cNvSpPr>
            <a:spLocks noGrp="1"/>
          </p:cNvSpPr>
          <p:nvPr>
            <p:ph type="title"/>
          </p:nvPr>
        </p:nvSpPr>
        <p:spPr>
          <a:xfrm>
            <a:off x="838200" y="355998"/>
            <a:ext cx="10515600" cy="751350"/>
          </a:xfrm>
        </p:spPr>
        <p:txBody>
          <a:bodyPr>
            <a:normAutofit/>
          </a:bodyPr>
          <a:lstStyle/>
          <a:p>
            <a:pPr algn="ctr"/>
            <a:r>
              <a:rPr lang="he-IL" sz="3200" dirty="0"/>
              <a:t>תיאור יעד הפרוייקט</a:t>
            </a:r>
            <a:endParaRPr lang="en-IL" sz="3200" dirty="0"/>
          </a:p>
        </p:txBody>
      </p:sp>
      <p:sp>
        <p:nvSpPr>
          <p:cNvPr id="3" name="Content Placeholder 2">
            <a:extLst>
              <a:ext uri="{FF2B5EF4-FFF2-40B4-BE49-F238E27FC236}">
                <a16:creationId xmlns:a16="http://schemas.microsoft.com/office/drawing/2014/main" id="{5362DCE9-316D-4E19-A0E9-CB0F7F38E0B8}"/>
              </a:ext>
            </a:extLst>
          </p:cNvPr>
          <p:cNvSpPr>
            <a:spLocks noGrp="1"/>
          </p:cNvSpPr>
          <p:nvPr>
            <p:ph idx="1"/>
          </p:nvPr>
        </p:nvSpPr>
        <p:spPr>
          <a:xfrm>
            <a:off x="1004504" y="1488613"/>
            <a:ext cx="8596668" cy="3880773"/>
          </a:xfrm>
        </p:spPr>
        <p:txBody>
          <a:bodyPr/>
          <a:lstStyle/>
          <a:p>
            <a:pPr algn="r" rtl="1"/>
            <a:r>
              <a:rPr lang="he-IL" sz="2600" dirty="0"/>
              <a:t>בעקבות נגיף הקורונה, השימוש במסיכות הפך לשכיח יותר מתמיד, כתוצאה מכך,אלגוריתמי זיהוי הפנים נכשלו שכן הם אינם תוכננו להתמודד במקרה של כיסוי פנים עם מסיכה.</a:t>
            </a:r>
            <a:br>
              <a:rPr lang="en-US" sz="2600" dirty="0"/>
            </a:br>
            <a:endParaRPr lang="he-IL" sz="2600" dirty="0"/>
          </a:p>
          <a:p>
            <a:pPr algn="r" rtl="1"/>
            <a:r>
              <a:rPr lang="he-IL" sz="2600" dirty="0"/>
              <a:t>הפרויקט שמומש פותר את הבעיה הנ"ל, ומציע שימוש פשוט וזול בעיקר לשני מקרי השימוש הבאים:</a:t>
            </a:r>
            <a:br>
              <a:rPr lang="en-US" sz="2600" dirty="0"/>
            </a:br>
            <a:r>
              <a:rPr lang="he-IL" sz="2600" dirty="0"/>
              <a:t>	א. זיהוי עובד הרשום במערכת, בעת כניסתו לאתר החברה.</a:t>
            </a:r>
            <a:br>
              <a:rPr lang="en-US" sz="2600" dirty="0"/>
            </a:br>
            <a:r>
              <a:rPr lang="he-IL" sz="2600" dirty="0"/>
              <a:t>	ב. ביטול נעילת הפלאפון בעזרת זיהוי פנים בסמארטפון, בעת לבישת 	מסיכה.</a:t>
            </a:r>
          </a:p>
          <a:p>
            <a:pPr algn="r" rtl="1"/>
            <a:endParaRPr lang="en-IL" dirty="0"/>
          </a:p>
        </p:txBody>
      </p:sp>
    </p:spTree>
    <p:extLst>
      <p:ext uri="{BB962C8B-B14F-4D97-AF65-F5344CB8AC3E}">
        <p14:creationId xmlns:p14="http://schemas.microsoft.com/office/powerpoint/2010/main" val="4086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ACBA7E1-7DB2-4916-91AB-64CFBFBE738C}"/>
              </a:ext>
            </a:extLst>
          </p:cNvPr>
          <p:cNvPicPr>
            <a:picLocks noChangeAspect="1"/>
          </p:cNvPicPr>
          <p:nvPr/>
        </p:nvPicPr>
        <p:blipFill>
          <a:blip r:embed="rId2"/>
          <a:stretch>
            <a:fillRect/>
          </a:stretch>
        </p:blipFill>
        <p:spPr>
          <a:xfrm>
            <a:off x="8085811" y="3880996"/>
            <a:ext cx="3745557" cy="87359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sp>
        <p:nvSpPr>
          <p:cNvPr id="2" name="Title 1">
            <a:extLst>
              <a:ext uri="{FF2B5EF4-FFF2-40B4-BE49-F238E27FC236}">
                <a16:creationId xmlns:a16="http://schemas.microsoft.com/office/drawing/2014/main" id="{3A7433C7-6745-4805-9AE2-E6FC2C55E84D}"/>
              </a:ext>
            </a:extLst>
          </p:cNvPr>
          <p:cNvSpPr>
            <a:spLocks noGrp="1"/>
          </p:cNvSpPr>
          <p:nvPr>
            <p:ph type="title"/>
          </p:nvPr>
        </p:nvSpPr>
        <p:spPr>
          <a:xfrm>
            <a:off x="1742706" y="129128"/>
            <a:ext cx="8308596" cy="856750"/>
          </a:xfrm>
        </p:spPr>
        <p:txBody>
          <a:bodyPr>
            <a:normAutofit/>
          </a:bodyPr>
          <a:lstStyle/>
          <a:p>
            <a:pPr algn="ctr"/>
            <a:r>
              <a:rPr lang="he-IL" sz="3000" dirty="0"/>
              <a:t>הדגמת המוצר</a:t>
            </a:r>
            <a:endParaRPr lang="en-IL" sz="3000" dirty="0"/>
          </a:p>
        </p:txBody>
      </p:sp>
      <p:pic>
        <p:nvPicPr>
          <p:cNvPr id="1026" name="Picture 2" descr="Seminar Project: Masked Face Recognition &#10;Recognized as LiorShamanov3 ">
            <a:extLst>
              <a:ext uri="{FF2B5EF4-FFF2-40B4-BE49-F238E27FC236}">
                <a16:creationId xmlns:a16="http://schemas.microsoft.com/office/drawing/2014/main" id="{CE30B876-F726-42CC-B4CF-9DCD5458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83" y="1465023"/>
            <a:ext cx="3417745" cy="32320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5" name="Picture 4">
            <a:extLst>
              <a:ext uri="{FF2B5EF4-FFF2-40B4-BE49-F238E27FC236}">
                <a16:creationId xmlns:a16="http://schemas.microsoft.com/office/drawing/2014/main" id="{2344000F-93D5-45C6-94B6-8C4515BF9E03}"/>
              </a:ext>
            </a:extLst>
          </p:cNvPr>
          <p:cNvPicPr>
            <a:picLocks noChangeAspect="1"/>
          </p:cNvPicPr>
          <p:nvPr/>
        </p:nvPicPr>
        <p:blipFill>
          <a:blip r:embed="rId4"/>
          <a:stretch>
            <a:fillRect/>
          </a:stretch>
        </p:blipFill>
        <p:spPr>
          <a:xfrm>
            <a:off x="988325" y="4997363"/>
            <a:ext cx="1645371" cy="1747850"/>
          </a:xfrm>
          <a:prstGeom prst="rect">
            <a:avLst/>
          </a:prstGeom>
          <a:ln>
            <a:noFill/>
          </a:ln>
          <a:effectLst>
            <a:softEdge rad="112500"/>
          </a:effectLst>
        </p:spPr>
      </p:pic>
      <p:sp>
        <p:nvSpPr>
          <p:cNvPr id="6" name="TextBox 5">
            <a:extLst>
              <a:ext uri="{FF2B5EF4-FFF2-40B4-BE49-F238E27FC236}">
                <a16:creationId xmlns:a16="http://schemas.microsoft.com/office/drawing/2014/main" id="{7A871638-407F-4FD7-8C1B-2CEB77623F29}"/>
              </a:ext>
            </a:extLst>
          </p:cNvPr>
          <p:cNvSpPr txBox="1"/>
          <p:nvPr/>
        </p:nvSpPr>
        <p:spPr>
          <a:xfrm>
            <a:off x="9752306" y="1025436"/>
            <a:ext cx="1484437" cy="338554"/>
          </a:xfrm>
          <a:prstGeom prst="rect">
            <a:avLst/>
          </a:prstGeom>
          <a:noFill/>
        </p:spPr>
        <p:txBody>
          <a:bodyPr wrap="square" rtlCol="0">
            <a:spAutoFit/>
          </a:bodyPr>
          <a:lstStyle/>
          <a:p>
            <a:pPr marL="285750" indent="-285750" algn="r" rtl="1">
              <a:buFont typeface="Arial" panose="020B0604020202020204" pitchFamily="34" charset="0"/>
              <a:buChar char="•"/>
            </a:pPr>
            <a:r>
              <a:rPr lang="he-IL" sz="1600" b="1" dirty="0"/>
              <a:t>זיהוי פשוט</a:t>
            </a:r>
            <a:endParaRPr lang="en-IL" sz="1600" b="1" dirty="0"/>
          </a:p>
        </p:txBody>
      </p:sp>
      <p:sp>
        <p:nvSpPr>
          <p:cNvPr id="10" name="TextBox 9">
            <a:extLst>
              <a:ext uri="{FF2B5EF4-FFF2-40B4-BE49-F238E27FC236}">
                <a16:creationId xmlns:a16="http://schemas.microsoft.com/office/drawing/2014/main" id="{0D19E760-0FC5-41A5-89E1-949E5021300A}"/>
              </a:ext>
            </a:extLst>
          </p:cNvPr>
          <p:cNvSpPr txBox="1"/>
          <p:nvPr/>
        </p:nvSpPr>
        <p:spPr>
          <a:xfrm>
            <a:off x="5897004" y="1005470"/>
            <a:ext cx="1484437" cy="338554"/>
          </a:xfrm>
          <a:prstGeom prst="rect">
            <a:avLst/>
          </a:prstGeom>
          <a:noFill/>
        </p:spPr>
        <p:txBody>
          <a:bodyPr wrap="square" rtlCol="0">
            <a:spAutoFit/>
          </a:bodyPr>
          <a:lstStyle/>
          <a:p>
            <a:pPr marL="285750" indent="-285750" algn="r" rtl="1">
              <a:buFont typeface="Arial" panose="020B0604020202020204" pitchFamily="34" charset="0"/>
              <a:buChar char="•"/>
            </a:pPr>
            <a:r>
              <a:rPr lang="he-IL" sz="1600" b="1" dirty="0"/>
              <a:t>חוסר זיהוי</a:t>
            </a:r>
            <a:endParaRPr lang="en-IL" sz="1600" b="1" dirty="0"/>
          </a:p>
        </p:txBody>
      </p:sp>
      <p:sp>
        <p:nvSpPr>
          <p:cNvPr id="11" name="TextBox 10">
            <a:extLst>
              <a:ext uri="{FF2B5EF4-FFF2-40B4-BE49-F238E27FC236}">
                <a16:creationId xmlns:a16="http://schemas.microsoft.com/office/drawing/2014/main" id="{7C14A888-8EE4-4C32-AD5E-5C127C794BE2}"/>
              </a:ext>
            </a:extLst>
          </p:cNvPr>
          <p:cNvSpPr txBox="1"/>
          <p:nvPr/>
        </p:nvSpPr>
        <p:spPr>
          <a:xfrm>
            <a:off x="1367643" y="1008265"/>
            <a:ext cx="2268837" cy="338554"/>
          </a:xfrm>
          <a:prstGeom prst="rect">
            <a:avLst/>
          </a:prstGeom>
          <a:noFill/>
        </p:spPr>
        <p:txBody>
          <a:bodyPr wrap="square" rtlCol="0">
            <a:spAutoFit/>
          </a:bodyPr>
          <a:lstStyle/>
          <a:p>
            <a:pPr marL="285750" indent="-285750" algn="r" rtl="1">
              <a:buFont typeface="Arial" panose="020B0604020202020204" pitchFamily="34" charset="0"/>
              <a:buChar char="•"/>
            </a:pPr>
            <a:r>
              <a:rPr lang="he-IL" sz="1600" b="1" dirty="0"/>
              <a:t>זיהוי ותיקון סיבוב</a:t>
            </a:r>
            <a:endParaRPr lang="en-IL" sz="1600" b="1" dirty="0"/>
          </a:p>
        </p:txBody>
      </p:sp>
      <p:sp>
        <p:nvSpPr>
          <p:cNvPr id="13" name="TextBox 12">
            <a:extLst>
              <a:ext uri="{FF2B5EF4-FFF2-40B4-BE49-F238E27FC236}">
                <a16:creationId xmlns:a16="http://schemas.microsoft.com/office/drawing/2014/main" id="{A45C6BD3-C8F5-4629-96BB-FACD9B3B2920}"/>
              </a:ext>
            </a:extLst>
          </p:cNvPr>
          <p:cNvSpPr txBox="1"/>
          <p:nvPr/>
        </p:nvSpPr>
        <p:spPr>
          <a:xfrm>
            <a:off x="1014599" y="4748288"/>
            <a:ext cx="1765267" cy="338554"/>
          </a:xfrm>
          <a:prstGeom prst="rect">
            <a:avLst/>
          </a:prstGeom>
          <a:noFill/>
        </p:spPr>
        <p:txBody>
          <a:bodyPr wrap="square">
            <a:spAutoFit/>
          </a:bodyPr>
          <a:lstStyle/>
          <a:p>
            <a:pPr marL="285750" indent="-285750" algn="r" rtl="1">
              <a:buFont typeface="Arial" panose="020B0604020202020204" pitchFamily="34" charset="0"/>
              <a:buChar char="•"/>
            </a:pPr>
            <a:r>
              <a:rPr lang="he-IL" sz="1600" dirty="0"/>
              <a:t>אי זיהוי מסיכה</a:t>
            </a:r>
            <a:endParaRPr lang="en-IL" sz="1600" dirty="0"/>
          </a:p>
        </p:txBody>
      </p:sp>
      <p:pic>
        <p:nvPicPr>
          <p:cNvPr id="9" name="Picture 8">
            <a:extLst>
              <a:ext uri="{FF2B5EF4-FFF2-40B4-BE49-F238E27FC236}">
                <a16:creationId xmlns:a16="http://schemas.microsoft.com/office/drawing/2014/main" id="{D3A2E373-76A4-425D-8A27-67040E790422}"/>
              </a:ext>
            </a:extLst>
          </p:cNvPr>
          <p:cNvPicPr>
            <a:picLocks noChangeAspect="1"/>
          </p:cNvPicPr>
          <p:nvPr/>
        </p:nvPicPr>
        <p:blipFill>
          <a:blip r:embed="rId5"/>
          <a:stretch>
            <a:fillRect/>
          </a:stretch>
        </p:blipFill>
        <p:spPr>
          <a:xfrm>
            <a:off x="8057281" y="1403548"/>
            <a:ext cx="3862515" cy="2650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A6C1155E-D9D8-4973-BDA5-91D419E6E022}"/>
              </a:ext>
            </a:extLst>
          </p:cNvPr>
          <p:cNvPicPr>
            <a:picLocks noChangeAspect="1"/>
          </p:cNvPicPr>
          <p:nvPr/>
        </p:nvPicPr>
        <p:blipFill>
          <a:blip r:embed="rId6"/>
          <a:stretch>
            <a:fillRect/>
          </a:stretch>
        </p:blipFill>
        <p:spPr>
          <a:xfrm>
            <a:off x="4394957" y="1363616"/>
            <a:ext cx="3096825" cy="3468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893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heckmark with solid fill">
            <a:extLst>
              <a:ext uri="{FF2B5EF4-FFF2-40B4-BE49-F238E27FC236}">
                <a16:creationId xmlns:a16="http://schemas.microsoft.com/office/drawing/2014/main" id="{DE29BFFF-A512-4DFB-9FD9-36DC89C3B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7638" y="4429471"/>
            <a:ext cx="601882" cy="601882"/>
          </a:xfrm>
          <a:prstGeom prst="rect">
            <a:avLst/>
          </a:prstGeom>
        </p:spPr>
      </p:pic>
      <p:cxnSp>
        <p:nvCxnSpPr>
          <p:cNvPr id="5" name="Straight Arrow Connector 4">
            <a:extLst>
              <a:ext uri="{FF2B5EF4-FFF2-40B4-BE49-F238E27FC236}">
                <a16:creationId xmlns:a16="http://schemas.microsoft.com/office/drawing/2014/main" id="{6C92F0DD-33E3-461E-9656-A78866D4F1BA}"/>
              </a:ext>
            </a:extLst>
          </p:cNvPr>
          <p:cNvCxnSpPr>
            <a:cxnSpLocks/>
            <a:stCxn id="11" idx="3"/>
            <a:endCxn id="12" idx="1"/>
          </p:cNvCxnSpPr>
          <p:nvPr/>
        </p:nvCxnSpPr>
        <p:spPr>
          <a:xfrm>
            <a:off x="3801207" y="2750515"/>
            <a:ext cx="1084183" cy="8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FaceDet">
            <a:extLst>
              <a:ext uri="{FF2B5EF4-FFF2-40B4-BE49-F238E27FC236}">
                <a16:creationId xmlns:a16="http://schemas.microsoft.com/office/drawing/2014/main" id="{FBC23688-54C0-40DE-A51F-21EBCC41D8CF}"/>
              </a:ext>
            </a:extLst>
          </p:cNvPr>
          <p:cNvSpPr txBox="1"/>
          <p:nvPr/>
        </p:nvSpPr>
        <p:spPr>
          <a:xfrm>
            <a:off x="3889902" y="2133436"/>
            <a:ext cx="897067" cy="487829"/>
          </a:xfrm>
          <a:prstGeom prst="roundRect">
            <a:avLst>
              <a:gd name="adj" fmla="val 26539"/>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000" b="1" dirty="0"/>
              <a:t>Face Detection</a:t>
            </a:r>
            <a:endParaRPr lang="en-IL" sz="1000" b="1" dirty="0"/>
          </a:p>
        </p:txBody>
      </p:sp>
      <p:cxnSp>
        <p:nvCxnSpPr>
          <p:cNvPr id="7" name="Straight Arrow Connector 6">
            <a:extLst>
              <a:ext uri="{FF2B5EF4-FFF2-40B4-BE49-F238E27FC236}">
                <a16:creationId xmlns:a16="http://schemas.microsoft.com/office/drawing/2014/main" id="{AC6A196A-D10F-450D-8169-2C0243BA45B2}"/>
              </a:ext>
            </a:extLst>
          </p:cNvPr>
          <p:cNvCxnSpPr>
            <a:cxnSpLocks/>
          </p:cNvCxnSpPr>
          <p:nvPr/>
        </p:nvCxnSpPr>
        <p:spPr>
          <a:xfrm>
            <a:off x="6175651" y="2764831"/>
            <a:ext cx="9767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MaskDet">
            <a:extLst>
              <a:ext uri="{FF2B5EF4-FFF2-40B4-BE49-F238E27FC236}">
                <a16:creationId xmlns:a16="http://schemas.microsoft.com/office/drawing/2014/main" id="{A4B11DE5-DBEE-4FB8-8604-1A3C24563939}"/>
              </a:ext>
            </a:extLst>
          </p:cNvPr>
          <p:cNvSpPr txBox="1"/>
          <p:nvPr/>
        </p:nvSpPr>
        <p:spPr>
          <a:xfrm>
            <a:off x="6202638" y="2142471"/>
            <a:ext cx="906793" cy="469761"/>
          </a:xfrm>
          <a:prstGeom prst="roundRect">
            <a:avLst>
              <a:gd name="adj" fmla="val 26539"/>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000" b="1" dirty="0"/>
              <a:t>Mask Detection</a:t>
            </a:r>
            <a:endParaRPr lang="en-IL" sz="1000" b="1" dirty="0"/>
          </a:p>
        </p:txBody>
      </p:sp>
      <p:cxnSp>
        <p:nvCxnSpPr>
          <p:cNvPr id="9" name="Straight Arrow Connector 8">
            <a:extLst>
              <a:ext uri="{FF2B5EF4-FFF2-40B4-BE49-F238E27FC236}">
                <a16:creationId xmlns:a16="http://schemas.microsoft.com/office/drawing/2014/main" id="{73BCCFF1-2B9A-46D5-B66A-B90799264C4D}"/>
              </a:ext>
            </a:extLst>
          </p:cNvPr>
          <p:cNvCxnSpPr>
            <a:cxnSpLocks/>
            <a:stCxn id="13" idx="2"/>
          </p:cNvCxnSpPr>
          <p:nvPr/>
        </p:nvCxnSpPr>
        <p:spPr>
          <a:xfrm>
            <a:off x="7812403" y="3446263"/>
            <a:ext cx="0" cy="965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aceAlign">
            <a:extLst>
              <a:ext uri="{FF2B5EF4-FFF2-40B4-BE49-F238E27FC236}">
                <a16:creationId xmlns:a16="http://schemas.microsoft.com/office/drawing/2014/main" id="{F7FDF3EF-B898-4CD9-8572-D4F20A0D19EA}"/>
              </a:ext>
            </a:extLst>
          </p:cNvPr>
          <p:cNvSpPr txBox="1"/>
          <p:nvPr/>
        </p:nvSpPr>
        <p:spPr>
          <a:xfrm>
            <a:off x="7354549" y="3652106"/>
            <a:ext cx="915706" cy="487829"/>
          </a:xfrm>
          <a:prstGeom prst="roundRect">
            <a:avLst>
              <a:gd name="adj" fmla="val 26539"/>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000" b="1" dirty="0"/>
              <a:t>Face Alignment</a:t>
            </a:r>
            <a:endParaRPr lang="en-IL" sz="1000" b="1" dirty="0"/>
          </a:p>
        </p:txBody>
      </p:sp>
      <p:pic>
        <p:nvPicPr>
          <p:cNvPr id="11" name="Picture 10" descr="A person wearing a white shirt&#10;&#10;Description automatically generated with low confidence">
            <a:extLst>
              <a:ext uri="{FF2B5EF4-FFF2-40B4-BE49-F238E27FC236}">
                <a16:creationId xmlns:a16="http://schemas.microsoft.com/office/drawing/2014/main" id="{983057C9-5020-4ED3-9899-95D80F558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111" y="2068127"/>
            <a:ext cx="1317096" cy="1364775"/>
          </a:xfrm>
          <a:prstGeom prst="rect">
            <a:avLst/>
          </a:prstGeom>
        </p:spPr>
      </p:pic>
      <p:pic>
        <p:nvPicPr>
          <p:cNvPr id="12" name="Picture 11" descr="A picture containing person, outdoor, close, spectacles&#10;&#10;Description automatically generated">
            <a:extLst>
              <a:ext uri="{FF2B5EF4-FFF2-40B4-BE49-F238E27FC236}">
                <a16:creationId xmlns:a16="http://schemas.microsoft.com/office/drawing/2014/main" id="{1D7DF01D-B28C-4AC7-AD4A-BF11BC28FC80}"/>
              </a:ext>
            </a:extLst>
          </p:cNvPr>
          <p:cNvPicPr>
            <a:picLocks noChangeAspect="1"/>
          </p:cNvPicPr>
          <p:nvPr/>
        </p:nvPicPr>
        <p:blipFill>
          <a:blip r:embed="rId5"/>
          <a:stretch>
            <a:fillRect/>
          </a:stretch>
        </p:blipFill>
        <p:spPr>
          <a:xfrm>
            <a:off x="4885390" y="2071424"/>
            <a:ext cx="1228553" cy="1374839"/>
          </a:xfrm>
          <a:prstGeom prst="rect">
            <a:avLst/>
          </a:prstGeom>
          <a:ln w="38100">
            <a:solidFill>
              <a:schemeClr val="accent6"/>
            </a:solidFill>
          </a:ln>
        </p:spPr>
      </p:pic>
      <p:pic>
        <p:nvPicPr>
          <p:cNvPr id="13" name="Picture 12" descr="A picture containing person, outdoor, close, spectacles&#10;&#10;Description automatically generated">
            <a:extLst>
              <a:ext uri="{FF2B5EF4-FFF2-40B4-BE49-F238E27FC236}">
                <a16:creationId xmlns:a16="http://schemas.microsoft.com/office/drawing/2014/main" id="{60D544DB-C3D0-40A2-9942-F6907239D8C5}"/>
              </a:ext>
            </a:extLst>
          </p:cNvPr>
          <p:cNvPicPr>
            <a:picLocks noChangeAspect="1"/>
          </p:cNvPicPr>
          <p:nvPr/>
        </p:nvPicPr>
        <p:blipFill>
          <a:blip r:embed="rId5"/>
          <a:stretch>
            <a:fillRect/>
          </a:stretch>
        </p:blipFill>
        <p:spPr>
          <a:xfrm>
            <a:off x="7198126" y="2071424"/>
            <a:ext cx="1228553" cy="1374839"/>
          </a:xfrm>
          <a:prstGeom prst="rect">
            <a:avLst/>
          </a:prstGeom>
          <a:ln w="38100">
            <a:solidFill>
              <a:schemeClr val="accent1"/>
            </a:solidFill>
          </a:ln>
        </p:spPr>
      </p:pic>
      <p:pic>
        <p:nvPicPr>
          <p:cNvPr id="14" name="Picture 13" descr="A picture containing person, outdoor, spectacles, sunglasses&#10;&#10;Description automatically generated">
            <a:extLst>
              <a:ext uri="{FF2B5EF4-FFF2-40B4-BE49-F238E27FC236}">
                <a16:creationId xmlns:a16="http://schemas.microsoft.com/office/drawing/2014/main" id="{539BF238-56A7-47AC-840B-AA4FBD9EE001}"/>
              </a:ext>
            </a:extLst>
          </p:cNvPr>
          <p:cNvPicPr>
            <a:picLocks noChangeAspect="1"/>
          </p:cNvPicPr>
          <p:nvPr/>
        </p:nvPicPr>
        <p:blipFill>
          <a:blip r:embed="rId6"/>
          <a:stretch>
            <a:fillRect/>
          </a:stretch>
        </p:blipFill>
        <p:spPr>
          <a:xfrm rot="557106">
            <a:off x="7159353" y="4503705"/>
            <a:ext cx="1249040" cy="1397767"/>
          </a:xfrm>
          <a:prstGeom prst="rect">
            <a:avLst/>
          </a:prstGeom>
        </p:spPr>
      </p:pic>
      <p:pic>
        <p:nvPicPr>
          <p:cNvPr id="15" name="Picture 14" descr="A close up of a person's face&#10;&#10;Description automatically generated with medium confidence">
            <a:extLst>
              <a:ext uri="{FF2B5EF4-FFF2-40B4-BE49-F238E27FC236}">
                <a16:creationId xmlns:a16="http://schemas.microsoft.com/office/drawing/2014/main" id="{7DBC99E1-0A3C-4686-90B7-412ECEADC2EE}"/>
              </a:ext>
            </a:extLst>
          </p:cNvPr>
          <p:cNvPicPr>
            <a:picLocks noChangeAspect="1"/>
          </p:cNvPicPr>
          <p:nvPr/>
        </p:nvPicPr>
        <p:blipFill>
          <a:blip r:embed="rId7"/>
          <a:stretch>
            <a:fillRect/>
          </a:stretch>
        </p:blipFill>
        <p:spPr>
          <a:xfrm>
            <a:off x="4963631" y="4353618"/>
            <a:ext cx="1151075" cy="626471"/>
          </a:xfrm>
          <a:prstGeom prst="rect">
            <a:avLst/>
          </a:prstGeom>
        </p:spPr>
      </p:pic>
      <p:sp>
        <p:nvSpPr>
          <p:cNvPr id="16" name="Crop&amp;Feed">
            <a:extLst>
              <a:ext uri="{FF2B5EF4-FFF2-40B4-BE49-F238E27FC236}">
                <a16:creationId xmlns:a16="http://schemas.microsoft.com/office/drawing/2014/main" id="{4118790A-A486-4269-9A41-6D786783B2E3}"/>
              </a:ext>
            </a:extLst>
          </p:cNvPr>
          <p:cNvSpPr txBox="1"/>
          <p:nvPr/>
        </p:nvSpPr>
        <p:spPr>
          <a:xfrm>
            <a:off x="6256893" y="4227402"/>
            <a:ext cx="884389" cy="650438"/>
          </a:xfrm>
          <a:prstGeom prst="roundRect">
            <a:avLst>
              <a:gd name="adj" fmla="val 26539"/>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000" b="1" dirty="0"/>
              <a:t>Crop &amp; Feed to the Model</a:t>
            </a:r>
            <a:endParaRPr lang="en-IL" sz="1000" b="1" dirty="0"/>
          </a:p>
        </p:txBody>
      </p:sp>
      <p:cxnSp>
        <p:nvCxnSpPr>
          <p:cNvPr id="17" name="Straight Arrow Connector 16">
            <a:extLst>
              <a:ext uri="{FF2B5EF4-FFF2-40B4-BE49-F238E27FC236}">
                <a16:creationId xmlns:a16="http://schemas.microsoft.com/office/drawing/2014/main" id="{4510F502-EA1E-4DA3-8114-0A18E76FFE50}"/>
              </a:ext>
            </a:extLst>
          </p:cNvPr>
          <p:cNvCxnSpPr>
            <a:cxnSpLocks/>
            <a:stCxn id="15" idx="2"/>
            <a:endCxn id="19" idx="0"/>
          </p:cNvCxnSpPr>
          <p:nvPr/>
        </p:nvCxnSpPr>
        <p:spPr>
          <a:xfrm>
            <a:off x="5539169" y="4980089"/>
            <a:ext cx="1306" cy="293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Double Bracket 17">
            <a:extLst>
              <a:ext uri="{FF2B5EF4-FFF2-40B4-BE49-F238E27FC236}">
                <a16:creationId xmlns:a16="http://schemas.microsoft.com/office/drawing/2014/main" id="{CCBC0D34-F995-4948-AAF0-3B06EFF51D5B}"/>
              </a:ext>
            </a:extLst>
          </p:cNvPr>
          <p:cNvSpPr/>
          <p:nvPr/>
        </p:nvSpPr>
        <p:spPr>
          <a:xfrm>
            <a:off x="5360750" y="5307683"/>
            <a:ext cx="359449" cy="685397"/>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9" name="TextBox 18">
            <a:extLst>
              <a:ext uri="{FF2B5EF4-FFF2-40B4-BE49-F238E27FC236}">
                <a16:creationId xmlns:a16="http://schemas.microsoft.com/office/drawing/2014/main" id="{70D15AAD-B645-4F7E-B4C0-647C4841EAD6}"/>
              </a:ext>
            </a:extLst>
          </p:cNvPr>
          <p:cNvSpPr txBox="1"/>
          <p:nvPr/>
        </p:nvSpPr>
        <p:spPr>
          <a:xfrm>
            <a:off x="5360750" y="5273740"/>
            <a:ext cx="359449" cy="754181"/>
          </a:xfrm>
          <a:prstGeom prst="rect">
            <a:avLst/>
          </a:prstGeom>
          <a:noFill/>
        </p:spPr>
        <p:txBody>
          <a:bodyPr wrap="square" rtlCol="0">
            <a:spAutoFit/>
          </a:bodyPr>
          <a:lstStyle/>
          <a:p>
            <a:pPr algn="ctr"/>
            <a:r>
              <a:rPr lang="en-US" sz="801" b="1"/>
              <a:t> </a:t>
            </a:r>
            <a:r>
              <a:rPr lang="en-US" sz="700" b="1"/>
              <a:t>0.5</a:t>
            </a:r>
          </a:p>
          <a:p>
            <a:pPr algn="ctr"/>
            <a:r>
              <a:rPr lang="en-US" sz="700" b="1"/>
              <a:t>-0.9</a:t>
            </a:r>
          </a:p>
          <a:p>
            <a:pPr algn="ctr"/>
            <a:r>
              <a:rPr lang="en-US" sz="700" b="1"/>
              <a:t> 0.7</a:t>
            </a:r>
          </a:p>
          <a:p>
            <a:pPr algn="ctr"/>
            <a:r>
              <a:rPr lang="en-US" sz="700" b="1"/>
              <a:t>.</a:t>
            </a:r>
          </a:p>
          <a:p>
            <a:pPr algn="ctr"/>
            <a:r>
              <a:rPr lang="en-US" sz="700" b="1"/>
              <a:t>.</a:t>
            </a:r>
          </a:p>
          <a:p>
            <a:pPr algn="ctr"/>
            <a:r>
              <a:rPr lang="en-US" sz="700" b="1"/>
              <a:t>.</a:t>
            </a:r>
            <a:endParaRPr lang="en-IL" sz="700" b="1" dirty="0"/>
          </a:p>
        </p:txBody>
      </p:sp>
      <p:sp>
        <p:nvSpPr>
          <p:cNvPr id="20" name="Rectangle 19">
            <a:extLst>
              <a:ext uri="{FF2B5EF4-FFF2-40B4-BE49-F238E27FC236}">
                <a16:creationId xmlns:a16="http://schemas.microsoft.com/office/drawing/2014/main" id="{F78D257A-23CA-4A43-B192-BA2BF7E4B4B2}"/>
              </a:ext>
            </a:extLst>
          </p:cNvPr>
          <p:cNvSpPr/>
          <p:nvPr/>
        </p:nvSpPr>
        <p:spPr>
          <a:xfrm>
            <a:off x="4955766" y="4353618"/>
            <a:ext cx="1155978" cy="169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CosineSim">
            <a:extLst>
              <a:ext uri="{FF2B5EF4-FFF2-40B4-BE49-F238E27FC236}">
                <a16:creationId xmlns:a16="http://schemas.microsoft.com/office/drawing/2014/main" id="{2B8FEEF8-709D-4BBF-907C-DB5DB6C9F749}"/>
              </a:ext>
            </a:extLst>
          </p:cNvPr>
          <p:cNvSpPr txBox="1"/>
          <p:nvPr/>
        </p:nvSpPr>
        <p:spPr>
          <a:xfrm>
            <a:off x="3770936" y="3993016"/>
            <a:ext cx="1025314" cy="966624"/>
          </a:xfrm>
          <a:prstGeom prst="roundRect">
            <a:avLst>
              <a:gd name="adj" fmla="val 26539"/>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950" b="1" dirty="0"/>
              <a:t>Cosine Similarity between Database Embeddings</a:t>
            </a:r>
            <a:endParaRPr lang="en-IL" sz="950" b="1" dirty="0"/>
          </a:p>
        </p:txBody>
      </p:sp>
      <p:pic>
        <p:nvPicPr>
          <p:cNvPr id="22" name="Picture 21" descr="A person wearing a white shirt&#10;&#10;Description automatically generated with low confidence">
            <a:extLst>
              <a:ext uri="{FF2B5EF4-FFF2-40B4-BE49-F238E27FC236}">
                <a16:creationId xmlns:a16="http://schemas.microsoft.com/office/drawing/2014/main" id="{90EAE3DE-AAB6-425A-89E8-6C1919D76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425" y="4957980"/>
            <a:ext cx="1069941" cy="1069941"/>
          </a:xfrm>
          <a:prstGeom prst="rect">
            <a:avLst/>
          </a:prstGeom>
        </p:spPr>
      </p:pic>
      <p:sp>
        <p:nvSpPr>
          <p:cNvPr id="23" name="TextBox 22">
            <a:extLst>
              <a:ext uri="{FF2B5EF4-FFF2-40B4-BE49-F238E27FC236}">
                <a16:creationId xmlns:a16="http://schemas.microsoft.com/office/drawing/2014/main" id="{FE620C60-7083-4419-AE47-ED28ACB9AB67}"/>
              </a:ext>
            </a:extLst>
          </p:cNvPr>
          <p:cNvSpPr txBox="1"/>
          <p:nvPr/>
        </p:nvSpPr>
        <p:spPr>
          <a:xfrm>
            <a:off x="2550696" y="4318050"/>
            <a:ext cx="1021397" cy="253916"/>
          </a:xfrm>
          <a:prstGeom prst="rect">
            <a:avLst/>
          </a:prstGeom>
          <a:noFill/>
          <a:ln w="12700">
            <a:solidFill>
              <a:schemeClr val="accent1"/>
            </a:solidFill>
            <a:prstDash val="dash"/>
          </a:ln>
        </p:spPr>
        <p:txBody>
          <a:bodyPr wrap="square" rtlCol="0">
            <a:spAutoFit/>
          </a:bodyPr>
          <a:lstStyle/>
          <a:p>
            <a:pPr algn="ctr"/>
            <a:r>
              <a:rPr lang="en-US" sz="1050" b="1">
                <a:solidFill>
                  <a:schemeClr val="accent2"/>
                </a:solidFill>
              </a:rPr>
              <a:t>Ben Affleck</a:t>
            </a:r>
            <a:endParaRPr lang="en-US" sz="1050" b="1" dirty="0">
              <a:solidFill>
                <a:schemeClr val="accent2"/>
              </a:solidFill>
            </a:endParaRPr>
          </a:p>
        </p:txBody>
      </p:sp>
      <p:cxnSp>
        <p:nvCxnSpPr>
          <p:cNvPr id="24" name="Straight Arrow Connector 23">
            <a:extLst>
              <a:ext uri="{FF2B5EF4-FFF2-40B4-BE49-F238E27FC236}">
                <a16:creationId xmlns:a16="http://schemas.microsoft.com/office/drawing/2014/main" id="{231D2BE6-6B31-4C8E-B0A4-C1D0DD710D43}"/>
              </a:ext>
            </a:extLst>
          </p:cNvPr>
          <p:cNvCxnSpPr>
            <a:cxnSpLocks/>
          </p:cNvCxnSpPr>
          <p:nvPr/>
        </p:nvCxnSpPr>
        <p:spPr>
          <a:xfrm flipH="1">
            <a:off x="6106840" y="5091011"/>
            <a:ext cx="10439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12F1CF1-D4E5-4321-B424-5369867D936A}"/>
              </a:ext>
            </a:extLst>
          </p:cNvPr>
          <p:cNvCxnSpPr>
            <a:cxnSpLocks/>
          </p:cNvCxnSpPr>
          <p:nvPr/>
        </p:nvCxnSpPr>
        <p:spPr>
          <a:xfrm flipH="1">
            <a:off x="3628050" y="5104210"/>
            <a:ext cx="12573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76EE91D2-0E85-49E1-B43D-AE0943B977F7}"/>
              </a:ext>
            </a:extLst>
          </p:cNvPr>
          <p:cNvSpPr>
            <a:spLocks noGrp="1"/>
          </p:cNvSpPr>
          <p:nvPr>
            <p:ph type="title"/>
          </p:nvPr>
        </p:nvSpPr>
        <p:spPr>
          <a:xfrm>
            <a:off x="453068" y="121254"/>
            <a:ext cx="10515600" cy="719976"/>
          </a:xfrm>
        </p:spPr>
        <p:txBody>
          <a:bodyPr>
            <a:normAutofit/>
          </a:bodyPr>
          <a:lstStyle/>
          <a:p>
            <a:pPr algn="ctr"/>
            <a:r>
              <a:rPr lang="he-IL" sz="3200" dirty="0"/>
              <a:t>אופן המימוש וארכיטקטורה</a:t>
            </a:r>
            <a:endParaRPr lang="en-IL" sz="3200" dirty="0"/>
          </a:p>
        </p:txBody>
      </p:sp>
      <p:sp>
        <p:nvSpPr>
          <p:cNvPr id="51" name="TextBox 50">
            <a:extLst>
              <a:ext uri="{FF2B5EF4-FFF2-40B4-BE49-F238E27FC236}">
                <a16:creationId xmlns:a16="http://schemas.microsoft.com/office/drawing/2014/main" id="{AC30DE4B-EA80-4BA4-961A-4127B1523F01}"/>
              </a:ext>
            </a:extLst>
          </p:cNvPr>
          <p:cNvSpPr txBox="1"/>
          <p:nvPr/>
        </p:nvSpPr>
        <p:spPr>
          <a:xfrm>
            <a:off x="4441582" y="2051596"/>
            <a:ext cx="490191" cy="338554"/>
          </a:xfrm>
          <a:prstGeom prst="rect">
            <a:avLst/>
          </a:prstGeom>
          <a:noFill/>
        </p:spPr>
        <p:txBody>
          <a:bodyPr wrap="square" rtlCol="0">
            <a:spAutoFit/>
          </a:bodyPr>
          <a:lstStyle/>
          <a:p>
            <a:r>
              <a:rPr lang="he-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(1)</a:t>
            </a:r>
            <a:endParaRPr lang="en-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54" name="TextBox 53">
            <a:extLst>
              <a:ext uri="{FF2B5EF4-FFF2-40B4-BE49-F238E27FC236}">
                <a16:creationId xmlns:a16="http://schemas.microsoft.com/office/drawing/2014/main" id="{B129288D-4394-45DD-AD93-1090BFA95095}"/>
              </a:ext>
            </a:extLst>
          </p:cNvPr>
          <p:cNvSpPr txBox="1"/>
          <p:nvPr/>
        </p:nvSpPr>
        <p:spPr>
          <a:xfrm>
            <a:off x="6755920" y="2063096"/>
            <a:ext cx="419359" cy="338554"/>
          </a:xfrm>
          <a:prstGeom prst="rect">
            <a:avLst/>
          </a:prstGeom>
          <a:noFill/>
        </p:spPr>
        <p:txBody>
          <a:bodyPr wrap="square" rtlCol="0">
            <a:spAutoFit/>
          </a:bodyPr>
          <a:lstStyle/>
          <a:p>
            <a:r>
              <a:rPr lang="he-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(2)</a:t>
            </a:r>
            <a:endParaRPr lang="en-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B817D88C-A5DB-4F7E-82F4-29A52A6D6AD4}"/>
              </a:ext>
            </a:extLst>
          </p:cNvPr>
          <p:cNvSpPr txBox="1"/>
          <p:nvPr/>
        </p:nvSpPr>
        <p:spPr>
          <a:xfrm>
            <a:off x="7906633" y="3575894"/>
            <a:ext cx="490191" cy="338554"/>
          </a:xfrm>
          <a:prstGeom prst="rect">
            <a:avLst/>
          </a:prstGeom>
          <a:noFill/>
        </p:spPr>
        <p:txBody>
          <a:bodyPr wrap="square" rtlCol="0">
            <a:spAutoFit/>
          </a:bodyPr>
          <a:lstStyle/>
          <a:p>
            <a:r>
              <a:rPr lang="he-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(3)</a:t>
            </a:r>
            <a:endParaRPr lang="en-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56" name="TextBox 55">
            <a:extLst>
              <a:ext uri="{FF2B5EF4-FFF2-40B4-BE49-F238E27FC236}">
                <a16:creationId xmlns:a16="http://schemas.microsoft.com/office/drawing/2014/main" id="{85218AFE-2BB2-4DB9-928A-85817E6ACCE6}"/>
              </a:ext>
            </a:extLst>
          </p:cNvPr>
          <p:cNvSpPr txBox="1"/>
          <p:nvPr/>
        </p:nvSpPr>
        <p:spPr>
          <a:xfrm>
            <a:off x="6503991" y="4087703"/>
            <a:ext cx="414705" cy="338554"/>
          </a:xfrm>
          <a:prstGeom prst="rect">
            <a:avLst/>
          </a:prstGeom>
          <a:noFill/>
        </p:spPr>
        <p:txBody>
          <a:bodyPr wrap="square" rtlCol="0">
            <a:spAutoFit/>
          </a:bodyPr>
          <a:lstStyle/>
          <a:p>
            <a:r>
              <a:rPr lang="he-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(4)</a:t>
            </a:r>
            <a:endParaRPr lang="en-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FF52F9C0-4FE6-4B21-9E50-59A5D9B48DDA}"/>
              </a:ext>
            </a:extLst>
          </p:cNvPr>
          <p:cNvSpPr txBox="1"/>
          <p:nvPr/>
        </p:nvSpPr>
        <p:spPr>
          <a:xfrm>
            <a:off x="4411248" y="3949034"/>
            <a:ext cx="490191" cy="338554"/>
          </a:xfrm>
          <a:prstGeom prst="rect">
            <a:avLst/>
          </a:prstGeom>
          <a:noFill/>
        </p:spPr>
        <p:txBody>
          <a:bodyPr wrap="square" rtlCol="0">
            <a:spAutoFit/>
          </a:bodyPr>
          <a:lstStyle/>
          <a:p>
            <a:r>
              <a:rPr lang="he-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(5)</a:t>
            </a:r>
            <a:endParaRPr lang="en-IL"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2" name="Rectangle: 1">
            <a:extLst>
              <a:ext uri="{FF2B5EF4-FFF2-40B4-BE49-F238E27FC236}">
                <a16:creationId xmlns:a16="http://schemas.microsoft.com/office/drawing/2014/main" id="{3873230C-43BC-48C3-AB1F-53A582865185}"/>
              </a:ext>
            </a:extLst>
          </p:cNvPr>
          <p:cNvSpPr/>
          <p:nvPr/>
        </p:nvSpPr>
        <p:spPr>
          <a:xfrm>
            <a:off x="2304473" y="1952414"/>
            <a:ext cx="6390386" cy="2655680"/>
          </a:xfrm>
          <a:prstGeom prst="roundRect">
            <a:avLst/>
          </a:prstGeom>
          <a:gradFill>
            <a:gsLst>
              <a:gs pos="100000">
                <a:srgbClr val="A8C6F6">
                  <a:alpha val="92000"/>
                </a:srgbClr>
              </a:gs>
              <a:gs pos="0">
                <a:srgbClr val="FBFBFB">
                  <a:alpha val="98000"/>
                </a:srgbClr>
              </a:gs>
            </a:gsLst>
            <a:lin ang="5400000" scaled="1"/>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3" name="TextBox 32">
            <a:extLst>
              <a:ext uri="{FF2B5EF4-FFF2-40B4-BE49-F238E27FC236}">
                <a16:creationId xmlns:a16="http://schemas.microsoft.com/office/drawing/2014/main" id="{4B0E7025-0C08-48D8-86F2-7F8B7AD34F28}"/>
              </a:ext>
            </a:extLst>
          </p:cNvPr>
          <p:cNvSpPr txBox="1"/>
          <p:nvPr/>
        </p:nvSpPr>
        <p:spPr>
          <a:xfrm>
            <a:off x="3577682" y="1092168"/>
            <a:ext cx="6102220" cy="410497"/>
          </a:xfrm>
          <a:prstGeom prst="rect">
            <a:avLst/>
          </a:prstGeom>
          <a:noFill/>
        </p:spPr>
        <p:txBody>
          <a:bodyPr wrap="square">
            <a:spAutoFit/>
          </a:bodyPr>
          <a:lstStyle/>
          <a:p>
            <a:pPr marL="0" indent="0" algn="r" rtl="1">
              <a:lnSpc>
                <a:spcPct val="110000"/>
              </a:lnSpc>
              <a:buNone/>
            </a:pPr>
            <a:r>
              <a:rPr lang="he-IL" sz="2000" b="1" u="sng" dirty="0">
                <a:ln w="6350">
                  <a:solidFill>
                    <a:schemeClr val="accent2"/>
                  </a:solidFill>
                  <a:prstDash val="solid"/>
                </a:ln>
                <a:solidFill>
                  <a:srgbClr val="FFFFFF"/>
                </a:solidFill>
                <a:effectLst>
                  <a:outerShdw dist="38100" dir="2700000" algn="tl" rotWithShape="0">
                    <a:schemeClr val="accent2"/>
                  </a:outerShdw>
                </a:effectLst>
              </a:rPr>
              <a:t>האלגוריתם</a:t>
            </a:r>
            <a:r>
              <a:rPr lang="he-IL" sz="1800" dirty="0">
                <a:ln w="6350">
                  <a:solidFill>
                    <a:schemeClr val="tx1"/>
                  </a:solidFill>
                </a:ln>
              </a:rPr>
              <a:t> </a:t>
            </a:r>
            <a:r>
              <a:rPr lang="he-IL" sz="1800" dirty="0"/>
              <a:t>: ישנם 5 שלבים מרכזיים באלגוריתם אימות הפנים:</a:t>
            </a:r>
          </a:p>
        </p:txBody>
      </p:sp>
      <p:sp>
        <p:nvSpPr>
          <p:cNvPr id="3" name="Exp1">
            <a:extLst>
              <a:ext uri="{FF2B5EF4-FFF2-40B4-BE49-F238E27FC236}">
                <a16:creationId xmlns:a16="http://schemas.microsoft.com/office/drawing/2014/main" id="{E86DBAA4-1C23-4555-A3E5-80607EBAAC15}"/>
              </a:ext>
            </a:extLst>
          </p:cNvPr>
          <p:cNvSpPr txBox="1"/>
          <p:nvPr/>
        </p:nvSpPr>
        <p:spPr>
          <a:xfrm>
            <a:off x="2436961" y="2315532"/>
            <a:ext cx="5847578" cy="1246495"/>
          </a:xfrm>
          <a:prstGeom prst="rect">
            <a:avLst/>
          </a:prstGeom>
          <a:noFill/>
        </p:spPr>
        <p:txBody>
          <a:bodyPr wrap="square" rtlCol="0">
            <a:spAutoFit/>
          </a:bodyPr>
          <a:lstStyle/>
          <a:p>
            <a:pPr algn="r" rtl="1"/>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1.</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he-IL" sz="1500" b="1" i="0" u="sng"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זיהוי פנים בתמונה</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Face Detection</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מבוצע ע"י מודל למידה עמוקה ה</a:t>
            </a:r>
            <a:r>
              <a:rPr lang="he-IL" sz="1500" b="1" dirty="0">
                <a:solidFill>
                  <a:prstClr val="black">
                    <a:lumMod val="75000"/>
                    <a:lumOff val="25000"/>
                  </a:prstClr>
                </a:solidFill>
                <a:latin typeface="Trebuchet MS" panose="020B0603020202020204"/>
                <a:cs typeface="Gisha" panose="020B0502040204020203" pitchFamily="34" charset="-79"/>
              </a:rPr>
              <a:t>מוכר בשם</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MTCNN</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המאומן למציאת פרצופים. זמן הריצה שלו הוא ה</a:t>
            </a:r>
            <a:r>
              <a:rPr lang="he-IL" sz="1500" b="1" dirty="0">
                <a:solidFill>
                  <a:prstClr val="black">
                    <a:lumMod val="75000"/>
                    <a:lumOff val="25000"/>
                  </a:prstClr>
                </a:solidFill>
                <a:latin typeface="Trebuchet MS" panose="020B0603020202020204"/>
                <a:cs typeface="Gisha" panose="020B0502040204020203" pitchFamily="34" charset="-79"/>
              </a:rPr>
              <a:t>איטי</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ביותר ביחס לשאר הטכניקות</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1500" b="1"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Haar</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Cascade, SSD) </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אבל הדיוק גבוהה ביותר.</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כאשר לזיהוי העיניים, נעשה שימוש באלגוריתם </a:t>
            </a:r>
            <a:r>
              <a:rPr kumimoji="0" lang="en-US" sz="1500" b="1"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HaarCascade</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endParaRPr lang="en-IL" b="1" dirty="0"/>
          </a:p>
        </p:txBody>
      </p:sp>
      <p:sp>
        <p:nvSpPr>
          <p:cNvPr id="27" name="Exp2">
            <a:extLst>
              <a:ext uri="{FF2B5EF4-FFF2-40B4-BE49-F238E27FC236}">
                <a16:creationId xmlns:a16="http://schemas.microsoft.com/office/drawing/2014/main" id="{0CAFC19F-EBC6-4C02-BF2E-C1B36AD6C85F}"/>
              </a:ext>
            </a:extLst>
          </p:cNvPr>
          <p:cNvSpPr txBox="1"/>
          <p:nvPr/>
        </p:nvSpPr>
        <p:spPr>
          <a:xfrm>
            <a:off x="2526425" y="2329049"/>
            <a:ext cx="5760694" cy="1677382"/>
          </a:xfrm>
          <a:prstGeom prst="rect">
            <a:avLst/>
          </a:prstGeom>
          <a:noFill/>
        </p:spPr>
        <p:txBody>
          <a:bodyPr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2.</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he-IL" sz="1500" b="1" i="0" u="sng"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זיהוי מסיכה על הפרצוף</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מבוצע ע"י מודל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CNN</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Convolutional neural network</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שיצרתי במיוחד למטרת הפרוייקט, המודל אומן על דאטה סט מקוטלג של כ-100,000 פרצופים עם</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בלי מסיכות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r>
              <a:rPr lang="he-IL" sz="1500" b="1" dirty="0">
                <a:solidFill>
                  <a:prstClr val="black">
                    <a:lumMod val="75000"/>
                    <a:lumOff val="25000"/>
                  </a:prstClr>
                </a:solidFill>
                <a:latin typeface="Trebuchet MS" panose="020B0603020202020204"/>
                <a:cs typeface="Gisha" panose="020B0502040204020203" pitchFamily="34" charset="-79"/>
              </a:rPr>
              <a:t>פרטים נוספים בגיט)</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r>
              <a:rPr lang="he-IL" sz="1500" b="1" dirty="0">
                <a:solidFill>
                  <a:prstClr val="black">
                    <a:lumMod val="75000"/>
                    <a:lumOff val="25000"/>
                  </a:prstClr>
                </a:solidFill>
                <a:latin typeface="Trebuchet MS" panose="020B0603020202020204"/>
                <a:cs typeface="Gisha" panose="020B0502040204020203" pitchFamily="34" charset="-79"/>
              </a:rPr>
              <a:t> </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האימון </a:t>
            </a:r>
            <a:r>
              <a:rPr lang="he-IL" sz="1500" b="1" dirty="0">
                <a:solidFill>
                  <a:prstClr val="black">
                    <a:lumMod val="75000"/>
                    <a:lumOff val="25000"/>
                  </a:prstClr>
                </a:solidFill>
                <a:latin typeface="Trebuchet MS" panose="020B0603020202020204"/>
                <a:cs typeface="Gisha" panose="020B0502040204020203" pitchFamily="34" charset="-79"/>
              </a:rPr>
              <a:t>התבצע</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בענן</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(Google </a:t>
            </a:r>
            <a:r>
              <a:rPr kumimoji="0" lang="en-US" sz="1500" b="1"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Colab</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ולאחריו, המודל הגיע ל- 99 אחוזי הצלחה של זיהוי מסיכות.</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3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(ניתן לצפות בתהליך האימון המלא בגיט האב של הפרוייקט)</a:t>
            </a:r>
            <a:endParaRPr kumimoji="0" lang="en-IL" sz="18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29" name="Exp3">
            <a:extLst>
              <a:ext uri="{FF2B5EF4-FFF2-40B4-BE49-F238E27FC236}">
                <a16:creationId xmlns:a16="http://schemas.microsoft.com/office/drawing/2014/main" id="{D57E497E-77E2-4202-856F-3EE762482C0A}"/>
              </a:ext>
            </a:extLst>
          </p:cNvPr>
          <p:cNvSpPr txBox="1"/>
          <p:nvPr/>
        </p:nvSpPr>
        <p:spPr>
          <a:xfrm>
            <a:off x="2797638" y="2328757"/>
            <a:ext cx="5486901" cy="1246495"/>
          </a:xfrm>
          <a:prstGeom prst="rect">
            <a:avLst/>
          </a:prstGeom>
          <a:noFill/>
        </p:spPr>
        <p:txBody>
          <a:bodyPr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3.</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he-IL" sz="1500" b="1" i="0" u="sng"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יישור הפרצוף המזוהה</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Alignment</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בעזרת זיהוי מיקום העיניים בתמונה, נייצר משולש ישר זווית המכיל בתוכו את זווית הסטייה שבין שני העיניים על אותו הישר. מוצאים את הזווית בעזרת משפט הקוסינוס, ומסובבים את התמונה בהתאם אליה.</a:t>
            </a:r>
            <a:endParaRPr kumimoji="0" lang="en-IL" sz="18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0" name="Exp4">
            <a:extLst>
              <a:ext uri="{FF2B5EF4-FFF2-40B4-BE49-F238E27FC236}">
                <a16:creationId xmlns:a16="http://schemas.microsoft.com/office/drawing/2014/main" id="{573D0B0A-C811-4D4F-9422-95DC650297F7}"/>
              </a:ext>
            </a:extLst>
          </p:cNvPr>
          <p:cNvSpPr txBox="1"/>
          <p:nvPr/>
        </p:nvSpPr>
        <p:spPr>
          <a:xfrm>
            <a:off x="2797638" y="2315109"/>
            <a:ext cx="5486901" cy="1708160"/>
          </a:xfrm>
          <a:prstGeom prst="rect">
            <a:avLst/>
          </a:prstGeom>
          <a:noFill/>
        </p:spPr>
        <p:txBody>
          <a:bodyPr wrap="square" rtlCol="0">
            <a:spAutoFit/>
          </a:bodyPr>
          <a:lstStyle/>
          <a:p>
            <a:pPr lvl="0" algn="r" rtl="1"/>
            <a:r>
              <a:rPr lang="he-IL" sz="1500" b="1" dirty="0">
                <a:solidFill>
                  <a:prstClr val="black">
                    <a:lumMod val="65000"/>
                    <a:lumOff val="35000"/>
                  </a:prstClr>
                </a:solidFill>
              </a:rPr>
              <a:t>4.</a:t>
            </a:r>
            <a:r>
              <a:rPr lang="he-IL" sz="1500" b="1" dirty="0">
                <a:solidFill>
                  <a:prstClr val="black">
                    <a:lumMod val="75000"/>
                    <a:lumOff val="25000"/>
                  </a:prstClr>
                </a:solidFill>
              </a:rPr>
              <a:t> </a:t>
            </a:r>
            <a:r>
              <a:rPr lang="he-IL" sz="1500" b="1" u="sng" dirty="0">
                <a:solidFill>
                  <a:prstClr val="black">
                    <a:lumMod val="75000"/>
                    <a:lumOff val="25000"/>
                  </a:prstClr>
                </a:solidFill>
              </a:rPr>
              <a:t>חיתוך החלק הגלוי של הפרצוף ויצירת וקטור מאפיינים</a:t>
            </a:r>
            <a:r>
              <a:rPr lang="he-IL" sz="1500" b="1" dirty="0">
                <a:solidFill>
                  <a:prstClr val="black">
                    <a:lumMod val="75000"/>
                    <a:lumOff val="25000"/>
                  </a:prstClr>
                </a:solidFill>
              </a:rPr>
              <a:t>:</a:t>
            </a:r>
            <a:r>
              <a:rPr lang="en-US" sz="1500" b="1" dirty="0">
                <a:solidFill>
                  <a:prstClr val="black">
                    <a:lumMod val="75000"/>
                    <a:lumOff val="25000"/>
                  </a:prstClr>
                </a:solidFill>
              </a:rPr>
              <a:t> </a:t>
            </a:r>
            <a:br>
              <a:rPr lang="en-US" sz="1500" b="1" dirty="0">
                <a:solidFill>
                  <a:prstClr val="black">
                    <a:lumMod val="75000"/>
                    <a:lumOff val="25000"/>
                  </a:prstClr>
                </a:solidFill>
              </a:rPr>
            </a:br>
            <a:r>
              <a:rPr lang="he-IL" sz="1500" b="1" dirty="0">
                <a:solidFill>
                  <a:prstClr val="black">
                    <a:lumMod val="75000"/>
                    <a:lumOff val="25000"/>
                  </a:prstClr>
                </a:solidFill>
              </a:rPr>
              <a:t>לאחר שנזהה מסיכה על הפרצוף כחצי שנייה ברציפות,</a:t>
            </a:r>
            <a:br>
              <a:rPr lang="en-US" sz="1500" b="1" dirty="0">
                <a:solidFill>
                  <a:prstClr val="black">
                    <a:lumMod val="75000"/>
                    <a:lumOff val="25000"/>
                  </a:prstClr>
                </a:solidFill>
              </a:rPr>
            </a:br>
            <a:r>
              <a:rPr lang="he-IL" sz="1500" b="1" dirty="0">
                <a:solidFill>
                  <a:prstClr val="black">
                    <a:lumMod val="75000"/>
                    <a:lumOff val="25000"/>
                  </a:prstClr>
                </a:solidFill>
              </a:rPr>
              <a:t>בעזרת מודל לזיהוי נקודות ציון בפרצוף, מזהים נקודה על האף שמחוץ למסיכה, ממנה חותכים את התמונה ומשיגים את חלק הפרצוף שנעביר לזיהוי.</a:t>
            </a:r>
            <a:br>
              <a:rPr lang="en-US" sz="1500" b="1" dirty="0">
                <a:solidFill>
                  <a:prstClr val="black">
                    <a:lumMod val="75000"/>
                    <a:lumOff val="25000"/>
                  </a:prstClr>
                </a:solidFill>
              </a:rPr>
            </a:br>
            <a:r>
              <a:rPr lang="he-IL" sz="1500" b="1" dirty="0">
                <a:solidFill>
                  <a:prstClr val="black">
                    <a:lumMod val="75000"/>
                    <a:lumOff val="25000"/>
                  </a:prstClr>
                </a:solidFill>
              </a:rPr>
              <a:t>התמונה החתוכה מועברת לרשת הניורונית </a:t>
            </a:r>
            <a:r>
              <a:rPr lang="en-US" sz="1500" b="1" dirty="0" err="1">
                <a:solidFill>
                  <a:prstClr val="black">
                    <a:lumMod val="75000"/>
                    <a:lumOff val="25000"/>
                  </a:prstClr>
                </a:solidFill>
              </a:rPr>
              <a:t>ArcFace</a:t>
            </a:r>
            <a:r>
              <a:rPr lang="he-IL" sz="1500" b="1" dirty="0">
                <a:solidFill>
                  <a:prstClr val="black">
                    <a:lumMod val="75000"/>
                    <a:lumOff val="25000"/>
                  </a:prstClr>
                </a:solidFill>
              </a:rPr>
              <a:t> </a:t>
            </a:r>
            <a:r>
              <a:rPr lang="en-US" sz="1500" b="1" dirty="0">
                <a:solidFill>
                  <a:prstClr val="black">
                    <a:lumMod val="75000"/>
                    <a:lumOff val="25000"/>
                  </a:prstClr>
                </a:solidFill>
              </a:rPr>
              <a:t>(SOTA)</a:t>
            </a:r>
            <a:r>
              <a:rPr lang="he-IL" sz="1500" b="1" dirty="0">
                <a:solidFill>
                  <a:prstClr val="black">
                    <a:lumMod val="75000"/>
                    <a:lumOff val="25000"/>
                  </a:prstClr>
                </a:solidFill>
              </a:rPr>
              <a:t>, ומקודדת לוקטור תכונות בגודל 512.</a:t>
            </a:r>
            <a:endParaRPr lang="en-IL" b="1" dirty="0">
              <a:solidFill>
                <a:prstClr val="black"/>
              </a:solidFill>
            </a:endParaRPr>
          </a:p>
        </p:txBody>
      </p:sp>
      <p:sp>
        <p:nvSpPr>
          <p:cNvPr id="31" name="Exp5">
            <a:extLst>
              <a:ext uri="{FF2B5EF4-FFF2-40B4-BE49-F238E27FC236}">
                <a16:creationId xmlns:a16="http://schemas.microsoft.com/office/drawing/2014/main" id="{81400153-F16C-487B-AFC4-3BA5E6148A9D}"/>
              </a:ext>
            </a:extLst>
          </p:cNvPr>
          <p:cNvSpPr txBox="1"/>
          <p:nvPr/>
        </p:nvSpPr>
        <p:spPr>
          <a:xfrm>
            <a:off x="2797638" y="2304578"/>
            <a:ext cx="5486901" cy="1345818"/>
          </a:xfrm>
          <a:prstGeom prst="rect">
            <a:avLst/>
          </a:prstGeom>
          <a:noFill/>
        </p:spPr>
        <p:txBody>
          <a:bodyPr wrap="square" rtlCol="0">
            <a:spAutoFit/>
          </a:bodyPr>
          <a:lstStyle/>
          <a:p>
            <a:pPr marL="0" marR="0" lvl="0" indent="0" algn="r" defTabSz="457200" rtl="1" eaLnBrk="1" fontAlgn="auto" latinLnBrk="0" hangingPunct="1">
              <a:lnSpc>
                <a:spcPct val="110000"/>
              </a:lnSpc>
              <a:spcBef>
                <a:spcPts val="1000"/>
              </a:spcBef>
              <a:spcAft>
                <a:spcPts val="0"/>
              </a:spcAft>
              <a:buClr>
                <a:srgbClr val="90C226"/>
              </a:buClr>
              <a:buSzPct val="80000"/>
              <a:buFontTx/>
              <a:buNone/>
              <a:tabLst/>
              <a:defRPr/>
            </a:pP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5.</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a:t>
            </a:r>
            <a:r>
              <a:rPr kumimoji="0" lang="he-IL" sz="1500" b="1" i="0" u="sng"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חישוב מרחק וקטורי ואבחנה</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b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כעת, נחשב את המרחק כדמיון בין קוסינוס, בין וקטור הקידוד שלנו לוקטורי הקידוד בבסיס נתונים. הזוג בעל הדימיון הגבוהה ביותר ייבחר כישות המזוהה שלנו</a:t>
            </a:r>
            <a:r>
              <a:rPr kumimoji="0" lang="en-US"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 בתנאי שרמת הדימיון עולה על 6%</a:t>
            </a:r>
            <a:r>
              <a:rPr kumimoji="0" lang="en-US" sz="1500" b="1" i="0" u="none" strike="noStrike" kern="1200" cap="none" spc="0" normalizeH="0" baseline="0" noProof="0" dirty="0">
                <a:ln>
                  <a:noFill/>
                </a:ln>
                <a:solidFill>
                  <a:prstClr val="black">
                    <a:lumMod val="75000"/>
                    <a:lumOff val="25000"/>
                  </a:prstClr>
                </a:solidFill>
                <a:effectLst/>
                <a:uLnTx/>
                <a:uFillTx/>
                <a:latin typeface="Gisha" panose="020B0502040204020203" pitchFamily="34" charset="-79"/>
                <a:ea typeface="+mn-ea"/>
                <a:cs typeface="Gisha" panose="020B0502040204020203" pitchFamily="34" charset="-79"/>
              </a:rPr>
              <a:t>6</a:t>
            </a:r>
            <a:r>
              <a:rPr kumimoji="0" lang="he-IL" sz="15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Gisha" panose="020B0502040204020203" pitchFamily="34" charset="-79"/>
              </a:rPr>
              <a:t>.</a:t>
            </a:r>
          </a:p>
        </p:txBody>
      </p:sp>
    </p:spTree>
    <p:extLst>
      <p:ext uri="{BB962C8B-B14F-4D97-AF65-F5344CB8AC3E}">
        <p14:creationId xmlns:p14="http://schemas.microsoft.com/office/powerpoint/2010/main" val="461746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9"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9" restart="whenNotActive" fill="hold" evtFilter="cancelBubble" nodeType="interactiveSeq">
                <p:stCondLst>
                  <p:cond evt="onClick" delay="0">
                    <p:tgtEl>
                      <p:spTgt spid="8"/>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2"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1" presetClass="entr" presetSubtype="0" fill="hold" grpId="3"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23" restart="whenNotActive" fill="hold" evtFilter="cancelBubble" nodeType="interactiveSeq">
                <p:stCondLst>
                  <p:cond evt="onClick" delay="0">
                    <p:tgtEl>
                      <p:spTgt spid="16"/>
                    </p:tgtEl>
                  </p:cond>
                </p:stCondLst>
                <p:endSync evt="end" delay="0">
                  <p:rtn val="all"/>
                </p:endSync>
                <p:childTnLst>
                  <p:par>
                    <p:cTn id="24" fill="hold">
                      <p:stCondLst>
                        <p:cond delay="0"/>
                      </p:stCondLst>
                      <p:childTnLst>
                        <p:par>
                          <p:cTn id="25" fill="hold">
                            <p:stCondLst>
                              <p:cond delay="0"/>
                            </p:stCondLst>
                            <p:childTnLst>
                              <p:par>
                                <p:cTn id="26" presetID="1"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16"/>
                  </p:tgtEl>
                </p:cond>
              </p:nextCondLst>
            </p:seq>
            <p:seq concurrent="1" nextAc="seek">
              <p:cTn id="30" restart="whenNotActive" fill="hold" evtFilter="cancelBubble" nodeType="interactiveSeq">
                <p:stCondLst>
                  <p:cond evt="onClick" delay="0">
                    <p:tgtEl>
                      <p:spTgt spid="2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4"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37" restart="whenNotActive" fill="hold" evtFilter="cancelBubble" nodeType="interactiveSeq">
                <p:stCondLst>
                  <p:cond evt="onClick" delay="0">
                    <p:tgtEl>
                      <p:spTgt spid="27"/>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xit" presetSubtype="0" fill="hold" grpId="6" nodeType="withEffect">
                                  <p:stCondLst>
                                    <p:cond delay="0"/>
                                  </p:stCondLst>
                                  <p:childTnLst>
                                    <p:set>
                                      <p:cBhvr>
                                        <p:cTn id="43"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44" restart="whenNotActive" fill="hold" evtFilter="cancelBubble" nodeType="interactiveSeq">
                <p:stCondLst>
                  <p:cond evt="onClick" delay="0">
                    <p:tgtEl>
                      <p:spTgt spid="3"/>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grpId="5" nodeType="withEffect">
                                  <p:stCondLst>
                                    <p:cond delay="0"/>
                                  </p:stCondLst>
                                  <p:childTnLst>
                                    <p:set>
                                      <p:cBhvr>
                                        <p:cTn id="50"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51" restart="whenNotActive" fill="hold" evtFilter="cancelBubble" nodeType="interactiveSeq">
                <p:stCondLst>
                  <p:cond evt="onClick" delay="0">
                    <p:tgtEl>
                      <p:spTgt spid="30"/>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grpId="8" nodeType="withEffect">
                                  <p:stCondLst>
                                    <p:cond delay="0"/>
                                  </p:stCondLst>
                                  <p:childTnLst>
                                    <p:set>
                                      <p:cBhvr>
                                        <p:cTn id="57"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58" restart="whenNotActive" fill="hold" evtFilter="cancelBubble" nodeType="interactiveSeq">
                <p:stCondLst>
                  <p:cond evt="onClick" delay="0">
                    <p:tgtEl>
                      <p:spTgt spid="21"/>
                    </p:tgtEl>
                  </p:cond>
                </p:stCondLst>
                <p:endSync evt="end" delay="0">
                  <p:rtn val="all"/>
                </p:endSync>
                <p:childTnLst>
                  <p:par>
                    <p:cTn id="59" fill="hold">
                      <p:stCondLst>
                        <p:cond delay="0"/>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65" restart="whenNotActive" fill="hold" evtFilter="cancelBubble" nodeType="interactiveSeq">
                <p:stCondLst>
                  <p:cond evt="onClick" delay="0">
                    <p:tgtEl>
                      <p:spTgt spid="31"/>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1"/>
                                        </p:tgtEl>
                                        <p:attrNameLst>
                                          <p:attrName>style.visibility</p:attrName>
                                        </p:attrNameLst>
                                      </p:cBhvr>
                                      <p:to>
                                        <p:strVal val="hidden"/>
                                      </p:to>
                                    </p:set>
                                  </p:childTnLst>
                                </p:cTn>
                              </p:par>
                              <p:par>
                                <p:cTn id="70" presetID="1" presetClass="exit" presetSubtype="0" fill="hold" grpId="7" nodeType="withEffect">
                                  <p:stCondLst>
                                    <p:cond delay="0"/>
                                  </p:stCondLst>
                                  <p:childTnLst>
                                    <p:set>
                                      <p:cBhvr>
                                        <p:cTn id="71"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3" grpId="1"/>
      <p:bldP spid="3" grpId="2"/>
      <p:bldP spid="27" grpId="0"/>
      <p:bldP spid="27" grpId="1"/>
      <p:bldP spid="29" grpId="0"/>
      <p:bldP spid="29" grpId="1"/>
      <p:bldP spid="30" grpId="0"/>
      <p:bldP spid="30" grpId="1"/>
      <p:bldP spid="31" grpId="0"/>
      <p:bldP spid="3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C5C556-1036-4EF1-95E8-5188AD7866EA}"/>
              </a:ext>
            </a:extLst>
          </p:cNvPr>
          <p:cNvSpPr>
            <a:spLocks noGrp="1"/>
          </p:cNvSpPr>
          <p:nvPr>
            <p:ph type="title"/>
          </p:nvPr>
        </p:nvSpPr>
        <p:spPr>
          <a:xfrm>
            <a:off x="665788" y="244759"/>
            <a:ext cx="9958431" cy="719976"/>
          </a:xfrm>
        </p:spPr>
        <p:txBody>
          <a:bodyPr>
            <a:normAutofit/>
          </a:bodyPr>
          <a:lstStyle/>
          <a:p>
            <a:pPr algn="ctr"/>
            <a:r>
              <a:rPr lang="he-IL" sz="3200" dirty="0"/>
              <a:t>אופן המימוש וארכיטקטורה</a:t>
            </a:r>
            <a:endParaRPr lang="en-IL" sz="3200" dirty="0"/>
          </a:p>
        </p:txBody>
      </p:sp>
      <p:sp>
        <p:nvSpPr>
          <p:cNvPr id="3" name="Content Placeholder 2">
            <a:extLst>
              <a:ext uri="{FF2B5EF4-FFF2-40B4-BE49-F238E27FC236}">
                <a16:creationId xmlns:a16="http://schemas.microsoft.com/office/drawing/2014/main" id="{0B3A4160-878F-49FE-8D4C-C0C00783A1D4}"/>
              </a:ext>
            </a:extLst>
          </p:cNvPr>
          <p:cNvSpPr>
            <a:spLocks noGrp="1"/>
          </p:cNvSpPr>
          <p:nvPr>
            <p:ph idx="1"/>
          </p:nvPr>
        </p:nvSpPr>
        <p:spPr>
          <a:xfrm>
            <a:off x="731102" y="1442557"/>
            <a:ext cx="9613609" cy="4351338"/>
          </a:xfrm>
        </p:spPr>
        <p:txBody>
          <a:bodyPr>
            <a:normAutofit/>
          </a:bodyPr>
          <a:lstStyle/>
          <a:p>
            <a:pPr marL="0" indent="0" algn="r" rtl="1">
              <a:lnSpc>
                <a:spcPct val="110000"/>
              </a:lnSpc>
              <a:buNone/>
            </a:pPr>
            <a:r>
              <a:rPr lang="he-IL" sz="1900" b="1" u="sng" dirty="0">
                <a:ln w="6600">
                  <a:solidFill>
                    <a:schemeClr val="accent2"/>
                  </a:solidFill>
                  <a:prstDash val="solid"/>
                </a:ln>
                <a:solidFill>
                  <a:srgbClr val="FFFFFF"/>
                </a:solidFill>
                <a:effectLst>
                  <a:outerShdw dist="38100" dir="2700000" algn="tl" rotWithShape="0">
                    <a:schemeClr val="accent2"/>
                  </a:outerShdw>
                </a:effectLst>
              </a:rPr>
              <a:t>כ</a:t>
            </a:r>
            <a:r>
              <a:rPr lang="he-IL" sz="2000" b="1" u="sng" dirty="0">
                <a:ln w="6600">
                  <a:solidFill>
                    <a:schemeClr val="accent2"/>
                  </a:solidFill>
                  <a:prstDash val="solid"/>
                </a:ln>
                <a:solidFill>
                  <a:srgbClr val="FFFFFF"/>
                </a:solidFill>
                <a:effectLst>
                  <a:outerShdw dist="38100" dir="2700000" algn="tl" rotWithShape="0">
                    <a:schemeClr val="accent2"/>
                  </a:outerShdw>
                </a:effectLst>
              </a:rPr>
              <a:t>לים ושפות</a:t>
            </a:r>
            <a:r>
              <a:rPr lang="he-IL" sz="2000" b="1" dirty="0">
                <a:ln w="6600">
                  <a:solidFill>
                    <a:schemeClr val="accent2"/>
                  </a:solidFill>
                  <a:prstDash val="solid"/>
                </a:ln>
                <a:solidFill>
                  <a:srgbClr val="FFFFFF"/>
                </a:solidFill>
                <a:effectLst>
                  <a:outerShdw dist="38100" dir="2700000" algn="tl" rotWithShape="0">
                    <a:schemeClr val="accent2"/>
                  </a:outerShdw>
                </a:effectLst>
              </a:rPr>
              <a:t> </a:t>
            </a:r>
            <a:r>
              <a:rPr lang="he-IL" sz="2000" dirty="0"/>
              <a:t>:</a:t>
            </a:r>
          </a:p>
          <a:p>
            <a:pPr lvl="1" algn="r" rtl="1">
              <a:lnSpc>
                <a:spcPct val="110000"/>
              </a:lnSpc>
            </a:pPr>
            <a:r>
              <a:rPr lang="he-IL" sz="1700" u="sng" dirty="0">
                <a:ln w="0"/>
              </a:rPr>
              <a:t>שפת התכנות</a:t>
            </a:r>
            <a:r>
              <a:rPr lang="he-IL" sz="1700" dirty="0">
                <a:ln w="0"/>
              </a:rPr>
              <a:t> המרכזית בפרויקט היא </a:t>
            </a:r>
            <a:r>
              <a:rPr lang="en-US" sz="1700" u="sng" dirty="0">
                <a:ln w="0"/>
              </a:rPr>
              <a:t>Python</a:t>
            </a:r>
            <a:r>
              <a:rPr lang="he-IL" sz="1700" dirty="0">
                <a:ln w="0"/>
              </a:rPr>
              <a:t>, ובנוסף נעשה שימוש קל ב- </a:t>
            </a:r>
            <a:r>
              <a:rPr lang="en-US" sz="1700" u="sng" dirty="0">
                <a:ln w="0"/>
              </a:rPr>
              <a:t>HTML,CSS</a:t>
            </a:r>
            <a:r>
              <a:rPr lang="he-IL" sz="1700" dirty="0">
                <a:ln w="0"/>
              </a:rPr>
              <a:t>,</a:t>
            </a:r>
            <a:br>
              <a:rPr lang="en-US" sz="1700" dirty="0">
                <a:ln w="0"/>
              </a:rPr>
            </a:br>
            <a:r>
              <a:rPr lang="he-IL" sz="1700" dirty="0">
                <a:ln w="0"/>
              </a:rPr>
              <a:t>עבור ממשק המשתמש.</a:t>
            </a:r>
          </a:p>
          <a:p>
            <a:pPr lvl="1" algn="r" rtl="1">
              <a:lnSpc>
                <a:spcPct val="110000"/>
              </a:lnSpc>
            </a:pPr>
            <a:r>
              <a:rPr lang="he-IL" sz="1700" dirty="0">
                <a:ln w="0"/>
              </a:rPr>
              <a:t>בעבור הפיתוח ב</a:t>
            </a:r>
            <a:r>
              <a:rPr lang="he-IL" sz="1700" u="sng" dirty="0">
                <a:ln w="0"/>
              </a:rPr>
              <a:t>למידה עמוקה</a:t>
            </a:r>
            <a:r>
              <a:rPr lang="he-IL" sz="1700" dirty="0">
                <a:ln w="0"/>
              </a:rPr>
              <a:t>, השתמשתי בפלטפורמת </a:t>
            </a:r>
            <a:r>
              <a:rPr lang="en-US" sz="1700" u="sng" dirty="0" err="1">
                <a:ln w="0"/>
              </a:rPr>
              <a:t>Tensorflow</a:t>
            </a:r>
            <a:r>
              <a:rPr lang="he-IL" sz="1700" dirty="0">
                <a:ln w="0"/>
              </a:rPr>
              <a:t>.</a:t>
            </a:r>
          </a:p>
          <a:p>
            <a:pPr lvl="1" algn="r" rtl="1">
              <a:lnSpc>
                <a:spcPct val="110000"/>
              </a:lnSpc>
            </a:pPr>
            <a:r>
              <a:rPr lang="en-US" sz="1700" u="sng" dirty="0">
                <a:ln w="0"/>
              </a:rPr>
              <a:t>OpenCV</a:t>
            </a:r>
            <a:r>
              <a:rPr lang="he-IL" sz="1700" dirty="0">
                <a:ln w="0"/>
              </a:rPr>
              <a:t>, הנה ספרייה ל</a:t>
            </a:r>
            <a:r>
              <a:rPr lang="he-IL" sz="1700" u="sng" dirty="0">
                <a:ln w="0"/>
              </a:rPr>
              <a:t>עיבוד תמונה</a:t>
            </a:r>
            <a:r>
              <a:rPr lang="he-IL" sz="1700" dirty="0">
                <a:ln w="0"/>
              </a:rPr>
              <a:t> שנעשה בה שימוש רב בפרויקט.</a:t>
            </a:r>
          </a:p>
          <a:p>
            <a:pPr lvl="1" algn="r" rtl="1">
              <a:lnSpc>
                <a:spcPct val="110000"/>
              </a:lnSpc>
            </a:pPr>
            <a:r>
              <a:rPr lang="he-IL" sz="1700" dirty="0">
                <a:ln w="0"/>
              </a:rPr>
              <a:t>ליצירת ה</a:t>
            </a:r>
            <a:r>
              <a:rPr lang="he-IL" sz="1700" u="sng" dirty="0">
                <a:ln w="0"/>
              </a:rPr>
              <a:t>אפליקציה האינטרנטית</a:t>
            </a:r>
            <a:r>
              <a:rPr lang="he-IL" sz="1700" dirty="0">
                <a:ln w="0"/>
              </a:rPr>
              <a:t>, עבור ממשק המשתמש, נעשה שימוש בספרייה </a:t>
            </a:r>
            <a:r>
              <a:rPr lang="en-US" sz="1700" u="sng" dirty="0" err="1">
                <a:ln w="0"/>
              </a:rPr>
              <a:t>Streamlit</a:t>
            </a:r>
            <a:r>
              <a:rPr lang="he-IL" sz="1700" dirty="0">
                <a:ln w="0"/>
              </a:rPr>
              <a:t>.</a:t>
            </a:r>
          </a:p>
          <a:p>
            <a:pPr lvl="1" algn="r" rtl="1">
              <a:lnSpc>
                <a:spcPct val="110000"/>
              </a:lnSpc>
            </a:pPr>
            <a:r>
              <a:rPr lang="he-IL" sz="1700" dirty="0">
                <a:ln w="0"/>
              </a:rPr>
              <a:t>בעבור </a:t>
            </a:r>
            <a:r>
              <a:rPr lang="he-IL" sz="1700" u="sng" dirty="0">
                <a:ln w="0"/>
              </a:rPr>
              <a:t>בסיס הנתונים</a:t>
            </a:r>
            <a:r>
              <a:rPr lang="he-IL" sz="1700" dirty="0">
                <a:ln w="0"/>
              </a:rPr>
              <a:t>, הפרויקט עושה שימוש במסד הנתונים הלא רציונלי – </a:t>
            </a:r>
            <a:r>
              <a:rPr lang="en-US" sz="1700" u="sng" dirty="0">
                <a:ln w="0"/>
              </a:rPr>
              <a:t>MongoDB</a:t>
            </a:r>
            <a:r>
              <a:rPr lang="he-IL" sz="1700" dirty="0">
                <a:ln w="0"/>
              </a:rPr>
              <a:t>.</a:t>
            </a:r>
          </a:p>
          <a:p>
            <a:pPr lvl="1" algn="r" rtl="1">
              <a:lnSpc>
                <a:spcPct val="110000"/>
              </a:lnSpc>
            </a:pPr>
            <a:r>
              <a:rPr lang="he-IL" sz="1700" dirty="0">
                <a:ln w="0"/>
              </a:rPr>
              <a:t>סביבות הפיתוח: </a:t>
            </a:r>
            <a:r>
              <a:rPr lang="en-US" sz="1700" dirty="0" err="1">
                <a:ln w="0"/>
              </a:rPr>
              <a:t>VsCode</a:t>
            </a:r>
            <a:r>
              <a:rPr lang="he-IL" sz="1700" dirty="0">
                <a:ln w="0"/>
              </a:rPr>
              <a:t>, </a:t>
            </a:r>
            <a:r>
              <a:rPr lang="en-US" sz="1700" dirty="0">
                <a:ln w="0"/>
              </a:rPr>
              <a:t>Google </a:t>
            </a:r>
            <a:r>
              <a:rPr lang="en-US" sz="1700" dirty="0" err="1">
                <a:ln w="0"/>
              </a:rPr>
              <a:t>Colab</a:t>
            </a:r>
            <a:r>
              <a:rPr lang="he-IL" sz="1700" dirty="0">
                <a:ln w="0"/>
              </a:rPr>
              <a:t>.</a:t>
            </a:r>
          </a:p>
        </p:txBody>
      </p:sp>
    </p:spTree>
    <p:extLst>
      <p:ext uri="{BB962C8B-B14F-4D97-AF65-F5344CB8AC3E}">
        <p14:creationId xmlns:p14="http://schemas.microsoft.com/office/powerpoint/2010/main" val="240683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28F6-CF4A-4CBF-9ED5-2766F0D55123}"/>
              </a:ext>
            </a:extLst>
          </p:cNvPr>
          <p:cNvSpPr>
            <a:spLocks noGrp="1"/>
          </p:cNvSpPr>
          <p:nvPr>
            <p:ph type="title"/>
          </p:nvPr>
        </p:nvSpPr>
        <p:spPr>
          <a:xfrm>
            <a:off x="1299179" y="273003"/>
            <a:ext cx="8033546" cy="699083"/>
          </a:xfrm>
        </p:spPr>
        <p:txBody>
          <a:bodyPr>
            <a:normAutofit/>
          </a:bodyPr>
          <a:lstStyle/>
          <a:p>
            <a:pPr algn="ctr"/>
            <a:r>
              <a:rPr lang="he-IL" sz="3200" dirty="0"/>
              <a:t>השוואה וסיכום</a:t>
            </a:r>
            <a:endParaRPr lang="en-IL" sz="3200" dirty="0"/>
          </a:p>
        </p:txBody>
      </p:sp>
      <p:sp>
        <p:nvSpPr>
          <p:cNvPr id="3" name="Content Placeholder 2">
            <a:extLst>
              <a:ext uri="{FF2B5EF4-FFF2-40B4-BE49-F238E27FC236}">
                <a16:creationId xmlns:a16="http://schemas.microsoft.com/office/drawing/2014/main" id="{837E42BC-1063-4269-B026-C60BCA101F77}"/>
              </a:ext>
            </a:extLst>
          </p:cNvPr>
          <p:cNvSpPr>
            <a:spLocks noGrp="1"/>
          </p:cNvSpPr>
          <p:nvPr>
            <p:ph idx="1"/>
          </p:nvPr>
        </p:nvSpPr>
        <p:spPr>
          <a:xfrm>
            <a:off x="1017618" y="1406301"/>
            <a:ext cx="8596668" cy="3156555"/>
          </a:xfrm>
        </p:spPr>
        <p:txBody>
          <a:bodyPr/>
          <a:lstStyle/>
          <a:p>
            <a:pPr algn="r" rtl="1">
              <a:spcBef>
                <a:spcPts val="0"/>
              </a:spcBef>
              <a:buClr>
                <a:srgbClr val="90C226"/>
              </a:buClr>
              <a:defRPr/>
            </a:pPr>
            <a:r>
              <a:rPr lang="he-IL" sz="1600" dirty="0"/>
              <a:t>המאמר </a:t>
            </a:r>
            <a:r>
              <a:rPr lang="en-US" sz="1600" b="1" dirty="0">
                <a:effectLst/>
                <a:latin typeface="Calibri" panose="020F0502020204030204" pitchFamily="34" charset="0"/>
              </a:rPr>
              <a:t>Masked Face Recognition for Secure Authentication</a:t>
            </a:r>
            <a:r>
              <a:rPr lang="he-IL" sz="1600" b="1" dirty="0">
                <a:effectLst/>
                <a:latin typeface="Calibri" panose="020F0502020204030204" pitchFamily="34" charset="0"/>
              </a:rPr>
              <a:t>  </a:t>
            </a:r>
            <a:r>
              <a:rPr lang="he-IL" sz="1600" i="1" dirty="0">
                <a:effectLst/>
                <a:latin typeface="Calibri" panose="020F0502020204030204" pitchFamily="34" charset="0"/>
              </a:rPr>
              <a:t>(</a:t>
            </a:r>
            <a:r>
              <a:rPr kumimoji="0" lang="en-US" sz="1400" b="0" i="1" u="none" strike="noStrike" kern="1200" cap="none" spc="0" normalizeH="0" baseline="0" noProof="0" dirty="0">
                <a:ln>
                  <a:noFill/>
                </a:ln>
                <a:solidFill>
                  <a:srgbClr val="595959"/>
                </a:solidFill>
                <a:effectLst/>
                <a:uLnTx/>
                <a:uFillTx/>
                <a:latin typeface="Calibri" panose="020F0502020204030204" pitchFamily="34" charset="0"/>
                <a:ea typeface="+mn-ea"/>
                <a:cs typeface="+mn-cs"/>
                <a:hlinkClick r:id="rId2"/>
              </a:rPr>
              <a:t>https://arxiv.org/abs/2008.11104</a:t>
            </a:r>
            <a:r>
              <a:rPr kumimoji="0" lang="he-IL" sz="1600" b="0"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t>
            </a:r>
          </a:p>
          <a:p>
            <a:pPr lvl="1" algn="r" rtl="1">
              <a:spcBef>
                <a:spcPts val="0"/>
              </a:spcBef>
              <a:buClr>
                <a:srgbClr val="90C226"/>
              </a:buClr>
              <a:defRPr/>
            </a:pPr>
            <a:r>
              <a:rPr lang="he-IL" b="1" dirty="0">
                <a:solidFill>
                  <a:srgbClr val="595959"/>
                </a:solidFill>
                <a:latin typeface="Calibri" panose="020F0502020204030204" pitchFamily="34" charset="0"/>
              </a:rPr>
              <a:t>חיסרון השיטה </a:t>
            </a:r>
            <a:r>
              <a:rPr lang="he-IL" dirty="0">
                <a:solidFill>
                  <a:srgbClr val="595959"/>
                </a:solidFill>
                <a:latin typeface="Calibri" panose="020F0502020204030204" pitchFamily="34" charset="0"/>
              </a:rPr>
              <a:t>נובע מכך שהיא מתבססת על שינוי תמונות מקור, והלבשת מסיכות באופן סינטטי על הפרצוף, מה שמהווה צעד נוסף בתהליך אימות הפרצוף, מביא לשימוש במשאבים</a:t>
            </a:r>
            <a:br>
              <a:rPr lang="en-US" dirty="0">
                <a:solidFill>
                  <a:srgbClr val="595959"/>
                </a:solidFill>
                <a:latin typeface="Calibri" panose="020F0502020204030204" pitchFamily="34" charset="0"/>
              </a:rPr>
            </a:br>
            <a:r>
              <a:rPr lang="he-IL" dirty="0">
                <a:solidFill>
                  <a:srgbClr val="595959"/>
                </a:solidFill>
                <a:latin typeface="Calibri" panose="020F0502020204030204" pitchFamily="34" charset="0"/>
              </a:rPr>
              <a:t>וזמן נוסף, ועלול להוביל לשגיאות במקרה של הלבשת מסיכה באופן שגוי</a:t>
            </a:r>
            <a:r>
              <a:rPr lang="en-US" dirty="0">
                <a:solidFill>
                  <a:srgbClr val="595959"/>
                </a:solidFill>
                <a:latin typeface="Calibri" panose="020F0502020204030204" pitchFamily="34" charset="0"/>
              </a:rPr>
              <a:t>.</a:t>
            </a:r>
            <a:endParaRPr lang="he-IL" dirty="0">
              <a:solidFill>
                <a:srgbClr val="595959"/>
              </a:solidFill>
              <a:latin typeface="Calibri" panose="020F0502020204030204" pitchFamily="34" charset="0"/>
            </a:endParaRPr>
          </a:p>
          <a:p>
            <a:pPr marL="0" marR="0" algn="r" rtl="1">
              <a:spcBef>
                <a:spcPts val="0"/>
              </a:spcBef>
              <a:spcAft>
                <a:spcPts val="0"/>
              </a:spcAft>
            </a:pPr>
            <a:r>
              <a:rPr lang="he-IL" sz="1600" dirty="0"/>
              <a:t>המאמר </a:t>
            </a:r>
            <a:r>
              <a:rPr lang="en-US" sz="1600" b="1" dirty="0">
                <a:effectLst/>
                <a:latin typeface="Calibri" panose="020F0502020204030204" pitchFamily="34" charset="0"/>
              </a:rPr>
              <a:t>Masked Face Recognition </a:t>
            </a:r>
            <a:r>
              <a:rPr lang="en-US" sz="1600" b="1" dirty="0">
                <a:latin typeface="Calibri" panose="020F0502020204030204" pitchFamily="34" charset="0"/>
              </a:rPr>
              <a:t>Using Convolutional Neural Network</a:t>
            </a:r>
            <a:br>
              <a:rPr lang="en-US" sz="1600" b="1" dirty="0">
                <a:latin typeface="Calibri" panose="020F0502020204030204" pitchFamily="34" charset="0"/>
              </a:rPr>
            </a:br>
            <a:r>
              <a:rPr lang="he-IL" sz="1600" dirty="0">
                <a:latin typeface="Calibri" panose="020F0502020204030204" pitchFamily="34" charset="0"/>
              </a:rPr>
              <a:t>(</a:t>
            </a:r>
            <a:r>
              <a:rPr lang="en-US" sz="1200" i="1" dirty="0">
                <a:solidFill>
                  <a:srgbClr val="595959"/>
                </a:solidFill>
                <a:effectLst/>
                <a:latin typeface="Calibri" panose="020F0502020204030204" pitchFamily="34" charset="0"/>
                <a:hlinkClick r:id="rId3"/>
              </a:rPr>
              <a:t>https://www.researchgate.net/publication/340690545_Masked_Face_Recognition_Using_Convolutional_Neural_Network</a:t>
            </a:r>
            <a:r>
              <a:rPr lang="he-IL" sz="1600" i="1" dirty="0">
                <a:solidFill>
                  <a:srgbClr val="595959"/>
                </a:solidFill>
                <a:effectLst/>
                <a:latin typeface="Calibri" panose="020F0502020204030204" pitchFamily="34" charset="0"/>
              </a:rPr>
              <a:t>)</a:t>
            </a:r>
            <a:endParaRPr lang="en-US" sz="1600" b="1" dirty="0">
              <a:effectLst/>
              <a:latin typeface="Calibri" panose="020F0502020204030204" pitchFamily="34" charset="0"/>
              <a:cs typeface="Calibri" panose="020F0502020204030204" pitchFamily="34" charset="0"/>
            </a:endParaRPr>
          </a:p>
          <a:p>
            <a:pPr lvl="1" algn="r" rtl="1">
              <a:spcBef>
                <a:spcPts val="0"/>
              </a:spcBef>
              <a:buClr>
                <a:srgbClr val="90C226"/>
              </a:buClr>
              <a:defRPr/>
            </a:pPr>
            <a:r>
              <a:rPr lang="he-IL" b="1" dirty="0">
                <a:solidFill>
                  <a:srgbClr val="595959"/>
                </a:solidFill>
                <a:latin typeface="Calibri" panose="020F0502020204030204" pitchFamily="34" charset="0"/>
              </a:rPr>
              <a:t>חיסרון השיטה </a:t>
            </a:r>
            <a:r>
              <a:rPr lang="he-IL" dirty="0">
                <a:solidFill>
                  <a:srgbClr val="595959"/>
                </a:solidFill>
                <a:latin typeface="Calibri" panose="020F0502020204030204" pitchFamily="34" charset="0"/>
              </a:rPr>
              <a:t>מגיע מהשימוש שלה במודל לסיווג מסוג </a:t>
            </a:r>
            <a:r>
              <a:rPr lang="en-US" dirty="0">
                <a:solidFill>
                  <a:srgbClr val="595959"/>
                </a:solidFill>
                <a:latin typeface="Calibri" panose="020F0502020204030204" pitchFamily="34" charset="0"/>
              </a:rPr>
              <a:t>SVM</a:t>
            </a:r>
            <a:r>
              <a:rPr lang="he-IL" dirty="0">
                <a:solidFill>
                  <a:srgbClr val="595959"/>
                </a:solidFill>
                <a:latin typeface="Calibri" panose="020F0502020204030204" pitchFamily="34" charset="0"/>
              </a:rPr>
              <a:t> (</a:t>
            </a:r>
            <a:r>
              <a:rPr lang="en-US" dirty="0">
                <a:solidFill>
                  <a:srgbClr val="595959"/>
                </a:solidFill>
                <a:latin typeface="Calibri" panose="020F0502020204030204" pitchFamily="34" charset="0"/>
              </a:rPr>
              <a:t>Support Vector Machine</a:t>
            </a:r>
            <a:r>
              <a:rPr lang="he-IL" dirty="0">
                <a:solidFill>
                  <a:srgbClr val="595959"/>
                </a:solidFill>
                <a:latin typeface="Calibri" panose="020F0502020204030204" pitchFamily="34" charset="0"/>
              </a:rPr>
              <a:t>),</a:t>
            </a:r>
            <a:br>
              <a:rPr lang="en-US" dirty="0">
                <a:solidFill>
                  <a:srgbClr val="595959"/>
                </a:solidFill>
                <a:latin typeface="Calibri" panose="020F0502020204030204" pitchFamily="34" charset="0"/>
              </a:rPr>
            </a:br>
            <a:r>
              <a:rPr lang="he-IL" dirty="0">
                <a:solidFill>
                  <a:srgbClr val="595959"/>
                </a:solidFill>
                <a:latin typeface="Calibri" panose="020F0502020204030204" pitchFamily="34" charset="0"/>
              </a:rPr>
              <a:t>לצורך סיווג הזיהוי לאחר השגת וקטורי הקידוד של הפנים.</a:t>
            </a:r>
            <a:br>
              <a:rPr lang="en-US" dirty="0">
                <a:solidFill>
                  <a:srgbClr val="595959"/>
                </a:solidFill>
                <a:latin typeface="Calibri" panose="020F0502020204030204" pitchFamily="34" charset="0"/>
              </a:rPr>
            </a:br>
            <a:r>
              <a:rPr lang="he-IL" dirty="0">
                <a:solidFill>
                  <a:srgbClr val="595959"/>
                </a:solidFill>
                <a:latin typeface="Calibri" panose="020F0502020204030204" pitchFamily="34" charset="0"/>
              </a:rPr>
              <a:t>מודל זה מצריך אימון מחדש של כל וקטורי הקידוד הקיימים להם זהויות במערכת, על מנת לקבל</a:t>
            </a:r>
            <a:br>
              <a:rPr lang="en-US" dirty="0">
                <a:solidFill>
                  <a:srgbClr val="595959"/>
                </a:solidFill>
                <a:latin typeface="Calibri" panose="020F0502020204030204" pitchFamily="34" charset="0"/>
              </a:rPr>
            </a:br>
            <a:r>
              <a:rPr lang="he-IL" dirty="0">
                <a:solidFill>
                  <a:srgbClr val="595959"/>
                </a:solidFill>
                <a:latin typeface="Calibri" panose="020F0502020204030204" pitchFamily="34" charset="0"/>
              </a:rPr>
              <a:t>סיווג אמין של זהות הפנים.</a:t>
            </a:r>
            <a:br>
              <a:rPr lang="en-US" dirty="0">
                <a:solidFill>
                  <a:srgbClr val="595959"/>
                </a:solidFill>
                <a:latin typeface="Calibri" panose="020F0502020204030204" pitchFamily="34" charset="0"/>
              </a:rPr>
            </a:br>
            <a:r>
              <a:rPr lang="he-IL" dirty="0">
                <a:solidFill>
                  <a:srgbClr val="595959"/>
                </a:solidFill>
                <a:latin typeface="Calibri" panose="020F0502020204030204" pitchFamily="34" charset="0"/>
              </a:rPr>
              <a:t>כלומר, בכל פעם שנרצה לזהות אדם חדש במערכת, נצטרך לחזור על תהליך אימון המודל מחדש, יחד עם כל וקטורי הקידוד, ורק אז לבצע אימות פנים.</a:t>
            </a:r>
          </a:p>
          <a:p>
            <a:pPr marL="457200" lvl="1" indent="0" algn="r" rtl="1">
              <a:spcBef>
                <a:spcPts val="0"/>
              </a:spcBef>
              <a:buClr>
                <a:srgbClr val="90C226"/>
              </a:buClr>
              <a:buNone/>
              <a:defRPr/>
            </a:pPr>
            <a:endParaRPr lang="en-US" dirty="0">
              <a:solidFill>
                <a:srgbClr val="595959"/>
              </a:solidFill>
              <a:latin typeface="Calibri" panose="020F0502020204030204" pitchFamily="34" charset="0"/>
            </a:endParaRPr>
          </a:p>
          <a:p>
            <a:pPr algn="r" rtl="1">
              <a:spcBef>
                <a:spcPts val="0"/>
              </a:spcBef>
              <a:buClr>
                <a:srgbClr val="90C226"/>
              </a:buClr>
              <a:defRPr/>
            </a:pPr>
            <a:endParaRPr lang="en-US" dirty="0">
              <a:solidFill>
                <a:srgbClr val="595959"/>
              </a:solidFill>
              <a:latin typeface="Calibri" panose="020F0502020204030204" pitchFamily="34" charset="0"/>
            </a:endParaRPr>
          </a:p>
        </p:txBody>
      </p:sp>
      <p:sp>
        <p:nvSpPr>
          <p:cNvPr id="5" name="TextBox 4">
            <a:extLst>
              <a:ext uri="{FF2B5EF4-FFF2-40B4-BE49-F238E27FC236}">
                <a16:creationId xmlns:a16="http://schemas.microsoft.com/office/drawing/2014/main" id="{CD687913-11B2-4D21-88A1-7066273A5347}"/>
              </a:ext>
            </a:extLst>
          </p:cNvPr>
          <p:cNvSpPr txBox="1"/>
          <p:nvPr/>
        </p:nvSpPr>
        <p:spPr>
          <a:xfrm>
            <a:off x="572773" y="4745736"/>
            <a:ext cx="8513064" cy="1061829"/>
          </a:xfrm>
          <a:prstGeom prst="rect">
            <a:avLst/>
          </a:prstGeom>
          <a:noFill/>
        </p:spPr>
        <p:txBody>
          <a:bodyPr wrap="square" rtlCol="0">
            <a:spAutoFit/>
          </a:bodyPr>
          <a:lstStyle/>
          <a:p>
            <a:pPr marL="0" marR="0" indent="0" algn="r" defTabSz="457200" rtl="1" eaLnBrk="1" fontAlgn="auto" latinLnBrk="0" hangingPunct="1">
              <a:lnSpc>
                <a:spcPct val="100000"/>
              </a:lnSpc>
              <a:spcBef>
                <a:spcPts val="0"/>
              </a:spcBef>
              <a:spcAft>
                <a:spcPts val="0"/>
              </a:spcAft>
              <a:buClrTx/>
              <a:buSzTx/>
              <a:buFontTx/>
              <a:buNone/>
              <a:tabLst/>
            </a:pPr>
            <a:r>
              <a:rPr kumimoji="0" lang="he-IL"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לסיכום.. </a:t>
            </a: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הפרויקט שמימשתי לזיהוי מסיכות ואימות פרצופים - </a:t>
            </a:r>
            <a:br>
              <a:rPr kumimoji="0" lang="en-US"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b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מתבסס על תמונות המקור בזמן אמת ✔</a:t>
            </a:r>
            <a:endParaRPr kumimoji="0" lang="en-US"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endParaRPr>
          </a:p>
          <a:p>
            <a:pPr marL="0" marR="0" indent="0" algn="r" defTabSz="457200" rtl="1" eaLnBrk="1" fontAlgn="auto" latinLnBrk="0" hangingPunct="1">
              <a:lnSpc>
                <a:spcPct val="100000"/>
              </a:lnSpc>
              <a:spcBef>
                <a:spcPts val="0"/>
              </a:spcBef>
              <a:spcAft>
                <a:spcPts val="0"/>
              </a:spcAft>
              <a:buClrTx/>
              <a:buSzTx/>
              <a:buFontTx/>
              <a:buNone/>
              <a:tabLst/>
            </a:pPr>
            <a:r>
              <a:rPr lang="he-IL" sz="1500" b="1" dirty="0">
                <a:solidFill>
                  <a:prstClr val="black">
                    <a:lumMod val="65000"/>
                    <a:lumOff val="35000"/>
                  </a:prstClr>
                </a:solidFill>
                <a:latin typeface="Trebuchet MS" panose="020B0603020202020204"/>
                <a:cs typeface="Gisha" panose="020B0502040204020203" pitchFamily="34" charset="-79"/>
              </a:rPr>
              <a:t>משתמש בהשוואה מהירה ופשוטה ע"י מרחק וקטורי לזיהוי ואימות ✔</a:t>
            </a:r>
          </a:p>
          <a:p>
            <a:pPr marL="0" marR="0" indent="0" algn="r" defTabSz="457200" rtl="1" eaLnBrk="1" fontAlgn="auto" latinLnBrk="0" hangingPunct="1">
              <a:lnSpc>
                <a:spcPct val="100000"/>
              </a:lnSpc>
              <a:spcBef>
                <a:spcPts val="0"/>
              </a:spcBef>
              <a:spcAft>
                <a:spcPts val="0"/>
              </a:spcAft>
              <a:buClrTx/>
              <a:buSzTx/>
              <a:buFontTx/>
              <a:buNone/>
              <a:tabLst/>
            </a:pPr>
            <a:r>
              <a:rPr lang="he-IL" sz="1500" b="1" dirty="0">
                <a:solidFill>
                  <a:prstClr val="black">
                    <a:lumMod val="65000"/>
                    <a:lumOff val="35000"/>
                  </a:prstClr>
                </a:solidFill>
                <a:latin typeface="Trebuchet MS" panose="020B0603020202020204"/>
                <a:cs typeface="Gisha" panose="020B0502040204020203" pitchFamily="34" charset="-79"/>
              </a:rPr>
              <a:t>מתממשק למסד נתונים ומנגיש את האלגוריתם לשימוש בעולם האמיתי</a:t>
            </a:r>
            <a:r>
              <a:rPr kumimoji="0" lang="he-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rPr>
              <a:t> </a:t>
            </a:r>
            <a:r>
              <a:rPr lang="he-IL" sz="1500" b="1" dirty="0">
                <a:solidFill>
                  <a:prstClr val="black">
                    <a:lumMod val="65000"/>
                    <a:lumOff val="35000"/>
                  </a:prstClr>
                </a:solidFill>
                <a:latin typeface="Trebuchet MS" panose="020B0603020202020204"/>
                <a:cs typeface="Gisha" panose="020B0502040204020203" pitchFamily="34" charset="-79"/>
              </a:rPr>
              <a:t>✔</a:t>
            </a:r>
            <a:endParaRPr kumimoji="0" lang="en-IL" sz="1500" b="1" i="0" u="none" strike="noStrike" kern="1200" cap="none" spc="0" normalizeH="0" baseline="0" noProof="0" dirty="0">
              <a:ln>
                <a:noFill/>
              </a:ln>
              <a:solidFill>
                <a:prstClr val="black">
                  <a:lumMod val="65000"/>
                  <a:lumOff val="35000"/>
                </a:prstClr>
              </a:solidFill>
              <a:effectLst/>
              <a:uLnTx/>
              <a:uFillTx/>
              <a:latin typeface="Trebuchet MS" panose="020B0603020202020204"/>
              <a:ea typeface="+mn-ea"/>
              <a:cs typeface="Gisha" panose="020B0502040204020203" pitchFamily="34" charset="-79"/>
            </a:endParaRPr>
          </a:p>
        </p:txBody>
      </p:sp>
      <p:sp>
        <p:nvSpPr>
          <p:cNvPr id="8" name="Smiley Face 7">
            <a:extLst>
              <a:ext uri="{FF2B5EF4-FFF2-40B4-BE49-F238E27FC236}">
                <a16:creationId xmlns:a16="http://schemas.microsoft.com/office/drawing/2014/main" id="{1F08EA91-2B94-48F0-BB52-D9E346867A00}"/>
              </a:ext>
            </a:extLst>
          </p:cNvPr>
          <p:cNvSpPr/>
          <p:nvPr/>
        </p:nvSpPr>
        <p:spPr>
          <a:xfrm>
            <a:off x="998744" y="5990445"/>
            <a:ext cx="600870" cy="566928"/>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1587892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marL="0" marR="0" indent="0" algn="r" defTabSz="457200" rtl="1" eaLnBrk="1" fontAlgn="auto" latinLnBrk="0" hangingPunct="1">
          <a:lnSpc>
            <a:spcPct val="100000"/>
          </a:lnSpc>
          <a:spcBef>
            <a:spcPts val="0"/>
          </a:spcBef>
          <a:spcAft>
            <a:spcPts val="0"/>
          </a:spcAft>
          <a:buClrTx/>
          <a:buSzTx/>
          <a:buFontTx/>
          <a:buNone/>
          <a:tabLst/>
          <a:defRPr kumimoji="0" sz="1500" b="1" i="0" u="none" strike="noStrike" kern="1200" cap="none" spc="0" normalizeH="0" baseline="0" noProof="0" dirty="0" smtClean="0">
            <a:ln>
              <a:noFill/>
            </a:ln>
            <a:solidFill>
              <a:prstClr val="black">
                <a:lumMod val="65000"/>
                <a:lumOff val="35000"/>
              </a:prstClr>
            </a:solidFill>
            <a:effectLst/>
            <a:uLnTx/>
            <a:uFillTx/>
            <a:latin typeface="Trebuchet MS" panose="020B0603020202020204"/>
            <a:ea typeface="+mn-ea"/>
            <a:cs typeface="Gisha" panose="020B0502040204020203" pitchFamily="34" charset="-79"/>
          </a:defRPr>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F7ADDE0E9A184C9CADB84A5B9619EA" ma:contentTypeVersion="2" ma:contentTypeDescription="Create a new document." ma:contentTypeScope="" ma:versionID="dcc0c03f9c108dbe5dc55919202c8d26">
  <xsd:schema xmlns:xsd="http://www.w3.org/2001/XMLSchema" xmlns:xs="http://www.w3.org/2001/XMLSchema" xmlns:p="http://schemas.microsoft.com/office/2006/metadata/properties" xmlns:ns3="2a1039af-d338-4552-823b-21dae2579dba" targetNamespace="http://schemas.microsoft.com/office/2006/metadata/properties" ma:root="true" ma:fieldsID="761f6a25422c34305f8943164921bb73" ns3:_="">
    <xsd:import namespace="2a1039af-d338-4552-823b-21dae2579db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039af-d338-4552-823b-21dae2579d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ED3EE4-B3C0-436A-BC0F-87A44FC345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1039af-d338-4552-823b-21dae2579d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8262AB-596B-4FCA-B52B-E239BD9F61E8}">
  <ds:schemaRefs>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2a1039af-d338-4552-823b-21dae2579dba"/>
    <ds:schemaRef ds:uri="http://purl.org/dc/elements/1.1/"/>
    <ds:schemaRef ds:uri="http://www.w3.org/XML/1998/namespace"/>
  </ds:schemaRefs>
</ds:datastoreItem>
</file>

<file path=customXml/itemProps3.xml><?xml version="1.0" encoding="utf-8"?>
<ds:datastoreItem xmlns:ds="http://schemas.openxmlformats.org/officeDocument/2006/customXml" ds:itemID="{ED848254-6A8B-4EEC-A2B7-FEDA9B8541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6252</TotalTime>
  <Words>753</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Calibri</vt:lpstr>
      <vt:lpstr>Gisha</vt:lpstr>
      <vt:lpstr>Trebuchet MS</vt:lpstr>
      <vt:lpstr>Wingdings 3</vt:lpstr>
      <vt:lpstr>Facet</vt:lpstr>
      <vt:lpstr>Masked Face Recognition</vt:lpstr>
      <vt:lpstr>תיאור יעד הפרוייקט</vt:lpstr>
      <vt:lpstr>הדגמת המוצר</vt:lpstr>
      <vt:lpstr>אופן המימוש וארכיטקטורה</vt:lpstr>
      <vt:lpstr>אופן המימוש וארכיטקטורה</vt:lpstr>
      <vt:lpstr>השוואה וסיכום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Face Recognition</dc:title>
  <dc:creator>Lior</dc:creator>
  <cp:lastModifiedBy>Lior</cp:lastModifiedBy>
  <cp:revision>274</cp:revision>
  <dcterms:created xsi:type="dcterms:W3CDTF">2021-09-02T12:57:09Z</dcterms:created>
  <dcterms:modified xsi:type="dcterms:W3CDTF">2021-09-12T17:38:26Z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0x010100D1F7ADDE0E9A184C9CADB84A5B9619EA</vt:lpwstr>
  </property>
</Properties>
</file>