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17:58:28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779 4 24575,'-44'-1'0,"23"0"0,-1 0 0,0 1 0,0 2 0,0 0 0,1 1 0,-1 1 0,1 1 0,-27 11 0,-4 6 0,26-12 0,1 2 0,0 0 0,0 2 0,-24 17 0,34-20 0,-2-1 0,1-1 0,-22 9 0,26-14 0,1 1 0,1 0 0,-1 0 0,1 1 0,0 1 0,0 0 0,1 0 0,0 1 0,0 0 0,-15 18 0,12-5 0,2 1 0,0 0 0,1 1 0,1 0 0,1 0 0,-5 32 0,-3 10 0,10-51 0,2 0 0,0 0 0,0 0 0,1 0 0,1 0 0,1 1 0,0-1 0,0 0 0,2 1 0,0-1 0,0 0 0,1 0 0,1 0 0,1 0 0,0-1 0,0 0 0,1 0 0,1 0 0,0 0 0,1-1 0,0-1 0,1 1 0,14 14 0,-4-8 0,0 0 0,27 19 0,-38-31 0,1-1 0,0 0 0,1-1 0,-1 0 0,1 0 0,0-1 0,-1 0 0,20 2 0,14-1 0,0-1 0,0-3 0,43-5 0,-76 4 0,-1 0 0,1-1 0,-1 0 0,0-1 0,0 0 0,0 0 0,0-1 0,-1 0 0,1-1 0,14-10 0,-18 11 0,-1 0 0,0 1 0,0-2 0,0 1 0,0 0 0,-1-1 0,1 0 0,-1 0 0,-1 0 0,1 0 0,-1 0 0,1 0 0,-2-1 0,1 1 0,0-1 0,-1 0 0,0 1 0,0-13 0,-1 4 0,1 0 0,0 0 0,1 0 0,1 0 0,0 0 0,0 0 0,11-23 0,0 3 0,-1-1 0,-2 0 0,-2-1 0,-1 0 0,-1-1 0,-3 1 0,0-1 0,-4-70 0,-2 99 0,0 1 0,0-1 0,-1 1 0,1 0 0,-2 0 0,1 0 0,-1 0 0,0 1 0,-7-10 0,-47-50 0,29 33-16,22 25-177,0-1 1,-1 1-1,0 0 0,0 0 0,0 1 1,-11-7-1,9 10-6633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9569-3E33-8448-39D2-D4237D9FE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39A84-B5DA-ED7E-46EB-33885227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3CD5D-C39C-61AC-16AD-C8B11614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3AF3-1CFD-C599-24DF-18E1902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4D05-8685-60FA-082D-69145979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841-2812-D2E0-B635-302362E0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9370-6ACD-CF26-54B2-2CBE05AB3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F57B-4CD3-FCE6-5FF5-BE5DDA5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C7C0-CB68-A397-96C3-E536A1F3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C99-9B1B-DB9C-ECCC-5C412DD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4598D-2CA6-071A-8A8E-508A19F9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6445F-F028-404D-17C8-1C5DCCCAB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B24B-C20F-7F14-9C56-D9200A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6288-47C1-C35B-5FE2-717ED55F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7A42-9795-9CC9-E9CA-4F1BE96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E3D0-DFA6-E576-3BC3-D3635762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7CD8-FD5B-FD58-65AA-E0F1DBAF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C63A-EE12-EF7A-DCA6-1FF3A8F4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C27E-F668-B65A-89F5-C3FB2C3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6434-0D01-A765-3D50-02105447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37BE-ADE3-5357-7085-21281BA7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54B7-B6E5-E78A-48B3-116915E2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C267-09DE-9F81-1AF4-3DBF190F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045B1-84B9-D5F9-9182-D97678D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B118-FC5B-44CC-B76E-3E13342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775F-3DF6-29A2-C9DA-695003D8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C471-A641-BDDA-02FB-E1C64262A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1E6E0-367E-76B3-A5CD-3FB0E52D3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580A-C253-37AE-00EA-FE3D2462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DD95E-C00C-C125-7E97-141D9F2F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53EBA-A81F-2860-9479-F49C4B65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4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2643-1B7C-31DD-064D-7B2DC6D8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5AFD6-D2FB-2E8B-0912-757C3485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B71FD-F582-2F93-3A45-ECB8FF7C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D20B-B78A-7754-6D8E-81013765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E233C-2778-DCBC-8C0D-3C97BE92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E0162-EAA4-0B6C-AB27-66FA4F96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5A483-2A6A-C94F-C8B9-3F24819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50C82-166E-4B2C-731F-EAC01CBB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7CF9-FB52-8944-6BAA-1526A466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0143-4364-0331-B499-AAF232A9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517D3-7620-1D8B-A9D6-CA84C9D0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E42F9-014D-5FC0-9F1A-BC92758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0F7BC-54C7-D94D-7FA8-705BF061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CE854-9AD5-5DC2-EB41-D4048A35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09CC-0EA4-3F2F-8ECD-47C8F174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0670-DA81-027B-0C3D-52D3AE0C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79F9-8740-2CC0-429C-C1BD44F8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BEE24-22AE-6684-69B8-4212637E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AA1C-B2B9-0A70-2A91-B5FEFFAB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B2073-F8DA-934D-325C-45A1BA8F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BF1C1-2274-F45D-1B51-D33B605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02D1-10AB-A4AB-0AE0-99D6C399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C7290-4F78-B7DB-1DA9-1A57E95C7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4A8E9-FC02-894B-FC3B-937CB7BED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49FAA-8CC2-D0BF-7CAF-BA7F4113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B2991-108A-E5A8-0FA8-4AE8B10D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847B-B8DD-A12A-DF7A-002AB2D7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0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274CD-8D0C-A531-374E-6B1BFEE8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3FB0-F288-7444-E05C-3CB33D02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136B-6FAA-2B35-922B-5A8FAC2B0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4DF6-E865-4F3E-BD77-A07F4584DFD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C064-477B-E757-7485-9A2640F0C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C6B0-B93E-A76D-48B2-9E3A30FD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6357"/>
            <a:ext cx="9630888" cy="6856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52027-1C5D-F63A-EE16-A0FA0B812566}"/>
              </a:ext>
            </a:extLst>
          </p:cNvPr>
          <p:cNvSpPr txBox="1"/>
          <p:nvPr/>
        </p:nvSpPr>
        <p:spPr>
          <a:xfrm>
            <a:off x="8144833" y="5113785"/>
            <a:ext cx="2592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איך אני בוחר מניה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מה אני רוצה לזהות בה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איך אני מתזמן אותה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איפה הכניסה ואיפה הסטופ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איך אני מנהל את העסקה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83327-E5E2-AC0C-55C3-FD6B886F340D}"/>
              </a:ext>
            </a:extLst>
          </p:cNvPr>
          <p:cNvSpPr txBox="1"/>
          <p:nvPr/>
        </p:nvSpPr>
        <p:spPr>
          <a:xfrm>
            <a:off x="1288473" y="6489706"/>
            <a:ext cx="501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solidFill>
                  <a:srgbClr val="FF0000"/>
                </a:solidFill>
              </a:rPr>
              <a:t>https://www.youtube.com/watch?v=3vctMPeudMc</a:t>
            </a:r>
          </a:p>
        </p:txBody>
      </p:sp>
    </p:spTree>
    <p:extLst>
      <p:ext uri="{BB962C8B-B14F-4D97-AF65-F5344CB8AC3E}">
        <p14:creationId xmlns:p14="http://schemas.microsoft.com/office/powerpoint/2010/main" val="10948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19" y="160317"/>
            <a:ext cx="12172410" cy="6543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4E208-298D-79B2-1426-0EAD6BC352CC}"/>
              </a:ext>
            </a:extLst>
          </p:cNvPr>
          <p:cNvSpPr txBox="1"/>
          <p:nvPr/>
        </p:nvSpPr>
        <p:spPr>
          <a:xfrm>
            <a:off x="1706650" y="5475981"/>
            <a:ext cx="8077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השורש של שתי הבעיות האלה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זה שאנחנו לא יודעים מה הפוטנציאל שהתוכנית מסחר שלנו יודעת לייצר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ושאין לנו תוכנית  ברורה וקלה ליישום של איך להפיק את המקסימום מתוך הפוטנציאל הזה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38" y="403761"/>
            <a:ext cx="12165127" cy="6169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C4CB1-1E8B-1131-C50B-F70A008AD0AF}"/>
              </a:ext>
            </a:extLst>
          </p:cNvPr>
          <p:cNvSpPr txBox="1"/>
          <p:nvPr/>
        </p:nvSpPr>
        <p:spPr>
          <a:xfrm>
            <a:off x="1998024" y="5202128"/>
            <a:ext cx="211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כניסה 10$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סטופ לימיט 6.5$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7C4ED-2071-E6B1-11DE-53F474DB2905}"/>
              </a:ext>
            </a:extLst>
          </p:cNvPr>
          <p:cNvSpPr txBox="1"/>
          <p:nvPr/>
        </p:nvSpPr>
        <p:spPr>
          <a:xfrm>
            <a:off x="1279566" y="5807908"/>
            <a:ext cx="211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3.5% סיכון מהעסקה =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1% מהתיק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88F57-E64B-588F-B64E-721B6E63B0E9}"/>
              </a:ext>
            </a:extLst>
          </p:cNvPr>
          <p:cNvSpPr txBox="1"/>
          <p:nvPr/>
        </p:nvSpPr>
        <p:spPr>
          <a:xfrm>
            <a:off x="7503226" y="1187302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לדוגמא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B4B8B-6F60-B206-45A2-08C5E4DEAF23}"/>
              </a:ext>
            </a:extLst>
          </p:cNvPr>
          <p:cNvSpPr txBox="1"/>
          <p:nvPr/>
        </p:nvSpPr>
        <p:spPr>
          <a:xfrm>
            <a:off x="124690" y="3443844"/>
            <a:ext cx="200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סיכון 3.5$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רווח 10.5$ (פי 3)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41CA4F-193D-DBA7-4AE1-DE3D31237733}"/>
              </a:ext>
            </a:extLst>
          </p:cNvPr>
          <p:cNvCxnSpPr>
            <a:cxnSpLocks/>
          </p:cNvCxnSpPr>
          <p:nvPr/>
        </p:nvCxnSpPr>
        <p:spPr>
          <a:xfrm flipV="1">
            <a:off x="1626919" y="3978234"/>
            <a:ext cx="570016" cy="148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A08650-E235-C1CC-FB10-BEC16254CF1B}"/>
              </a:ext>
            </a:extLst>
          </p:cNvPr>
          <p:cNvSpPr txBox="1"/>
          <p:nvPr/>
        </p:nvSpPr>
        <p:spPr>
          <a:xfrm>
            <a:off x="225632" y="4370742"/>
            <a:ext cx="177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15% עליית ערך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9D83C-4F35-DC15-E93D-9E87414D0A87}"/>
              </a:ext>
            </a:extLst>
          </p:cNvPr>
          <p:cNvSpPr txBox="1"/>
          <p:nvPr/>
        </p:nvSpPr>
        <p:spPr>
          <a:xfrm>
            <a:off x="1626919" y="2457175"/>
            <a:ext cx="21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סיכון 3.5$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רווח 21$ (פי 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4A571-4B13-152C-E8E4-C6E369A2C3A5}"/>
              </a:ext>
            </a:extLst>
          </p:cNvPr>
          <p:cNvSpPr txBox="1"/>
          <p:nvPr/>
        </p:nvSpPr>
        <p:spPr>
          <a:xfrm>
            <a:off x="3586349" y="133454"/>
            <a:ext cx="39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מה התוכנית מסחר שלי יודעת לייצר?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איך לנתח את התוכנית מסחר שלי?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0ABE05-FF4F-0E69-55A7-66E0A97A47D5}"/>
              </a:ext>
            </a:extLst>
          </p:cNvPr>
          <p:cNvCxnSpPr>
            <a:cxnSpLocks/>
          </p:cNvCxnSpPr>
          <p:nvPr/>
        </p:nvCxnSpPr>
        <p:spPr>
          <a:xfrm flipH="1" flipV="1">
            <a:off x="2933205" y="3758540"/>
            <a:ext cx="3092324" cy="111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A9643A-17B7-1EF1-5661-C4B51E308D38}"/>
              </a:ext>
            </a:extLst>
          </p:cNvPr>
          <p:cNvCxnSpPr>
            <a:cxnSpLocks/>
          </p:cNvCxnSpPr>
          <p:nvPr/>
        </p:nvCxnSpPr>
        <p:spPr>
          <a:xfrm flipH="1" flipV="1">
            <a:off x="4649190" y="2867891"/>
            <a:ext cx="1300348" cy="18793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92E06B-9FB3-F48E-E345-EF55D40CA499}"/>
              </a:ext>
            </a:extLst>
          </p:cNvPr>
          <p:cNvCxnSpPr/>
          <p:nvPr/>
        </p:nvCxnSpPr>
        <p:spPr>
          <a:xfrm>
            <a:off x="8864930" y="5082639"/>
            <a:ext cx="14487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A6E88B-E602-210F-6787-3DC4EEF34347}"/>
              </a:ext>
            </a:extLst>
          </p:cNvPr>
          <p:cNvCxnSpPr>
            <a:cxnSpLocks/>
          </p:cNvCxnSpPr>
          <p:nvPr/>
        </p:nvCxnSpPr>
        <p:spPr>
          <a:xfrm>
            <a:off x="8423564" y="4100945"/>
            <a:ext cx="19495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3634CE-331B-448D-41ED-8EACFFE1AC33}"/>
              </a:ext>
            </a:extLst>
          </p:cNvPr>
          <p:cNvCxnSpPr>
            <a:cxnSpLocks/>
          </p:cNvCxnSpPr>
          <p:nvPr/>
        </p:nvCxnSpPr>
        <p:spPr>
          <a:xfrm>
            <a:off x="10206842" y="3758540"/>
            <a:ext cx="67095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18695E-5988-DC91-C0D3-49205CB3789E}"/>
              </a:ext>
            </a:extLst>
          </p:cNvPr>
          <p:cNvCxnSpPr>
            <a:cxnSpLocks/>
          </p:cNvCxnSpPr>
          <p:nvPr/>
        </p:nvCxnSpPr>
        <p:spPr>
          <a:xfrm>
            <a:off x="10373096" y="4713069"/>
            <a:ext cx="67095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6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73" y="403761"/>
            <a:ext cx="12165127" cy="6169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02801-815F-C137-A322-498124665F57}"/>
              </a:ext>
            </a:extLst>
          </p:cNvPr>
          <p:cNvSpPr txBox="1"/>
          <p:nvPr/>
        </p:nvSpPr>
        <p:spPr>
          <a:xfrm>
            <a:off x="3863439" y="1375926"/>
            <a:ext cx="366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מה המפתח הכי חשוב כדי להגיע לתשואות גבוהות?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4F14-96A4-CF9C-7D40-1CFA8C76AEFE}"/>
              </a:ext>
            </a:extLst>
          </p:cNvPr>
          <p:cNvSpPr txBox="1"/>
          <p:nvPr/>
        </p:nvSpPr>
        <p:spPr>
          <a:xfrm>
            <a:off x="201461" y="1375926"/>
            <a:ext cx="3661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יש כאן משוואה של:</a:t>
            </a: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% אחוזי הצלחה</a:t>
            </a: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כמה אני 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מרוויח בממוצע (במרוויחות)</a:t>
            </a: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תדירות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עסקאות (בחודש)</a:t>
            </a: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מייצר תוחלת = כמה צפוי להרוויח בסוף השנה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756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26" y="403761"/>
            <a:ext cx="11960620" cy="6169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3796D-8DF5-E906-25E8-7B70D3E29E1F}"/>
              </a:ext>
            </a:extLst>
          </p:cNvPr>
          <p:cNvSpPr txBox="1"/>
          <p:nvPr/>
        </p:nvSpPr>
        <p:spPr>
          <a:xfrm>
            <a:off x="469075" y="1841297"/>
            <a:ext cx="67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4 מתוך 10 עסקאות מרוויחות ו-6 מתוך 10 עסקאות מפסידות (6 פעמים הפסד של </a:t>
            </a:r>
            <a:r>
              <a:rPr lang="en-US" sz="1400" dirty="0">
                <a:solidFill>
                  <a:srgbClr val="FF0000"/>
                </a:solidFill>
              </a:rPr>
              <a:t>r</a:t>
            </a:r>
            <a:r>
              <a:rPr lang="he-IL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EB44E-9AED-94E1-FBE6-DABD8F45F66A}"/>
              </a:ext>
            </a:extLst>
          </p:cNvPr>
          <p:cNvSpPr txBox="1"/>
          <p:nvPr/>
        </p:nvSpPr>
        <p:spPr>
          <a:xfrm>
            <a:off x="540327" y="2149074"/>
            <a:ext cx="669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בעסקאות המרוויחות אני מרוויח פי 2 מהסיכון (לדוגמא סיכון 3.5% סטופ לימיט = 1% מהתיק)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22F2B-7CBD-F02D-E6F1-3EAE244C9B30}"/>
              </a:ext>
            </a:extLst>
          </p:cNvPr>
          <p:cNvSpPr/>
          <p:nvPr/>
        </p:nvSpPr>
        <p:spPr>
          <a:xfrm>
            <a:off x="7950530" y="3645725"/>
            <a:ext cx="938151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F78CF-458E-710B-F82A-FD9FA1BA857E}"/>
              </a:ext>
            </a:extLst>
          </p:cNvPr>
          <p:cNvSpPr txBox="1"/>
          <p:nvPr/>
        </p:nvSpPr>
        <p:spPr>
          <a:xfrm>
            <a:off x="6030295" y="4635957"/>
            <a:ext cx="477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u="sng" dirty="0">
                <a:solidFill>
                  <a:srgbClr val="FF0000"/>
                </a:solidFill>
              </a:rPr>
              <a:t>TODO</a:t>
            </a:r>
            <a:r>
              <a:rPr lang="he-IL" sz="1400" u="sng" dirty="0">
                <a:solidFill>
                  <a:srgbClr val="FF0000"/>
                </a:solidFill>
              </a:rPr>
              <a:t> לחפש את הנוסחה 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505EA-B086-0BE9-44A7-2CBC8B2CC9A2}"/>
              </a:ext>
            </a:extLst>
          </p:cNvPr>
          <p:cNvSpPr txBox="1"/>
          <p:nvPr/>
        </p:nvSpPr>
        <p:spPr>
          <a:xfrm>
            <a:off x="4317879" y="2698922"/>
            <a:ext cx="477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r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D87F9-7714-6AE1-DA5F-DC85CE9348A3}"/>
              </a:ext>
            </a:extLst>
          </p:cNvPr>
          <p:cNvSpPr txBox="1"/>
          <p:nvPr/>
        </p:nvSpPr>
        <p:spPr>
          <a:xfrm>
            <a:off x="3520253" y="2149073"/>
            <a:ext cx="477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* r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CF7122-FCF7-6FA5-1476-5E6BAD4344BC}"/>
              </a:ext>
            </a:extLst>
          </p:cNvPr>
          <p:cNvSpPr/>
          <p:nvPr/>
        </p:nvSpPr>
        <p:spPr>
          <a:xfrm>
            <a:off x="2998519" y="4670585"/>
            <a:ext cx="374073" cy="30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0F34A6-3058-85AE-DFCA-3B30EE43E610}"/>
              </a:ext>
            </a:extLst>
          </p:cNvPr>
          <p:cNvCxnSpPr>
            <a:cxnSpLocks/>
          </p:cNvCxnSpPr>
          <p:nvPr/>
        </p:nvCxnSpPr>
        <p:spPr>
          <a:xfrm>
            <a:off x="3212276" y="3233057"/>
            <a:ext cx="0" cy="69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06078E-042F-99D6-E994-AF13B811E1C2}"/>
              </a:ext>
            </a:extLst>
          </p:cNvPr>
          <p:cNvCxnSpPr>
            <a:cxnSpLocks/>
          </p:cNvCxnSpPr>
          <p:nvPr/>
        </p:nvCxnSpPr>
        <p:spPr>
          <a:xfrm>
            <a:off x="587828" y="4774871"/>
            <a:ext cx="793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40650-2E3A-43E2-7412-1D4599595AC3}"/>
              </a:ext>
            </a:extLst>
          </p:cNvPr>
          <p:cNvSpPr txBox="1"/>
          <p:nvPr/>
        </p:nvSpPr>
        <p:spPr>
          <a:xfrm>
            <a:off x="1549969" y="3940883"/>
            <a:ext cx="241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r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2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652" y="0"/>
            <a:ext cx="11744696" cy="6863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7A0B50-57EC-3161-5E91-BEA653A709F1}"/>
              </a:ext>
            </a:extLst>
          </p:cNvPr>
          <p:cNvSpPr txBox="1"/>
          <p:nvPr/>
        </p:nvSpPr>
        <p:spPr>
          <a:xfrm>
            <a:off x="7220196" y="1081276"/>
            <a:ext cx="211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יעד ב-50% מהעסקאות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B63F0B-5D61-9A14-110D-40422D9C0C97}"/>
                  </a:ext>
                </a:extLst>
              </p14:cNvPr>
              <p14:cNvContentPartPr/>
              <p14:nvPr/>
            </p14:nvContentPartPr>
            <p14:xfrm>
              <a:off x="8435907" y="1325936"/>
              <a:ext cx="280440" cy="35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B63F0B-5D61-9A14-110D-40422D9C0C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9787" y="1319816"/>
                <a:ext cx="292680" cy="365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755346-B256-EFD3-88EC-3776F8B48215}"/>
              </a:ext>
            </a:extLst>
          </p:cNvPr>
          <p:cNvSpPr txBox="1"/>
          <p:nvPr/>
        </p:nvSpPr>
        <p:spPr>
          <a:xfrm>
            <a:off x="7273636" y="1888131"/>
            <a:ext cx="54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2r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A81EA-04CC-605E-02E9-8862447F387F}"/>
              </a:ext>
            </a:extLst>
          </p:cNvPr>
          <p:cNvSpPr txBox="1"/>
          <p:nvPr/>
        </p:nvSpPr>
        <p:spPr>
          <a:xfrm>
            <a:off x="0" y="3515847"/>
            <a:ext cx="2699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0. אגדיר לעצמי שביעד רווח הראשון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אני מצליח לנעול </a:t>
            </a:r>
            <a:r>
              <a:rPr lang="he-IL" sz="1400" u="sng" dirty="0">
                <a:solidFill>
                  <a:srgbClr val="FF0000"/>
                </a:solidFill>
              </a:rPr>
              <a:t>לפחות</a:t>
            </a:r>
            <a:r>
              <a:rPr lang="he-IL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2.5r</a:t>
            </a:r>
            <a:endParaRPr lang="he-IL" sz="1400" dirty="0">
              <a:solidFill>
                <a:srgbClr val="FF0000"/>
              </a:solidFill>
            </a:endParaRP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ואז אבטיח את 69%</a:t>
            </a:r>
          </a:p>
          <a:p>
            <a:pPr algn="r" rtl="1"/>
            <a:endParaRPr lang="he-IL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B481C-662C-71A8-F3CC-4610A5D0BD19}"/>
              </a:ext>
            </a:extLst>
          </p:cNvPr>
          <p:cNvCxnSpPr>
            <a:cxnSpLocks/>
          </p:cNvCxnSpPr>
          <p:nvPr/>
        </p:nvCxnSpPr>
        <p:spPr>
          <a:xfrm>
            <a:off x="2440379" y="4257304"/>
            <a:ext cx="979715" cy="12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08D8C12-AFE3-1AFD-50C7-8E5D5AAD9241}"/>
              </a:ext>
            </a:extLst>
          </p:cNvPr>
          <p:cNvSpPr/>
          <p:nvPr/>
        </p:nvSpPr>
        <p:spPr>
          <a:xfrm>
            <a:off x="3289465" y="5510151"/>
            <a:ext cx="409699" cy="219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0D567-C650-4CB4-6588-71DF512AA24A}"/>
              </a:ext>
            </a:extLst>
          </p:cNvPr>
          <p:cNvSpPr txBox="1"/>
          <p:nvPr/>
        </p:nvSpPr>
        <p:spPr>
          <a:xfrm>
            <a:off x="415635" y="1389053"/>
            <a:ext cx="383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1. להציב הוראה מראש שתממש 2/3 מהעסקה ב-</a:t>
            </a:r>
            <a:r>
              <a:rPr lang="en-US" sz="1400" dirty="0">
                <a:solidFill>
                  <a:srgbClr val="FF0000"/>
                </a:solidFill>
              </a:rPr>
              <a:t>3r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(זה נותן לי לכיס </a:t>
            </a:r>
            <a:r>
              <a:rPr lang="en-US" sz="1400" dirty="0">
                <a:solidFill>
                  <a:srgbClr val="FF0000"/>
                </a:solidFill>
              </a:rPr>
              <a:t>2r</a:t>
            </a:r>
            <a:r>
              <a:rPr lang="he-IL" sz="1400" dirty="0">
                <a:solidFill>
                  <a:srgbClr val="FF0000"/>
                </a:solidFill>
              </a:rPr>
              <a:t> במימוש הראשון)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2A202-3400-869B-92CE-61B9AC770EE8}"/>
              </a:ext>
            </a:extLst>
          </p:cNvPr>
          <p:cNvSpPr txBox="1"/>
          <p:nvPr/>
        </p:nvSpPr>
        <p:spPr>
          <a:xfrm>
            <a:off x="415635" y="2124255"/>
            <a:ext cx="3832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2. לקדם את הסטופ ל-1/3 שנשאר ל-</a:t>
            </a:r>
            <a:r>
              <a:rPr lang="en-US" sz="1400" dirty="0">
                <a:solidFill>
                  <a:srgbClr val="FF0000"/>
                </a:solidFill>
              </a:rPr>
              <a:t>1.5r</a:t>
            </a:r>
            <a:endParaRPr lang="he-IL" sz="1400" dirty="0">
              <a:solidFill>
                <a:srgbClr val="FF0000"/>
              </a:solidFill>
            </a:endParaRP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(נועל בפועל </a:t>
            </a:r>
            <a:r>
              <a:rPr lang="en-US" sz="1400" dirty="0">
                <a:solidFill>
                  <a:srgbClr val="FF0000"/>
                </a:solidFill>
              </a:rPr>
              <a:t>0.5r</a:t>
            </a:r>
            <a:r>
              <a:rPr lang="he-IL" sz="1400" dirty="0">
                <a:solidFill>
                  <a:srgbClr val="FF0000"/>
                </a:solidFill>
              </a:rPr>
              <a:t> נוסף)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    היעד רווח שני שלי לממש את ה-1/3 שנשאר ב-</a:t>
            </a:r>
            <a:r>
              <a:rPr lang="en-US" sz="1400" dirty="0">
                <a:solidFill>
                  <a:srgbClr val="FF0000"/>
                </a:solidFill>
              </a:rPr>
              <a:t>6r</a:t>
            </a:r>
            <a:endParaRPr lang="he-IL" sz="1400" dirty="0">
              <a:solidFill>
                <a:srgbClr val="FF0000"/>
              </a:solidFill>
            </a:endParaRP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                                                           (</a:t>
            </a:r>
            <a:r>
              <a:rPr lang="en-US" sz="1400" dirty="0">
                <a:solidFill>
                  <a:srgbClr val="FF0000"/>
                </a:solidFill>
              </a:rPr>
              <a:t>2r</a:t>
            </a:r>
            <a:r>
              <a:rPr lang="he-IL" sz="1400" dirty="0">
                <a:solidFill>
                  <a:srgbClr val="FF0000"/>
                </a:solidFill>
              </a:rPr>
              <a:t> בפועל)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7A339-75E0-EE9B-F7AB-EDEEE0F5FECA}"/>
              </a:ext>
            </a:extLst>
          </p:cNvPr>
          <p:cNvSpPr txBox="1"/>
          <p:nvPr/>
        </p:nvSpPr>
        <p:spPr>
          <a:xfrm>
            <a:off x="10634353" y="4961546"/>
            <a:ext cx="6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1v+2x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EAAEA-BD66-C781-CBEA-81DF3CAF2D28}"/>
              </a:ext>
            </a:extLst>
          </p:cNvPr>
          <p:cNvSpPr txBox="1"/>
          <p:nvPr/>
        </p:nvSpPr>
        <p:spPr>
          <a:xfrm>
            <a:off x="10553205" y="5265004"/>
            <a:ext cx="69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1v+2v</a:t>
            </a:r>
            <a:endParaRPr lang="he-IL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BE1DA4-B437-1F39-148F-B008340CD655}"/>
              </a:ext>
            </a:extLst>
          </p:cNvPr>
          <p:cNvCxnSpPr>
            <a:cxnSpLocks/>
          </p:cNvCxnSpPr>
          <p:nvPr/>
        </p:nvCxnSpPr>
        <p:spPr>
          <a:xfrm>
            <a:off x="8044022" y="5902036"/>
            <a:ext cx="10227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D427C0-5A22-1A7B-3FB4-40F727A3C658}"/>
              </a:ext>
            </a:extLst>
          </p:cNvPr>
          <p:cNvCxnSpPr>
            <a:cxnSpLocks/>
          </p:cNvCxnSpPr>
          <p:nvPr/>
        </p:nvCxnSpPr>
        <p:spPr>
          <a:xfrm flipH="1">
            <a:off x="3699164" y="5729844"/>
            <a:ext cx="3378530" cy="17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8A628A-D28C-A0D5-7522-6CC89975C615}"/>
              </a:ext>
            </a:extLst>
          </p:cNvPr>
          <p:cNvSpPr/>
          <p:nvPr/>
        </p:nvSpPr>
        <p:spPr>
          <a:xfrm>
            <a:off x="3289464" y="5706094"/>
            <a:ext cx="409699" cy="445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19542-C1DD-E2D8-A80E-3173B48D936C}"/>
              </a:ext>
            </a:extLst>
          </p:cNvPr>
          <p:cNvSpPr txBox="1"/>
          <p:nvPr/>
        </p:nvSpPr>
        <p:spPr>
          <a:xfrm>
            <a:off x="8429969" y="3670638"/>
            <a:ext cx="3284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b="1" dirty="0">
                <a:solidFill>
                  <a:srgbClr val="0070C0"/>
                </a:solidFill>
              </a:rPr>
              <a:t>נ.ב.</a:t>
            </a:r>
          </a:p>
          <a:p>
            <a:pPr algn="r" rtl="1"/>
            <a:r>
              <a:rPr lang="he-IL" sz="1400" dirty="0">
                <a:solidFill>
                  <a:srgbClr val="0070C0"/>
                </a:solidFill>
              </a:rPr>
              <a:t>אפשר לצאת </a:t>
            </a:r>
            <a:r>
              <a:rPr lang="he-IL" sz="1400" u="sng" dirty="0">
                <a:solidFill>
                  <a:srgbClr val="0070C0"/>
                </a:solidFill>
              </a:rPr>
              <a:t>במרוויחות ביותר</a:t>
            </a:r>
            <a:r>
              <a:rPr lang="he-IL" sz="1400" dirty="0">
                <a:solidFill>
                  <a:srgbClr val="0070C0"/>
                </a:solidFill>
              </a:rPr>
              <a:t> גם </a:t>
            </a:r>
            <a:r>
              <a:rPr lang="he-IL" sz="1400" u="sng" dirty="0">
                <a:solidFill>
                  <a:srgbClr val="0070C0"/>
                </a:solidFill>
              </a:rPr>
              <a:t>1/3 ב-</a:t>
            </a:r>
            <a:r>
              <a:rPr lang="en-US" sz="1400" u="sng" dirty="0">
                <a:solidFill>
                  <a:srgbClr val="0070C0"/>
                </a:solidFill>
              </a:rPr>
              <a:t>4.5r</a:t>
            </a:r>
            <a:endParaRPr lang="he-IL" sz="1400" u="sng" dirty="0">
              <a:solidFill>
                <a:srgbClr val="0070C0"/>
              </a:solidFill>
            </a:endParaRPr>
          </a:p>
          <a:p>
            <a:pPr algn="r" rtl="1"/>
            <a:r>
              <a:rPr lang="he-IL" sz="1400" dirty="0">
                <a:solidFill>
                  <a:srgbClr val="0070C0"/>
                </a:solidFill>
              </a:rPr>
              <a:t>ואז יוצא </a:t>
            </a:r>
            <a:r>
              <a:rPr lang="he-IL" sz="1400" u="sng" dirty="0">
                <a:solidFill>
                  <a:srgbClr val="0070C0"/>
                </a:solidFill>
              </a:rPr>
              <a:t>50% מהמרוויחות </a:t>
            </a:r>
            <a:r>
              <a:rPr lang="he-IL" sz="1400" dirty="0">
                <a:solidFill>
                  <a:srgbClr val="0070C0"/>
                </a:solidFill>
              </a:rPr>
              <a:t>יספקו כ-</a:t>
            </a:r>
            <a:r>
              <a:rPr lang="en-US" sz="1400" u="sng" dirty="0">
                <a:solidFill>
                  <a:srgbClr val="0070C0"/>
                </a:solidFill>
              </a:rPr>
              <a:t>3.5r</a:t>
            </a:r>
            <a:endParaRPr lang="he-IL" sz="1400" u="sng" dirty="0">
              <a:solidFill>
                <a:srgbClr val="0070C0"/>
              </a:solidFill>
            </a:endParaRPr>
          </a:p>
          <a:p>
            <a:pPr algn="r" rtl="1"/>
            <a:r>
              <a:rPr lang="he-IL" sz="1400" b="1" dirty="0">
                <a:solidFill>
                  <a:srgbClr val="0070C0"/>
                </a:solidFill>
              </a:rPr>
              <a:t>סה"כ רווח ממוצע במרוויחות </a:t>
            </a:r>
            <a:r>
              <a:rPr lang="en-US" sz="1400" b="1" dirty="0">
                <a:solidFill>
                  <a:srgbClr val="0070C0"/>
                </a:solidFill>
              </a:rPr>
              <a:t>3r</a:t>
            </a:r>
            <a:endParaRPr lang="he-IL" sz="1400" b="1" dirty="0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5F0B8-6AD9-9D89-DB05-7E6738808C3B}"/>
              </a:ext>
            </a:extLst>
          </p:cNvPr>
          <p:cNvSpPr/>
          <p:nvPr/>
        </p:nvSpPr>
        <p:spPr>
          <a:xfrm>
            <a:off x="3738280" y="5682343"/>
            <a:ext cx="409699" cy="21969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5" y="-5689"/>
            <a:ext cx="9941690" cy="6863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13E2E-0B17-0CD0-F7E3-CEFB2EADDFFD}"/>
              </a:ext>
            </a:extLst>
          </p:cNvPr>
          <p:cNvSpPr txBox="1"/>
          <p:nvPr/>
        </p:nvSpPr>
        <p:spPr>
          <a:xfrm>
            <a:off x="2523507" y="2767572"/>
            <a:ext cx="67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לבחון אותה על לפחות 50 או 100 עסקאות כדי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58289-B4DD-2C6C-96F4-04D83318C505}"/>
              </a:ext>
            </a:extLst>
          </p:cNvPr>
          <p:cNvSpPr txBox="1"/>
          <p:nvPr/>
        </p:nvSpPr>
        <p:spPr>
          <a:xfrm>
            <a:off x="570015" y="3533400"/>
            <a:ext cx="295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+ תדירות העסקאות</a:t>
            </a:r>
          </a:p>
        </p:txBody>
      </p:sp>
    </p:spTree>
    <p:extLst>
      <p:ext uri="{BB962C8B-B14F-4D97-AF65-F5344CB8AC3E}">
        <p14:creationId xmlns:p14="http://schemas.microsoft.com/office/powerpoint/2010/main" val="309181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319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Lior Wunsch</dc:creator>
  <cp:lastModifiedBy>Lior Wunsch</cp:lastModifiedBy>
  <cp:revision>71</cp:revision>
  <dcterms:created xsi:type="dcterms:W3CDTF">2024-06-03T16:30:14Z</dcterms:created>
  <dcterms:modified xsi:type="dcterms:W3CDTF">2024-06-11T11:01:39Z</dcterms:modified>
</cp:coreProperties>
</file>