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23" autoAdjust="0"/>
    <p:restoredTop sz="94118" autoAdjust="0"/>
  </p:normalViewPr>
  <p:slideViewPr>
    <p:cSldViewPr>
      <p:cViewPr>
        <p:scale>
          <a:sx n="208" d="100"/>
          <a:sy n="208" d="100"/>
        </p:scale>
        <p:origin x="341" y="-47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40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B78D308-8322-6B08-8D9E-A404D8A5F5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F69EA0-950E-6CF7-46D3-DE4159A61C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A8C3-CCDE-49D5-913A-47AB0C5E4AD0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023D0-1C7B-7DED-4617-1E67AFF729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57C984-E663-A5CE-C7E6-2FC4A5194F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C2F1D-E507-479D-9F00-1CC896CF4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18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, 示意图&#10;&#10;AI 生成的内容可能不正确。">
            <a:extLst>
              <a:ext uri="{FF2B5EF4-FFF2-40B4-BE49-F238E27FC236}">
                <a16:creationId xmlns:a16="http://schemas.microsoft.com/office/drawing/2014/main" id="{DACBBA1E-2C15-5588-9D74-B7104F5379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200" y="-887006"/>
            <a:ext cx="9143227" cy="1183241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object 748">
            <a:extLst>
              <a:ext uri="{FF2B5EF4-FFF2-40B4-BE49-F238E27FC236}">
                <a16:creationId xmlns:a16="http://schemas.microsoft.com/office/drawing/2014/main" id="{7663745B-DA6B-5561-E33C-EDA211A78405}"/>
              </a:ext>
            </a:extLst>
          </p:cNvPr>
          <p:cNvSpPr txBox="1"/>
          <p:nvPr/>
        </p:nvSpPr>
        <p:spPr>
          <a:xfrm>
            <a:off x="1657980" y="790166"/>
            <a:ext cx="37401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测试和复位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2" name="object 748">
            <a:extLst>
              <a:ext uri="{FF2B5EF4-FFF2-40B4-BE49-F238E27FC236}">
                <a16:creationId xmlns:a16="http://schemas.microsoft.com/office/drawing/2014/main" id="{24F9350B-ED57-2DDE-7314-609A97226B4A}"/>
              </a:ext>
            </a:extLst>
          </p:cNvPr>
          <p:cNvSpPr txBox="1"/>
          <p:nvPr/>
        </p:nvSpPr>
        <p:spPr>
          <a:xfrm>
            <a:off x="-43815" y="735501"/>
            <a:ext cx="37401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测试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3" name="object 748">
            <a:extLst>
              <a:ext uri="{FF2B5EF4-FFF2-40B4-BE49-F238E27FC236}">
                <a16:creationId xmlns:a16="http://schemas.microsoft.com/office/drawing/2014/main" id="{6DA6EAA5-17DE-C164-CF86-75A4E0921BE3}"/>
              </a:ext>
            </a:extLst>
          </p:cNvPr>
          <p:cNvSpPr txBox="1"/>
          <p:nvPr/>
        </p:nvSpPr>
        <p:spPr>
          <a:xfrm>
            <a:off x="150361" y="883140"/>
            <a:ext cx="37401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复位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4" name="object 748">
            <a:extLst>
              <a:ext uri="{FF2B5EF4-FFF2-40B4-BE49-F238E27FC236}">
                <a16:creationId xmlns:a16="http://schemas.microsoft.com/office/drawing/2014/main" id="{315B6EA8-AC9D-EAB4-16E1-7C487251E0A6}"/>
              </a:ext>
            </a:extLst>
          </p:cNvPr>
          <p:cNvSpPr txBox="1"/>
          <p:nvPr/>
        </p:nvSpPr>
        <p:spPr>
          <a:xfrm>
            <a:off x="-43815" y="1119200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JTAG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模式选择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5" name="object 748">
            <a:extLst>
              <a:ext uri="{FF2B5EF4-FFF2-40B4-BE49-F238E27FC236}">
                <a16:creationId xmlns:a16="http://schemas.microsoft.com/office/drawing/2014/main" id="{63F297B2-4573-4679-81AB-6BE0AE8E2D40}"/>
              </a:ext>
            </a:extLst>
          </p:cNvPr>
          <p:cNvSpPr txBox="1"/>
          <p:nvPr/>
        </p:nvSpPr>
        <p:spPr>
          <a:xfrm>
            <a:off x="1224027" y="1433961"/>
            <a:ext cx="47200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一种标准化的统一接口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6" name="object 748">
            <a:extLst>
              <a:ext uri="{FF2B5EF4-FFF2-40B4-BE49-F238E27FC236}">
                <a16:creationId xmlns:a16="http://schemas.microsoft.com/office/drawing/2014/main" id="{8142FDE1-A472-90B3-4780-ABEA617F074B}"/>
              </a:ext>
            </a:extLst>
          </p:cNvPr>
          <p:cNvSpPr txBox="1"/>
          <p:nvPr/>
        </p:nvSpPr>
        <p:spPr>
          <a:xfrm>
            <a:off x="180887" y="1210255"/>
            <a:ext cx="472009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测试数据输入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7" name="object 748">
            <a:extLst>
              <a:ext uri="{FF2B5EF4-FFF2-40B4-BE49-F238E27FC236}">
                <a16:creationId xmlns:a16="http://schemas.microsoft.com/office/drawing/2014/main" id="{7B7E2FC3-2ABE-3FF7-C4C5-941134C2432D}"/>
              </a:ext>
            </a:extLst>
          </p:cNvPr>
          <p:cNvSpPr txBox="1"/>
          <p:nvPr/>
        </p:nvSpPr>
        <p:spPr>
          <a:xfrm>
            <a:off x="140819" y="1289941"/>
            <a:ext cx="472009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测试数据输出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8" name="object 748">
            <a:extLst>
              <a:ext uri="{FF2B5EF4-FFF2-40B4-BE49-F238E27FC236}">
                <a16:creationId xmlns:a16="http://schemas.microsoft.com/office/drawing/2014/main" id="{2A0B76F9-5A4D-9C63-3E6E-CE026FDB2408}"/>
              </a:ext>
            </a:extLst>
          </p:cNvPr>
          <p:cNvSpPr txBox="1"/>
          <p:nvPr/>
        </p:nvSpPr>
        <p:spPr>
          <a:xfrm>
            <a:off x="121595" y="1378895"/>
            <a:ext cx="472009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测试模式选择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9" name="object 748">
            <a:extLst>
              <a:ext uri="{FF2B5EF4-FFF2-40B4-BE49-F238E27FC236}">
                <a16:creationId xmlns:a16="http://schemas.microsoft.com/office/drawing/2014/main" id="{5DB87112-BDBE-2CB6-6C50-46412C41F2DA}"/>
              </a:ext>
            </a:extLst>
          </p:cNvPr>
          <p:cNvSpPr txBox="1"/>
          <p:nvPr/>
        </p:nvSpPr>
        <p:spPr>
          <a:xfrm>
            <a:off x="-8479" y="1449398"/>
            <a:ext cx="585495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提供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JTAG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的时钟信号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0" name="object 748">
            <a:extLst>
              <a:ext uri="{FF2B5EF4-FFF2-40B4-BE49-F238E27FC236}">
                <a16:creationId xmlns:a16="http://schemas.microsoft.com/office/drawing/2014/main" id="{8D719FED-0DCC-82A4-C000-038B270E2905}"/>
              </a:ext>
            </a:extLst>
          </p:cNvPr>
          <p:cNvSpPr txBox="1"/>
          <p:nvPr/>
        </p:nvSpPr>
        <p:spPr>
          <a:xfrm>
            <a:off x="1048380" y="1682297"/>
            <a:ext cx="47200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控制外部引脚的模块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11" name="object 748">
            <a:extLst>
              <a:ext uri="{FF2B5EF4-FFF2-40B4-BE49-F238E27FC236}">
                <a16:creationId xmlns:a16="http://schemas.microsoft.com/office/drawing/2014/main" id="{3CC3992D-146C-C3BA-8DD0-146B012190E8}"/>
              </a:ext>
            </a:extLst>
          </p:cNvPr>
          <p:cNvSpPr txBox="1"/>
          <p:nvPr/>
        </p:nvSpPr>
        <p:spPr>
          <a:xfrm>
            <a:off x="57327" y="1780288"/>
            <a:ext cx="58549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最快中断，一种插队使用</a:t>
            </a:r>
            <a:r>
              <a:rPr lang="en-US" altLang="zh-CN" sz="400" dirty="0" err="1">
                <a:solidFill>
                  <a:srgbClr val="0000FF"/>
                </a:solidFill>
                <a:latin typeface="Arial"/>
                <a:cs typeface="Arial"/>
              </a:rPr>
              <a:t>cpu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资源的机制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2" name="object 748">
            <a:extLst>
              <a:ext uri="{FF2B5EF4-FFF2-40B4-BE49-F238E27FC236}">
                <a16:creationId xmlns:a16="http://schemas.microsoft.com/office/drawing/2014/main" id="{2713BFB3-5990-2738-95DA-7B916DE97175}"/>
              </a:ext>
            </a:extLst>
          </p:cNvPr>
          <p:cNvSpPr txBox="1"/>
          <p:nvPr/>
        </p:nvSpPr>
        <p:spPr>
          <a:xfrm>
            <a:off x="-213435" y="1948398"/>
            <a:ext cx="585495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外部中断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3" name="object 748">
            <a:extLst>
              <a:ext uri="{FF2B5EF4-FFF2-40B4-BE49-F238E27FC236}">
                <a16:creationId xmlns:a16="http://schemas.microsoft.com/office/drawing/2014/main" id="{E3286A32-8CE2-9363-1445-EBB257F51EF4}"/>
              </a:ext>
            </a:extLst>
          </p:cNvPr>
          <p:cNvSpPr txBox="1"/>
          <p:nvPr/>
        </p:nvSpPr>
        <p:spPr>
          <a:xfrm>
            <a:off x="-257841" y="2107855"/>
            <a:ext cx="585495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时钟信号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4" name="object 748">
            <a:extLst>
              <a:ext uri="{FF2B5EF4-FFF2-40B4-BE49-F238E27FC236}">
                <a16:creationId xmlns:a16="http://schemas.microsoft.com/office/drawing/2014/main" id="{D810ABB3-3E2A-F171-FF3C-891A5A78E966}"/>
              </a:ext>
            </a:extLst>
          </p:cNvPr>
          <p:cNvSpPr txBox="1"/>
          <p:nvPr/>
        </p:nvSpPr>
        <p:spPr>
          <a:xfrm>
            <a:off x="57327" y="2411877"/>
            <a:ext cx="350702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PLL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电容引脚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5" name="object 748">
            <a:extLst>
              <a:ext uri="{FF2B5EF4-FFF2-40B4-BE49-F238E27FC236}">
                <a16:creationId xmlns:a16="http://schemas.microsoft.com/office/drawing/2014/main" id="{95F2596C-7C70-F4C7-667E-619EB70BFFA5}"/>
              </a:ext>
            </a:extLst>
          </p:cNvPr>
          <p:cNvSpPr txBox="1"/>
          <p:nvPr/>
        </p:nvSpPr>
        <p:spPr>
          <a:xfrm>
            <a:off x="34907" y="2260919"/>
            <a:ext cx="350702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PLL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电容引脚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6" name="文本框 915">
            <a:extLst>
              <a:ext uri="{FF2B5EF4-FFF2-40B4-BE49-F238E27FC236}">
                <a16:creationId xmlns:a16="http://schemas.microsoft.com/office/drawing/2014/main" id="{ACB3CD3E-BC9D-D50D-D5DC-6FCD5F3EB999}"/>
              </a:ext>
            </a:extLst>
          </p:cNvPr>
          <p:cNvSpPr txBox="1"/>
          <p:nvPr/>
        </p:nvSpPr>
        <p:spPr>
          <a:xfrm>
            <a:off x="284269" y="2542547"/>
            <a:ext cx="364273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晶振</a:t>
            </a:r>
          </a:p>
        </p:txBody>
      </p:sp>
      <p:sp>
        <p:nvSpPr>
          <p:cNvPr id="917" name="文本框 916">
            <a:extLst>
              <a:ext uri="{FF2B5EF4-FFF2-40B4-BE49-F238E27FC236}">
                <a16:creationId xmlns:a16="http://schemas.microsoft.com/office/drawing/2014/main" id="{A314CC5E-A202-0B39-BF1A-596D7FEED90E}"/>
              </a:ext>
            </a:extLst>
          </p:cNvPr>
          <p:cNvSpPr txBox="1"/>
          <p:nvPr/>
        </p:nvSpPr>
        <p:spPr>
          <a:xfrm>
            <a:off x="121595" y="2684118"/>
            <a:ext cx="51435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晶振输出</a:t>
            </a:r>
          </a:p>
        </p:txBody>
      </p:sp>
      <p:sp>
        <p:nvSpPr>
          <p:cNvPr id="918" name="object 748">
            <a:extLst>
              <a:ext uri="{FF2B5EF4-FFF2-40B4-BE49-F238E27FC236}">
                <a16:creationId xmlns:a16="http://schemas.microsoft.com/office/drawing/2014/main" id="{051B4CCF-4E2E-3CC9-FEC3-188CB455EF99}"/>
              </a:ext>
            </a:extLst>
          </p:cNvPr>
          <p:cNvSpPr txBox="1"/>
          <p:nvPr/>
        </p:nvSpPr>
        <p:spPr>
          <a:xfrm>
            <a:off x="-100559" y="1537854"/>
            <a:ext cx="585495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卡死的时候重置系统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9" name="文本框 918">
            <a:extLst>
              <a:ext uri="{FF2B5EF4-FFF2-40B4-BE49-F238E27FC236}">
                <a16:creationId xmlns:a16="http://schemas.microsoft.com/office/drawing/2014/main" id="{E8BBEA1E-FF1A-7BFB-AF57-AD4BD486A569}"/>
              </a:ext>
            </a:extLst>
          </p:cNvPr>
          <p:cNvSpPr txBox="1"/>
          <p:nvPr/>
        </p:nvSpPr>
        <p:spPr>
          <a:xfrm>
            <a:off x="192188" y="3363710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32.768 kHz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晶振输入</a:t>
            </a:r>
          </a:p>
        </p:txBody>
      </p:sp>
      <p:sp>
        <p:nvSpPr>
          <p:cNvPr id="920" name="文本框 919">
            <a:extLst>
              <a:ext uri="{FF2B5EF4-FFF2-40B4-BE49-F238E27FC236}">
                <a16:creationId xmlns:a16="http://schemas.microsoft.com/office/drawing/2014/main" id="{3DBEEE10-129D-794F-CA08-F3B83E104A2F}"/>
              </a:ext>
            </a:extLst>
          </p:cNvPr>
          <p:cNvSpPr txBox="1"/>
          <p:nvPr/>
        </p:nvSpPr>
        <p:spPr>
          <a:xfrm>
            <a:off x="-162227" y="3628897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晶振输出</a:t>
            </a:r>
          </a:p>
        </p:txBody>
      </p:sp>
      <p:sp>
        <p:nvSpPr>
          <p:cNvPr id="921" name="文本框 920">
            <a:extLst>
              <a:ext uri="{FF2B5EF4-FFF2-40B4-BE49-F238E27FC236}">
                <a16:creationId xmlns:a16="http://schemas.microsoft.com/office/drawing/2014/main" id="{EFC4881C-150A-A08B-D906-70F82E970F0B}"/>
              </a:ext>
            </a:extLst>
          </p:cNvPr>
          <p:cNvSpPr txBox="1"/>
          <p:nvPr/>
        </p:nvSpPr>
        <p:spPr>
          <a:xfrm>
            <a:off x="-132856" y="3977441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串口输入输出</a:t>
            </a:r>
          </a:p>
        </p:txBody>
      </p:sp>
      <p:sp>
        <p:nvSpPr>
          <p:cNvPr id="922" name="object 748">
            <a:extLst>
              <a:ext uri="{FF2B5EF4-FFF2-40B4-BE49-F238E27FC236}">
                <a16:creationId xmlns:a16="http://schemas.microsoft.com/office/drawing/2014/main" id="{5BB46D5F-7071-0F09-13E4-F65E79AB618F}"/>
              </a:ext>
            </a:extLst>
          </p:cNvPr>
          <p:cNvSpPr txBox="1"/>
          <p:nvPr/>
        </p:nvSpPr>
        <p:spPr>
          <a:xfrm>
            <a:off x="1011669" y="3961411"/>
            <a:ext cx="54542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 控制物理引脚输入输出功能的模块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23" name="文本框 922">
            <a:extLst>
              <a:ext uri="{FF2B5EF4-FFF2-40B4-BE49-F238E27FC236}">
                <a16:creationId xmlns:a16="http://schemas.microsoft.com/office/drawing/2014/main" id="{3D23CBB1-7CBF-55E4-9632-3B2539307057}"/>
              </a:ext>
            </a:extLst>
          </p:cNvPr>
          <p:cNvSpPr txBox="1"/>
          <p:nvPr/>
        </p:nvSpPr>
        <p:spPr>
          <a:xfrm>
            <a:off x="-73399" y="4934766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USB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正负极</a:t>
            </a:r>
          </a:p>
        </p:txBody>
      </p:sp>
      <p:sp>
        <p:nvSpPr>
          <p:cNvPr id="924" name="文本框 923">
            <a:extLst>
              <a:ext uri="{FF2B5EF4-FFF2-40B4-BE49-F238E27FC236}">
                <a16:creationId xmlns:a16="http://schemas.microsoft.com/office/drawing/2014/main" id="{1A1C2767-6A37-1117-F736-89ABD12C22C5}"/>
              </a:ext>
            </a:extLst>
          </p:cNvPr>
          <p:cNvSpPr txBox="1"/>
          <p:nvPr/>
        </p:nvSpPr>
        <p:spPr>
          <a:xfrm>
            <a:off x="159869" y="5258636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MMC/SD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通信时钟线</a:t>
            </a:r>
          </a:p>
        </p:txBody>
      </p:sp>
      <p:sp>
        <p:nvSpPr>
          <p:cNvPr id="925" name="文本框 924">
            <a:extLst>
              <a:ext uri="{FF2B5EF4-FFF2-40B4-BE49-F238E27FC236}">
                <a16:creationId xmlns:a16="http://schemas.microsoft.com/office/drawing/2014/main" id="{A21D2125-5109-AD32-7C59-24357CA62F45}"/>
              </a:ext>
            </a:extLst>
          </p:cNvPr>
          <p:cNvSpPr txBox="1"/>
          <p:nvPr/>
        </p:nvSpPr>
        <p:spPr>
          <a:xfrm>
            <a:off x="-154218" y="5410801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MMC/SD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通信时钟线</a:t>
            </a:r>
          </a:p>
        </p:txBody>
      </p:sp>
      <p:sp>
        <p:nvSpPr>
          <p:cNvPr id="926" name="文本框 925">
            <a:extLst>
              <a:ext uri="{FF2B5EF4-FFF2-40B4-BE49-F238E27FC236}">
                <a16:creationId xmlns:a16="http://schemas.microsoft.com/office/drawing/2014/main" id="{0207A82B-18F0-26D4-837F-12946D71C546}"/>
              </a:ext>
            </a:extLst>
          </p:cNvPr>
          <p:cNvSpPr txBox="1"/>
          <p:nvPr/>
        </p:nvSpPr>
        <p:spPr>
          <a:xfrm>
            <a:off x="-427401" y="5524647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数据线</a:t>
            </a:r>
          </a:p>
        </p:txBody>
      </p:sp>
      <p:sp>
        <p:nvSpPr>
          <p:cNvPr id="927" name="文本框 926">
            <a:extLst>
              <a:ext uri="{FF2B5EF4-FFF2-40B4-BE49-F238E27FC236}">
                <a16:creationId xmlns:a16="http://schemas.microsoft.com/office/drawing/2014/main" id="{9ABEDB1F-AA64-B6BD-D1BC-131E8CC4DF2A}"/>
              </a:ext>
            </a:extLst>
          </p:cNvPr>
          <p:cNvSpPr txBox="1"/>
          <p:nvPr/>
        </p:nvSpPr>
        <p:spPr>
          <a:xfrm>
            <a:off x="-122879" y="5571427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命令线</a:t>
            </a:r>
          </a:p>
        </p:txBody>
      </p:sp>
      <p:sp>
        <p:nvSpPr>
          <p:cNvPr id="928" name="文本框 927">
            <a:extLst>
              <a:ext uri="{FF2B5EF4-FFF2-40B4-BE49-F238E27FC236}">
                <a16:creationId xmlns:a16="http://schemas.microsoft.com/office/drawing/2014/main" id="{A8EB6794-A786-5DC3-80A7-FDDD3CFD2A17}"/>
              </a:ext>
            </a:extLst>
          </p:cNvPr>
          <p:cNvSpPr txBox="1"/>
          <p:nvPr/>
        </p:nvSpPr>
        <p:spPr>
          <a:xfrm>
            <a:off x="192187" y="5767899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数据线</a:t>
            </a:r>
          </a:p>
        </p:txBody>
      </p:sp>
      <p:sp>
        <p:nvSpPr>
          <p:cNvPr id="929" name="文本框 928">
            <a:extLst>
              <a:ext uri="{FF2B5EF4-FFF2-40B4-BE49-F238E27FC236}">
                <a16:creationId xmlns:a16="http://schemas.microsoft.com/office/drawing/2014/main" id="{5E7A91D1-7C5C-724A-138F-392249FDE3A2}"/>
              </a:ext>
            </a:extLst>
          </p:cNvPr>
          <p:cNvSpPr txBox="1"/>
          <p:nvPr/>
        </p:nvSpPr>
        <p:spPr>
          <a:xfrm>
            <a:off x="-292619" y="5894151"/>
            <a:ext cx="94551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接收数据（从外部设备输入）</a:t>
            </a:r>
          </a:p>
        </p:txBody>
      </p:sp>
      <p:sp>
        <p:nvSpPr>
          <p:cNvPr id="930" name="文本框 929">
            <a:extLst>
              <a:ext uri="{FF2B5EF4-FFF2-40B4-BE49-F238E27FC236}">
                <a16:creationId xmlns:a16="http://schemas.microsoft.com/office/drawing/2014/main" id="{E5A9EEA6-39FB-FF28-A3B0-D76E0BC03B42}"/>
              </a:ext>
            </a:extLst>
          </p:cNvPr>
          <p:cNvSpPr txBox="1"/>
          <p:nvPr/>
        </p:nvSpPr>
        <p:spPr>
          <a:xfrm>
            <a:off x="-282678" y="5977354"/>
            <a:ext cx="94551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发送数据（向外部设备输出）</a:t>
            </a:r>
          </a:p>
        </p:txBody>
      </p:sp>
      <p:sp>
        <p:nvSpPr>
          <p:cNvPr id="931" name="文本框 930">
            <a:extLst>
              <a:ext uri="{FF2B5EF4-FFF2-40B4-BE49-F238E27FC236}">
                <a16:creationId xmlns:a16="http://schemas.microsoft.com/office/drawing/2014/main" id="{862E3087-543E-B6CE-71D1-6DDFBBCDA8CB}"/>
              </a:ext>
            </a:extLst>
          </p:cNvPr>
          <p:cNvSpPr txBox="1"/>
          <p:nvPr/>
        </p:nvSpPr>
        <p:spPr>
          <a:xfrm>
            <a:off x="-656349" y="6054298"/>
            <a:ext cx="1319186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串口时钟线（用于同步）</a:t>
            </a:r>
          </a:p>
        </p:txBody>
      </p:sp>
      <p:sp>
        <p:nvSpPr>
          <p:cNvPr id="934" name="文本框 933">
            <a:extLst>
              <a:ext uri="{FF2B5EF4-FFF2-40B4-BE49-F238E27FC236}">
                <a16:creationId xmlns:a16="http://schemas.microsoft.com/office/drawing/2014/main" id="{003C4DE2-E74D-509B-515A-8854953A2DC3}"/>
              </a:ext>
            </a:extLst>
          </p:cNvPr>
          <p:cNvSpPr txBox="1"/>
          <p:nvPr/>
        </p:nvSpPr>
        <p:spPr>
          <a:xfrm>
            <a:off x="5777" y="6145053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发送数据前的信号</a:t>
            </a:r>
          </a:p>
        </p:txBody>
      </p:sp>
      <p:sp>
        <p:nvSpPr>
          <p:cNvPr id="935" name="object 748">
            <a:extLst>
              <a:ext uri="{FF2B5EF4-FFF2-40B4-BE49-F238E27FC236}">
                <a16:creationId xmlns:a16="http://schemas.microsoft.com/office/drawing/2014/main" id="{61A81280-9877-49DA-294F-C6529FDF5493}"/>
              </a:ext>
            </a:extLst>
          </p:cNvPr>
          <p:cNvSpPr txBox="1"/>
          <p:nvPr/>
        </p:nvSpPr>
        <p:spPr>
          <a:xfrm>
            <a:off x="1792856" y="6198860"/>
            <a:ext cx="90139" cy="117019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通用同步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/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异步收发器，也称 串口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X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36" name="object 748">
            <a:extLst>
              <a:ext uri="{FF2B5EF4-FFF2-40B4-BE49-F238E27FC236}">
                <a16:creationId xmlns:a16="http://schemas.microsoft.com/office/drawing/2014/main" id="{48455EE5-D5CC-B5EB-E1F5-DD17851BD3B4}"/>
              </a:ext>
            </a:extLst>
          </p:cNvPr>
          <p:cNvSpPr txBox="1"/>
          <p:nvPr/>
        </p:nvSpPr>
        <p:spPr>
          <a:xfrm>
            <a:off x="978971" y="6613198"/>
            <a:ext cx="54542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 控制物理引脚输入输出功能的模块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FC44E-4B6B-20A6-638D-1064980F1918}"/>
              </a:ext>
            </a:extLst>
          </p:cNvPr>
          <p:cNvSpPr txBox="1"/>
          <p:nvPr/>
        </p:nvSpPr>
        <p:spPr>
          <a:xfrm>
            <a:off x="10192" y="6224977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接收数据前的信号</a:t>
            </a:r>
          </a:p>
        </p:txBody>
      </p:sp>
      <p:sp>
        <p:nvSpPr>
          <p:cNvPr id="3" name="object 748">
            <a:extLst>
              <a:ext uri="{FF2B5EF4-FFF2-40B4-BE49-F238E27FC236}">
                <a16:creationId xmlns:a16="http://schemas.microsoft.com/office/drawing/2014/main" id="{3885AB06-BC91-888B-F7E2-35E6BBC97FF0}"/>
              </a:ext>
            </a:extLst>
          </p:cNvPr>
          <p:cNvSpPr txBox="1"/>
          <p:nvPr/>
        </p:nvSpPr>
        <p:spPr>
          <a:xfrm>
            <a:off x="1177132" y="2736895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振荡器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晶震源头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6" name="object 748">
            <a:extLst>
              <a:ext uri="{FF2B5EF4-FFF2-40B4-BE49-F238E27FC236}">
                <a16:creationId xmlns:a16="http://schemas.microsoft.com/office/drawing/2014/main" id="{E164F6D2-29A2-DA40-224D-4139C5D271DC}"/>
              </a:ext>
            </a:extLst>
          </p:cNvPr>
          <p:cNvSpPr txBox="1"/>
          <p:nvPr/>
        </p:nvSpPr>
        <p:spPr>
          <a:xfrm>
            <a:off x="1177131" y="3517598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振荡器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晶震源头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7" name="object 748">
            <a:extLst>
              <a:ext uri="{FF2B5EF4-FFF2-40B4-BE49-F238E27FC236}">
                <a16:creationId xmlns:a16="http://schemas.microsoft.com/office/drawing/2014/main" id="{E987B734-51F7-6C84-0E6B-053D52C1C381}"/>
              </a:ext>
            </a:extLst>
          </p:cNvPr>
          <p:cNvSpPr txBox="1"/>
          <p:nvPr/>
        </p:nvSpPr>
        <p:spPr>
          <a:xfrm>
            <a:off x="1795990" y="3380650"/>
            <a:ext cx="472009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接受晶振信号，然后转化成时分秒的东西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8" name="object 748">
            <a:extLst>
              <a:ext uri="{FF2B5EF4-FFF2-40B4-BE49-F238E27FC236}">
                <a16:creationId xmlns:a16="http://schemas.microsoft.com/office/drawing/2014/main" id="{46A6BA9A-1E12-89E0-C936-737D446362F0}"/>
              </a:ext>
            </a:extLst>
          </p:cNvPr>
          <p:cNvSpPr txBox="1"/>
          <p:nvPr/>
        </p:nvSpPr>
        <p:spPr>
          <a:xfrm>
            <a:off x="1646310" y="3841095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Debug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调试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" name="object 748">
            <a:extLst>
              <a:ext uri="{FF2B5EF4-FFF2-40B4-BE49-F238E27FC236}">
                <a16:creationId xmlns:a16="http://schemas.microsoft.com/office/drawing/2014/main" id="{8B3983C9-9A64-515E-3D6B-97AE7F2F1009}"/>
              </a:ext>
            </a:extLst>
          </p:cNvPr>
          <p:cNvSpPr txBox="1"/>
          <p:nvPr/>
        </p:nvSpPr>
        <p:spPr>
          <a:xfrm>
            <a:off x="2267999" y="4131329"/>
            <a:ext cx="54542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外设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DMA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控制器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706CBD-F7BB-24D9-2160-A2D272C99D73}"/>
              </a:ext>
            </a:extLst>
          </p:cNvPr>
          <p:cNvSpPr txBox="1"/>
          <p:nvPr/>
        </p:nvSpPr>
        <p:spPr>
          <a:xfrm>
            <a:off x="10192" y="6372745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获取外部数据的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F32B14-C8C9-B049-7848-C5526F883EBD}"/>
              </a:ext>
            </a:extLst>
          </p:cNvPr>
          <p:cNvSpPr txBox="1"/>
          <p:nvPr/>
        </p:nvSpPr>
        <p:spPr>
          <a:xfrm>
            <a:off x="10192" y="6459310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发送串口数据</a:t>
            </a:r>
          </a:p>
        </p:txBody>
      </p:sp>
      <p:sp>
        <p:nvSpPr>
          <p:cNvPr id="10" name="object 748">
            <a:extLst>
              <a:ext uri="{FF2B5EF4-FFF2-40B4-BE49-F238E27FC236}">
                <a16:creationId xmlns:a16="http://schemas.microsoft.com/office/drawing/2014/main" id="{5FD6579E-9BD3-AAF7-D577-A7530F579486}"/>
              </a:ext>
            </a:extLst>
          </p:cNvPr>
          <p:cNvSpPr txBox="1"/>
          <p:nvPr/>
        </p:nvSpPr>
        <p:spPr>
          <a:xfrm>
            <a:off x="2405178" y="4456864"/>
            <a:ext cx="54542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控制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io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输入输出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1" name="object 748">
            <a:extLst>
              <a:ext uri="{FF2B5EF4-FFF2-40B4-BE49-F238E27FC236}">
                <a16:creationId xmlns:a16="http://schemas.microsoft.com/office/drawing/2014/main" id="{6F4198DE-D539-AE20-D4AC-2EE524DBD5ED}"/>
              </a:ext>
            </a:extLst>
          </p:cNvPr>
          <p:cNvSpPr txBox="1"/>
          <p:nvPr/>
        </p:nvSpPr>
        <p:spPr>
          <a:xfrm>
            <a:off x="1048380" y="4657155"/>
            <a:ext cx="54542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USB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物理电信号收发的芯片或模块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2" name="object 748">
            <a:extLst>
              <a:ext uri="{FF2B5EF4-FFF2-40B4-BE49-F238E27FC236}">
                <a16:creationId xmlns:a16="http://schemas.microsoft.com/office/drawing/2014/main" id="{FB70522E-6E95-56E9-898A-4E830C7B4196}"/>
              </a:ext>
            </a:extLst>
          </p:cNvPr>
          <p:cNvSpPr txBox="1"/>
          <p:nvPr/>
        </p:nvSpPr>
        <p:spPr>
          <a:xfrm>
            <a:off x="2540713" y="4671401"/>
            <a:ext cx="641267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用于暂存发送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/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接收数据包的内置缓存区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3" name="object 748">
            <a:extLst>
              <a:ext uri="{FF2B5EF4-FFF2-40B4-BE49-F238E27FC236}">
                <a16:creationId xmlns:a16="http://schemas.microsoft.com/office/drawing/2014/main" id="{162EC6BB-247B-2593-06FE-40AB9B068969}"/>
              </a:ext>
            </a:extLst>
          </p:cNvPr>
          <p:cNvSpPr txBox="1"/>
          <p:nvPr/>
        </p:nvSpPr>
        <p:spPr>
          <a:xfrm>
            <a:off x="1795990" y="5327565"/>
            <a:ext cx="838200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MultiMedia Card Interface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（多媒体卡接口）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4" name="object 748">
            <a:extLst>
              <a:ext uri="{FF2B5EF4-FFF2-40B4-BE49-F238E27FC236}">
                <a16:creationId xmlns:a16="http://schemas.microsoft.com/office/drawing/2014/main" id="{C7565E82-9FBA-33BA-889A-7B500495CADA}"/>
              </a:ext>
            </a:extLst>
          </p:cNvPr>
          <p:cNvSpPr txBox="1"/>
          <p:nvPr/>
        </p:nvSpPr>
        <p:spPr>
          <a:xfrm>
            <a:off x="2823246" y="6435264"/>
            <a:ext cx="1462192" cy="69570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l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Peripheral DMA Controller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外设直接内存访问控制器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l">
              <a:lnSpc>
                <a:spcPct val="100000"/>
              </a:lnSpc>
              <a:spcBef>
                <a:spcPts val="125"/>
              </a:spcBef>
            </a:pPr>
            <a:endParaRPr lang="en-US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l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PDC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是一个硬件模块，用于让外设（如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MCI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、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USART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、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SPI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等）可以在不打扰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CPU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的情况下直接与内存交换数据。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l">
              <a:lnSpc>
                <a:spcPct val="100000"/>
              </a:lnSpc>
              <a:spcBef>
                <a:spcPts val="125"/>
              </a:spcBef>
            </a:pPr>
            <a:endParaRPr lang="en-US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l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本质上就是一种简化的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DMA</a:t>
            </a:r>
          </a:p>
          <a:p>
            <a:pPr marR="5080" algn="l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但是无法做到无法做内存到内存搬运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C1BA14-9A78-04C5-6CEE-712CE9413B20}"/>
              </a:ext>
            </a:extLst>
          </p:cNvPr>
          <p:cNvSpPr txBox="1"/>
          <p:nvPr/>
        </p:nvSpPr>
        <p:spPr>
          <a:xfrm>
            <a:off x="10192" y="6537908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时钟信号线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2746A6-881E-5D71-3FFE-3DD66BC24623}"/>
              </a:ext>
            </a:extLst>
          </p:cNvPr>
          <p:cNvSpPr txBox="1"/>
          <p:nvPr/>
        </p:nvSpPr>
        <p:spPr>
          <a:xfrm>
            <a:off x="-43815" y="6614852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硬件流控，请求发送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C81F6F-264B-3829-F0D5-DA1CF8303004}"/>
              </a:ext>
            </a:extLst>
          </p:cNvPr>
          <p:cNvSpPr txBox="1"/>
          <p:nvPr/>
        </p:nvSpPr>
        <p:spPr>
          <a:xfrm>
            <a:off x="-73399" y="6693792"/>
            <a:ext cx="692701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硬件流控，可以发送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A7EE66-8A64-210F-8C82-7A470C6D12B2}"/>
              </a:ext>
            </a:extLst>
          </p:cNvPr>
          <p:cNvSpPr txBox="1"/>
          <p:nvPr/>
        </p:nvSpPr>
        <p:spPr>
          <a:xfrm>
            <a:off x="-48230" y="6770736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调制解调器控制信号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9E7627-2211-D48D-2053-EF48CA2BBE6F}"/>
              </a:ext>
            </a:extLst>
          </p:cNvPr>
          <p:cNvSpPr txBox="1"/>
          <p:nvPr/>
        </p:nvSpPr>
        <p:spPr>
          <a:xfrm>
            <a:off x="-135834" y="6789511"/>
            <a:ext cx="7551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	调制解调器控制信号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9D020D-1ECE-BF6B-178D-D136451E38CD}"/>
              </a:ext>
            </a:extLst>
          </p:cNvPr>
          <p:cNvSpPr txBox="1"/>
          <p:nvPr/>
        </p:nvSpPr>
        <p:spPr>
          <a:xfrm>
            <a:off x="10192" y="6934698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数据载波检测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A9395B6-3E67-C456-2DEB-F60AAAC9371E}"/>
              </a:ext>
            </a:extLst>
          </p:cNvPr>
          <p:cNvSpPr txBox="1"/>
          <p:nvPr/>
        </p:nvSpPr>
        <p:spPr>
          <a:xfrm>
            <a:off x="61769" y="6956582"/>
            <a:ext cx="6631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	电话线路振铃指示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96A3A3-555C-A23B-FC93-437585202500}"/>
              </a:ext>
            </a:extLst>
          </p:cNvPr>
          <p:cNvSpPr txBox="1"/>
          <p:nvPr/>
        </p:nvSpPr>
        <p:spPr>
          <a:xfrm>
            <a:off x="83914" y="8110158"/>
            <a:ext cx="506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NPCSX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是一种通信选择，选择那些不能发送信号的设备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B7D711-6826-160D-551B-33F7514F37A5}"/>
              </a:ext>
            </a:extLst>
          </p:cNvPr>
          <p:cNvSpPr txBox="1"/>
          <p:nvPr/>
        </p:nvSpPr>
        <p:spPr>
          <a:xfrm>
            <a:off x="-5683" y="8498266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发数据给外部设备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18C00C-A449-B4DE-0012-BECA1011E0C4}"/>
              </a:ext>
            </a:extLst>
          </p:cNvPr>
          <p:cNvSpPr txBox="1"/>
          <p:nvPr/>
        </p:nvSpPr>
        <p:spPr>
          <a:xfrm>
            <a:off x="-1317" y="8575210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外部设备给数据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773F05B-D48D-7747-9470-CE91406BA1F0}"/>
              </a:ext>
            </a:extLst>
          </p:cNvPr>
          <p:cNvSpPr txBox="1"/>
          <p:nvPr/>
        </p:nvSpPr>
        <p:spPr>
          <a:xfrm>
            <a:off x="-25944" y="8661670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同步时钟</a:t>
            </a:r>
          </a:p>
        </p:txBody>
      </p:sp>
      <p:sp>
        <p:nvSpPr>
          <p:cNvPr id="26" name="object 748">
            <a:extLst>
              <a:ext uri="{FF2B5EF4-FFF2-40B4-BE49-F238E27FC236}">
                <a16:creationId xmlns:a16="http://schemas.microsoft.com/office/drawing/2014/main" id="{35A04A0D-1370-750A-A255-05FF47B30828}"/>
              </a:ext>
            </a:extLst>
          </p:cNvPr>
          <p:cNvSpPr txBox="1"/>
          <p:nvPr/>
        </p:nvSpPr>
        <p:spPr>
          <a:xfrm>
            <a:off x="1385622" y="2323509"/>
            <a:ext cx="47200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晶震处理频率的东西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7" name="object 748">
            <a:extLst>
              <a:ext uri="{FF2B5EF4-FFF2-40B4-BE49-F238E27FC236}">
                <a16:creationId xmlns:a16="http://schemas.microsoft.com/office/drawing/2014/main" id="{9579C83D-4B41-112A-1493-AB48901D553F}"/>
              </a:ext>
            </a:extLst>
          </p:cNvPr>
          <p:cNvSpPr txBox="1"/>
          <p:nvPr/>
        </p:nvSpPr>
        <p:spPr>
          <a:xfrm>
            <a:off x="1979085" y="1695329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高级中断控制器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8" name="object 748">
            <a:extLst>
              <a:ext uri="{FF2B5EF4-FFF2-40B4-BE49-F238E27FC236}">
                <a16:creationId xmlns:a16="http://schemas.microsoft.com/office/drawing/2014/main" id="{1626FEEC-94C3-326B-CECE-492D40A02D3D}"/>
              </a:ext>
            </a:extLst>
          </p:cNvPr>
          <p:cNvSpPr txBox="1"/>
          <p:nvPr/>
        </p:nvSpPr>
        <p:spPr>
          <a:xfrm>
            <a:off x="1979084" y="2302320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电源管理控制器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9" name="object 748">
            <a:extLst>
              <a:ext uri="{FF2B5EF4-FFF2-40B4-BE49-F238E27FC236}">
                <a16:creationId xmlns:a16="http://schemas.microsoft.com/office/drawing/2014/main" id="{BE1CAF86-EC5B-97B3-E8CF-5270BDF453E0}"/>
              </a:ext>
            </a:extLst>
          </p:cNvPr>
          <p:cNvSpPr txBox="1"/>
          <p:nvPr/>
        </p:nvSpPr>
        <p:spPr>
          <a:xfrm>
            <a:off x="1795990" y="8256031"/>
            <a:ext cx="838200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串行外设接口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0" name="object 748">
            <a:extLst>
              <a:ext uri="{FF2B5EF4-FFF2-40B4-BE49-F238E27FC236}">
                <a16:creationId xmlns:a16="http://schemas.microsoft.com/office/drawing/2014/main" id="{A2CAFCD5-5139-B81A-CC45-7EE05D573671}"/>
              </a:ext>
            </a:extLst>
          </p:cNvPr>
          <p:cNvSpPr txBox="1"/>
          <p:nvPr/>
        </p:nvSpPr>
        <p:spPr>
          <a:xfrm>
            <a:off x="1781256" y="8876464"/>
            <a:ext cx="838200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两线接口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EEACDAF-08F6-E0B6-D40C-65A01FB679EF}"/>
              </a:ext>
            </a:extLst>
          </p:cNvPr>
          <p:cNvSpPr txBox="1"/>
          <p:nvPr/>
        </p:nvSpPr>
        <p:spPr>
          <a:xfrm>
            <a:off x="-55091" y="9054615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同步时钟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0E296E-DFEF-AD1C-D432-D199E00D7006}"/>
              </a:ext>
            </a:extLst>
          </p:cNvPr>
          <p:cNvSpPr txBox="1"/>
          <p:nvPr/>
        </p:nvSpPr>
        <p:spPr>
          <a:xfrm>
            <a:off x="-61845" y="8900727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传数据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7EA94F-91D9-5967-9EC0-C64E2D75211E}"/>
              </a:ext>
            </a:extLst>
          </p:cNvPr>
          <p:cNvSpPr txBox="1"/>
          <p:nvPr/>
        </p:nvSpPr>
        <p:spPr>
          <a:xfrm>
            <a:off x="6451560" y="4613051"/>
            <a:ext cx="457200" cy="22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两个通道</a:t>
            </a:r>
            <a:endParaRPr lang="en-US" altLang="zh-CN" sz="400" dirty="0">
              <a:solidFill>
                <a:srgbClr val="0000FF"/>
              </a:solidFill>
              <a:latin typeface="Arial"/>
              <a:cs typeface="Arial"/>
            </a:endParaRPr>
          </a:p>
          <a:p>
            <a:pPr marR="5080" algn="ct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USB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正负极</a:t>
            </a:r>
          </a:p>
        </p:txBody>
      </p:sp>
      <p:sp>
        <p:nvSpPr>
          <p:cNvPr id="35" name="object 748">
            <a:extLst>
              <a:ext uri="{FF2B5EF4-FFF2-40B4-BE49-F238E27FC236}">
                <a16:creationId xmlns:a16="http://schemas.microsoft.com/office/drawing/2014/main" id="{8BA2440E-D572-559E-1AC1-7646EC3A5701}"/>
              </a:ext>
            </a:extLst>
          </p:cNvPr>
          <p:cNvSpPr txBox="1"/>
          <p:nvPr/>
        </p:nvSpPr>
        <p:spPr>
          <a:xfrm>
            <a:off x="5239380" y="6600855"/>
            <a:ext cx="90139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同步串行控制器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6" name="object 748">
            <a:extLst>
              <a:ext uri="{FF2B5EF4-FFF2-40B4-BE49-F238E27FC236}">
                <a16:creationId xmlns:a16="http://schemas.microsoft.com/office/drawing/2014/main" id="{0CABE3D9-D11C-330D-A2CD-BC748C7A5EA2}"/>
              </a:ext>
            </a:extLst>
          </p:cNvPr>
          <p:cNvSpPr txBox="1"/>
          <p:nvPr/>
        </p:nvSpPr>
        <p:spPr>
          <a:xfrm>
            <a:off x="4910419" y="7809664"/>
            <a:ext cx="838200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计时器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7" name="object 748">
            <a:extLst>
              <a:ext uri="{FF2B5EF4-FFF2-40B4-BE49-F238E27FC236}">
                <a16:creationId xmlns:a16="http://schemas.microsoft.com/office/drawing/2014/main" id="{9B2E53BC-B2AA-EEE8-4CD8-A2D4D34E6688}"/>
              </a:ext>
            </a:extLst>
          </p:cNvPr>
          <p:cNvSpPr txBox="1"/>
          <p:nvPr/>
        </p:nvSpPr>
        <p:spPr>
          <a:xfrm>
            <a:off x="4629780" y="8916997"/>
            <a:ext cx="228600" cy="272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多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通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道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4" name="object 748">
            <a:extLst>
              <a:ext uri="{FF2B5EF4-FFF2-40B4-BE49-F238E27FC236}">
                <a16:creationId xmlns:a16="http://schemas.microsoft.com/office/drawing/2014/main" id="{33B78949-5AE7-10E5-6090-819DCE47F12B}"/>
              </a:ext>
            </a:extLst>
          </p:cNvPr>
          <p:cNvSpPr txBox="1"/>
          <p:nvPr/>
        </p:nvSpPr>
        <p:spPr>
          <a:xfrm>
            <a:off x="4495800" y="5715000"/>
            <a:ext cx="838200" cy="25968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以太网协议栈中与硬件相关的底层部分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双速率协议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3DCE9B3-E0F7-8BCC-9B1D-5DD3ACE2F57F}"/>
              </a:ext>
            </a:extLst>
          </p:cNvPr>
          <p:cNvSpPr txBox="1"/>
          <p:nvPr/>
        </p:nvSpPr>
        <p:spPr>
          <a:xfrm>
            <a:off x="6229980" y="5121427"/>
            <a:ext cx="106739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发送时钟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接收时钟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参考时钟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3D33CC2-231E-2053-AD73-03A03EB8B45D}"/>
              </a:ext>
            </a:extLst>
          </p:cNvPr>
          <p:cNvSpPr txBox="1"/>
          <p:nvPr/>
        </p:nvSpPr>
        <p:spPr>
          <a:xfrm>
            <a:off x="6782581" y="5290703"/>
            <a:ext cx="91499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发送使能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发送错误指示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217C024-4C3C-202E-B7CA-61349CD4F6B5}"/>
              </a:ext>
            </a:extLst>
          </p:cNvPr>
          <p:cNvSpPr txBox="1"/>
          <p:nvPr/>
        </p:nvSpPr>
        <p:spPr>
          <a:xfrm>
            <a:off x="6629400" y="5361841"/>
            <a:ext cx="91499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载波侦测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碰撞检测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42215E9-446A-F592-CDD2-4BA0654B2C65}"/>
              </a:ext>
            </a:extLst>
          </p:cNvPr>
          <p:cNvSpPr txBox="1"/>
          <p:nvPr/>
        </p:nvSpPr>
        <p:spPr>
          <a:xfrm>
            <a:off x="6728942" y="5445438"/>
            <a:ext cx="91499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接收错误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接收有效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C8E3A3F-B82D-F1D2-C381-5DEA758CB180}"/>
              </a:ext>
            </a:extLst>
          </p:cNvPr>
          <p:cNvSpPr txBox="1"/>
          <p:nvPr/>
        </p:nvSpPr>
        <p:spPr>
          <a:xfrm>
            <a:off x="6697603" y="5525818"/>
            <a:ext cx="55055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接收数据线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3F93CE6-4223-2E05-0B17-22555DF94C82}"/>
              </a:ext>
            </a:extLst>
          </p:cNvPr>
          <p:cNvSpPr txBox="1"/>
          <p:nvPr/>
        </p:nvSpPr>
        <p:spPr>
          <a:xfrm>
            <a:off x="6680160" y="5610456"/>
            <a:ext cx="55055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发送数据线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4C1E0EC-5075-4137-6DB0-859021916252}"/>
              </a:ext>
            </a:extLst>
          </p:cNvPr>
          <p:cNvSpPr txBox="1"/>
          <p:nvPr/>
        </p:nvSpPr>
        <p:spPr>
          <a:xfrm>
            <a:off x="6451423" y="5694269"/>
            <a:ext cx="7590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管理数据时钟线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86A2481-67B6-6627-F7F8-B5D0BC86210A}"/>
              </a:ext>
            </a:extLst>
          </p:cNvPr>
          <p:cNvSpPr txBox="1"/>
          <p:nvPr/>
        </p:nvSpPr>
        <p:spPr>
          <a:xfrm>
            <a:off x="6403053" y="5767899"/>
            <a:ext cx="7590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双向数据线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70B9554-F488-AF16-10CA-0531F4BA1EED}"/>
              </a:ext>
            </a:extLst>
          </p:cNvPr>
          <p:cNvSpPr txBox="1"/>
          <p:nvPr/>
        </p:nvSpPr>
        <p:spPr>
          <a:xfrm>
            <a:off x="6327842" y="5850044"/>
            <a:ext cx="7590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？？？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F0BC24-8641-5061-83EB-E81165A5F8E4}"/>
              </a:ext>
            </a:extLst>
          </p:cNvPr>
          <p:cNvSpPr txBox="1"/>
          <p:nvPr/>
        </p:nvSpPr>
        <p:spPr>
          <a:xfrm>
            <a:off x="6518131" y="7649684"/>
            <a:ext cx="1254269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TCLKx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（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Timer Clock Input x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）</a:t>
            </a:r>
            <a:endParaRPr lang="en-US" altLang="zh-CN" sz="500" dirty="0">
              <a:solidFill>
                <a:srgbClr val="0000FF"/>
              </a:solidFill>
              <a:latin typeface="Arial"/>
              <a:cs typeface="Arial"/>
            </a:endParaRPr>
          </a:p>
          <a:p>
            <a:pPr marR="5080" algn="l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外部时钟输入源；可以给 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Timer 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提供一个独立的时钟脉冲；例如 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TCLK0 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是 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TC0 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的外部时钟输入。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5A24964-80A3-0EB8-2B75-03AF16EE5817}"/>
              </a:ext>
            </a:extLst>
          </p:cNvPr>
          <p:cNvSpPr txBox="1"/>
          <p:nvPr/>
        </p:nvSpPr>
        <p:spPr>
          <a:xfrm>
            <a:off x="6500142" y="8137067"/>
            <a:ext cx="1254269" cy="566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TIOAx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（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Timer I/O A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）</a:t>
            </a:r>
            <a:endParaRPr lang="en-US" altLang="zh-CN" sz="500" dirty="0">
              <a:solidFill>
                <a:srgbClr val="0000FF"/>
              </a:solidFill>
              <a:latin typeface="Arial"/>
              <a:cs typeface="Arial"/>
            </a:endParaRPr>
          </a:p>
          <a:p>
            <a:pPr marR="5080" algn="l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多功能引脚：可作为比较输出或捕获输入；在输出模式下，它可以在某些计数条件满足时输出一个电平（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PWM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、波形等）；在输入模式下，它可用于捕获外部事件的时间戳。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FC5BDAA-14B4-91A9-C3BD-BF315BADB944}"/>
              </a:ext>
            </a:extLst>
          </p:cNvPr>
          <p:cNvSpPr txBox="1"/>
          <p:nvPr/>
        </p:nvSpPr>
        <p:spPr>
          <a:xfrm>
            <a:off x="6485414" y="8738614"/>
            <a:ext cx="1254269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en-US" altLang="zh-CN" sz="500" dirty="0" err="1">
                <a:solidFill>
                  <a:srgbClr val="0000FF"/>
                </a:solidFill>
                <a:latin typeface="Arial"/>
                <a:cs typeface="Arial"/>
              </a:rPr>
              <a:t>TIOBx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（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Timer I/O B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）</a:t>
            </a:r>
            <a:endParaRPr lang="en-US" altLang="zh-CN" sz="500" dirty="0">
              <a:solidFill>
                <a:srgbClr val="0000FF"/>
              </a:solidFill>
              <a:latin typeface="Arial"/>
              <a:cs typeface="Arial"/>
            </a:endParaRPr>
          </a:p>
          <a:p>
            <a:pPr marR="5080" algn="l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与 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TIOAx 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类似，是另一个多功能输入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输出引脚；也可用于捕获外部事件或输出控制波形。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3B48CAA-F1A7-F3AA-BB66-316950BE569D}"/>
              </a:ext>
            </a:extLst>
          </p:cNvPr>
          <p:cNvSpPr txBox="1"/>
          <p:nvPr/>
        </p:nvSpPr>
        <p:spPr>
          <a:xfrm>
            <a:off x="6357904" y="6022086"/>
            <a:ext cx="7590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发送缓冲区 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lang="zh-CN" altLang="en-US"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8D3C8DF-DD54-91F6-9662-0F3487C861D1}"/>
              </a:ext>
            </a:extLst>
          </p:cNvPr>
          <p:cNvSpPr txBox="1"/>
          <p:nvPr/>
        </p:nvSpPr>
        <p:spPr>
          <a:xfrm>
            <a:off x="6356713" y="6105419"/>
            <a:ext cx="7590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发送时钟通道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lang="zh-CN" altLang="en-US"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87B6DCB-6EAE-70E4-FAAB-DDF813D4CAE7}"/>
              </a:ext>
            </a:extLst>
          </p:cNvPr>
          <p:cNvSpPr txBox="1"/>
          <p:nvPr/>
        </p:nvSpPr>
        <p:spPr>
          <a:xfrm>
            <a:off x="6356713" y="6182282"/>
            <a:ext cx="7590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数据输出引脚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9957A6-20A8-E5D6-F70C-F4E7AFA49279}"/>
              </a:ext>
            </a:extLst>
          </p:cNvPr>
          <p:cNvSpPr txBox="1"/>
          <p:nvPr/>
        </p:nvSpPr>
        <p:spPr>
          <a:xfrm>
            <a:off x="6392484" y="6793535"/>
            <a:ext cx="60357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数据输入引脚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9035B64-4C1B-832B-4D66-0000AF3913EF}"/>
              </a:ext>
            </a:extLst>
          </p:cNvPr>
          <p:cNvSpPr txBox="1"/>
          <p:nvPr/>
        </p:nvSpPr>
        <p:spPr>
          <a:xfrm>
            <a:off x="6317494" y="6878174"/>
            <a:ext cx="106739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同步时钟输入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输出引脚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0BAFEFE-039E-21CA-1A3B-9BA721B5FBF3}"/>
              </a:ext>
            </a:extLst>
          </p:cNvPr>
          <p:cNvSpPr txBox="1"/>
          <p:nvPr/>
        </p:nvSpPr>
        <p:spPr>
          <a:xfrm>
            <a:off x="6229980" y="7011642"/>
            <a:ext cx="14676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输入引脚，用于指示接收数据的帧起始位置</a:t>
            </a:r>
          </a:p>
        </p:txBody>
      </p:sp>
      <p:sp>
        <p:nvSpPr>
          <p:cNvPr id="56" name="object 748">
            <a:extLst>
              <a:ext uri="{FF2B5EF4-FFF2-40B4-BE49-F238E27FC236}">
                <a16:creationId xmlns:a16="http://schemas.microsoft.com/office/drawing/2014/main" id="{12DE43E4-2825-2817-1F25-4A7252FF89C3}"/>
              </a:ext>
            </a:extLst>
          </p:cNvPr>
          <p:cNvSpPr txBox="1"/>
          <p:nvPr/>
        </p:nvSpPr>
        <p:spPr>
          <a:xfrm>
            <a:off x="4049433" y="1775326"/>
            <a:ext cx="472009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地址解码器，决定当前访问的内存区域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57" name="object 748">
            <a:extLst>
              <a:ext uri="{FF2B5EF4-FFF2-40B4-BE49-F238E27FC236}">
                <a16:creationId xmlns:a16="http://schemas.microsoft.com/office/drawing/2014/main" id="{E7F5737B-FE45-855F-2641-9EB429B3EEDD}"/>
              </a:ext>
            </a:extLst>
          </p:cNvPr>
          <p:cNvSpPr txBox="1"/>
          <p:nvPr/>
        </p:nvSpPr>
        <p:spPr>
          <a:xfrm>
            <a:off x="4096380" y="2141107"/>
            <a:ext cx="58549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错误捕获模块，遇到非法地址或总线异常时产生中止信号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58" name="object 748">
            <a:extLst>
              <a:ext uri="{FF2B5EF4-FFF2-40B4-BE49-F238E27FC236}">
                <a16:creationId xmlns:a16="http://schemas.microsoft.com/office/drawing/2014/main" id="{A22B5AB8-6DAE-9778-8C34-BF2CBB213A00}"/>
              </a:ext>
            </a:extLst>
          </p:cNvPr>
          <p:cNvSpPr txBox="1"/>
          <p:nvPr/>
        </p:nvSpPr>
        <p:spPr>
          <a:xfrm>
            <a:off x="4120485" y="2489462"/>
            <a:ext cx="62359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检测访问是否对齐（如访问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32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位数据时地址应为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4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字节对齐）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59" name="object 748">
            <a:extLst>
              <a:ext uri="{FF2B5EF4-FFF2-40B4-BE49-F238E27FC236}">
                <a16:creationId xmlns:a16="http://schemas.microsoft.com/office/drawing/2014/main" id="{5D250B72-CE55-E1FD-62DA-AA65C3AD9E88}"/>
              </a:ext>
            </a:extLst>
          </p:cNvPr>
          <p:cNvSpPr txBox="1"/>
          <p:nvPr/>
        </p:nvSpPr>
        <p:spPr>
          <a:xfrm>
            <a:off x="4024055" y="2932864"/>
            <a:ext cx="623595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总线仲裁器，协调多个主设备（如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CPU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与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DMA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）访问内存总线的优先级和时序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60" name="object 748">
            <a:extLst>
              <a:ext uri="{FF2B5EF4-FFF2-40B4-BE49-F238E27FC236}">
                <a16:creationId xmlns:a16="http://schemas.microsoft.com/office/drawing/2014/main" id="{D8372DB8-4A3D-4CE8-429A-D7C6BD413529}"/>
              </a:ext>
            </a:extLst>
          </p:cNvPr>
          <p:cNvSpPr txBox="1"/>
          <p:nvPr/>
        </p:nvSpPr>
        <p:spPr>
          <a:xfrm>
            <a:off x="4878610" y="2408468"/>
            <a:ext cx="58549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负责连接处理器与外部存储器、存储卡或其他大容量设备。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61" name="object 748">
            <a:extLst>
              <a:ext uri="{FF2B5EF4-FFF2-40B4-BE49-F238E27FC236}">
                <a16:creationId xmlns:a16="http://schemas.microsoft.com/office/drawing/2014/main" id="{1432F9BE-9568-3625-AB1B-75505BCA08F7}"/>
              </a:ext>
            </a:extLst>
          </p:cNvPr>
          <p:cNvSpPr txBox="1"/>
          <p:nvPr/>
        </p:nvSpPr>
        <p:spPr>
          <a:xfrm>
            <a:off x="5239380" y="2838006"/>
            <a:ext cx="715019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控制外部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SDRAM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（同步动态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RAM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），用于大容量运行内存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62" name="object 748">
            <a:extLst>
              <a:ext uri="{FF2B5EF4-FFF2-40B4-BE49-F238E27FC236}">
                <a16:creationId xmlns:a16="http://schemas.microsoft.com/office/drawing/2014/main" id="{2AC894AC-E0EB-47B7-49E2-7A060B2F697F}"/>
              </a:ext>
            </a:extLst>
          </p:cNvPr>
          <p:cNvSpPr txBox="1"/>
          <p:nvPr/>
        </p:nvSpPr>
        <p:spPr>
          <a:xfrm>
            <a:off x="5239380" y="3331342"/>
            <a:ext cx="457200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控制可突发读取的外部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Flash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存储器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63" name="object 748">
            <a:extLst>
              <a:ext uri="{FF2B5EF4-FFF2-40B4-BE49-F238E27FC236}">
                <a16:creationId xmlns:a16="http://schemas.microsoft.com/office/drawing/2014/main" id="{A3E8D3D1-BD44-73E6-12FB-EDA0CDA04D30}"/>
              </a:ext>
            </a:extLst>
          </p:cNvPr>
          <p:cNvSpPr txBox="1"/>
          <p:nvPr/>
        </p:nvSpPr>
        <p:spPr>
          <a:xfrm>
            <a:off x="5239380" y="3754180"/>
            <a:ext cx="45720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控制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SRAM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、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ROM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或其他静态内存设备（非刷新型）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896" name="object 748">
            <a:extLst>
              <a:ext uri="{FF2B5EF4-FFF2-40B4-BE49-F238E27FC236}">
                <a16:creationId xmlns:a16="http://schemas.microsoft.com/office/drawing/2014/main" id="{92181440-4490-9963-F682-B7E111BD98DA}"/>
              </a:ext>
            </a:extLst>
          </p:cNvPr>
          <p:cNvSpPr txBox="1"/>
          <p:nvPr/>
        </p:nvSpPr>
        <p:spPr>
          <a:xfrm>
            <a:off x="2813428" y="1733801"/>
            <a:ext cx="58549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高速静态随机存储器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897" name="object 748">
            <a:extLst>
              <a:ext uri="{FF2B5EF4-FFF2-40B4-BE49-F238E27FC236}">
                <a16:creationId xmlns:a16="http://schemas.microsoft.com/office/drawing/2014/main" id="{BC699C33-DDAF-2F79-94C2-1E85B5738D86}"/>
              </a:ext>
            </a:extLst>
          </p:cNvPr>
          <p:cNvSpPr txBox="1"/>
          <p:nvPr/>
        </p:nvSpPr>
        <p:spPr>
          <a:xfrm>
            <a:off x="2798296" y="2251532"/>
            <a:ext cx="58549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高速只读存储器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898" name="object 748">
            <a:extLst>
              <a:ext uri="{FF2B5EF4-FFF2-40B4-BE49-F238E27FC236}">
                <a16:creationId xmlns:a16="http://schemas.microsoft.com/office/drawing/2014/main" id="{8AEFEEB4-2162-5C38-A7BC-C761E728477A}"/>
              </a:ext>
            </a:extLst>
          </p:cNvPr>
          <p:cNvSpPr txBox="1"/>
          <p:nvPr/>
        </p:nvSpPr>
        <p:spPr>
          <a:xfrm>
            <a:off x="2800980" y="2714575"/>
            <a:ext cx="58549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外设桥接器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899" name="object 748">
            <a:extLst>
              <a:ext uri="{FF2B5EF4-FFF2-40B4-BE49-F238E27FC236}">
                <a16:creationId xmlns:a16="http://schemas.microsoft.com/office/drawing/2014/main" id="{116FB978-056B-2D78-92D7-B2E47470A25C}"/>
              </a:ext>
            </a:extLst>
          </p:cNvPr>
          <p:cNvSpPr txBox="1"/>
          <p:nvPr/>
        </p:nvSpPr>
        <p:spPr>
          <a:xfrm>
            <a:off x="2833024" y="3457594"/>
            <a:ext cx="585495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外设直接访问内存的东西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38" name="文本框 937">
            <a:extLst>
              <a:ext uri="{FF2B5EF4-FFF2-40B4-BE49-F238E27FC236}">
                <a16:creationId xmlns:a16="http://schemas.microsoft.com/office/drawing/2014/main" id="{4095C273-49AA-E492-A2E8-14FDEB6E6805}"/>
              </a:ext>
            </a:extLst>
          </p:cNvPr>
          <p:cNvSpPr txBox="1"/>
          <p:nvPr/>
        </p:nvSpPr>
        <p:spPr>
          <a:xfrm>
            <a:off x="6502602" y="1634415"/>
            <a:ext cx="1136478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数据总线，支持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16-bit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或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32-bit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数据宽度</a:t>
            </a:r>
          </a:p>
        </p:txBody>
      </p:sp>
      <p:sp>
        <p:nvSpPr>
          <p:cNvPr id="939" name="文本框 938">
            <a:extLst>
              <a:ext uri="{FF2B5EF4-FFF2-40B4-BE49-F238E27FC236}">
                <a16:creationId xmlns:a16="http://schemas.microsoft.com/office/drawing/2014/main" id="{6255DA65-26E5-81F2-B1C8-A262F76C999D}"/>
              </a:ext>
            </a:extLst>
          </p:cNvPr>
          <p:cNvSpPr txBox="1"/>
          <p:nvPr/>
        </p:nvSpPr>
        <p:spPr>
          <a:xfrm>
            <a:off x="6839580" y="1919429"/>
            <a:ext cx="481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：地址总线，用于寻址外部设备</a:t>
            </a:r>
          </a:p>
        </p:txBody>
      </p:sp>
      <p:sp>
        <p:nvSpPr>
          <p:cNvPr id="940" name="文本框 939">
            <a:extLst>
              <a:ext uri="{FF2B5EF4-FFF2-40B4-BE49-F238E27FC236}">
                <a16:creationId xmlns:a16="http://schemas.microsoft.com/office/drawing/2014/main" id="{636524D8-59B6-5898-1B9A-99329F257236}"/>
              </a:ext>
            </a:extLst>
          </p:cNvPr>
          <p:cNvSpPr txBox="1"/>
          <p:nvPr/>
        </p:nvSpPr>
        <p:spPr>
          <a:xfrm>
            <a:off x="6658493" y="2783382"/>
            <a:ext cx="514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SDRAM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专用信号：时钟、时钟使能、行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列地址选通、写使能</a:t>
            </a:r>
          </a:p>
        </p:txBody>
      </p:sp>
      <p:sp>
        <p:nvSpPr>
          <p:cNvPr id="941" name="文本框 940">
            <a:extLst>
              <a:ext uri="{FF2B5EF4-FFF2-40B4-BE49-F238E27FC236}">
                <a16:creationId xmlns:a16="http://schemas.microsoft.com/office/drawing/2014/main" id="{5711A3CA-2D09-E280-DF07-35168A93FAA2}"/>
              </a:ext>
            </a:extLst>
          </p:cNvPr>
          <p:cNvSpPr txBox="1"/>
          <p:nvPr/>
        </p:nvSpPr>
        <p:spPr>
          <a:xfrm>
            <a:off x="6471664" y="3085264"/>
            <a:ext cx="137160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pt-BR" altLang="zh-CN" sz="400" dirty="0">
                <a:solidFill>
                  <a:srgbClr val="0000FF"/>
                </a:solidFill>
                <a:latin typeface="Arial"/>
                <a:cs typeface="Arial"/>
              </a:rPr>
              <a:t>SDRAM </a:t>
            </a:r>
            <a:r>
              <a:rPr lang="zh-CN" altLang="pt-BR" sz="400" dirty="0">
                <a:solidFill>
                  <a:srgbClr val="0000FF"/>
                </a:solidFill>
                <a:latin typeface="Arial"/>
                <a:cs typeface="Arial"/>
              </a:rPr>
              <a:t>的 </a:t>
            </a:r>
            <a:r>
              <a:rPr lang="pt-BR" altLang="zh-CN" sz="400" dirty="0">
                <a:solidFill>
                  <a:srgbClr val="0000FF"/>
                </a:solidFill>
                <a:latin typeface="Arial"/>
                <a:cs typeface="Arial"/>
              </a:rPr>
              <a:t>A10 </a:t>
            </a:r>
            <a:r>
              <a:rPr lang="zh-CN" altLang="pt-BR" sz="400" dirty="0">
                <a:solidFill>
                  <a:srgbClr val="0000FF"/>
                </a:solidFill>
                <a:latin typeface="Arial"/>
                <a:cs typeface="Arial"/>
              </a:rPr>
              <a:t>行地址，用于 </a:t>
            </a:r>
            <a:r>
              <a:rPr lang="pt-BR" altLang="zh-CN" sz="400" dirty="0">
                <a:solidFill>
                  <a:srgbClr val="0000FF"/>
                </a:solidFill>
                <a:latin typeface="Arial"/>
                <a:cs typeface="Arial"/>
              </a:rPr>
              <a:t>Auto Refresh</a:t>
            </a:r>
            <a:endParaRPr lang="zh-CN" altLang="en-US"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42" name="文本框 941">
            <a:extLst>
              <a:ext uri="{FF2B5EF4-FFF2-40B4-BE49-F238E27FC236}">
                <a16:creationId xmlns:a16="http://schemas.microsoft.com/office/drawing/2014/main" id="{A951EE6A-2338-9C0E-84A5-4621DA45EB9A}"/>
              </a:ext>
            </a:extLst>
          </p:cNvPr>
          <p:cNvSpPr txBox="1"/>
          <p:nvPr/>
        </p:nvSpPr>
        <p:spPr>
          <a:xfrm>
            <a:off x="6763677" y="3161464"/>
            <a:ext cx="137160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外部总线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pt-BR" altLang="zh-CN" sz="400" dirty="0">
                <a:solidFill>
                  <a:srgbClr val="0000FF"/>
                </a:solidFill>
                <a:latin typeface="Arial"/>
                <a:cs typeface="Arial"/>
              </a:rPr>
              <a:t>SmartMedia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特有信号</a:t>
            </a:r>
          </a:p>
        </p:txBody>
      </p:sp>
      <p:sp>
        <p:nvSpPr>
          <p:cNvPr id="943" name="文本框 942">
            <a:extLst>
              <a:ext uri="{FF2B5EF4-FFF2-40B4-BE49-F238E27FC236}">
                <a16:creationId xmlns:a16="http://schemas.microsoft.com/office/drawing/2014/main" id="{A809F332-DBC0-19C2-3FFF-E5C8761B936C}"/>
              </a:ext>
            </a:extLst>
          </p:cNvPr>
          <p:cNvSpPr txBox="1"/>
          <p:nvPr/>
        </p:nvSpPr>
        <p:spPr>
          <a:xfrm>
            <a:off x="6516458" y="3264989"/>
            <a:ext cx="1074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用于连接外部并行设备，如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LCD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控制器、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Flash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控制器</a:t>
            </a:r>
          </a:p>
        </p:txBody>
      </p:sp>
      <p:sp>
        <p:nvSpPr>
          <p:cNvPr id="946" name="文本框 945">
            <a:extLst>
              <a:ext uri="{FF2B5EF4-FFF2-40B4-BE49-F238E27FC236}">
                <a16:creationId xmlns:a16="http://schemas.microsoft.com/office/drawing/2014/main" id="{76336F9B-9E97-9E30-6FCE-3B74A87C1F9C}"/>
              </a:ext>
            </a:extLst>
          </p:cNvPr>
          <p:cNvSpPr txBox="1"/>
          <p:nvPr/>
        </p:nvSpPr>
        <p:spPr>
          <a:xfrm>
            <a:off x="6782070" y="3415452"/>
            <a:ext cx="137160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访问特定外设时才使用</a:t>
            </a:r>
          </a:p>
        </p:txBody>
      </p:sp>
      <p:sp>
        <p:nvSpPr>
          <p:cNvPr id="947" name="文本框 946">
            <a:extLst>
              <a:ext uri="{FF2B5EF4-FFF2-40B4-BE49-F238E27FC236}">
                <a16:creationId xmlns:a16="http://schemas.microsoft.com/office/drawing/2014/main" id="{08F57EF9-5C87-3998-16F8-0CBA98F87FCA}"/>
              </a:ext>
            </a:extLst>
          </p:cNvPr>
          <p:cNvSpPr txBox="1"/>
          <p:nvPr/>
        </p:nvSpPr>
        <p:spPr>
          <a:xfrm>
            <a:off x="6503519" y="3517598"/>
            <a:ext cx="1129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用于连接外部并行设备，如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LCD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控制器、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Flash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控制器</a:t>
            </a:r>
          </a:p>
        </p:txBody>
      </p:sp>
      <p:sp>
        <p:nvSpPr>
          <p:cNvPr id="948" name="文本框 947">
            <a:extLst>
              <a:ext uri="{FF2B5EF4-FFF2-40B4-BE49-F238E27FC236}">
                <a16:creationId xmlns:a16="http://schemas.microsoft.com/office/drawing/2014/main" id="{C393C84F-4300-FF83-B55C-8C4E5497C3AE}"/>
              </a:ext>
            </a:extLst>
          </p:cNvPr>
          <p:cNvSpPr txBox="1"/>
          <p:nvPr/>
        </p:nvSpPr>
        <p:spPr>
          <a:xfrm>
            <a:off x="6622126" y="3628897"/>
            <a:ext cx="117385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地址总线，用于寻址外部设备</a:t>
            </a:r>
          </a:p>
        </p:txBody>
      </p:sp>
      <p:sp>
        <p:nvSpPr>
          <p:cNvPr id="949" name="文本框 948">
            <a:extLst>
              <a:ext uri="{FF2B5EF4-FFF2-40B4-BE49-F238E27FC236}">
                <a16:creationId xmlns:a16="http://schemas.microsoft.com/office/drawing/2014/main" id="{AF6856A9-F4F5-0424-B2EF-77FAD44ACD48}"/>
              </a:ext>
            </a:extLst>
          </p:cNvPr>
          <p:cNvSpPr txBox="1"/>
          <p:nvPr/>
        </p:nvSpPr>
        <p:spPr>
          <a:xfrm>
            <a:off x="6265502" y="4325679"/>
            <a:ext cx="1555261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数据总线，支持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16-bit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或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32-bit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数据宽度</a:t>
            </a:r>
          </a:p>
        </p:txBody>
      </p:sp>
      <p:sp>
        <p:nvSpPr>
          <p:cNvPr id="950" name="文本框 949">
            <a:extLst>
              <a:ext uri="{FF2B5EF4-FFF2-40B4-BE49-F238E27FC236}">
                <a16:creationId xmlns:a16="http://schemas.microsoft.com/office/drawing/2014/main" id="{C16D73C2-08B9-6E96-AC06-C74EECCCCDF3}"/>
              </a:ext>
            </a:extLst>
          </p:cNvPr>
          <p:cNvSpPr txBox="1"/>
          <p:nvPr/>
        </p:nvSpPr>
        <p:spPr>
          <a:xfrm>
            <a:off x="6711499" y="3718087"/>
            <a:ext cx="914994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CompactFlash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读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写控制</a:t>
            </a:r>
          </a:p>
        </p:txBody>
      </p:sp>
      <p:sp>
        <p:nvSpPr>
          <p:cNvPr id="951" name="文本框 950">
            <a:extLst>
              <a:ext uri="{FF2B5EF4-FFF2-40B4-BE49-F238E27FC236}">
                <a16:creationId xmlns:a16="http://schemas.microsoft.com/office/drawing/2014/main" id="{C3B4403E-77D6-FCBC-2EE6-BA41F2A9615F}"/>
              </a:ext>
            </a:extLst>
          </p:cNvPr>
          <p:cNvSpPr txBox="1"/>
          <p:nvPr/>
        </p:nvSpPr>
        <p:spPr>
          <a:xfrm>
            <a:off x="6523021" y="3810638"/>
            <a:ext cx="122734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等待信号（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Wait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），用于指示外设未准备好</a:t>
            </a:r>
          </a:p>
        </p:txBody>
      </p:sp>
      <p:sp>
        <p:nvSpPr>
          <p:cNvPr id="952" name="文本框 951">
            <a:extLst>
              <a:ext uri="{FF2B5EF4-FFF2-40B4-BE49-F238E27FC236}">
                <a16:creationId xmlns:a16="http://schemas.microsoft.com/office/drawing/2014/main" id="{E9B19026-D78E-0EB6-8A09-6A71450D8943}"/>
              </a:ext>
            </a:extLst>
          </p:cNvPr>
          <p:cNvSpPr txBox="1"/>
          <p:nvPr/>
        </p:nvSpPr>
        <p:spPr>
          <a:xfrm>
            <a:off x="6775292" y="2169227"/>
            <a:ext cx="673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NC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系列：芯片选择信号，选择不同的外设（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NCS0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通常用于外部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Flash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）</a:t>
            </a:r>
          </a:p>
        </p:txBody>
      </p:sp>
      <p:sp>
        <p:nvSpPr>
          <p:cNvPr id="953" name="文本框 952">
            <a:extLst>
              <a:ext uri="{FF2B5EF4-FFF2-40B4-BE49-F238E27FC236}">
                <a16:creationId xmlns:a16="http://schemas.microsoft.com/office/drawing/2014/main" id="{F60799AC-0703-5606-FEA4-C36F1DAB57C5}"/>
              </a:ext>
            </a:extLst>
          </p:cNvPr>
          <p:cNvSpPr txBox="1"/>
          <p:nvPr/>
        </p:nvSpPr>
        <p:spPr>
          <a:xfrm>
            <a:off x="6610980" y="1735724"/>
            <a:ext cx="1298490" cy="22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NBS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：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Bank Select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，</a:t>
            </a:r>
            <a:endParaRPr lang="en-US" altLang="zh-CN" sz="400" dirty="0">
              <a:solidFill>
                <a:srgbClr val="0000FF"/>
              </a:solidFill>
              <a:latin typeface="Arial"/>
              <a:cs typeface="Arial"/>
            </a:endParaRPr>
          </a:p>
          <a:p>
            <a:pPr marR="5080" algn="ct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用于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SDRAM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的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bank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选择</a:t>
            </a:r>
          </a:p>
        </p:txBody>
      </p:sp>
      <p:sp>
        <p:nvSpPr>
          <p:cNvPr id="954" name="文本框 953">
            <a:extLst>
              <a:ext uri="{FF2B5EF4-FFF2-40B4-BE49-F238E27FC236}">
                <a16:creationId xmlns:a16="http://schemas.microsoft.com/office/drawing/2014/main" id="{9ABA964B-FF21-B388-1941-0BE51868D28A}"/>
              </a:ext>
            </a:extLst>
          </p:cNvPr>
          <p:cNvSpPr txBox="1"/>
          <p:nvPr/>
        </p:nvSpPr>
        <p:spPr>
          <a:xfrm>
            <a:off x="6857407" y="2412518"/>
            <a:ext cx="914993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读使能信号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输出使能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输出使能</a:t>
            </a:r>
          </a:p>
        </p:txBody>
      </p:sp>
      <p:sp>
        <p:nvSpPr>
          <p:cNvPr id="955" name="文本框 954">
            <a:extLst>
              <a:ext uri="{FF2B5EF4-FFF2-40B4-BE49-F238E27FC236}">
                <a16:creationId xmlns:a16="http://schemas.microsoft.com/office/drawing/2014/main" id="{7FEB24A4-A91D-DDD5-F332-A063AC834191}"/>
              </a:ext>
            </a:extLst>
          </p:cNvPr>
          <p:cNvSpPr txBox="1"/>
          <p:nvPr/>
        </p:nvSpPr>
        <p:spPr>
          <a:xfrm>
            <a:off x="7075833" y="2555114"/>
            <a:ext cx="602838" cy="22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写使能信号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</a:p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控制字节的读写</a:t>
            </a:r>
          </a:p>
        </p:txBody>
      </p:sp>
      <p:sp>
        <p:nvSpPr>
          <p:cNvPr id="956" name="文本框 955">
            <a:extLst>
              <a:ext uri="{FF2B5EF4-FFF2-40B4-BE49-F238E27FC236}">
                <a16:creationId xmlns:a16="http://schemas.microsoft.com/office/drawing/2014/main" id="{6C2180E4-FA75-666A-FA82-F2F2B4F4D638}"/>
              </a:ext>
            </a:extLst>
          </p:cNvPr>
          <p:cNvSpPr txBox="1"/>
          <p:nvPr/>
        </p:nvSpPr>
        <p:spPr>
          <a:xfrm>
            <a:off x="6814824" y="3934069"/>
            <a:ext cx="673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NC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系列：芯片选择信号，选择不同的外设（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NCS0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通常用于外部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Flash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）</a:t>
            </a:r>
          </a:p>
        </p:txBody>
      </p:sp>
      <p:sp>
        <p:nvSpPr>
          <p:cNvPr id="957" name="文本框 956">
            <a:extLst>
              <a:ext uri="{FF2B5EF4-FFF2-40B4-BE49-F238E27FC236}">
                <a16:creationId xmlns:a16="http://schemas.microsoft.com/office/drawing/2014/main" id="{300F90FC-8C84-CBA8-88D0-59E450D1D83C}"/>
              </a:ext>
            </a:extLst>
          </p:cNvPr>
          <p:cNvSpPr txBox="1"/>
          <p:nvPr/>
        </p:nvSpPr>
        <p:spPr>
          <a:xfrm>
            <a:off x="6167947" y="676032"/>
            <a:ext cx="1366487" cy="22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追踪同步信号。用于数据流中的同步</a:t>
            </a:r>
            <a:endParaRPr lang="en-US" altLang="zh-CN" sz="400" dirty="0">
              <a:solidFill>
                <a:srgbClr val="0000FF"/>
              </a:solidFill>
              <a:latin typeface="Arial"/>
              <a:cs typeface="Arial"/>
            </a:endParaRPr>
          </a:p>
          <a:p>
            <a:pPr marR="5080" algn="ct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标记，确保调试器与目标系统之间的数据对齐。</a:t>
            </a:r>
          </a:p>
        </p:txBody>
      </p:sp>
      <p:sp>
        <p:nvSpPr>
          <p:cNvPr id="958" name="文本框 957">
            <a:extLst>
              <a:ext uri="{FF2B5EF4-FFF2-40B4-BE49-F238E27FC236}">
                <a16:creationId xmlns:a16="http://schemas.microsoft.com/office/drawing/2014/main" id="{480D4D10-A322-32F4-DE5B-DFEC21B60425}"/>
              </a:ext>
            </a:extLst>
          </p:cNvPr>
          <p:cNvSpPr txBox="1"/>
          <p:nvPr/>
        </p:nvSpPr>
        <p:spPr>
          <a:xfrm>
            <a:off x="6400800" y="929627"/>
            <a:ext cx="1366487" cy="22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ETM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模块的时钟信号。它控制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trace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数据的</a:t>
            </a:r>
            <a:endParaRPr lang="en-US" altLang="zh-CN" sz="400" dirty="0">
              <a:solidFill>
                <a:srgbClr val="0000FF"/>
              </a:solidFill>
              <a:latin typeface="Arial"/>
              <a:cs typeface="Arial"/>
            </a:endParaRPr>
          </a:p>
          <a:p>
            <a:pPr marR="5080" algn="ct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输出节奏。可以是系统时钟或分频信号。</a:t>
            </a:r>
          </a:p>
        </p:txBody>
      </p:sp>
      <p:sp>
        <p:nvSpPr>
          <p:cNvPr id="959" name="object 748">
            <a:extLst>
              <a:ext uri="{FF2B5EF4-FFF2-40B4-BE49-F238E27FC236}">
                <a16:creationId xmlns:a16="http://schemas.microsoft.com/office/drawing/2014/main" id="{1AF00160-4D4F-2D5E-8DBB-11795A4ACD0A}"/>
              </a:ext>
            </a:extLst>
          </p:cNvPr>
          <p:cNvSpPr txBox="1"/>
          <p:nvPr/>
        </p:nvSpPr>
        <p:spPr>
          <a:xfrm>
            <a:off x="2304708" y="755698"/>
            <a:ext cx="472009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电路在线仿真器接口，用于调试、仿真控制，支持断点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60" name="object 748">
            <a:extLst>
              <a:ext uri="{FF2B5EF4-FFF2-40B4-BE49-F238E27FC236}">
                <a16:creationId xmlns:a16="http://schemas.microsoft.com/office/drawing/2014/main" id="{384C4821-EDAB-A3B1-7C49-E2531C712F4D}"/>
              </a:ext>
            </a:extLst>
          </p:cNvPr>
          <p:cNvSpPr txBox="1"/>
          <p:nvPr/>
        </p:nvSpPr>
        <p:spPr>
          <a:xfrm>
            <a:off x="3486780" y="1019394"/>
            <a:ext cx="76200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内存管理单元，用于实现虚拟地址与物理地址的转换，支持操作系统的内存隔离与保护机制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61" name="object 748">
            <a:extLst>
              <a:ext uri="{FF2B5EF4-FFF2-40B4-BE49-F238E27FC236}">
                <a16:creationId xmlns:a16="http://schemas.microsoft.com/office/drawing/2014/main" id="{3E1E6618-968D-41FC-B07D-3A8EEF0CF564}"/>
              </a:ext>
            </a:extLst>
          </p:cNvPr>
          <p:cNvSpPr txBox="1"/>
          <p:nvPr/>
        </p:nvSpPr>
        <p:spPr>
          <a:xfrm>
            <a:off x="2800980" y="976114"/>
            <a:ext cx="707937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指令缓存（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I-Cache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），用于缓存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CPU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正在执行的指令，容量为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16KB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，加快程序执行速度。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62" name="object 748">
            <a:extLst>
              <a:ext uri="{FF2B5EF4-FFF2-40B4-BE49-F238E27FC236}">
                <a16:creationId xmlns:a16="http://schemas.microsoft.com/office/drawing/2014/main" id="{333B6475-5E1C-4D0E-7614-ADFE8E48E919}"/>
              </a:ext>
            </a:extLst>
          </p:cNvPr>
          <p:cNvSpPr txBox="1"/>
          <p:nvPr/>
        </p:nvSpPr>
        <p:spPr>
          <a:xfrm>
            <a:off x="4275811" y="927982"/>
            <a:ext cx="707937" cy="4007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数据缓存（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D-Cache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），用于缓存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CPU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访问的数据（变量、数组等），容量同样为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16KB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，提高数据访问速度。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63" name="object 748">
            <a:extLst>
              <a:ext uri="{FF2B5EF4-FFF2-40B4-BE49-F238E27FC236}">
                <a16:creationId xmlns:a16="http://schemas.microsoft.com/office/drawing/2014/main" id="{52913803-E71F-E537-44EE-38E77AB23748}"/>
              </a:ext>
            </a:extLst>
          </p:cNvPr>
          <p:cNvSpPr txBox="1"/>
          <p:nvPr/>
        </p:nvSpPr>
        <p:spPr>
          <a:xfrm>
            <a:off x="4936438" y="535125"/>
            <a:ext cx="786161" cy="4007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嵌入式追踪宏单元，是一个 硬件级调试追踪模块，能实时追踪指令执行过程，输出至调试工具。用于高级调试、性能分析等。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64" name="文本框 963">
            <a:extLst>
              <a:ext uri="{FF2B5EF4-FFF2-40B4-BE49-F238E27FC236}">
                <a16:creationId xmlns:a16="http://schemas.microsoft.com/office/drawing/2014/main" id="{68CC1910-10B5-75A8-873F-1AA29C7355B9}"/>
              </a:ext>
            </a:extLst>
          </p:cNvPr>
          <p:cNvSpPr txBox="1"/>
          <p:nvPr/>
        </p:nvSpPr>
        <p:spPr>
          <a:xfrm>
            <a:off x="6712044" y="1132407"/>
            <a:ext cx="74930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Trace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状态控制信号</a:t>
            </a:r>
          </a:p>
        </p:txBody>
      </p:sp>
      <p:sp>
        <p:nvSpPr>
          <p:cNvPr id="965" name="文本框 964">
            <a:extLst>
              <a:ext uri="{FF2B5EF4-FFF2-40B4-BE49-F238E27FC236}">
                <a16:creationId xmlns:a16="http://schemas.microsoft.com/office/drawing/2014/main" id="{444067EC-B408-6F9C-195A-BB3A0B094B5F}"/>
              </a:ext>
            </a:extLst>
          </p:cNvPr>
          <p:cNvSpPr txBox="1"/>
          <p:nvPr/>
        </p:nvSpPr>
        <p:spPr>
          <a:xfrm>
            <a:off x="6229980" y="1383966"/>
            <a:ext cx="1146594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Trace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数据输出（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16-bit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并行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trace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0B481-2C74-4240-7139-7950EE86F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</TotalTime>
  <Words>1022</Words>
  <Application>Microsoft Office PowerPoint</Application>
  <PresentationFormat>自定义</PresentationFormat>
  <Paragraphs>142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shounet lio</cp:lastModifiedBy>
  <cp:revision>190</cp:revision>
  <dcterms:created xsi:type="dcterms:W3CDTF">2025-06-04T07:15:28Z</dcterms:created>
  <dcterms:modified xsi:type="dcterms:W3CDTF">2025-06-14T02:24:36Z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2005-06-07T00:00:00Z</vt:filetime>
  </property>
  <property fmtid="{D5CDD505-2E9C-101B-9397-08002B2CF9AE}" pid="3" name="Creator">
    <vt:lpwstr>FrameMaker 7.1</vt:lpwstr>
  </property>
  <property fmtid="{D5CDD505-2E9C-101B-9397-08002B2CF9AE}" pid="4" name="DocumentID">
    <vt:lpwstr>uuid:5f4fb444-4f03-4a64-b453-d42045ba336e</vt:lpwstr>
  </property>
  <property fmtid="{D5CDD505-2E9C-101B-9397-08002B2CF9AE}" pid="5" name="LastSaved">
    <vt:filetime>2025-06-04T00:00:00Z</vt:filetime>
  </property>
  <property fmtid="{D5CDD505-2E9C-101B-9397-08002B2CF9AE}" pid="6" name="Producer">
    <vt:lpwstr>Acrobat Distiller 6.0 (Windows)</vt:lpwstr>
  </property>
</Properties>
</file>