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3" autoAdjust="0"/>
    <p:restoredTop sz="94660"/>
  </p:normalViewPr>
  <p:slideViewPr>
    <p:cSldViewPr>
      <p:cViewPr>
        <p:scale>
          <a:sx n="256" d="100"/>
          <a:sy n="256" d="100"/>
        </p:scale>
        <p:origin x="-8458" y="-62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40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78D308-8322-6B08-8D9E-A404D8A5F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69EA0-950E-6CF7-46D3-DE4159A61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8C3-CCDE-49D5-913A-47AB0C5E4AD0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023D0-1C7B-7DED-4617-1E67AFF729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7C984-E663-A5CE-C7E6-2FC4A5194F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C2F1D-E507-479D-9F00-1CC896CF4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1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, 示意图&#10;&#10;AI 生成的内容可能不正确。">
            <a:extLst>
              <a:ext uri="{FF2B5EF4-FFF2-40B4-BE49-F238E27FC236}">
                <a16:creationId xmlns:a16="http://schemas.microsoft.com/office/drawing/2014/main" id="{DACBBA1E-2C15-5588-9D74-B7104F5379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887006"/>
            <a:ext cx="9143227" cy="118324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object 748">
            <a:extLst>
              <a:ext uri="{FF2B5EF4-FFF2-40B4-BE49-F238E27FC236}">
                <a16:creationId xmlns:a16="http://schemas.microsoft.com/office/drawing/2014/main" id="{7663745B-DA6B-5561-E33C-EDA211A78405}"/>
              </a:ext>
            </a:extLst>
          </p:cNvPr>
          <p:cNvSpPr txBox="1"/>
          <p:nvPr/>
        </p:nvSpPr>
        <p:spPr>
          <a:xfrm>
            <a:off x="1981200" y="752902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测试和复位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2" name="object 748">
            <a:extLst>
              <a:ext uri="{FF2B5EF4-FFF2-40B4-BE49-F238E27FC236}">
                <a16:creationId xmlns:a16="http://schemas.microsoft.com/office/drawing/2014/main" id="{24F9350B-ED57-2DDE-7314-609A97226B4A}"/>
              </a:ext>
            </a:extLst>
          </p:cNvPr>
          <p:cNvSpPr txBox="1"/>
          <p:nvPr/>
        </p:nvSpPr>
        <p:spPr>
          <a:xfrm>
            <a:off x="279405" y="698237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3" name="object 748">
            <a:extLst>
              <a:ext uri="{FF2B5EF4-FFF2-40B4-BE49-F238E27FC236}">
                <a16:creationId xmlns:a16="http://schemas.microsoft.com/office/drawing/2014/main" id="{6DA6EAA5-17DE-C164-CF86-75A4E0921BE3}"/>
              </a:ext>
            </a:extLst>
          </p:cNvPr>
          <p:cNvSpPr txBox="1"/>
          <p:nvPr/>
        </p:nvSpPr>
        <p:spPr>
          <a:xfrm>
            <a:off x="473581" y="845876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4" name="object 748">
            <a:extLst>
              <a:ext uri="{FF2B5EF4-FFF2-40B4-BE49-F238E27FC236}">
                <a16:creationId xmlns:a16="http://schemas.microsoft.com/office/drawing/2014/main" id="{315B6EA8-AC9D-EAB4-16E1-7C487251E0A6}"/>
              </a:ext>
            </a:extLst>
          </p:cNvPr>
          <p:cNvSpPr txBox="1"/>
          <p:nvPr/>
        </p:nvSpPr>
        <p:spPr>
          <a:xfrm>
            <a:off x="279405" y="1081936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模式选择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5" name="object 748">
            <a:extLst>
              <a:ext uri="{FF2B5EF4-FFF2-40B4-BE49-F238E27FC236}">
                <a16:creationId xmlns:a16="http://schemas.microsoft.com/office/drawing/2014/main" id="{63F297B2-4573-4679-81AB-6BE0AE8E2D40}"/>
              </a:ext>
            </a:extLst>
          </p:cNvPr>
          <p:cNvSpPr txBox="1"/>
          <p:nvPr/>
        </p:nvSpPr>
        <p:spPr>
          <a:xfrm>
            <a:off x="1547247" y="1396697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一种标准化的统一接口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6" name="object 748">
            <a:extLst>
              <a:ext uri="{FF2B5EF4-FFF2-40B4-BE49-F238E27FC236}">
                <a16:creationId xmlns:a16="http://schemas.microsoft.com/office/drawing/2014/main" id="{8142FDE1-A472-90B3-4780-ABEA617F074B}"/>
              </a:ext>
            </a:extLst>
          </p:cNvPr>
          <p:cNvSpPr txBox="1"/>
          <p:nvPr/>
        </p:nvSpPr>
        <p:spPr>
          <a:xfrm>
            <a:off x="504107" y="1172991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测试数据输入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7" name="object 748">
            <a:extLst>
              <a:ext uri="{FF2B5EF4-FFF2-40B4-BE49-F238E27FC236}">
                <a16:creationId xmlns:a16="http://schemas.microsoft.com/office/drawing/2014/main" id="{7B7E2FC3-2ABE-3FF7-C4C5-941134C2432D}"/>
              </a:ext>
            </a:extLst>
          </p:cNvPr>
          <p:cNvSpPr txBox="1"/>
          <p:nvPr/>
        </p:nvSpPr>
        <p:spPr>
          <a:xfrm>
            <a:off x="464039" y="1252677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测试数据输出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8" name="object 748">
            <a:extLst>
              <a:ext uri="{FF2B5EF4-FFF2-40B4-BE49-F238E27FC236}">
                <a16:creationId xmlns:a16="http://schemas.microsoft.com/office/drawing/2014/main" id="{2A0B76F9-5A4D-9C63-3E6E-CE026FDB2408}"/>
              </a:ext>
            </a:extLst>
          </p:cNvPr>
          <p:cNvSpPr txBox="1"/>
          <p:nvPr/>
        </p:nvSpPr>
        <p:spPr>
          <a:xfrm>
            <a:off x="444815" y="1341631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测试模式选择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9" name="object 748">
            <a:extLst>
              <a:ext uri="{FF2B5EF4-FFF2-40B4-BE49-F238E27FC236}">
                <a16:creationId xmlns:a16="http://schemas.microsoft.com/office/drawing/2014/main" id="{5DB87112-BDBE-2CB6-6C50-46412C41F2DA}"/>
              </a:ext>
            </a:extLst>
          </p:cNvPr>
          <p:cNvSpPr txBox="1"/>
          <p:nvPr/>
        </p:nvSpPr>
        <p:spPr>
          <a:xfrm>
            <a:off x="314741" y="1412134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提供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的时钟信号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0" name="object 748">
            <a:extLst>
              <a:ext uri="{FF2B5EF4-FFF2-40B4-BE49-F238E27FC236}">
                <a16:creationId xmlns:a16="http://schemas.microsoft.com/office/drawing/2014/main" id="{8D719FED-0DCC-82A4-C000-038B270E2905}"/>
              </a:ext>
            </a:extLst>
          </p:cNvPr>
          <p:cNvSpPr txBox="1"/>
          <p:nvPr/>
        </p:nvSpPr>
        <p:spPr>
          <a:xfrm>
            <a:off x="1371600" y="1645033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控制外部引脚的模块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11" name="object 748">
            <a:extLst>
              <a:ext uri="{FF2B5EF4-FFF2-40B4-BE49-F238E27FC236}">
                <a16:creationId xmlns:a16="http://schemas.microsoft.com/office/drawing/2014/main" id="{3CC3992D-146C-C3BA-8DD0-146B012190E8}"/>
              </a:ext>
            </a:extLst>
          </p:cNvPr>
          <p:cNvSpPr txBox="1"/>
          <p:nvPr/>
        </p:nvSpPr>
        <p:spPr>
          <a:xfrm>
            <a:off x="380547" y="1743024"/>
            <a:ext cx="5854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最快中断，一种插队使用</a:t>
            </a:r>
            <a:r>
              <a:rPr lang="en-US" altLang="zh-CN" sz="400" dirty="0" err="1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资源的机制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2" name="object 748">
            <a:extLst>
              <a:ext uri="{FF2B5EF4-FFF2-40B4-BE49-F238E27FC236}">
                <a16:creationId xmlns:a16="http://schemas.microsoft.com/office/drawing/2014/main" id="{2713BFB3-5990-2738-95DA-7B916DE97175}"/>
              </a:ext>
            </a:extLst>
          </p:cNvPr>
          <p:cNvSpPr txBox="1"/>
          <p:nvPr/>
        </p:nvSpPr>
        <p:spPr>
          <a:xfrm>
            <a:off x="109785" y="1911134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外部中断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3" name="object 748">
            <a:extLst>
              <a:ext uri="{FF2B5EF4-FFF2-40B4-BE49-F238E27FC236}">
                <a16:creationId xmlns:a16="http://schemas.microsoft.com/office/drawing/2014/main" id="{E3286A32-8CE2-9363-1445-EBB257F51EF4}"/>
              </a:ext>
            </a:extLst>
          </p:cNvPr>
          <p:cNvSpPr txBox="1"/>
          <p:nvPr/>
        </p:nvSpPr>
        <p:spPr>
          <a:xfrm>
            <a:off x="65379" y="2070591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4" name="object 748">
            <a:extLst>
              <a:ext uri="{FF2B5EF4-FFF2-40B4-BE49-F238E27FC236}">
                <a16:creationId xmlns:a16="http://schemas.microsoft.com/office/drawing/2014/main" id="{D810ABB3-3E2A-F171-FF3C-891A5A78E966}"/>
              </a:ext>
            </a:extLst>
          </p:cNvPr>
          <p:cNvSpPr txBox="1"/>
          <p:nvPr/>
        </p:nvSpPr>
        <p:spPr>
          <a:xfrm>
            <a:off x="380547" y="2374613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5" name="object 748">
            <a:extLst>
              <a:ext uri="{FF2B5EF4-FFF2-40B4-BE49-F238E27FC236}">
                <a16:creationId xmlns:a16="http://schemas.microsoft.com/office/drawing/2014/main" id="{95F2596C-7C70-F4C7-667E-619EB70BFFA5}"/>
              </a:ext>
            </a:extLst>
          </p:cNvPr>
          <p:cNvSpPr txBox="1"/>
          <p:nvPr/>
        </p:nvSpPr>
        <p:spPr>
          <a:xfrm>
            <a:off x="358127" y="2223655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6" name="文本框 915">
            <a:extLst>
              <a:ext uri="{FF2B5EF4-FFF2-40B4-BE49-F238E27FC236}">
                <a16:creationId xmlns:a16="http://schemas.microsoft.com/office/drawing/2014/main" id="{ACB3CD3E-BC9D-D50D-D5DC-6FCD5F3EB999}"/>
              </a:ext>
            </a:extLst>
          </p:cNvPr>
          <p:cNvSpPr txBox="1"/>
          <p:nvPr/>
        </p:nvSpPr>
        <p:spPr>
          <a:xfrm>
            <a:off x="607489" y="2505283"/>
            <a:ext cx="36427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</a:t>
            </a:r>
          </a:p>
        </p:txBody>
      </p:sp>
      <p:sp>
        <p:nvSpPr>
          <p:cNvPr id="917" name="文本框 916">
            <a:extLst>
              <a:ext uri="{FF2B5EF4-FFF2-40B4-BE49-F238E27FC236}">
                <a16:creationId xmlns:a16="http://schemas.microsoft.com/office/drawing/2014/main" id="{A314CC5E-A202-0B39-BF1A-596D7FEED90E}"/>
              </a:ext>
            </a:extLst>
          </p:cNvPr>
          <p:cNvSpPr txBox="1"/>
          <p:nvPr/>
        </p:nvSpPr>
        <p:spPr>
          <a:xfrm>
            <a:off x="444815" y="2646854"/>
            <a:ext cx="51435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918" name="object 748">
            <a:extLst>
              <a:ext uri="{FF2B5EF4-FFF2-40B4-BE49-F238E27FC236}">
                <a16:creationId xmlns:a16="http://schemas.microsoft.com/office/drawing/2014/main" id="{051B4CCF-4E2E-3CC9-FEC3-188CB455EF99}"/>
              </a:ext>
            </a:extLst>
          </p:cNvPr>
          <p:cNvSpPr txBox="1"/>
          <p:nvPr/>
        </p:nvSpPr>
        <p:spPr>
          <a:xfrm>
            <a:off x="222661" y="1500590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卡死的时候重置系统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9" name="文本框 918">
            <a:extLst>
              <a:ext uri="{FF2B5EF4-FFF2-40B4-BE49-F238E27FC236}">
                <a16:creationId xmlns:a16="http://schemas.microsoft.com/office/drawing/2014/main" id="{E8BBEA1E-FF1A-7BFB-AF57-AD4BD486A569}"/>
              </a:ext>
            </a:extLst>
          </p:cNvPr>
          <p:cNvSpPr txBox="1"/>
          <p:nvPr/>
        </p:nvSpPr>
        <p:spPr>
          <a:xfrm>
            <a:off x="515408" y="332644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32.768 kHz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晶振输入</a:t>
            </a:r>
          </a:p>
        </p:txBody>
      </p:sp>
      <p:sp>
        <p:nvSpPr>
          <p:cNvPr id="920" name="文本框 919">
            <a:extLst>
              <a:ext uri="{FF2B5EF4-FFF2-40B4-BE49-F238E27FC236}">
                <a16:creationId xmlns:a16="http://schemas.microsoft.com/office/drawing/2014/main" id="{3DBEEE10-129D-794F-CA08-F3B83E104A2F}"/>
              </a:ext>
            </a:extLst>
          </p:cNvPr>
          <p:cNvSpPr txBox="1"/>
          <p:nvPr/>
        </p:nvSpPr>
        <p:spPr>
          <a:xfrm>
            <a:off x="160993" y="3591633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921" name="文本框 920">
            <a:extLst>
              <a:ext uri="{FF2B5EF4-FFF2-40B4-BE49-F238E27FC236}">
                <a16:creationId xmlns:a16="http://schemas.microsoft.com/office/drawing/2014/main" id="{EFC4881C-150A-A08B-D906-70F82E970F0B}"/>
              </a:ext>
            </a:extLst>
          </p:cNvPr>
          <p:cNvSpPr txBox="1"/>
          <p:nvPr/>
        </p:nvSpPr>
        <p:spPr>
          <a:xfrm>
            <a:off x="190364" y="394017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串口输入输出</a:t>
            </a:r>
          </a:p>
        </p:txBody>
      </p:sp>
      <p:sp>
        <p:nvSpPr>
          <p:cNvPr id="922" name="object 748">
            <a:extLst>
              <a:ext uri="{FF2B5EF4-FFF2-40B4-BE49-F238E27FC236}">
                <a16:creationId xmlns:a16="http://schemas.microsoft.com/office/drawing/2014/main" id="{5BB46D5F-7071-0F09-13E4-F65E79AB618F}"/>
              </a:ext>
            </a:extLst>
          </p:cNvPr>
          <p:cNvSpPr txBox="1"/>
          <p:nvPr/>
        </p:nvSpPr>
        <p:spPr>
          <a:xfrm>
            <a:off x="1334889" y="3924147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 控制物理引脚输入输出功能的模块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23" name="文本框 922">
            <a:extLst>
              <a:ext uri="{FF2B5EF4-FFF2-40B4-BE49-F238E27FC236}">
                <a16:creationId xmlns:a16="http://schemas.microsoft.com/office/drawing/2014/main" id="{3D23CBB1-7CBF-55E4-9632-3B2539307057}"/>
              </a:ext>
            </a:extLst>
          </p:cNvPr>
          <p:cNvSpPr txBox="1"/>
          <p:nvPr/>
        </p:nvSpPr>
        <p:spPr>
          <a:xfrm>
            <a:off x="249821" y="4897502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924" name="文本框 923">
            <a:extLst>
              <a:ext uri="{FF2B5EF4-FFF2-40B4-BE49-F238E27FC236}">
                <a16:creationId xmlns:a16="http://schemas.microsoft.com/office/drawing/2014/main" id="{1A1C2767-6A37-1117-F736-89ABD12C22C5}"/>
              </a:ext>
            </a:extLst>
          </p:cNvPr>
          <p:cNvSpPr txBox="1"/>
          <p:nvPr/>
        </p:nvSpPr>
        <p:spPr>
          <a:xfrm>
            <a:off x="483089" y="5221372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A21D2125-5109-AD32-7C59-24357CA62F45}"/>
              </a:ext>
            </a:extLst>
          </p:cNvPr>
          <p:cNvSpPr txBox="1"/>
          <p:nvPr/>
        </p:nvSpPr>
        <p:spPr>
          <a:xfrm>
            <a:off x="172293" y="540087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926" name="文本框 925">
            <a:extLst>
              <a:ext uri="{FF2B5EF4-FFF2-40B4-BE49-F238E27FC236}">
                <a16:creationId xmlns:a16="http://schemas.microsoft.com/office/drawing/2014/main" id="{0207A82B-18F0-26D4-837F-12946D71C546}"/>
              </a:ext>
            </a:extLst>
          </p:cNvPr>
          <p:cNvSpPr txBox="1"/>
          <p:nvPr/>
        </p:nvSpPr>
        <p:spPr>
          <a:xfrm>
            <a:off x="-104181" y="5487383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927" name="文本框 926">
            <a:extLst>
              <a:ext uri="{FF2B5EF4-FFF2-40B4-BE49-F238E27FC236}">
                <a16:creationId xmlns:a16="http://schemas.microsoft.com/office/drawing/2014/main" id="{9ABEDB1F-AA64-B6BD-D1BC-131E8CC4DF2A}"/>
              </a:ext>
            </a:extLst>
          </p:cNvPr>
          <p:cNvSpPr txBox="1"/>
          <p:nvPr/>
        </p:nvSpPr>
        <p:spPr>
          <a:xfrm>
            <a:off x="190364" y="5566610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命令线</a:t>
            </a:r>
          </a:p>
        </p:txBody>
      </p:sp>
      <p:sp>
        <p:nvSpPr>
          <p:cNvPr id="928" name="文本框 927">
            <a:extLst>
              <a:ext uri="{FF2B5EF4-FFF2-40B4-BE49-F238E27FC236}">
                <a16:creationId xmlns:a16="http://schemas.microsoft.com/office/drawing/2014/main" id="{A8EB6794-A786-5DC3-80A7-FDDD3CFD2A17}"/>
              </a:ext>
            </a:extLst>
          </p:cNvPr>
          <p:cNvSpPr txBox="1"/>
          <p:nvPr/>
        </p:nvSpPr>
        <p:spPr>
          <a:xfrm>
            <a:off x="515407" y="5730635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929" name="文本框 928">
            <a:extLst>
              <a:ext uri="{FF2B5EF4-FFF2-40B4-BE49-F238E27FC236}">
                <a16:creationId xmlns:a16="http://schemas.microsoft.com/office/drawing/2014/main" id="{5E7A91D1-7C5C-724A-138F-392249FDE3A2}"/>
              </a:ext>
            </a:extLst>
          </p:cNvPr>
          <p:cNvSpPr txBox="1"/>
          <p:nvPr/>
        </p:nvSpPr>
        <p:spPr>
          <a:xfrm>
            <a:off x="30601" y="5856887"/>
            <a:ext cx="94551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接收数据（从外部设备输入）</a:t>
            </a:r>
          </a:p>
        </p:txBody>
      </p:sp>
      <p:sp>
        <p:nvSpPr>
          <p:cNvPr id="930" name="文本框 929">
            <a:extLst>
              <a:ext uri="{FF2B5EF4-FFF2-40B4-BE49-F238E27FC236}">
                <a16:creationId xmlns:a16="http://schemas.microsoft.com/office/drawing/2014/main" id="{E5A9EEA6-39FB-FF28-A3B0-D76E0BC03B42}"/>
              </a:ext>
            </a:extLst>
          </p:cNvPr>
          <p:cNvSpPr txBox="1"/>
          <p:nvPr/>
        </p:nvSpPr>
        <p:spPr>
          <a:xfrm>
            <a:off x="40542" y="5940090"/>
            <a:ext cx="94551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发送数据（向外部设备输出）</a:t>
            </a:r>
          </a:p>
        </p:txBody>
      </p:sp>
      <p:sp>
        <p:nvSpPr>
          <p:cNvPr id="931" name="文本框 930">
            <a:extLst>
              <a:ext uri="{FF2B5EF4-FFF2-40B4-BE49-F238E27FC236}">
                <a16:creationId xmlns:a16="http://schemas.microsoft.com/office/drawing/2014/main" id="{862E3087-543E-B6CE-71D1-6DDFBBCDA8CB}"/>
              </a:ext>
            </a:extLst>
          </p:cNvPr>
          <p:cNvSpPr txBox="1"/>
          <p:nvPr/>
        </p:nvSpPr>
        <p:spPr>
          <a:xfrm>
            <a:off x="-333129" y="6017034"/>
            <a:ext cx="1319186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串口时钟线（用于同步，尤其在同步串口模式）</a:t>
            </a:r>
          </a:p>
        </p:txBody>
      </p:sp>
      <p:sp>
        <p:nvSpPr>
          <p:cNvPr id="934" name="文本框 933">
            <a:extLst>
              <a:ext uri="{FF2B5EF4-FFF2-40B4-BE49-F238E27FC236}">
                <a16:creationId xmlns:a16="http://schemas.microsoft.com/office/drawing/2014/main" id="{003C4DE2-E74D-509B-515A-8854953A2DC3}"/>
              </a:ext>
            </a:extLst>
          </p:cNvPr>
          <p:cNvSpPr txBox="1"/>
          <p:nvPr/>
        </p:nvSpPr>
        <p:spPr>
          <a:xfrm>
            <a:off x="328997" y="6107789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发送数据前的信号</a:t>
            </a:r>
          </a:p>
        </p:txBody>
      </p:sp>
      <p:sp>
        <p:nvSpPr>
          <p:cNvPr id="935" name="object 748">
            <a:extLst>
              <a:ext uri="{FF2B5EF4-FFF2-40B4-BE49-F238E27FC236}">
                <a16:creationId xmlns:a16="http://schemas.microsoft.com/office/drawing/2014/main" id="{61A81280-9877-49DA-294F-C6529FDF5493}"/>
              </a:ext>
            </a:extLst>
          </p:cNvPr>
          <p:cNvSpPr txBox="1"/>
          <p:nvPr/>
        </p:nvSpPr>
        <p:spPr>
          <a:xfrm>
            <a:off x="2116076" y="6161596"/>
            <a:ext cx="90139" cy="11701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通用同步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异步收发器，也称 串口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X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36" name="object 748">
            <a:extLst>
              <a:ext uri="{FF2B5EF4-FFF2-40B4-BE49-F238E27FC236}">
                <a16:creationId xmlns:a16="http://schemas.microsoft.com/office/drawing/2014/main" id="{48455EE5-D5CC-B5EB-E1F5-DD17851BD3B4}"/>
              </a:ext>
            </a:extLst>
          </p:cNvPr>
          <p:cNvSpPr txBox="1"/>
          <p:nvPr/>
        </p:nvSpPr>
        <p:spPr>
          <a:xfrm>
            <a:off x="1302191" y="6575934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 控制物理引脚输入输出功能的模块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FC44E-4B6B-20A6-638D-1064980F1918}"/>
              </a:ext>
            </a:extLst>
          </p:cNvPr>
          <p:cNvSpPr txBox="1"/>
          <p:nvPr/>
        </p:nvSpPr>
        <p:spPr>
          <a:xfrm>
            <a:off x="333412" y="6187713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接收数据前的信号</a:t>
            </a:r>
          </a:p>
        </p:txBody>
      </p:sp>
      <p:sp>
        <p:nvSpPr>
          <p:cNvPr id="3" name="object 748">
            <a:extLst>
              <a:ext uri="{FF2B5EF4-FFF2-40B4-BE49-F238E27FC236}">
                <a16:creationId xmlns:a16="http://schemas.microsoft.com/office/drawing/2014/main" id="{3885AB06-BC91-888B-F7E2-35E6BBC97FF0}"/>
              </a:ext>
            </a:extLst>
          </p:cNvPr>
          <p:cNvSpPr txBox="1"/>
          <p:nvPr/>
        </p:nvSpPr>
        <p:spPr>
          <a:xfrm>
            <a:off x="1500352" y="2699631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振荡器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晶震源头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" name="object 748">
            <a:extLst>
              <a:ext uri="{FF2B5EF4-FFF2-40B4-BE49-F238E27FC236}">
                <a16:creationId xmlns:a16="http://schemas.microsoft.com/office/drawing/2014/main" id="{E164F6D2-29A2-DA40-224D-4139C5D271DC}"/>
              </a:ext>
            </a:extLst>
          </p:cNvPr>
          <p:cNvSpPr txBox="1"/>
          <p:nvPr/>
        </p:nvSpPr>
        <p:spPr>
          <a:xfrm>
            <a:off x="1500351" y="3480334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振荡器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晶震源头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7" name="object 748">
            <a:extLst>
              <a:ext uri="{FF2B5EF4-FFF2-40B4-BE49-F238E27FC236}">
                <a16:creationId xmlns:a16="http://schemas.microsoft.com/office/drawing/2014/main" id="{E987B734-51F7-6C84-0E6B-053D52C1C381}"/>
              </a:ext>
            </a:extLst>
          </p:cNvPr>
          <p:cNvSpPr txBox="1"/>
          <p:nvPr/>
        </p:nvSpPr>
        <p:spPr>
          <a:xfrm>
            <a:off x="2119210" y="3343386"/>
            <a:ext cx="47200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接受晶振信号，然后转化成时分秒的东西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" name="object 748">
            <a:extLst>
              <a:ext uri="{FF2B5EF4-FFF2-40B4-BE49-F238E27FC236}">
                <a16:creationId xmlns:a16="http://schemas.microsoft.com/office/drawing/2014/main" id="{46A6BA9A-1E12-89E0-C936-737D446362F0}"/>
              </a:ext>
            </a:extLst>
          </p:cNvPr>
          <p:cNvSpPr txBox="1"/>
          <p:nvPr/>
        </p:nvSpPr>
        <p:spPr>
          <a:xfrm>
            <a:off x="1969530" y="3803831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Debug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调试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" name="object 748">
            <a:extLst>
              <a:ext uri="{FF2B5EF4-FFF2-40B4-BE49-F238E27FC236}">
                <a16:creationId xmlns:a16="http://schemas.microsoft.com/office/drawing/2014/main" id="{8B3983C9-9A64-515E-3D6B-97AE7F2F1009}"/>
              </a:ext>
            </a:extLst>
          </p:cNvPr>
          <p:cNvSpPr txBox="1"/>
          <p:nvPr/>
        </p:nvSpPr>
        <p:spPr>
          <a:xfrm>
            <a:off x="2591219" y="4094065"/>
            <a:ext cx="54542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706CBD-F7BB-24D9-2160-A2D272C99D73}"/>
              </a:ext>
            </a:extLst>
          </p:cNvPr>
          <p:cNvSpPr txBox="1"/>
          <p:nvPr/>
        </p:nvSpPr>
        <p:spPr>
          <a:xfrm>
            <a:off x="333412" y="6335481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获取外部数据的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32B14-C8C9-B049-7848-C5526F883EBD}"/>
              </a:ext>
            </a:extLst>
          </p:cNvPr>
          <p:cNvSpPr txBox="1"/>
          <p:nvPr/>
        </p:nvSpPr>
        <p:spPr>
          <a:xfrm>
            <a:off x="333412" y="6422046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发送串口数据</a:t>
            </a:r>
          </a:p>
        </p:txBody>
      </p:sp>
      <p:sp>
        <p:nvSpPr>
          <p:cNvPr id="10" name="object 748">
            <a:extLst>
              <a:ext uri="{FF2B5EF4-FFF2-40B4-BE49-F238E27FC236}">
                <a16:creationId xmlns:a16="http://schemas.microsoft.com/office/drawing/2014/main" id="{5FD6579E-9BD3-AAF7-D577-A7530F579486}"/>
              </a:ext>
            </a:extLst>
          </p:cNvPr>
          <p:cNvSpPr txBox="1"/>
          <p:nvPr/>
        </p:nvSpPr>
        <p:spPr>
          <a:xfrm>
            <a:off x="2728398" y="4419600"/>
            <a:ext cx="54542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io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输入输出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1" name="object 748">
            <a:extLst>
              <a:ext uri="{FF2B5EF4-FFF2-40B4-BE49-F238E27FC236}">
                <a16:creationId xmlns:a16="http://schemas.microsoft.com/office/drawing/2014/main" id="{6F4198DE-D539-AE20-D4AC-2EE524DBD5ED}"/>
              </a:ext>
            </a:extLst>
          </p:cNvPr>
          <p:cNvSpPr txBox="1"/>
          <p:nvPr/>
        </p:nvSpPr>
        <p:spPr>
          <a:xfrm>
            <a:off x="1371600" y="4619891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USB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物理电信号收发的芯片或模块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2" name="object 748">
            <a:extLst>
              <a:ext uri="{FF2B5EF4-FFF2-40B4-BE49-F238E27FC236}">
                <a16:creationId xmlns:a16="http://schemas.microsoft.com/office/drawing/2014/main" id="{FB70522E-6E95-56E9-898A-4E830C7B4196}"/>
              </a:ext>
            </a:extLst>
          </p:cNvPr>
          <p:cNvSpPr txBox="1"/>
          <p:nvPr/>
        </p:nvSpPr>
        <p:spPr>
          <a:xfrm>
            <a:off x="2863933" y="4634137"/>
            <a:ext cx="641267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用于暂存发送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接收数据包的内置缓存区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3" name="object 748">
            <a:extLst>
              <a:ext uri="{FF2B5EF4-FFF2-40B4-BE49-F238E27FC236}">
                <a16:creationId xmlns:a16="http://schemas.microsoft.com/office/drawing/2014/main" id="{162EC6BB-247B-2593-06FE-40AB9B068969}"/>
              </a:ext>
            </a:extLst>
          </p:cNvPr>
          <p:cNvSpPr txBox="1"/>
          <p:nvPr/>
        </p:nvSpPr>
        <p:spPr>
          <a:xfrm>
            <a:off x="2119210" y="5290301"/>
            <a:ext cx="83820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MultiMedia Card Interface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（多媒体卡接口）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4" name="object 748">
            <a:extLst>
              <a:ext uri="{FF2B5EF4-FFF2-40B4-BE49-F238E27FC236}">
                <a16:creationId xmlns:a16="http://schemas.microsoft.com/office/drawing/2014/main" id="{C7565E82-9FBA-33BA-889A-7B500495CADA}"/>
              </a:ext>
            </a:extLst>
          </p:cNvPr>
          <p:cNvSpPr txBox="1"/>
          <p:nvPr/>
        </p:nvSpPr>
        <p:spPr>
          <a:xfrm>
            <a:off x="3146466" y="6398000"/>
            <a:ext cx="1462192" cy="6957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Peripheral DMA Controller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外设直接内存访问控制器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endParaRPr lang="en-US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PDC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是一个硬件模块，用于让外设（如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MCI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USART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SPI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等）可以在不打扰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的情况下直接与内存交换数据。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endParaRPr lang="en-US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本质上就是一种简化的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</a:t>
            </a: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但是无法做到无法做内存到内存搬运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1BA14-9A78-04C5-6CEE-712CE9413B20}"/>
              </a:ext>
            </a:extLst>
          </p:cNvPr>
          <p:cNvSpPr txBox="1"/>
          <p:nvPr/>
        </p:nvSpPr>
        <p:spPr>
          <a:xfrm>
            <a:off x="333412" y="6500644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2746A6-881E-5D71-3FFE-3DD66BC24623}"/>
              </a:ext>
            </a:extLst>
          </p:cNvPr>
          <p:cNvSpPr txBox="1"/>
          <p:nvPr/>
        </p:nvSpPr>
        <p:spPr>
          <a:xfrm>
            <a:off x="279405" y="6577588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硬件流控，请求发送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81F6F-264B-3829-F0D5-DA1CF8303004}"/>
              </a:ext>
            </a:extLst>
          </p:cNvPr>
          <p:cNvSpPr txBox="1"/>
          <p:nvPr/>
        </p:nvSpPr>
        <p:spPr>
          <a:xfrm>
            <a:off x="249821" y="6656528"/>
            <a:ext cx="69270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硬件流控，可以发送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A7EE66-8A64-210F-8C82-7A470C6D12B2}"/>
              </a:ext>
            </a:extLst>
          </p:cNvPr>
          <p:cNvSpPr txBox="1"/>
          <p:nvPr/>
        </p:nvSpPr>
        <p:spPr>
          <a:xfrm>
            <a:off x="274990" y="6733472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调制解调器控制信号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9E7627-2211-D48D-2053-EF48CA2BBE6F}"/>
              </a:ext>
            </a:extLst>
          </p:cNvPr>
          <p:cNvSpPr txBox="1"/>
          <p:nvPr/>
        </p:nvSpPr>
        <p:spPr>
          <a:xfrm>
            <a:off x="187386" y="6752247"/>
            <a:ext cx="755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调制解调器控制信号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9D020D-1ECE-BF6B-178D-D136451E38CD}"/>
              </a:ext>
            </a:extLst>
          </p:cNvPr>
          <p:cNvSpPr txBox="1"/>
          <p:nvPr/>
        </p:nvSpPr>
        <p:spPr>
          <a:xfrm>
            <a:off x="333412" y="6897434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数据载波检测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9395B6-3E67-C456-2DEB-F60AAAC9371E}"/>
              </a:ext>
            </a:extLst>
          </p:cNvPr>
          <p:cNvSpPr txBox="1"/>
          <p:nvPr/>
        </p:nvSpPr>
        <p:spPr>
          <a:xfrm>
            <a:off x="384989" y="6919318"/>
            <a:ext cx="6631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电话线路振铃指示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96A3A3-555C-A23B-FC93-437585202500}"/>
              </a:ext>
            </a:extLst>
          </p:cNvPr>
          <p:cNvSpPr txBox="1"/>
          <p:nvPr/>
        </p:nvSpPr>
        <p:spPr>
          <a:xfrm>
            <a:off x="407134" y="8072894"/>
            <a:ext cx="506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NPCSX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是一种通信选择，选择那些不能发送信号的设备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B7D711-6826-160D-551B-33F7514F37A5}"/>
              </a:ext>
            </a:extLst>
          </p:cNvPr>
          <p:cNvSpPr txBox="1"/>
          <p:nvPr/>
        </p:nvSpPr>
        <p:spPr>
          <a:xfrm>
            <a:off x="317537" y="8461002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发数据给外部设备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18C00C-A449-B4DE-0012-BECA1011E0C4}"/>
              </a:ext>
            </a:extLst>
          </p:cNvPr>
          <p:cNvSpPr txBox="1"/>
          <p:nvPr/>
        </p:nvSpPr>
        <p:spPr>
          <a:xfrm>
            <a:off x="321903" y="8537946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外部设备给数据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73F05B-D48D-7747-9470-CE91406BA1F0}"/>
              </a:ext>
            </a:extLst>
          </p:cNvPr>
          <p:cNvSpPr txBox="1"/>
          <p:nvPr/>
        </p:nvSpPr>
        <p:spPr>
          <a:xfrm>
            <a:off x="297276" y="8624406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同步时钟</a:t>
            </a:r>
          </a:p>
        </p:txBody>
      </p:sp>
      <p:sp>
        <p:nvSpPr>
          <p:cNvPr id="26" name="object 748">
            <a:extLst>
              <a:ext uri="{FF2B5EF4-FFF2-40B4-BE49-F238E27FC236}">
                <a16:creationId xmlns:a16="http://schemas.microsoft.com/office/drawing/2014/main" id="{35A04A0D-1370-750A-A255-05FF47B30828}"/>
              </a:ext>
            </a:extLst>
          </p:cNvPr>
          <p:cNvSpPr txBox="1"/>
          <p:nvPr/>
        </p:nvSpPr>
        <p:spPr>
          <a:xfrm>
            <a:off x="1708842" y="2286245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晶震处理频率的东西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7" name="object 748">
            <a:extLst>
              <a:ext uri="{FF2B5EF4-FFF2-40B4-BE49-F238E27FC236}">
                <a16:creationId xmlns:a16="http://schemas.microsoft.com/office/drawing/2014/main" id="{9579C83D-4B41-112A-1493-AB48901D553F}"/>
              </a:ext>
            </a:extLst>
          </p:cNvPr>
          <p:cNvSpPr txBox="1"/>
          <p:nvPr/>
        </p:nvSpPr>
        <p:spPr>
          <a:xfrm>
            <a:off x="2302305" y="1658065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高级中断控制器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8" name="object 748">
            <a:extLst>
              <a:ext uri="{FF2B5EF4-FFF2-40B4-BE49-F238E27FC236}">
                <a16:creationId xmlns:a16="http://schemas.microsoft.com/office/drawing/2014/main" id="{1626FEEC-94C3-326B-CECE-492D40A02D3D}"/>
              </a:ext>
            </a:extLst>
          </p:cNvPr>
          <p:cNvSpPr txBox="1"/>
          <p:nvPr/>
        </p:nvSpPr>
        <p:spPr>
          <a:xfrm>
            <a:off x="2302304" y="2265056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电源管理控制器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9" name="object 748">
            <a:extLst>
              <a:ext uri="{FF2B5EF4-FFF2-40B4-BE49-F238E27FC236}">
                <a16:creationId xmlns:a16="http://schemas.microsoft.com/office/drawing/2014/main" id="{BE1CAF86-EC5B-97B3-E8CF-5270BDF453E0}"/>
              </a:ext>
            </a:extLst>
          </p:cNvPr>
          <p:cNvSpPr txBox="1"/>
          <p:nvPr/>
        </p:nvSpPr>
        <p:spPr>
          <a:xfrm>
            <a:off x="2119210" y="8218767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串行外设接口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0" name="object 748">
            <a:extLst>
              <a:ext uri="{FF2B5EF4-FFF2-40B4-BE49-F238E27FC236}">
                <a16:creationId xmlns:a16="http://schemas.microsoft.com/office/drawing/2014/main" id="{A2CAFCD5-5139-B81A-CC45-7EE05D573671}"/>
              </a:ext>
            </a:extLst>
          </p:cNvPr>
          <p:cNvSpPr txBox="1"/>
          <p:nvPr/>
        </p:nvSpPr>
        <p:spPr>
          <a:xfrm>
            <a:off x="2104476" y="8839200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两线接口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EACDAF-08F6-E0B6-D40C-65A01FB679EF}"/>
              </a:ext>
            </a:extLst>
          </p:cNvPr>
          <p:cNvSpPr txBox="1"/>
          <p:nvPr/>
        </p:nvSpPr>
        <p:spPr>
          <a:xfrm>
            <a:off x="268129" y="9017351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同步时钟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0E296E-DFEF-AD1C-D432-D199E00D7006}"/>
              </a:ext>
            </a:extLst>
          </p:cNvPr>
          <p:cNvSpPr txBox="1"/>
          <p:nvPr/>
        </p:nvSpPr>
        <p:spPr>
          <a:xfrm>
            <a:off x="261375" y="8863463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传数据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7EA94F-91D9-5967-9EC0-C64E2D75211E}"/>
              </a:ext>
            </a:extLst>
          </p:cNvPr>
          <p:cNvSpPr txBox="1"/>
          <p:nvPr/>
        </p:nvSpPr>
        <p:spPr>
          <a:xfrm>
            <a:off x="6774780" y="4575787"/>
            <a:ext cx="457200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两个通道</a:t>
            </a:r>
            <a:endParaRPr lang="en-US" altLang="zh-CN" sz="4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35" name="object 748">
            <a:extLst>
              <a:ext uri="{FF2B5EF4-FFF2-40B4-BE49-F238E27FC236}">
                <a16:creationId xmlns:a16="http://schemas.microsoft.com/office/drawing/2014/main" id="{8BA2440E-D572-559E-1AC1-7646EC3A5701}"/>
              </a:ext>
            </a:extLst>
          </p:cNvPr>
          <p:cNvSpPr txBox="1"/>
          <p:nvPr/>
        </p:nvSpPr>
        <p:spPr>
          <a:xfrm>
            <a:off x="5562600" y="6563591"/>
            <a:ext cx="90139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同步串行控制器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6" name="object 748">
            <a:extLst>
              <a:ext uri="{FF2B5EF4-FFF2-40B4-BE49-F238E27FC236}">
                <a16:creationId xmlns:a16="http://schemas.microsoft.com/office/drawing/2014/main" id="{0CABE3D9-D11C-330D-A2CD-BC748C7A5EA2}"/>
              </a:ext>
            </a:extLst>
          </p:cNvPr>
          <p:cNvSpPr txBox="1"/>
          <p:nvPr/>
        </p:nvSpPr>
        <p:spPr>
          <a:xfrm>
            <a:off x="5233639" y="7772400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计时器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7" name="object 748">
            <a:extLst>
              <a:ext uri="{FF2B5EF4-FFF2-40B4-BE49-F238E27FC236}">
                <a16:creationId xmlns:a16="http://schemas.microsoft.com/office/drawing/2014/main" id="{9B2E53BC-B2AA-EEE8-4CD8-A2D4D34E6688}"/>
              </a:ext>
            </a:extLst>
          </p:cNvPr>
          <p:cNvSpPr txBox="1"/>
          <p:nvPr/>
        </p:nvSpPr>
        <p:spPr>
          <a:xfrm>
            <a:off x="4953000" y="8879733"/>
            <a:ext cx="228600" cy="272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多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通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道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4" name="object 748">
            <a:extLst>
              <a:ext uri="{FF2B5EF4-FFF2-40B4-BE49-F238E27FC236}">
                <a16:creationId xmlns:a16="http://schemas.microsoft.com/office/drawing/2014/main" id="{33B78949-5AE7-10E5-6090-819DCE47F12B}"/>
              </a:ext>
            </a:extLst>
          </p:cNvPr>
          <p:cNvSpPr txBox="1"/>
          <p:nvPr/>
        </p:nvSpPr>
        <p:spPr>
          <a:xfrm>
            <a:off x="4819020" y="5677736"/>
            <a:ext cx="838200" cy="2596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以太网协议栈中与硬件相关的底层部分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双速率协议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DCE9B3-E0F7-8BCC-9B1D-5DD3ACE2F57F}"/>
              </a:ext>
            </a:extLst>
          </p:cNvPr>
          <p:cNvSpPr txBox="1"/>
          <p:nvPr/>
        </p:nvSpPr>
        <p:spPr>
          <a:xfrm>
            <a:off x="6553200" y="5119906"/>
            <a:ext cx="10673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发送时钟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接收时钟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参考时钟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D33CC2-231E-2053-AD73-03A03EB8B45D}"/>
              </a:ext>
            </a:extLst>
          </p:cNvPr>
          <p:cNvSpPr txBox="1"/>
          <p:nvPr/>
        </p:nvSpPr>
        <p:spPr>
          <a:xfrm>
            <a:off x="7086897" y="5282189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发送使能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发送错误指示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17C024-4C3C-202E-B7CA-61349CD4F6B5}"/>
              </a:ext>
            </a:extLst>
          </p:cNvPr>
          <p:cNvSpPr txBox="1"/>
          <p:nvPr/>
        </p:nvSpPr>
        <p:spPr>
          <a:xfrm>
            <a:off x="6934200" y="5363093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载波侦测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碰撞检测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2215E9-446A-F592-CDD2-4BA0654B2C65}"/>
              </a:ext>
            </a:extLst>
          </p:cNvPr>
          <p:cNvSpPr txBox="1"/>
          <p:nvPr/>
        </p:nvSpPr>
        <p:spPr>
          <a:xfrm>
            <a:off x="7017491" y="5448772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接收错误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接收有效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C8E3A3F-B82D-F1D2-C381-5DEA758CB180}"/>
              </a:ext>
            </a:extLst>
          </p:cNvPr>
          <p:cNvSpPr txBox="1"/>
          <p:nvPr/>
        </p:nvSpPr>
        <p:spPr>
          <a:xfrm>
            <a:off x="7003380" y="5528635"/>
            <a:ext cx="55055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接收数据线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F93CE6-4223-2E05-0B17-22555DF94C82}"/>
              </a:ext>
            </a:extLst>
          </p:cNvPr>
          <p:cNvSpPr txBox="1"/>
          <p:nvPr/>
        </p:nvSpPr>
        <p:spPr>
          <a:xfrm>
            <a:off x="6981713" y="5610579"/>
            <a:ext cx="55055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C1E0EC-5075-4137-6DB0-859021916252}"/>
              </a:ext>
            </a:extLst>
          </p:cNvPr>
          <p:cNvSpPr txBox="1"/>
          <p:nvPr/>
        </p:nvSpPr>
        <p:spPr>
          <a:xfrm>
            <a:off x="6794884" y="5687610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管理数据时钟线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6A2481-67B6-6627-F7F8-B5D0BC86210A}"/>
              </a:ext>
            </a:extLst>
          </p:cNvPr>
          <p:cNvSpPr txBox="1"/>
          <p:nvPr/>
        </p:nvSpPr>
        <p:spPr>
          <a:xfrm>
            <a:off x="6804243" y="5772248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双向数据线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0B9554-F488-AF16-10CA-0531F4BA1EED}"/>
              </a:ext>
            </a:extLst>
          </p:cNvPr>
          <p:cNvSpPr txBox="1"/>
          <p:nvPr/>
        </p:nvSpPr>
        <p:spPr>
          <a:xfrm>
            <a:off x="6707369" y="5860521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>
                <a:solidFill>
                  <a:srgbClr val="0000FF"/>
                </a:solidFill>
                <a:latin typeface="Arial"/>
                <a:cs typeface="Arial"/>
              </a:rPr>
              <a:t>？？？</a:t>
            </a:r>
            <a:endParaRPr lang="zh-CN" altLang="en-US"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0B481-2C74-4240-7139-7950EE86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414</Words>
  <Application>Microsoft Office PowerPoint</Application>
  <PresentationFormat>自定义</PresentationFormat>
  <Paragraphs>88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shounet lio</cp:lastModifiedBy>
  <cp:revision>122</cp:revision>
  <dcterms:created xsi:type="dcterms:W3CDTF">2025-06-04T07:15:28Z</dcterms:created>
  <dcterms:modified xsi:type="dcterms:W3CDTF">2025-06-11T07:25:48Z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2005-06-07T00:00:00Z</vt:filetime>
  </property>
  <property fmtid="{D5CDD505-2E9C-101B-9397-08002B2CF9AE}" pid="3" name="Creator">
    <vt:lpwstr>FrameMaker 7.1</vt:lpwstr>
  </property>
  <property fmtid="{D5CDD505-2E9C-101B-9397-08002B2CF9AE}" pid="4" name="DocumentID">
    <vt:lpwstr>uuid:5f4fb444-4f03-4a64-b453-d42045ba336e</vt:lpwstr>
  </property>
  <property fmtid="{D5CDD505-2E9C-101B-9397-08002B2CF9AE}" pid="5" name="LastSaved">
    <vt:filetime>2025-06-04T00:00:00Z</vt:filetime>
  </property>
  <property fmtid="{D5CDD505-2E9C-101B-9397-08002B2CF9AE}" pid="6" name="Producer">
    <vt:lpwstr>Acrobat Distiller 6.0 (Windows)</vt:lpwstr>
  </property>
</Properties>
</file>