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8" r:id="rId8"/>
    <p:sldId id="262" r:id="rId9"/>
    <p:sldId id="267" r:id="rId10"/>
    <p:sldId id="263" r:id="rId11"/>
    <p:sldId id="264"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1" r:id="rId35"/>
    <p:sldId id="289" r:id="rId36"/>
    <p:sldId id="290" r:id="rId37"/>
    <p:sldId id="302" r:id="rId38"/>
    <p:sldId id="291" r:id="rId39"/>
    <p:sldId id="292" r:id="rId40"/>
    <p:sldId id="293" r:id="rId41"/>
    <p:sldId id="295" r:id="rId42"/>
    <p:sldId id="296" r:id="rId43"/>
    <p:sldId id="297" r:id="rId44"/>
    <p:sldId id="298" r:id="rId45"/>
    <p:sldId id="299" r:id="rId46"/>
    <p:sldId id="30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אדי שרייבר" initials="אש" lastIdx="1" clrIdx="0">
    <p:extLst>
      <p:ext uri="{19B8F6BF-5375-455C-9EA6-DF929625EA0E}">
        <p15:presenceInfo xmlns:p15="http://schemas.microsoft.com/office/powerpoint/2012/main" userId="97ffa14120a669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69366" autoAdjust="0"/>
  </p:normalViewPr>
  <p:slideViewPr>
    <p:cSldViewPr snapToGrid="0">
      <p:cViewPr varScale="1">
        <p:scale>
          <a:sx n="46" d="100"/>
          <a:sy n="46" d="100"/>
        </p:scale>
        <p:origin x="14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07C9-5FE0-4864-97C4-A8FF847E0675}" type="datetimeFigureOut">
              <a:rPr lang="en-US" smtClean="0"/>
              <a:t>12/31/2020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FA207-E8FD-4363-95A6-907EB6A63BD8}" type="slidenum">
              <a:rPr lang="en-US" smtClean="0"/>
              <a:t>‹#›</a:t>
            </a:fld>
            <a:endParaRPr lang="en-US"/>
          </a:p>
        </p:txBody>
      </p:sp>
    </p:spTree>
    <p:extLst>
      <p:ext uri="{BB962C8B-B14F-4D97-AF65-F5344CB8AC3E}">
        <p14:creationId xmlns:p14="http://schemas.microsoft.com/office/powerpoint/2010/main" val="29927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this methodology specifies and lays out a set of guidelines to be followed for creation of verification testbenches. This fact ensures testbench uniformity between different verification teams, cross-compatibility between IPs and standalone environment integration, as well as flexibility and ease of maintaining testbenches. </a:t>
            </a:r>
          </a:p>
          <a:p>
            <a:r>
              <a:rPr lang="en-US" sz="12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UVM provides a build in base class for each of these components with standardized functions to instantiate, connect and build the test bench environment.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a:t>
            </a:fld>
            <a:endParaRPr lang="en-US"/>
          </a:p>
        </p:txBody>
      </p:sp>
    </p:spTree>
    <p:extLst>
      <p:ext uri="{BB962C8B-B14F-4D97-AF65-F5344CB8AC3E}">
        <p14:creationId xmlns:p14="http://schemas.microsoft.com/office/powerpoint/2010/main" val="377149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Eddy change:</a:t>
            </a:r>
          </a:p>
          <a:p>
            <a:r>
              <a:rPr lang="en-US" sz="1600" dirty="0"/>
              <a:t>Implemented of scoreboard contains:</a:t>
            </a:r>
          </a:p>
          <a:p>
            <a:pPr lvl="1"/>
            <a:r>
              <a:rPr lang="en-US" sz="1400" dirty="0"/>
              <a:t>Two </a:t>
            </a:r>
            <a:r>
              <a:rPr lang="en-US" sz="1400" dirty="0" err="1"/>
              <a:t>uvm_analysis_export</a:t>
            </a:r>
            <a:r>
              <a:rPr lang="en-US" sz="1400" dirty="0"/>
              <a:t> (one for the DUT centroids and one for the Ref Model centroids)</a:t>
            </a:r>
          </a:p>
          <a:p>
            <a:pPr lvl="1"/>
            <a:r>
              <a:rPr lang="en-US" sz="1400" dirty="0"/>
              <a:t>Two </a:t>
            </a:r>
            <a:r>
              <a:rPr lang="en-US" sz="1400" dirty="0" err="1"/>
              <a:t>uvm_tlm_analysis_fifo</a:t>
            </a:r>
            <a:r>
              <a:rPr lang="en-US" sz="1400" dirty="0"/>
              <a:t> (one for the DUT centroids and one for the Ref Model centroids)</a:t>
            </a:r>
          </a:p>
          <a:p>
            <a:pPr lvl="1"/>
            <a:r>
              <a:rPr lang="en-US" sz="1400" dirty="0"/>
              <a:t>Virtual functional named compare centroids</a:t>
            </a:r>
          </a:p>
          <a:p>
            <a:endParaRPr lang="en-US" dirty="0"/>
          </a:p>
          <a:p>
            <a:endParaRPr lang="en-US" dirty="0"/>
          </a:p>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This class uses the </a:t>
            </a:r>
            <a:r>
              <a:rPr lang="en-US" dirty="0" err="1"/>
              <a:t>uvm_tlm_analysis_fifo</a:t>
            </a:r>
            <a:r>
              <a:rPr lang="en-US" dirty="0"/>
              <a:t> and </a:t>
            </a:r>
            <a:r>
              <a:rPr lang="en-US" dirty="0" err="1"/>
              <a:t>uvm_analysis_export</a:t>
            </a:r>
            <a:r>
              <a:rPr lang="en-US" dirty="0"/>
              <a:t> in order to get the results from the DUT and Ref Model (the eight centroids of each of them). </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21</a:t>
            </a:fld>
            <a:endParaRPr lang="en-US"/>
          </a:p>
        </p:txBody>
      </p:sp>
    </p:spTree>
    <p:extLst>
      <p:ext uri="{BB962C8B-B14F-4D97-AF65-F5344CB8AC3E}">
        <p14:creationId xmlns:p14="http://schemas.microsoft.com/office/powerpoint/2010/main" val="229391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 Model used to check the DUT results was written using </a:t>
            </a:r>
            <a:r>
              <a:rPr lang="en-US" dirty="0" err="1"/>
              <a:t>Matlab</a:t>
            </a:r>
            <a:r>
              <a:rPr lang="en-US" dirty="0"/>
              <a:t>. It is </a:t>
            </a:r>
            <a:r>
              <a:rPr lang="en-US" dirty="0" err="1"/>
              <a:t>Matlab</a:t>
            </a:r>
            <a:r>
              <a:rPr lang="en-US" dirty="0"/>
              <a:t> function named </a:t>
            </a:r>
            <a:r>
              <a:rPr lang="en-US" dirty="0" err="1"/>
              <a:t>RefModel.m</a:t>
            </a:r>
            <a:r>
              <a:rPr lang="en-US" dirty="0"/>
              <a:t>. This functions implements the K Means algorithm in software. </a:t>
            </a:r>
          </a:p>
          <a:p>
            <a:pPr>
              <a:lnSpc>
                <a:spcPct val="107000"/>
              </a:lnSpc>
              <a:spcBef>
                <a:spcPts val="0"/>
              </a:spcBef>
              <a:spcAft>
                <a:spcPts val="800"/>
              </a:spcAft>
            </a:pPr>
            <a:r>
              <a:rPr lang="en-US" dirty="0"/>
              <a:t>The </a:t>
            </a:r>
            <a:r>
              <a:rPr lang="en-US" dirty="0" err="1"/>
              <a:t>RefModel.m</a:t>
            </a:r>
            <a:r>
              <a:rPr lang="en-US" dirty="0"/>
              <a:t> function receives five input parameters: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Point input matrix with 512 rows and 7 columns, where each row represent a point in the DUT numeric representation model, i.e. each row is a point with 7 dimensions, each dimension is a fixed point number with 13 bits(MSB is the sign bit, the following two bits represent the integer value and the</a:t>
            </a:r>
            <a:r>
              <a:rPr lang="en-US"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remaining ten bits represent the fractional part)</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Initial centroid matrix with 8 rows and 7 columns, where each row represents an initial centroid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Input threshold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First point index</a:t>
            </a:r>
          </a:p>
          <a:p>
            <a:pPr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Last point index</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22</a:t>
            </a:fld>
            <a:endParaRPr lang="en-US"/>
          </a:p>
        </p:txBody>
      </p:sp>
    </p:spTree>
    <p:extLst>
      <p:ext uri="{BB962C8B-B14F-4D97-AF65-F5344CB8AC3E}">
        <p14:creationId xmlns:p14="http://schemas.microsoft.com/office/powerpoint/2010/main" val="3832311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uses the Point input matrix as the DUT uses its RAM, it read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23</a:t>
            </a:fld>
            <a:endParaRPr lang="en-US"/>
          </a:p>
        </p:txBody>
      </p:sp>
    </p:spTree>
    <p:extLst>
      <p:ext uri="{BB962C8B-B14F-4D97-AF65-F5344CB8AC3E}">
        <p14:creationId xmlns:p14="http://schemas.microsoft.com/office/powerpoint/2010/main" val="114273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convergence_check_block</a:t>
            </a:r>
            <a:r>
              <a:rPr lang="en-US" dirty="0"/>
              <a:t>, the new calculated centroids of each iteration are checked for convergence by comparing them to the last iteration’s centroids values(one by one). In the case where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 which come as input from prior module (new means calculation block).</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32</a:t>
            </a:fld>
            <a:endParaRPr lang="en-US"/>
          </a:p>
        </p:txBody>
      </p:sp>
    </p:spTree>
    <p:extLst>
      <p:ext uri="{BB962C8B-B14F-4D97-AF65-F5344CB8AC3E}">
        <p14:creationId xmlns:p14="http://schemas.microsoft.com/office/powerpoint/2010/main" val="3067401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is in charge of determining when to sample data point, which comes as input from the RAM to the classification block.</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t>
            </a:r>
            <a:r>
              <a:rPr lang="en-US" sz="1200" dirty="0" err="1">
                <a:effectLst/>
                <a:latin typeface="Calibri" panose="020F0502020204030204" pitchFamily="34" charset="0"/>
                <a:ea typeface="Calibri" panose="020F0502020204030204" pitchFamily="34" charset="0"/>
                <a:cs typeface="Arial" panose="020B0604020202020204" pitchFamily="34" charset="0"/>
              </a:rPr>
              <a:t>ccumulators</a:t>
            </a:r>
            <a:r>
              <a:rPr lang="en-US" sz="1200" dirty="0">
                <a:effectLst/>
                <a:latin typeface="Calibri" panose="020F0502020204030204" pitchFamily="34" charset="0"/>
                <a:ea typeface="Calibri" panose="020F0502020204030204" pitchFamily="34" charset="0"/>
                <a:cs typeface="Arial" panose="020B0604020202020204" pitchFamily="34" charset="0"/>
              </a:rPr>
              <a:t>(“garbage” data may be present in the pipe) . Therefore, there is a need to pull down the enable so at that in the next state, which is "calculate new means", there would be no sampling of any more data points.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There was a bug which we sampled one more data point since we pulled down the signal only at the "calculate new means" state. Pulling it down one state/cycle earlier, removed the bug.</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33</a:t>
            </a:fld>
            <a:endParaRPr lang="en-US"/>
          </a:p>
        </p:txBody>
      </p:sp>
    </p:spTree>
    <p:extLst>
      <p:ext uri="{BB962C8B-B14F-4D97-AF65-F5344CB8AC3E}">
        <p14:creationId xmlns:p14="http://schemas.microsoft.com/office/powerpoint/2010/main" val="1425404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NUM_POINTS - This cover group samples the number of data points randomly generated for each test, to verify that all values  of this variable are uniformly distributed between 8 and 512.</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DATA_VALUE - This cover group samples the values of each one of the seven coordinates of all data points randomly generated for each test, to verify that all values  of this variable are uniformly distributed between all the possible values.</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CENTX_VALUE - This cover group samples the value of each one of the seven coordinates of centroid X, randomly generated at each test, to verify that all values of this variable are uniformly distributed between all the possible values.</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38</a:t>
            </a:fld>
            <a:endParaRPr lang="en-US"/>
          </a:p>
        </p:txBody>
      </p:sp>
    </p:spTree>
    <p:extLst>
      <p:ext uri="{BB962C8B-B14F-4D97-AF65-F5344CB8AC3E}">
        <p14:creationId xmlns:p14="http://schemas.microsoft.com/office/powerpoint/2010/main" val="2917502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If the DUT was a commercial IP, we would advise the company to do a thorough debugging process.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UVM is</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45</a:t>
            </a:fld>
            <a:endParaRPr lang="en-US"/>
          </a:p>
        </p:txBody>
      </p:sp>
    </p:spTree>
    <p:extLst>
      <p:ext uri="{BB962C8B-B14F-4D97-AF65-F5344CB8AC3E}">
        <p14:creationId xmlns:p14="http://schemas.microsoft.com/office/powerpoint/2010/main" val="183918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top block will create instances of the DUT, the Reference model and of the testbench. It will also declare the virtual interface, which will act as a bridge between the Test component and the DUT/Reference Model.</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This block will be a typical SystemVerilog module and it will be responsible for:</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Connecting the DUT and Reference Model to the test class, using the interface defined before.</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Generating the clock for the DUT.</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It will be registered in the UVM factory by using the </a:t>
            </a:r>
            <a:r>
              <a:rPr lang="en-US" sz="1200" dirty="0" err="1">
                <a:effectLst/>
                <a:latin typeface="Calibri" panose="020F0502020204030204" pitchFamily="34" charset="0"/>
                <a:ea typeface="Calibri" panose="020F0502020204030204" pitchFamily="34" charset="0"/>
                <a:cs typeface="Arial" panose="020B0604020202020204" pitchFamily="34" charset="0"/>
              </a:rPr>
              <a:t>uvm_resource_db</a:t>
            </a:r>
            <a:r>
              <a:rPr lang="en-US" sz="1200" dirty="0">
                <a:effectLst/>
                <a:latin typeface="Calibri" panose="020F0502020204030204" pitchFamily="34" charset="0"/>
                <a:ea typeface="Calibri" panose="020F0502020204030204" pitchFamily="34" charset="0"/>
                <a:cs typeface="Arial" panose="020B0604020202020204" pitchFamily="34" charset="0"/>
              </a:rPr>
              <a:t> method and every block that will use the same interface, will need to get it by calling the same method. </a:t>
            </a:r>
          </a:p>
          <a:p>
            <a:pPr lv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Running the test.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6</a:t>
            </a:fld>
            <a:endParaRPr lang="en-US"/>
          </a:p>
        </p:txBody>
      </p:sp>
    </p:spTree>
    <p:extLst>
      <p:ext uri="{BB962C8B-B14F-4D97-AF65-F5344CB8AC3E}">
        <p14:creationId xmlns:p14="http://schemas.microsoft.com/office/powerpoint/2010/main" val="2098685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Arial" panose="020B0604020202020204" pitchFamily="34" charset="0"/>
              </a:rPr>
              <a:t>T</a:t>
            </a:r>
            <a:r>
              <a:rPr lang="en-US" sz="1200" dirty="0">
                <a:effectLst/>
                <a:latin typeface="Calibri" panose="020F0502020204030204" pitchFamily="34" charset="0"/>
                <a:ea typeface="Calibri" panose="020F0502020204030204" pitchFamily="34" charset="0"/>
                <a:cs typeface="Arial" panose="020B0604020202020204" pitchFamily="34" charset="0"/>
              </a:rPr>
              <a:t>he  connected in this block, instead of the agent block or the sequence block</a:t>
            </a:r>
            <a:r>
              <a:rPr lang="en-US" sz="1200" dirty="0">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because by specifying in the test class which sequence</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is going to be generated in the sequencer, the kind of data is transmitted to the DUT can be easily changed, without any change in the agent’s or sequence’s code.</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7</a:t>
            </a:fld>
            <a:endParaRPr lang="en-US"/>
          </a:p>
        </p:txBody>
      </p:sp>
    </p:spTree>
    <p:extLst>
      <p:ext uri="{BB962C8B-B14F-4D97-AF65-F5344CB8AC3E}">
        <p14:creationId xmlns:p14="http://schemas.microsoft.com/office/powerpoint/2010/main" val="154548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sz="1200" dirty="0">
                <a:latin typeface="Calibri" panose="020F0502020204030204" pitchFamily="34" charset="0"/>
                <a:cs typeface="Arial" panose="020B0604020202020204" pitchFamily="34" charset="0"/>
              </a:rPr>
              <a:t>A transaction is a class object, usually extended from </a:t>
            </a:r>
            <a:r>
              <a:rPr lang="en-US" sz="1200" dirty="0" err="1">
                <a:latin typeface="Calibri" panose="020F0502020204030204" pitchFamily="34" charset="0"/>
                <a:cs typeface="Arial" panose="020B0604020202020204" pitchFamily="34" charset="0"/>
              </a:rPr>
              <a:t>uvm_transaction</a:t>
            </a:r>
            <a:r>
              <a:rPr lang="en-US" sz="1200" dirty="0">
                <a:latin typeface="Calibri" panose="020F0502020204030204" pitchFamily="34" charset="0"/>
                <a:cs typeface="Arial" panose="020B0604020202020204" pitchFamily="34" charset="0"/>
              </a:rPr>
              <a:t> or </a:t>
            </a:r>
            <a:r>
              <a:rPr lang="en-US" sz="1200" dirty="0" err="1">
                <a:latin typeface="Calibri" panose="020F0502020204030204" pitchFamily="34" charset="0"/>
                <a:cs typeface="Arial" panose="020B0604020202020204" pitchFamily="34" charset="0"/>
              </a:rPr>
              <a:t>uvm_sequence_item</a:t>
            </a:r>
            <a:r>
              <a:rPr lang="en-US" sz="1200" dirty="0">
                <a:latin typeface="Calibri" panose="020F0502020204030204" pitchFamily="34" charset="0"/>
                <a:cs typeface="Arial" panose="020B0604020202020204" pitchFamily="34" charset="0"/>
              </a:rPr>
              <a:t> classes, which includes the information needed to model the communication between two or more components</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8</a:t>
            </a:fld>
            <a:endParaRPr lang="en-US"/>
          </a:p>
        </p:txBody>
      </p:sp>
    </p:spTree>
    <p:extLst>
      <p:ext uri="{BB962C8B-B14F-4D97-AF65-F5344CB8AC3E}">
        <p14:creationId xmlns:p14="http://schemas.microsoft.com/office/powerpoint/2010/main" val="35541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purpose of the agent module is to connect </a:t>
            </a:r>
            <a:r>
              <a:rPr lang="en-US" dirty="0">
                <a:effectLst/>
                <a:latin typeface="Calibri" panose="020F0502020204030204" pitchFamily="34" charset="0"/>
                <a:ea typeface="Calibri" panose="020F0502020204030204" pitchFamily="34" charset="0"/>
                <a:cs typeface="Arial" panose="020B0604020202020204" pitchFamily="34" charset="0"/>
              </a:rPr>
              <a:t>both monitors, the sequencer and the driver. An agent doesn’t require a run phase, there is no simulation code to be executed in this block but there will be a connect phase, in addition to the build phase.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Agent component will construct the monitors, the sequencer and the driver in the build phase. It will also need to create two analysis ports, these ports will act as proxies for the monitors to be connect to an external scoreboard through the agent’s ports.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it has constructed the components previously mentioned , the Agent has to make the connections between them. Using the concept of TLM ports, it can connect each port to its destination.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12</a:t>
            </a:fld>
            <a:endParaRPr lang="en-US"/>
          </a:p>
        </p:txBody>
      </p:sp>
    </p:spTree>
    <p:extLst>
      <p:ext uri="{BB962C8B-B14F-4D97-AF65-F5344CB8AC3E}">
        <p14:creationId xmlns:p14="http://schemas.microsoft.com/office/powerpoint/2010/main" val="882604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15</a:t>
            </a:fld>
            <a:endParaRPr lang="en-US"/>
          </a:p>
        </p:txBody>
      </p:sp>
    </p:spTree>
    <p:extLst>
      <p:ext uri="{BB962C8B-B14F-4D97-AF65-F5344CB8AC3E}">
        <p14:creationId xmlns:p14="http://schemas.microsoft.com/office/powerpoint/2010/main" val="2883006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The maximum Ram capacity is 512 data points, therefore, insertion of more than 512 data points may cause unexpected behavior.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First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first ram address in which the user wrote data.</a:t>
            </a:r>
          </a:p>
          <a:p>
            <a:pPr marL="800100" lvl="1" indent="-342900">
              <a:lnSpc>
                <a:spcPct val="107000"/>
              </a:lnSpc>
              <a:spcBef>
                <a:spcPts val="0"/>
              </a:spcBef>
              <a:spcAft>
                <a:spcPts val="80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Last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last ram address in which the user wrote data.</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	T</a:t>
            </a:r>
            <a:r>
              <a:rPr lang="en-US" sz="1800" dirty="0">
                <a:effectLst/>
                <a:latin typeface="Calibri" panose="020F0502020204030204" pitchFamily="34" charset="0"/>
                <a:ea typeface="Calibri" panose="020F0502020204030204" pitchFamily="34" charset="0"/>
                <a:cs typeface="Arial" panose="020B0604020202020204" pitchFamily="34" charset="0"/>
              </a:rPr>
              <a:t>he maximum Ram capacity is of 512 data points, therefore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should be between 1 and 512. The parameters “Last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shall therefore be set to the sum of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and the number of points chosen by the user.</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performing the configurations described above, in order to instruct the DUT to start its function, the user must write the value ‘1’ to register named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centroid initial values can be configured by writing these values to registers “</a:t>
            </a:r>
            <a:r>
              <a:rPr lang="en-US" sz="1800" dirty="0" err="1">
                <a:effectLst/>
                <a:latin typeface="Calibri" panose="020F0502020204030204" pitchFamily="34" charset="0"/>
                <a:ea typeface="Calibri" panose="020F0502020204030204" pitchFamily="34" charset="0"/>
                <a:cs typeface="Arial" panose="020B0604020202020204" pitchFamily="34" charset="0"/>
              </a:rPr>
              <a:t>Cent_X_reg</a:t>
            </a:r>
            <a:r>
              <a:rPr lang="en-US" sz="1800" dirty="0">
                <a:effectLst/>
                <a:latin typeface="Calibri" panose="020F0502020204030204" pitchFamily="34" charset="0"/>
                <a:ea typeface="Calibri" panose="020F0502020204030204" pitchFamily="34" charset="0"/>
                <a:cs typeface="Arial" panose="020B0604020202020204" pitchFamily="34" charset="0"/>
              </a:rPr>
              <a:t>”(X is an integer between 1 and 8),before the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 is configured to ‘1’. In case these registers are not configured, all centroid initial values will be set to zero.</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In case this register is not configured, the threshold value will be set to zero.</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17</a:t>
            </a:fld>
            <a:endParaRPr lang="en-US"/>
          </a:p>
        </p:txBody>
      </p:sp>
    </p:spTree>
    <p:extLst>
      <p:ext uri="{BB962C8B-B14F-4D97-AF65-F5344CB8AC3E}">
        <p14:creationId xmlns:p14="http://schemas.microsoft.com/office/powerpoint/2010/main" val="638841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dirty="0"/>
              <a:t>Afterwards, the transaction sent to the driver with the function </a:t>
            </a:r>
            <a:r>
              <a:rPr lang="en-US" dirty="0" err="1"/>
              <a:t>start_item</a:t>
            </a:r>
            <a:r>
              <a:rPr lang="en-US" dirty="0"/>
              <a:t>(</a:t>
            </a:r>
            <a:r>
              <a:rPr lang="en-US" dirty="0" err="1"/>
              <a:t>thorught</a:t>
            </a:r>
            <a:r>
              <a:rPr lang="en-US" dirty="0"/>
              <a:t> the sequencer)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driver finishes the transaction , the sequence ends this transaction with the function </a:t>
            </a:r>
            <a:r>
              <a:rPr lang="en-US" dirty="0" err="1"/>
              <a:t>finish_item</a:t>
            </a:r>
            <a:r>
              <a:rPr lang="en-US" dirty="0"/>
              <a:t> .</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19</a:t>
            </a:fld>
            <a:endParaRPr lang="en-US"/>
          </a:p>
        </p:txBody>
      </p:sp>
    </p:spTree>
    <p:extLst>
      <p:ext uri="{BB962C8B-B14F-4D97-AF65-F5344CB8AC3E}">
        <p14:creationId xmlns:p14="http://schemas.microsoft.com/office/powerpoint/2010/main" val="2319098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Its purpose: (sending the transaction to the DUT and the Ref model):</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20</a:t>
            </a:fld>
            <a:endParaRPr lang="en-US"/>
          </a:p>
        </p:txBody>
      </p:sp>
    </p:spTree>
    <p:extLst>
      <p:ext uri="{BB962C8B-B14F-4D97-AF65-F5344CB8AC3E}">
        <p14:creationId xmlns:p14="http://schemas.microsoft.com/office/powerpoint/2010/main" val="1323508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0CA3-7816-47F1-A067-6D5FF22E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BE37-0881-482A-BF7F-969547A2C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6B2AE-46E7-42C0-98FF-0FE99831BFFA}"/>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46416C87-F78E-4D93-9522-9A82E7E26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8514F-11FE-471B-816A-9AC3F7CB415C}"/>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61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C26-88A5-4BA2-9126-C1739BD40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C64FC-F665-4948-908E-6D1445799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6A9D6-27C3-4211-9E72-43773D7706D7}"/>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33456B30-D113-45E1-9172-21CB45BAE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1EBB-A099-4C9B-AEF8-1309787D3CCF}"/>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333716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08EC7-3A22-4176-94A9-FFD62B259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840ED-82F8-4000-8382-39DB5386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2B891-B5CA-46B9-9657-CFCDE63371E2}"/>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78DD6459-CDA0-4F93-8E31-7EBB4496C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52F9E-47C9-4B77-8AF5-F3D8BB9D38B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1735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4546-06A6-4726-92B7-6EF9681D7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0284-4BA1-4EEE-B820-E837A9CDD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F9976-BC86-4566-A9D0-A7801693E973}"/>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49723EC5-77D7-4F4F-9F51-4981CFF44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CB1E-6FF3-4900-87E5-CA4DF712BD68}"/>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6090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6206-21D2-446D-8C97-59D07E746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83F81-4C13-4D52-BE73-2092F26F0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2FDBD-35C7-419D-8F91-05EC5A01C498}"/>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72E9C824-AB8E-4C15-9810-84EC93D69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68237-F294-4BDE-9C23-317EA8572F67}"/>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59203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0FFB-D80E-4CE3-815C-F5040781B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6DF64-0E8C-45ED-BB37-CECDA0720C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430FE-1D13-4610-96C0-15839DF89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E75463-CCCB-4868-801E-372023FFC96D}"/>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6" name="Footer Placeholder 5">
            <a:extLst>
              <a:ext uri="{FF2B5EF4-FFF2-40B4-BE49-F238E27FC236}">
                <a16:creationId xmlns:a16="http://schemas.microsoft.com/office/drawing/2014/main" id="{C1F8B570-5F7A-4264-9FE9-E6CBD496F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5F5C-5BB4-4E9E-A679-75559F26DB5E}"/>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7148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2E4-5804-4A76-8B21-63BD5137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B2D25-0788-4BF7-AF5A-826043837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07FB9-2BFC-49EC-9A10-33BB7754A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F06CB-CEB1-46F9-902E-97F7E1972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8AB4A-8572-48F2-9690-052BA2A73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B9E29-6C00-45F5-85C3-0887A259DF1B}"/>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8" name="Footer Placeholder 7">
            <a:extLst>
              <a:ext uri="{FF2B5EF4-FFF2-40B4-BE49-F238E27FC236}">
                <a16:creationId xmlns:a16="http://schemas.microsoft.com/office/drawing/2014/main" id="{2FAF8B8A-68D6-4475-95C0-C22ADC541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CF0D4-3449-4DC8-B4EE-E748A00D198B}"/>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305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AB66-B6A9-44F3-AD86-93D8E5848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C59EC-BA4A-4372-A9E6-ACF3CB1CD13D}"/>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4" name="Footer Placeholder 3">
            <a:extLst>
              <a:ext uri="{FF2B5EF4-FFF2-40B4-BE49-F238E27FC236}">
                <a16:creationId xmlns:a16="http://schemas.microsoft.com/office/drawing/2014/main" id="{4A5CCE49-DF30-4972-8C65-9B4E8903A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B92503-029B-49F3-A8B2-AEFAE08981A4}"/>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9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F8FE2-BA28-4021-AAD0-CE1CF1D1DFF6}"/>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3" name="Footer Placeholder 2">
            <a:extLst>
              <a:ext uri="{FF2B5EF4-FFF2-40B4-BE49-F238E27FC236}">
                <a16:creationId xmlns:a16="http://schemas.microsoft.com/office/drawing/2014/main" id="{9222CAF4-6D9D-486F-A6F5-0497272D8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07235-47D6-4BB5-8252-21FFC71FCAA9}"/>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9234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E9CA-8B42-4642-BB11-BABEAF5F3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CA6AC-FDA9-4122-AE97-D5900B1BF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6E54F-B0A1-48EE-B57D-D688C775D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260D-301A-431D-BBAA-9038A23F4091}"/>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6" name="Footer Placeholder 5">
            <a:extLst>
              <a:ext uri="{FF2B5EF4-FFF2-40B4-BE49-F238E27FC236}">
                <a16:creationId xmlns:a16="http://schemas.microsoft.com/office/drawing/2014/main" id="{E4CAAB01-1A73-413E-8CD5-9D28A5581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85B7F-9BAF-4078-A1E2-888841E13AE1}"/>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1024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D49-D4B0-4055-8430-EC230D1BE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B7B16-E90C-47C4-B8D1-98D3F3644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3B30CF-D89B-421B-AA1F-7803CE69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7D85-95BC-4AAE-B4BE-4C5B36B60E91}"/>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6" name="Footer Placeholder 5">
            <a:extLst>
              <a:ext uri="{FF2B5EF4-FFF2-40B4-BE49-F238E27FC236}">
                <a16:creationId xmlns:a16="http://schemas.microsoft.com/office/drawing/2014/main" id="{AC3557E0-AAFE-4DED-BC3C-D17B10FBE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C5D3-7649-454D-8A16-F0BA3972DBA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81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AEF1A-7A3A-48F7-BB8F-6DB9667BE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137B0-4754-4406-937F-1DDE88AD9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843F-2BBF-4E9F-8F59-0B716292F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F1AC0A8E-0AD4-468F-A8C6-14D6D9622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A80FDE-DC10-42D6-8212-65AA3FC39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BE1A1-56A3-40E2-B314-AB0A19C8396B}" type="slidenum">
              <a:rPr lang="en-US" smtClean="0"/>
              <a:t>‹#›</a:t>
            </a:fld>
            <a:endParaRPr lang="en-US"/>
          </a:p>
        </p:txBody>
      </p:sp>
    </p:spTree>
    <p:extLst>
      <p:ext uri="{BB962C8B-B14F-4D97-AF65-F5344CB8AC3E}">
        <p14:creationId xmlns:p14="http://schemas.microsoft.com/office/powerpoint/2010/main" val="274778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6B07-5C2E-4A87-B129-D17E7BFE7334}"/>
              </a:ext>
            </a:extLst>
          </p:cNvPr>
          <p:cNvSpPr>
            <a:spLocks noGrp="1"/>
          </p:cNvSpPr>
          <p:nvPr>
            <p:ph type="ctrTitle"/>
          </p:nvPr>
        </p:nvSpPr>
        <p:spPr/>
        <p:txBody>
          <a:bodyPr/>
          <a:lstStyle/>
          <a:p>
            <a:r>
              <a:rPr lang="en-US" dirty="0"/>
              <a:t>UVM for K Means IP</a:t>
            </a:r>
          </a:p>
        </p:txBody>
      </p:sp>
      <p:sp>
        <p:nvSpPr>
          <p:cNvPr id="3" name="Subtitle 2">
            <a:extLst>
              <a:ext uri="{FF2B5EF4-FFF2-40B4-BE49-F238E27FC236}">
                <a16:creationId xmlns:a16="http://schemas.microsoft.com/office/drawing/2014/main" id="{2352F627-D1C9-4CBC-BE01-3A39A7FF0DF2}"/>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a:t>
            </a:r>
            <a:r>
              <a:rPr lang="en-US" dirty="0" err="1"/>
              <a:t>Sraiber</a:t>
            </a:r>
            <a:endParaRPr lang="en-US" dirty="0"/>
          </a:p>
          <a:p>
            <a:r>
              <a:rPr lang="en-US" dirty="0"/>
              <a:t>Supervised by:</a:t>
            </a:r>
          </a:p>
          <a:p>
            <a:r>
              <a:rPr lang="en-US" dirty="0"/>
              <a:t> Goel Samuel</a:t>
            </a:r>
          </a:p>
        </p:txBody>
      </p:sp>
      <p:pic>
        <p:nvPicPr>
          <p:cNvPr id="4" name="Picture 2">
            <a:extLst>
              <a:ext uri="{FF2B5EF4-FFF2-40B4-BE49-F238E27FC236}">
                <a16:creationId xmlns:a16="http://schemas.microsoft.com/office/drawing/2014/main" id="{E2F901F6-9261-49F4-8844-E0E0E31B9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2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08A-88E1-4415-8BB8-7F6E93BBC6D1}"/>
              </a:ext>
            </a:extLst>
          </p:cNvPr>
          <p:cNvSpPr>
            <a:spLocks noGrp="1"/>
          </p:cNvSpPr>
          <p:nvPr>
            <p:ph type="title"/>
          </p:nvPr>
        </p:nvSpPr>
        <p:spPr/>
        <p:txBody>
          <a:bodyPr/>
          <a:lstStyle/>
          <a:p>
            <a:r>
              <a:rPr lang="en-US" dirty="0"/>
              <a:t>UVM Structure – Driver</a:t>
            </a:r>
          </a:p>
        </p:txBody>
      </p:sp>
      <p:sp>
        <p:nvSpPr>
          <p:cNvPr id="3" name="Content Placeholder 2">
            <a:extLst>
              <a:ext uri="{FF2B5EF4-FFF2-40B4-BE49-F238E27FC236}">
                <a16:creationId xmlns:a16="http://schemas.microsoft.com/office/drawing/2014/main" id="{C8A5D1D8-D526-4737-9A1D-0A998547DB64}"/>
              </a:ext>
            </a:extLst>
          </p:cNvPr>
          <p:cNvSpPr>
            <a:spLocks noGrp="1"/>
          </p:cNvSpPr>
          <p:nvPr>
            <p:ph idx="1"/>
          </p:nvPr>
        </p:nvSpPr>
        <p:spPr>
          <a:xfrm>
            <a:off x="838200" y="1825625"/>
            <a:ext cx="5130800" cy="4351338"/>
          </a:xfrm>
        </p:spPr>
        <p:txBody>
          <a:bodyPr/>
          <a:lstStyle/>
          <a:p>
            <a:r>
              <a:rPr lang="en-US" sz="2400" dirty="0">
                <a:latin typeface="Calibri" panose="020F0502020204030204" pitchFamily="34" charset="0"/>
                <a:ea typeface="Calibri" panose="020F0502020204030204" pitchFamily="34" charset="0"/>
                <a:cs typeface="Arial" panose="020B0604020202020204" pitchFamily="34" charset="0"/>
              </a:rPr>
              <a:t>Main r</a:t>
            </a:r>
            <a:r>
              <a:rPr lang="en-US" sz="2400" dirty="0">
                <a:effectLst/>
                <a:latin typeface="Calibri" panose="020F0502020204030204" pitchFamily="34" charset="0"/>
                <a:ea typeface="Calibri" panose="020F0502020204030204" pitchFamily="34" charset="0"/>
                <a:cs typeface="Arial" panose="020B0604020202020204" pitchFamily="34" charset="0"/>
              </a:rPr>
              <a:t>ole – </a:t>
            </a:r>
            <a:r>
              <a:rPr lang="en-US" sz="2400" b="1" dirty="0">
                <a:effectLst/>
                <a:latin typeface="Calibri" panose="020F0502020204030204" pitchFamily="34" charset="0"/>
                <a:ea typeface="Calibri" panose="020F0502020204030204" pitchFamily="34" charset="0"/>
                <a:cs typeface="Arial" panose="020B0604020202020204" pitchFamily="34" charset="0"/>
              </a:rPr>
              <a:t>interacting</a:t>
            </a:r>
            <a:r>
              <a:rPr lang="en-US" sz="2400" dirty="0">
                <a:effectLst/>
                <a:latin typeface="Calibri" panose="020F0502020204030204" pitchFamily="34" charset="0"/>
                <a:ea typeface="Calibri" panose="020F0502020204030204" pitchFamily="34" charset="0"/>
                <a:cs typeface="Arial" panose="020B0604020202020204" pitchFamily="34" charset="0"/>
              </a:rPr>
              <a:t> with the DUT</a:t>
            </a:r>
            <a:r>
              <a:rPr lang="en-US" sz="2400" dirty="0">
                <a:latin typeface="Calibri" panose="020F0502020204030204" pitchFamily="34" charset="0"/>
                <a:ea typeface="Calibri" panose="020F0502020204030204" pitchFamily="34" charset="0"/>
                <a:cs typeface="Arial" panose="020B0604020202020204" pitchFamily="34" charset="0"/>
              </a:rPr>
              <a:t>.</a:t>
            </a:r>
          </a:p>
          <a:p>
            <a:pPr lvl="1"/>
            <a:r>
              <a:rPr lang="en-US" sz="2000" dirty="0">
                <a:latin typeface="Calibri" panose="020F0502020204030204" pitchFamily="34" charset="0"/>
                <a:ea typeface="Calibri" panose="020F0502020204030204" pitchFamily="34" charset="0"/>
                <a:cs typeface="Arial" panose="020B0604020202020204" pitchFamily="34" charset="0"/>
              </a:rPr>
              <a:t>P</a:t>
            </a:r>
            <a:r>
              <a:rPr lang="en-US" sz="2000" dirty="0">
                <a:effectLst/>
                <a:latin typeface="Calibri" panose="020F0502020204030204" pitchFamily="34" charset="0"/>
                <a:ea typeface="Calibri" panose="020F0502020204030204" pitchFamily="34" charset="0"/>
                <a:cs typeface="Arial" panose="020B0604020202020204" pitchFamily="34" charset="0"/>
              </a:rPr>
              <a:t>ulls transactions from the sequencer.</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sends them repetitively to the signal-level interface.</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This interaction will be observed and evaluated by another block, the monitor.</a:t>
            </a:r>
          </a:p>
          <a:p>
            <a:pPr lvl="1"/>
            <a:r>
              <a:rPr lang="en-US" sz="2000" dirty="0">
                <a:latin typeface="Calibri" panose="020F0502020204030204" pitchFamily="34" charset="0"/>
                <a:ea typeface="Calibri" panose="020F0502020204030204" pitchFamily="34" charset="0"/>
                <a:cs typeface="Arial" panose="020B0604020202020204" pitchFamily="34" charset="0"/>
              </a:rPr>
              <a:t>As</a:t>
            </a:r>
            <a:r>
              <a:rPr lang="en-US" sz="2000" dirty="0">
                <a:effectLst/>
                <a:latin typeface="Calibri" panose="020F0502020204030204" pitchFamily="34" charset="0"/>
                <a:ea typeface="Calibri" panose="020F0502020204030204" pitchFamily="34" charset="0"/>
                <a:cs typeface="Arial" panose="020B0604020202020204" pitchFamily="34" charset="0"/>
              </a:rPr>
              <a:t> a result, the driver’s </a:t>
            </a:r>
            <a:r>
              <a:rPr lang="en-US" sz="20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2000" dirty="0">
                <a:effectLst/>
                <a:latin typeface="Calibri" panose="020F0502020204030204" pitchFamily="34" charset="0"/>
                <a:ea typeface="Calibri" panose="020F0502020204030204" pitchFamily="34" charset="0"/>
                <a:cs typeface="Arial" panose="020B0604020202020204" pitchFamily="34" charset="0"/>
              </a:rPr>
              <a:t> should only be limited to sending the necessary data to the DUT.</a:t>
            </a:r>
          </a:p>
          <a:p>
            <a:pPr marL="0" indent="0">
              <a:buNone/>
            </a:pPr>
            <a:endParaRPr lang="en-US" dirty="0"/>
          </a:p>
        </p:txBody>
      </p:sp>
      <p:pic>
        <p:nvPicPr>
          <p:cNvPr id="6" name="תמונה 5">
            <a:extLst>
              <a:ext uri="{FF2B5EF4-FFF2-40B4-BE49-F238E27FC236}">
                <a16:creationId xmlns:a16="http://schemas.microsoft.com/office/drawing/2014/main" id="{F156B4CA-7746-47E9-BF60-DE942E35E4BC}"/>
              </a:ext>
            </a:extLst>
          </p:cNvPr>
          <p:cNvPicPr>
            <a:picLocks noChangeAspect="1"/>
          </p:cNvPicPr>
          <p:nvPr/>
        </p:nvPicPr>
        <p:blipFill>
          <a:blip r:embed="rId2"/>
          <a:stretch>
            <a:fillRect/>
          </a:stretch>
        </p:blipFill>
        <p:spPr>
          <a:xfrm>
            <a:off x="6629400" y="2057400"/>
            <a:ext cx="4724400" cy="2743200"/>
          </a:xfrm>
          <a:prstGeom prst="rect">
            <a:avLst/>
          </a:prstGeom>
        </p:spPr>
      </p:pic>
    </p:spTree>
    <p:extLst>
      <p:ext uri="{BB962C8B-B14F-4D97-AF65-F5344CB8AC3E}">
        <p14:creationId xmlns:p14="http://schemas.microsoft.com/office/powerpoint/2010/main" val="225412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71EC-2BE2-4930-B85B-06C413A693AB}"/>
              </a:ext>
            </a:extLst>
          </p:cNvPr>
          <p:cNvSpPr>
            <a:spLocks noGrp="1"/>
          </p:cNvSpPr>
          <p:nvPr>
            <p:ph type="title"/>
          </p:nvPr>
        </p:nvSpPr>
        <p:spPr/>
        <p:txBody>
          <a:bodyPr/>
          <a:lstStyle/>
          <a:p>
            <a:r>
              <a:rPr lang="en-US" dirty="0"/>
              <a:t>UVM Structure-Monitor</a:t>
            </a:r>
          </a:p>
        </p:txBody>
      </p:sp>
      <p:sp>
        <p:nvSpPr>
          <p:cNvPr id="3" name="Content Placeholder 2">
            <a:extLst>
              <a:ext uri="{FF2B5EF4-FFF2-40B4-BE49-F238E27FC236}">
                <a16:creationId xmlns:a16="http://schemas.microsoft.com/office/drawing/2014/main" id="{CA2A765C-4F6F-4C01-8DC9-673EB1853488}"/>
              </a:ext>
            </a:extLst>
          </p:cNvPr>
          <p:cNvSpPr>
            <a:spLocks noGrp="1"/>
          </p:cNvSpPr>
          <p:nvPr>
            <p:ph idx="1"/>
          </p:nvPr>
        </p:nvSpPr>
        <p:spPr>
          <a:xfrm>
            <a:off x="558800" y="1690688"/>
            <a:ext cx="6489700" cy="4351338"/>
          </a:xfrm>
        </p:spPr>
        <p:txBody>
          <a:bodyPr>
            <a:normAutofit/>
          </a:bodyPr>
          <a:lstStyle/>
          <a:p>
            <a:pPr marL="0" marR="0">
              <a:lnSpc>
                <a:spcPct val="107000"/>
              </a:lnSpc>
              <a:spcBef>
                <a:spcPts val="0"/>
              </a:spcBef>
              <a:spcAft>
                <a:spcPts val="800"/>
              </a:spcAft>
            </a:pPr>
            <a:r>
              <a:rPr lang="en-US" sz="1900" b="1" dirty="0">
                <a:latin typeface="Calibri" panose="020F0502020204030204" pitchFamily="34" charset="0"/>
                <a:ea typeface="Calibri" panose="020F0502020204030204" pitchFamily="34" charset="0"/>
                <a:cs typeface="Arial" panose="020B0604020202020204" pitchFamily="34" charset="0"/>
              </a:rPr>
              <a:t>O</a:t>
            </a:r>
            <a:r>
              <a:rPr lang="en-US" sz="1900" b="1" dirty="0">
                <a:effectLst/>
                <a:latin typeface="Calibri" panose="020F0502020204030204" pitchFamily="34" charset="0"/>
                <a:ea typeface="Calibri" panose="020F0502020204030204" pitchFamily="34" charset="0"/>
                <a:cs typeface="Arial" panose="020B0604020202020204" pitchFamily="34" charset="0"/>
              </a:rPr>
              <a:t>bserves</a:t>
            </a:r>
            <a:r>
              <a:rPr lang="en-US" sz="1900" dirty="0">
                <a:effectLst/>
                <a:latin typeface="Calibri" panose="020F0502020204030204" pitchFamily="34" charset="0"/>
                <a:ea typeface="Calibri" panose="020F0502020204030204" pitchFamily="34" charset="0"/>
                <a:cs typeface="Arial" panose="020B0604020202020204" pitchFamily="34" charset="0"/>
              </a:rPr>
              <a:t> communication of the DUT with the testbench. </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Passive component.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Doesn’t drive any </a:t>
            </a:r>
            <a:r>
              <a:rPr lang="en-US" sz="1700" b="1" dirty="0">
                <a:effectLst/>
                <a:latin typeface="Calibri" panose="020F0502020204030204" pitchFamily="34" charset="0"/>
                <a:ea typeface="Calibri" panose="020F0502020204030204" pitchFamily="34" charset="0"/>
                <a:cs typeface="Arial" panose="020B0604020202020204" pitchFamily="34" charset="0"/>
              </a:rPr>
              <a:t>signals</a:t>
            </a:r>
            <a:r>
              <a:rPr lang="en-US" sz="1700" dirty="0">
                <a:effectLst/>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its purpose is to </a:t>
            </a:r>
            <a:r>
              <a:rPr lang="en-US" sz="1700" b="1" dirty="0">
                <a:effectLst/>
                <a:latin typeface="Calibri" panose="020F0502020204030204" pitchFamily="34" charset="0"/>
                <a:ea typeface="Calibri" panose="020F0502020204030204" pitchFamily="34" charset="0"/>
                <a:cs typeface="Arial" panose="020B0604020202020204" pitchFamily="34" charset="0"/>
              </a:rPr>
              <a:t>extract</a:t>
            </a:r>
            <a:r>
              <a:rPr lang="en-US" sz="1700" dirty="0">
                <a:effectLst/>
                <a:latin typeface="Calibri" panose="020F0502020204030204" pitchFamily="34" charset="0"/>
                <a:ea typeface="Calibri" panose="020F0502020204030204" pitchFamily="34" charset="0"/>
                <a:cs typeface="Arial" panose="020B0604020202020204" pitchFamily="34" charset="0"/>
              </a:rPr>
              <a:t> signal information and </a:t>
            </a:r>
            <a:r>
              <a:rPr lang="en-US" sz="1700" b="1" dirty="0">
                <a:effectLst/>
                <a:latin typeface="Calibri" panose="020F0502020204030204" pitchFamily="34" charset="0"/>
                <a:ea typeface="Calibri" panose="020F0502020204030204" pitchFamily="34" charset="0"/>
                <a:cs typeface="Arial" panose="020B0604020202020204" pitchFamily="34" charset="0"/>
              </a:rPr>
              <a:t>translate</a:t>
            </a:r>
            <a:r>
              <a:rPr lang="en-US" sz="1700" dirty="0">
                <a:effectLst/>
                <a:latin typeface="Calibri" panose="020F0502020204030204" pitchFamily="34" charset="0"/>
                <a:ea typeface="Calibri" panose="020F0502020204030204" pitchFamily="34" charset="0"/>
                <a:cs typeface="Arial" panose="020B0604020202020204" pitchFamily="34" charset="0"/>
              </a:rPr>
              <a:t> it into meaningful information to be evaluated by other components.</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 </a:t>
            </a:r>
            <a:r>
              <a:rPr lang="en-US" sz="1900" dirty="0">
                <a:latin typeface="Calibri" panose="020F0502020204030204" pitchFamily="34" charset="0"/>
                <a:ea typeface="Calibri" panose="020F0502020204030204" pitchFamily="34" charset="0"/>
                <a:cs typeface="Arial" panose="020B0604020202020204" pitchFamily="34" charset="0"/>
              </a:rPr>
              <a:t>Ve</a:t>
            </a:r>
            <a:r>
              <a:rPr lang="en-US" sz="1900" dirty="0">
                <a:effectLst/>
                <a:latin typeface="Calibri" panose="020F0502020204030204" pitchFamily="34" charset="0"/>
                <a:ea typeface="Calibri" panose="020F0502020204030204" pitchFamily="34" charset="0"/>
                <a:cs typeface="Arial" panose="020B0604020202020204" pitchFamily="34" charset="0"/>
              </a:rPr>
              <a:t>rification environment is </a:t>
            </a:r>
            <a:r>
              <a:rPr lang="en-US" sz="1900" b="1" dirty="0">
                <a:effectLst/>
                <a:latin typeface="Calibri" panose="020F0502020204030204" pitchFamily="34" charset="0"/>
                <a:ea typeface="Calibri" panose="020F0502020204030204" pitchFamily="34" charset="0"/>
                <a:cs typeface="Arial" panose="020B0604020202020204" pitchFamily="34" charset="0"/>
              </a:rPr>
              <a:t>not limited </a:t>
            </a:r>
            <a:r>
              <a:rPr lang="en-US" sz="1900" dirty="0">
                <a:effectLst/>
                <a:latin typeface="Calibri" panose="020F0502020204030204" pitchFamily="34" charset="0"/>
                <a:ea typeface="Calibri" panose="020F0502020204030204" pitchFamily="34" charset="0"/>
                <a:cs typeface="Arial" panose="020B0604020202020204" pitchFamily="34" charset="0"/>
              </a:rPr>
              <a:t>to just one monitor</a:t>
            </a:r>
            <a:r>
              <a:rPr lang="en-US" sz="1900" dirty="0">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it can have </a:t>
            </a:r>
            <a:r>
              <a:rPr lang="en-US" sz="1700" b="1" dirty="0">
                <a:effectLst/>
                <a:latin typeface="Calibri" panose="020F0502020204030204" pitchFamily="34" charset="0"/>
                <a:ea typeface="Calibri" panose="020F0502020204030204" pitchFamily="34" charset="0"/>
                <a:cs typeface="Arial" panose="020B0604020202020204" pitchFamily="34" charset="0"/>
              </a:rPr>
              <a:t>multiple</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In this project, the environment will have </a:t>
            </a:r>
            <a:r>
              <a:rPr lang="en-US" sz="1700" b="1" dirty="0">
                <a:effectLst/>
                <a:latin typeface="Calibri" panose="020F0502020204030204" pitchFamily="34" charset="0"/>
                <a:ea typeface="Calibri" panose="020F0502020204030204" pitchFamily="34" charset="0"/>
                <a:cs typeface="Arial" panose="020B0604020202020204" pitchFamily="34" charset="0"/>
              </a:rPr>
              <a:t>two</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r>
              <a:rPr lang="en-US" sz="1700" dirty="0">
                <a:latin typeface="Calibri" panose="020F0502020204030204" pitchFamily="34" charset="0"/>
                <a:ea typeface="Calibri" panose="020F0502020204030204" pitchFamily="34" charset="0"/>
                <a:cs typeface="Arial" panose="020B0604020202020204" pitchFamily="34" charset="0"/>
              </a:rPr>
              <a:t> – for the DUT and for the Reference Model.</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900" dirty="0">
                <a:latin typeface="Calibri" panose="020F0502020204030204" pitchFamily="34" charset="0"/>
                <a:ea typeface="Calibri" panose="020F0502020204030204" pitchFamily="34" charset="0"/>
                <a:cs typeface="Arial" panose="020B0604020202020204" pitchFamily="34" charset="0"/>
              </a:rPr>
              <a:t>M</a:t>
            </a:r>
            <a:r>
              <a:rPr lang="en-US" sz="1900" dirty="0">
                <a:effectLst/>
                <a:latin typeface="Calibri" panose="020F0502020204030204" pitchFamily="34" charset="0"/>
                <a:ea typeface="Calibri" panose="020F0502020204030204" pitchFamily="34" charset="0"/>
                <a:cs typeface="Arial" panose="020B0604020202020204" pitchFamily="34" charset="0"/>
              </a:rPr>
              <a:t>onitors should </a:t>
            </a:r>
            <a:r>
              <a:rPr lang="en-US" sz="1900" b="1" dirty="0">
                <a:latin typeface="Calibri" panose="020F0502020204030204" pitchFamily="34" charset="0"/>
                <a:ea typeface="Calibri" panose="020F0502020204030204" pitchFamily="34" charset="0"/>
                <a:cs typeface="Arial" panose="020B0604020202020204" pitchFamily="34" charset="0"/>
              </a:rPr>
              <a:t>collect</a:t>
            </a:r>
            <a:r>
              <a:rPr lang="en-US" sz="1900" dirty="0">
                <a:effectLst/>
                <a:latin typeface="Calibri" panose="020F0502020204030204" pitchFamily="34" charset="0"/>
                <a:ea typeface="Calibri" panose="020F0502020204030204" pitchFamily="34" charset="0"/>
                <a:cs typeface="Arial" panose="020B0604020202020204" pitchFamily="34" charset="0"/>
              </a:rPr>
              <a:t> the outputs of DUT, Reference Model.</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Later, </a:t>
            </a:r>
            <a:r>
              <a:rPr lang="en-US" sz="1700" dirty="0">
                <a:latin typeface="Calibri" panose="020F0502020204030204" pitchFamily="34" charset="0"/>
                <a:ea typeface="Calibri" panose="020F0502020204030204" pitchFamily="34" charset="0"/>
                <a:cs typeface="Arial" panose="020B0604020202020204" pitchFamily="34" charset="0"/>
              </a:rPr>
              <a:t>they will</a:t>
            </a:r>
            <a:r>
              <a:rPr lang="en-US" sz="1700" dirty="0">
                <a:effectLst/>
                <a:latin typeface="Calibri" panose="020F0502020204030204" pitchFamily="34" charset="0"/>
                <a:ea typeface="Calibri" panose="020F0502020204030204" pitchFamily="34" charset="0"/>
                <a:cs typeface="Arial" panose="020B0604020202020204" pitchFamily="34" charset="0"/>
              </a:rPr>
              <a:t> </a:t>
            </a:r>
            <a:r>
              <a:rPr lang="en-US" sz="1700" b="1" dirty="0">
                <a:effectLst/>
                <a:latin typeface="Calibri" panose="020F0502020204030204" pitchFamily="34" charset="0"/>
                <a:ea typeface="Calibri" panose="020F0502020204030204" pitchFamily="34" charset="0"/>
                <a:cs typeface="Arial" panose="020B0604020202020204" pitchFamily="34" charset="0"/>
              </a:rPr>
              <a:t>send</a:t>
            </a:r>
            <a:r>
              <a:rPr lang="en-US" sz="1700" dirty="0">
                <a:effectLst/>
                <a:latin typeface="Calibri" panose="020F0502020204030204" pitchFamily="34" charset="0"/>
                <a:ea typeface="Calibri" panose="020F0502020204030204" pitchFamily="34" charset="0"/>
                <a:cs typeface="Arial" panose="020B0604020202020204" pitchFamily="34" charset="0"/>
              </a:rPr>
              <a:t> them to the scoreboard.</a:t>
            </a:r>
          </a:p>
          <a:p>
            <a:pPr marL="0" indent="0">
              <a:buNone/>
            </a:pPr>
            <a:endParaRPr lang="en-US" dirty="0"/>
          </a:p>
        </p:txBody>
      </p:sp>
      <p:pic>
        <p:nvPicPr>
          <p:cNvPr id="6" name="תמונה 5">
            <a:extLst>
              <a:ext uri="{FF2B5EF4-FFF2-40B4-BE49-F238E27FC236}">
                <a16:creationId xmlns:a16="http://schemas.microsoft.com/office/drawing/2014/main" id="{B396F028-9AB2-40E5-93D4-94E6AA67C764}"/>
              </a:ext>
            </a:extLst>
          </p:cNvPr>
          <p:cNvPicPr>
            <a:picLocks noChangeAspect="1"/>
          </p:cNvPicPr>
          <p:nvPr/>
        </p:nvPicPr>
        <p:blipFill>
          <a:blip r:embed="rId2"/>
          <a:stretch>
            <a:fillRect/>
          </a:stretch>
        </p:blipFill>
        <p:spPr>
          <a:xfrm>
            <a:off x="7258050" y="2494757"/>
            <a:ext cx="4724400" cy="2743200"/>
          </a:xfrm>
          <a:prstGeom prst="rect">
            <a:avLst/>
          </a:prstGeom>
        </p:spPr>
      </p:pic>
    </p:spTree>
    <p:extLst>
      <p:ext uri="{BB962C8B-B14F-4D97-AF65-F5344CB8AC3E}">
        <p14:creationId xmlns:p14="http://schemas.microsoft.com/office/powerpoint/2010/main" val="40028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601-C4FB-4487-834C-F746DE593CED}"/>
              </a:ext>
            </a:extLst>
          </p:cNvPr>
          <p:cNvSpPr>
            <a:spLocks noGrp="1"/>
          </p:cNvSpPr>
          <p:nvPr>
            <p:ph type="title"/>
          </p:nvPr>
        </p:nvSpPr>
        <p:spPr/>
        <p:txBody>
          <a:bodyPr/>
          <a:lstStyle/>
          <a:p>
            <a:r>
              <a:rPr lang="en-US" dirty="0"/>
              <a:t>UVM Structure-Agent</a:t>
            </a:r>
          </a:p>
        </p:txBody>
      </p:sp>
      <p:sp>
        <p:nvSpPr>
          <p:cNvPr id="3" name="Content Placeholder 2">
            <a:extLst>
              <a:ext uri="{FF2B5EF4-FFF2-40B4-BE49-F238E27FC236}">
                <a16:creationId xmlns:a16="http://schemas.microsoft.com/office/drawing/2014/main" id="{F7103F3C-0B53-46BA-87F1-6EFA0D152349}"/>
              </a:ext>
            </a:extLst>
          </p:cNvPr>
          <p:cNvSpPr>
            <a:spLocks noGrp="1"/>
          </p:cNvSpPr>
          <p:nvPr>
            <p:ph idx="1"/>
          </p:nvPr>
        </p:nvSpPr>
        <p:spPr>
          <a:xfrm>
            <a:off x="546475" y="2057400"/>
            <a:ext cx="6197226" cy="4351338"/>
          </a:xfrm>
        </p:spPr>
        <p:txBody>
          <a:bodyPr>
            <a:normAutofit/>
          </a:bodyPr>
          <a:lstStyle/>
          <a:p>
            <a:pPr marL="0" marR="0" indent="0">
              <a:lnSpc>
                <a:spcPct val="107000"/>
              </a:lnSpc>
              <a:spcBef>
                <a:spcPts val="0"/>
              </a:spcBef>
              <a:spcAft>
                <a:spcPts val="800"/>
              </a:spcAft>
              <a:buNone/>
            </a:pPr>
            <a:r>
              <a:rPr lang="en-US" sz="2000" u="sng" dirty="0">
                <a:latin typeface="Calibri" panose="020F0502020204030204" pitchFamily="34" charset="0"/>
                <a:cs typeface="Arial" panose="020B0604020202020204" pitchFamily="34" charset="0"/>
              </a:rPr>
              <a:t>Purpose:</a:t>
            </a:r>
          </a:p>
          <a:p>
            <a:pPr>
              <a:lnSpc>
                <a:spcPct val="107000"/>
              </a:lnSpc>
              <a:spcBef>
                <a:spcPts val="0"/>
              </a:spcBef>
              <a:spcAft>
                <a:spcPts val="800"/>
              </a:spcAft>
            </a:pPr>
            <a:r>
              <a:rPr lang="en-US" sz="2000" b="1" i="0" dirty="0">
                <a:effectLst/>
                <a:latin typeface="-apple-system"/>
              </a:rPr>
              <a:t>Construct</a:t>
            </a:r>
            <a:r>
              <a:rPr lang="en-US" sz="2000" b="0" i="0" dirty="0">
                <a:effectLst/>
                <a:latin typeface="-apple-system"/>
              </a:rPr>
              <a:t> monitors, sequencer, and driver</a:t>
            </a:r>
          </a:p>
          <a:p>
            <a:pPr lvl="1">
              <a:lnSpc>
                <a:spcPct val="107000"/>
              </a:lnSpc>
              <a:spcBef>
                <a:spcPts val="0"/>
              </a:spcBef>
              <a:spcAft>
                <a:spcPts val="800"/>
              </a:spcAft>
            </a:pPr>
            <a:r>
              <a:rPr lang="en-US" sz="1600" dirty="0">
                <a:latin typeface="-apple-system"/>
              </a:rPr>
              <a:t>Done in </a:t>
            </a:r>
            <a:r>
              <a:rPr lang="en-US" sz="1600" b="0" i="0" dirty="0">
                <a:effectLst/>
                <a:latin typeface="-apple-system"/>
              </a:rPr>
              <a:t>the </a:t>
            </a:r>
            <a:r>
              <a:rPr lang="en-US" sz="1600" b="1" i="0" dirty="0">
                <a:effectLst/>
                <a:latin typeface="-apple-system"/>
              </a:rPr>
              <a:t>build</a:t>
            </a:r>
            <a:r>
              <a:rPr lang="en-US" sz="1600" b="0" i="0" dirty="0">
                <a:effectLst/>
                <a:latin typeface="-apple-system"/>
              </a:rPr>
              <a:t> phase.</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Create two </a:t>
            </a:r>
            <a:r>
              <a:rPr lang="en-US" sz="2000" b="1" dirty="0">
                <a:latin typeface="Calibri" panose="020F0502020204030204" pitchFamily="34" charset="0"/>
                <a:cs typeface="Arial" panose="020B0604020202020204" pitchFamily="34" charset="0"/>
              </a:rPr>
              <a:t>analysis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These ports are </a:t>
            </a:r>
            <a:r>
              <a:rPr lang="en-US" sz="1600" b="1" dirty="0">
                <a:latin typeface="Calibri" panose="020F0502020204030204" pitchFamily="34" charset="0"/>
                <a:cs typeface="Arial" panose="020B0604020202020204" pitchFamily="34" charset="0"/>
              </a:rPr>
              <a:t>proxies</a:t>
            </a:r>
            <a:r>
              <a:rPr lang="en-US" sz="1600" dirty="0">
                <a:latin typeface="Calibri" panose="020F0502020204030204" pitchFamily="34" charset="0"/>
                <a:cs typeface="Arial" panose="020B0604020202020204" pitchFamily="34" charset="0"/>
              </a:rPr>
              <a:t> for the monitors connection’s of external scoreboard through the agent’s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Using the concept of </a:t>
            </a:r>
            <a:r>
              <a:rPr lang="en-US" sz="1600" b="1" dirty="0">
                <a:latin typeface="Calibri" panose="020F0502020204030204" pitchFamily="34" charset="0"/>
                <a:cs typeface="Arial" panose="020B0604020202020204" pitchFamily="34" charset="0"/>
              </a:rPr>
              <a:t>TLM ports</a:t>
            </a:r>
            <a:r>
              <a:rPr lang="en-US" sz="1600" dirty="0">
                <a:latin typeface="Calibri" panose="020F0502020204030204" pitchFamily="34" charset="0"/>
                <a:cs typeface="Arial" panose="020B0604020202020204" pitchFamily="34" charset="0"/>
              </a:rPr>
              <a:t>, it can connect each port to its destination.</a:t>
            </a:r>
          </a:p>
        </p:txBody>
      </p:sp>
      <p:pic>
        <p:nvPicPr>
          <p:cNvPr id="6" name="תמונה 5">
            <a:extLst>
              <a:ext uri="{FF2B5EF4-FFF2-40B4-BE49-F238E27FC236}">
                <a16:creationId xmlns:a16="http://schemas.microsoft.com/office/drawing/2014/main" id="{14AA9C95-2DBB-466D-BE35-A318D4510796}"/>
              </a:ext>
            </a:extLst>
          </p:cNvPr>
          <p:cNvPicPr>
            <a:picLocks noChangeAspect="1"/>
          </p:cNvPicPr>
          <p:nvPr/>
        </p:nvPicPr>
        <p:blipFill>
          <a:blip r:embed="rId3"/>
          <a:stretch>
            <a:fillRect/>
          </a:stretch>
        </p:blipFill>
        <p:spPr>
          <a:xfrm>
            <a:off x="7022727" y="2489200"/>
            <a:ext cx="4724400" cy="2743200"/>
          </a:xfrm>
          <a:prstGeom prst="rect">
            <a:avLst/>
          </a:prstGeom>
        </p:spPr>
      </p:pic>
    </p:spTree>
    <p:extLst>
      <p:ext uri="{BB962C8B-B14F-4D97-AF65-F5344CB8AC3E}">
        <p14:creationId xmlns:p14="http://schemas.microsoft.com/office/powerpoint/2010/main" val="287356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3424-2B1A-4D25-B40F-24920571A8BB}"/>
              </a:ext>
            </a:extLst>
          </p:cNvPr>
          <p:cNvSpPr>
            <a:spLocks noGrp="1"/>
          </p:cNvSpPr>
          <p:nvPr>
            <p:ph type="title"/>
          </p:nvPr>
        </p:nvSpPr>
        <p:spPr/>
        <p:txBody>
          <a:bodyPr/>
          <a:lstStyle/>
          <a:p>
            <a:r>
              <a:rPr lang="en-US" dirty="0"/>
              <a:t>UVM Structure – Scoreboard</a:t>
            </a:r>
          </a:p>
        </p:txBody>
      </p:sp>
      <p:sp>
        <p:nvSpPr>
          <p:cNvPr id="3" name="Content Placeholder 2">
            <a:extLst>
              <a:ext uri="{FF2B5EF4-FFF2-40B4-BE49-F238E27FC236}">
                <a16:creationId xmlns:a16="http://schemas.microsoft.com/office/drawing/2014/main" id="{D09A40D3-2771-4580-878D-5B091018EC57}"/>
              </a:ext>
            </a:extLst>
          </p:cNvPr>
          <p:cNvSpPr>
            <a:spLocks noGrp="1"/>
          </p:cNvSpPr>
          <p:nvPr>
            <p:ph idx="1"/>
          </p:nvPr>
        </p:nvSpPr>
        <p:spPr>
          <a:xfrm>
            <a:off x="838199" y="1690688"/>
            <a:ext cx="4995333" cy="4802187"/>
          </a:xfrm>
        </p:spPr>
        <p:txBody>
          <a:bodyPr>
            <a:normAutofit/>
          </a:bodyPr>
          <a:lstStyle/>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Arial" panose="020B0604020202020204" pitchFamily="34" charset="0"/>
              </a:rPr>
              <a:t>V</a:t>
            </a:r>
            <a:r>
              <a:rPr lang="en-US" sz="1400" b="1" dirty="0">
                <a:effectLst/>
                <a:latin typeface="Calibri" panose="020F0502020204030204" pitchFamily="34" charset="0"/>
                <a:ea typeface="Calibri" panose="020F0502020204030204" pitchFamily="34" charset="0"/>
                <a:cs typeface="Arial" panose="020B0604020202020204" pitchFamily="34" charset="0"/>
              </a:rPr>
              <a:t>erifies</a:t>
            </a:r>
            <a:r>
              <a:rPr lang="en-US" sz="1400" dirty="0">
                <a:effectLst/>
                <a:latin typeface="Calibri" panose="020F0502020204030204" pitchFamily="34" charset="0"/>
                <a:ea typeface="Calibri" panose="020F0502020204030204" pitchFamily="34" charset="0"/>
                <a:cs typeface="Arial" panose="020B0604020202020204" pitchFamily="34" charset="0"/>
              </a:rPr>
              <a:t> the proper operation of a design at a functional level. </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In this project, the same inputs are driven into the DUT and into the Reference Model, and their outputs are monitored by the monitors.</a:t>
            </a:r>
          </a:p>
          <a:p>
            <a:pPr marL="457200" lv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The scoreboard then receives these outputs and compares them. </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Some designers </a:t>
            </a:r>
            <a:r>
              <a:rPr lang="en-US" sz="1400" b="1" dirty="0">
                <a:effectLst/>
                <a:latin typeface="Calibri" panose="020F0502020204030204" pitchFamily="34" charset="0"/>
                <a:ea typeface="Calibri" panose="020F0502020204030204" pitchFamily="34" charset="0"/>
                <a:cs typeface="Arial" panose="020B0604020202020204" pitchFamily="34" charset="0"/>
              </a:rPr>
              <a:t>leave the prediction </a:t>
            </a:r>
            <a:r>
              <a:rPr lang="en-US" sz="1400" dirty="0">
                <a:effectLst/>
                <a:latin typeface="Calibri" panose="020F0502020204030204" pitchFamily="34" charset="0"/>
                <a:ea typeface="Calibri" panose="020F0502020204030204" pitchFamily="34" charset="0"/>
                <a:cs typeface="Arial" panose="020B0604020202020204" pitchFamily="34" charset="0"/>
              </a:rPr>
              <a:t>to the scoreboard.</a:t>
            </a:r>
          </a:p>
          <a:p>
            <a:pPr marL="457200" lvl="1">
              <a:lnSpc>
                <a:spcPct val="107000"/>
              </a:lnSpc>
              <a:spcBef>
                <a:spcPts val="0"/>
              </a:spcBef>
              <a:spcAft>
                <a:spcPts val="800"/>
              </a:spcAft>
            </a:pPr>
            <a:r>
              <a:rPr lang="en-US" sz="1100" dirty="0">
                <a:latin typeface="Calibri" panose="020F0502020204030204" pitchFamily="34" charset="0"/>
                <a:ea typeface="Calibri" panose="020F0502020204030204" pitchFamily="34" charset="0"/>
                <a:cs typeface="Arial" panose="020B0604020202020204" pitchFamily="34" charset="0"/>
              </a:rPr>
              <a:t>Therefore,</a:t>
            </a:r>
            <a:r>
              <a:rPr lang="en-US" sz="1100" dirty="0">
                <a:effectLst/>
                <a:latin typeface="Calibri" panose="020F0502020204030204" pitchFamily="34" charset="0"/>
                <a:ea typeface="Calibri" panose="020F0502020204030204" pitchFamily="34" charset="0"/>
                <a:cs typeface="Arial" panose="020B0604020202020204" pitchFamily="34" charset="0"/>
              </a:rPr>
              <a:t> the </a:t>
            </a:r>
            <a:r>
              <a:rPr lang="en-US" sz="11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1100" dirty="0">
                <a:effectLst/>
                <a:latin typeface="Calibri" panose="020F0502020204030204" pitchFamily="34" charset="0"/>
                <a:ea typeface="Calibri" panose="020F0502020204030204" pitchFamily="34" charset="0"/>
                <a:cs typeface="Arial" panose="020B0604020202020204" pitchFamily="34" charset="0"/>
              </a:rPr>
              <a:t> of the scoreboard is very subjective.</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Arial" panose="020B0604020202020204" pitchFamily="34" charset="0"/>
              </a:rPr>
              <a:t>Contains</a:t>
            </a:r>
            <a:r>
              <a:rPr lang="en-US" sz="1400" dirty="0">
                <a:effectLst/>
                <a:latin typeface="Calibri" panose="020F0502020204030204" pitchFamily="34" charset="0"/>
                <a:ea typeface="Calibri" panose="020F0502020204030204" pitchFamily="34" charset="0"/>
                <a:cs typeface="Arial" panose="020B0604020202020204" pitchFamily="34" charset="0"/>
              </a:rPr>
              <a:t> two analysis exports corresponding to the two monitors were created in agent.</a:t>
            </a:r>
          </a:p>
          <a:p>
            <a:pPr marL="457200" lvl="1">
              <a:lnSpc>
                <a:spcPct val="107000"/>
              </a:lnSpc>
              <a:spcBef>
                <a:spcPts val="0"/>
              </a:spcBef>
              <a:spcAft>
                <a:spcPts val="800"/>
              </a:spcAft>
            </a:pPr>
            <a:r>
              <a:rPr lang="en-US" sz="1000" b="1" dirty="0">
                <a:effectLst/>
                <a:latin typeface="Calibri" panose="020F0502020204030204" pitchFamily="34" charset="0"/>
                <a:ea typeface="Calibri" panose="020F0502020204030204" pitchFamily="34" charset="0"/>
                <a:cs typeface="Arial" panose="020B0604020202020204" pitchFamily="34" charset="0"/>
              </a:rPr>
              <a:t>used to </a:t>
            </a:r>
            <a:r>
              <a:rPr lang="en-US" sz="1000" dirty="0">
                <a:effectLst/>
                <a:latin typeface="Calibri" panose="020F0502020204030204" pitchFamily="34" charset="0"/>
                <a:ea typeface="Calibri" panose="020F0502020204030204" pitchFamily="34" charset="0"/>
                <a:cs typeface="Arial" panose="020B0604020202020204" pitchFamily="34" charset="0"/>
              </a:rPr>
              <a:t>retrieve transactions from both monitors. </a:t>
            </a:r>
          </a:p>
          <a:p>
            <a:pPr marL="0" marR="0" indent="0">
              <a:lnSpc>
                <a:spcPct val="107000"/>
              </a:lnSpc>
              <a:spcBef>
                <a:spcPts val="0"/>
              </a:spcBef>
              <a:spcAft>
                <a:spcPts val="800"/>
              </a:spcAft>
              <a:buNone/>
            </a:pP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 method </a:t>
            </a:r>
            <a:r>
              <a:rPr lang="en-US" sz="1400" b="1" dirty="0">
                <a:effectLst/>
                <a:latin typeface="Calibri" panose="020F0502020204030204" pitchFamily="34" charset="0"/>
                <a:ea typeface="Calibri" panose="020F0502020204030204" pitchFamily="34" charset="0"/>
                <a:cs typeface="Arial" panose="020B0604020202020204" pitchFamily="34" charset="0"/>
              </a:rPr>
              <a:t>compare</a:t>
            </a:r>
            <a:r>
              <a:rPr lang="en-US" sz="1400" dirty="0">
                <a:effectLst/>
                <a:latin typeface="Calibri" panose="020F0502020204030204" pitchFamily="34" charset="0"/>
                <a:ea typeface="Calibri" panose="020F0502020204030204" pitchFamily="34" charset="0"/>
                <a:cs typeface="Arial" panose="020B0604020202020204" pitchFamily="34" charset="0"/>
              </a:rPr>
              <a:t>() is</a:t>
            </a:r>
            <a:r>
              <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400" dirty="0">
                <a:effectLst/>
                <a:latin typeface="Calibri" panose="020F0502020204030204" pitchFamily="34" charset="0"/>
                <a:ea typeface="Calibri" panose="020F0502020204030204" pitchFamily="34" charset="0"/>
                <a:cs typeface="Arial" panose="020B0604020202020204" pitchFamily="34" charset="0"/>
              </a:rPr>
              <a:t>executed in the run phase.</a:t>
            </a:r>
          </a:p>
          <a:p>
            <a:pPr marL="457200" lvl="1">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To compare </a:t>
            </a:r>
            <a:r>
              <a:rPr lang="en-US" sz="1000" b="1" dirty="0">
                <a:effectLst/>
                <a:latin typeface="Calibri" panose="020F0502020204030204" pitchFamily="34" charset="0"/>
                <a:ea typeface="Calibri" panose="020F0502020204030204" pitchFamily="34" charset="0"/>
                <a:cs typeface="Arial" panose="020B0604020202020204" pitchFamily="34" charset="0"/>
              </a:rPr>
              <a:t>both</a:t>
            </a:r>
            <a:r>
              <a:rPr lang="en-US" sz="1000" dirty="0">
                <a:effectLst/>
                <a:latin typeface="Calibri" panose="020F0502020204030204" pitchFamily="34" charset="0"/>
                <a:ea typeface="Calibri" panose="020F0502020204030204" pitchFamily="34" charset="0"/>
                <a:cs typeface="Arial" panose="020B0604020202020204" pitchFamily="34" charset="0"/>
              </a:rPr>
              <a:t> transactions. If they </a:t>
            </a:r>
            <a:r>
              <a:rPr lang="en-US" sz="1000" b="1" dirty="0">
                <a:effectLst/>
                <a:latin typeface="Calibri" panose="020F0502020204030204" pitchFamily="34" charset="0"/>
                <a:ea typeface="Calibri" panose="020F0502020204030204" pitchFamily="34" charset="0"/>
                <a:cs typeface="Arial" panose="020B0604020202020204" pitchFamily="34" charset="0"/>
              </a:rPr>
              <a:t>match</a:t>
            </a:r>
            <a:r>
              <a:rPr lang="en-US" sz="1000" dirty="0">
                <a:effectLst/>
                <a:latin typeface="Calibri" panose="020F0502020204030204" pitchFamily="34" charset="0"/>
                <a:ea typeface="Calibri" panose="020F0502020204030204" pitchFamily="34" charset="0"/>
                <a:cs typeface="Arial" panose="020B0604020202020204" pitchFamily="34" charset="0"/>
              </a:rPr>
              <a:t>, it means that the Reference Model and the DUT both </a:t>
            </a:r>
            <a:r>
              <a:rPr lang="en-US" sz="1000" b="1" dirty="0">
                <a:effectLst/>
                <a:latin typeface="Calibri" panose="020F0502020204030204" pitchFamily="34" charset="0"/>
                <a:ea typeface="Calibri" panose="020F0502020204030204" pitchFamily="34" charset="0"/>
                <a:cs typeface="Arial" panose="020B0604020202020204" pitchFamily="34" charset="0"/>
              </a:rPr>
              <a:t>agree</a:t>
            </a:r>
            <a:r>
              <a:rPr lang="en-US" sz="1000" dirty="0">
                <a:effectLst/>
                <a:latin typeface="Calibri" panose="020F0502020204030204" pitchFamily="34" charset="0"/>
                <a:ea typeface="Calibri" panose="020F0502020204030204" pitchFamily="34" charset="0"/>
                <a:cs typeface="Arial" panose="020B0604020202020204" pitchFamily="34" charset="0"/>
              </a:rPr>
              <a:t> on the functionality and it will return an “OK” message.</a:t>
            </a:r>
          </a:p>
          <a:p>
            <a:pPr marL="0" indent="0">
              <a:buNone/>
            </a:pPr>
            <a:endParaRPr lang="en-US" sz="2000" dirty="0"/>
          </a:p>
        </p:txBody>
      </p:sp>
      <p:pic>
        <p:nvPicPr>
          <p:cNvPr id="6" name="תמונה 5">
            <a:extLst>
              <a:ext uri="{FF2B5EF4-FFF2-40B4-BE49-F238E27FC236}">
                <a16:creationId xmlns:a16="http://schemas.microsoft.com/office/drawing/2014/main" id="{23A32C57-1B72-4C3E-9A45-702F39FDF1F0}"/>
              </a:ext>
            </a:extLst>
          </p:cNvPr>
          <p:cNvPicPr>
            <a:picLocks noChangeAspect="1"/>
          </p:cNvPicPr>
          <p:nvPr/>
        </p:nvPicPr>
        <p:blipFill>
          <a:blip r:embed="rId2"/>
          <a:stretch>
            <a:fillRect/>
          </a:stretch>
        </p:blipFill>
        <p:spPr>
          <a:xfrm>
            <a:off x="6891020" y="2123048"/>
            <a:ext cx="4724400" cy="2743200"/>
          </a:xfrm>
          <a:prstGeom prst="rect">
            <a:avLst/>
          </a:prstGeom>
        </p:spPr>
      </p:pic>
    </p:spTree>
    <p:extLst>
      <p:ext uri="{BB962C8B-B14F-4D97-AF65-F5344CB8AC3E}">
        <p14:creationId xmlns:p14="http://schemas.microsoft.com/office/powerpoint/2010/main" val="419250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82C9-C5E9-46A1-A5FE-464961E38D59}"/>
              </a:ext>
            </a:extLst>
          </p:cNvPr>
          <p:cNvSpPr>
            <a:spLocks noGrp="1"/>
          </p:cNvSpPr>
          <p:nvPr>
            <p:ph type="title"/>
          </p:nvPr>
        </p:nvSpPr>
        <p:spPr/>
        <p:txBody>
          <a:bodyPr/>
          <a:lstStyle/>
          <a:p>
            <a:r>
              <a:rPr lang="en-US" dirty="0"/>
              <a:t>DUT – The K means algorithm</a:t>
            </a:r>
          </a:p>
        </p:txBody>
      </p:sp>
      <p:sp>
        <p:nvSpPr>
          <p:cNvPr id="3" name="Content Placeholder 2">
            <a:extLst>
              <a:ext uri="{FF2B5EF4-FFF2-40B4-BE49-F238E27FC236}">
                <a16:creationId xmlns:a16="http://schemas.microsoft.com/office/drawing/2014/main" id="{1D044DD6-49B6-441D-BC45-2229019E8CF1}"/>
              </a:ext>
            </a:extLst>
          </p:cNvPr>
          <p:cNvSpPr>
            <a:spLocks noGrp="1"/>
          </p:cNvSpPr>
          <p:nvPr>
            <p:ph idx="1"/>
          </p:nvPr>
        </p:nvSpPr>
        <p:spPr/>
        <p:txBody>
          <a:bodyPr>
            <a:normAutofit fontScale="92500"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dirty="0"/>
          </a:p>
        </p:txBody>
      </p:sp>
    </p:spTree>
    <p:extLst>
      <p:ext uri="{BB962C8B-B14F-4D97-AF65-F5344CB8AC3E}">
        <p14:creationId xmlns:p14="http://schemas.microsoft.com/office/powerpoint/2010/main" val="157557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AC71-61E2-46B2-8D2C-C09A2A28D4FB}"/>
              </a:ext>
            </a:extLst>
          </p:cNvPr>
          <p:cNvSpPr>
            <a:spLocks noGrp="1"/>
          </p:cNvSpPr>
          <p:nvPr>
            <p:ph type="title"/>
          </p:nvPr>
        </p:nvSpPr>
        <p:spPr/>
        <p:txBody>
          <a:bodyPr/>
          <a:lstStyle/>
          <a:p>
            <a:r>
              <a:rPr lang="en-US" dirty="0"/>
              <a:t>DUT - Architecture </a:t>
            </a:r>
          </a:p>
        </p:txBody>
      </p:sp>
      <p:sp>
        <p:nvSpPr>
          <p:cNvPr id="3" name="Content Placeholder 2">
            <a:extLst>
              <a:ext uri="{FF2B5EF4-FFF2-40B4-BE49-F238E27FC236}">
                <a16:creationId xmlns:a16="http://schemas.microsoft.com/office/drawing/2014/main" id="{A553AD44-9CE1-460E-884A-16A67897D79A}"/>
              </a:ext>
            </a:extLst>
          </p:cNvPr>
          <p:cNvSpPr>
            <a:spLocks noGrp="1"/>
          </p:cNvSpPr>
          <p:nvPr>
            <p:ph idx="1"/>
          </p:nvPr>
        </p:nvSpPr>
        <p:spPr>
          <a:xfrm>
            <a:off x="382905" y="1825625"/>
            <a:ext cx="5609931" cy="4667250"/>
          </a:xfrm>
        </p:spPr>
        <p:txBody>
          <a:bodyPr>
            <a:normAutofit fontScale="85000" lnSpcReduction="10000"/>
          </a:bodyPr>
          <a:lstStyle/>
          <a:p>
            <a:r>
              <a:rPr lang="en-US" dirty="0"/>
              <a:t>The high-level architecture </a:t>
            </a:r>
            <a:r>
              <a:rPr lang="en-US" b="1" dirty="0"/>
              <a:t>composed</a:t>
            </a:r>
            <a:r>
              <a:rPr lang="en-US" dirty="0"/>
              <a:t> of two main modules:</a:t>
            </a:r>
          </a:p>
          <a:p>
            <a:r>
              <a:rPr lang="en-US" sz="2800" dirty="0"/>
              <a:t>The “</a:t>
            </a:r>
            <a:r>
              <a:rPr lang="en-US" sz="2800" b="1" dirty="0"/>
              <a:t>Register file</a:t>
            </a:r>
            <a:r>
              <a:rPr lang="en-US" sz="2800" dirty="0"/>
              <a:t>” – communication mediator:</a:t>
            </a:r>
            <a:br>
              <a:rPr lang="en-US" sz="2800" dirty="0"/>
            </a:br>
            <a:endParaRPr lang="en-US" sz="2800" dirty="0"/>
          </a:p>
          <a:p>
            <a:pPr lvl="1"/>
            <a:r>
              <a:rPr lang="en-US" dirty="0"/>
              <a:t>Communicate with the CPU host and store </a:t>
            </a:r>
            <a:r>
              <a:rPr lang="en-US" b="1" dirty="0"/>
              <a:t>income</a:t>
            </a:r>
            <a:r>
              <a:rPr lang="en-US" dirty="0"/>
              <a:t> data.</a:t>
            </a:r>
            <a:br>
              <a:rPr lang="en-US" dirty="0"/>
            </a:br>
            <a:endParaRPr lang="en-US" dirty="0"/>
          </a:p>
          <a:p>
            <a:pPr lvl="1"/>
            <a:r>
              <a:rPr lang="en-US" dirty="0"/>
              <a:t>Communicate with “K means core”, and store </a:t>
            </a:r>
            <a:r>
              <a:rPr lang="en-US" b="1" dirty="0"/>
              <a:t>output</a:t>
            </a:r>
            <a:r>
              <a:rPr lang="en-US" dirty="0"/>
              <a:t> data.</a:t>
            </a:r>
          </a:p>
          <a:p>
            <a:pPr lvl="1"/>
            <a:endParaRPr lang="en-US" dirty="0"/>
          </a:p>
          <a:p>
            <a:r>
              <a:rPr lang="en-US" dirty="0"/>
              <a:t> </a:t>
            </a:r>
            <a:r>
              <a:rPr lang="en-US" sz="2800" dirty="0"/>
              <a:t>The “</a:t>
            </a:r>
            <a:r>
              <a:rPr lang="en-US" sz="2800" b="1" dirty="0"/>
              <a:t>K means core</a:t>
            </a:r>
            <a:r>
              <a:rPr lang="en-US" sz="2800" dirty="0"/>
              <a:t>” – the “brain”. </a:t>
            </a:r>
          </a:p>
          <a:p>
            <a:pPr lvl="1"/>
            <a:r>
              <a:rPr lang="en-US" b="1" dirty="0"/>
              <a:t>Run</a:t>
            </a:r>
            <a:r>
              <a:rPr lang="en-US" dirty="0"/>
              <a:t> the algorithm when getting a </a:t>
            </a:r>
            <a:r>
              <a:rPr lang="en-US" b="1" dirty="0"/>
              <a:t>GO</a:t>
            </a:r>
            <a:r>
              <a:rPr lang="en-US" dirty="0"/>
              <a:t> signal.</a:t>
            </a:r>
          </a:p>
          <a:p>
            <a:pPr lvl="1"/>
            <a:r>
              <a:rPr lang="en-US" dirty="0"/>
              <a:t>When finished – throw an </a:t>
            </a:r>
            <a:r>
              <a:rPr lang="en-US" b="1" dirty="0"/>
              <a:t>interrupt</a:t>
            </a:r>
            <a:r>
              <a:rPr lang="en-US" dirty="0"/>
              <a:t> to CPU host (passed through the “Register file”).</a:t>
            </a:r>
          </a:p>
          <a:p>
            <a:endParaRPr lang="en-US" dirty="0"/>
          </a:p>
        </p:txBody>
      </p:sp>
      <p:pic>
        <p:nvPicPr>
          <p:cNvPr id="4" name="Content Placeholder 5">
            <a:extLst>
              <a:ext uri="{FF2B5EF4-FFF2-40B4-BE49-F238E27FC236}">
                <a16:creationId xmlns:a16="http://schemas.microsoft.com/office/drawing/2014/main" id="{CBDDDF8A-0F3B-43D8-AC19-5600F0B7B51B}"/>
              </a:ext>
            </a:extLst>
          </p:cNvPr>
          <p:cNvPicPr>
            <a:picLocks noChangeAspect="1"/>
          </p:cNvPicPr>
          <p:nvPr/>
        </p:nvPicPr>
        <p:blipFill>
          <a:blip r:embed="rId3"/>
          <a:stretch>
            <a:fillRect/>
          </a:stretch>
        </p:blipFill>
        <p:spPr>
          <a:xfrm>
            <a:off x="6297637" y="1825625"/>
            <a:ext cx="5609932" cy="4245878"/>
          </a:xfrm>
          <a:prstGeom prst="rect">
            <a:avLst/>
          </a:prstGeom>
        </p:spPr>
      </p:pic>
    </p:spTree>
    <p:extLst>
      <p:ext uri="{BB962C8B-B14F-4D97-AF65-F5344CB8AC3E}">
        <p14:creationId xmlns:p14="http://schemas.microsoft.com/office/powerpoint/2010/main" val="392003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C4D-4D77-46E1-AA53-6C645834B964}"/>
              </a:ext>
            </a:extLst>
          </p:cNvPr>
          <p:cNvSpPr>
            <a:spLocks noGrp="1"/>
          </p:cNvSpPr>
          <p:nvPr>
            <p:ph type="title"/>
          </p:nvPr>
        </p:nvSpPr>
        <p:spPr/>
        <p:txBody>
          <a:bodyPr/>
          <a:lstStyle/>
          <a:p>
            <a:r>
              <a:rPr lang="en-US" dirty="0"/>
              <a:t>DUT - Input data characteristics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1A9714-6A36-4BE3-84F6-BF912A79D008}"/>
                  </a:ext>
                </a:extLst>
              </p:cNvPr>
              <p:cNvSpPr>
                <a:spLocks noGrp="1"/>
              </p:cNvSpPr>
              <p:nvPr>
                <p:ph idx="1"/>
              </p:nvPr>
            </p:nvSpPr>
            <p:spPr>
              <a:xfrm>
                <a:off x="838200" y="1825625"/>
                <a:ext cx="10515600" cy="4667250"/>
              </a:xfrm>
            </p:spPr>
            <p:txBody>
              <a:bodyPr>
                <a:normAutofit fontScale="85000" lnSpcReduction="2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Every data in the DUT is a </a:t>
                </a:r>
                <a:r>
                  <a:rPr lang="en-US" sz="2000" b="1" dirty="0">
                    <a:effectLst/>
                    <a:latin typeface="Calibri" panose="020F0502020204030204" pitchFamily="34" charset="0"/>
                    <a:ea typeface="Calibri" panose="020F0502020204030204" pitchFamily="34" charset="0"/>
                    <a:cs typeface="Arial" panose="020B0604020202020204" pitchFamily="34" charset="0"/>
                  </a:rPr>
                  <a:t>7-dimensional</a:t>
                </a:r>
                <a:r>
                  <a:rPr lang="en-US" sz="2000" dirty="0">
                    <a:effectLst/>
                    <a:latin typeface="Calibri" panose="020F0502020204030204" pitchFamily="34" charset="0"/>
                    <a:ea typeface="Calibri" panose="020F0502020204030204" pitchFamily="34" charset="0"/>
                    <a:cs typeface="Arial" panose="020B0604020202020204" pitchFamily="34" charset="0"/>
                  </a:rPr>
                  <a:t> point.</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Every data point or centroid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effectLst/>
                    <a:latin typeface="Calibri" panose="020F0502020204030204" pitchFamily="34" charset="0"/>
                    <a:ea typeface="Calibri" panose="020F0502020204030204" pitchFamily="34" charset="0"/>
                    <a:cs typeface="Arial" panose="020B0604020202020204" pitchFamily="34" charset="0"/>
                  </a:rPr>
                  <a:t> in the DUT is represented by fixed point representation with 13 bits:</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a:t>
                </a:r>
                <a:r>
                  <a:rPr lang="en-US" sz="1600" dirty="0">
                    <a:latin typeface="Calibri" panose="020F0502020204030204" pitchFamily="34" charset="0"/>
                    <a:ea typeface="Calibri" panose="020F0502020204030204" pitchFamily="34" charset="0"/>
                    <a:cs typeface="Arial" panose="020B0604020202020204" pitchFamily="34" charset="0"/>
                  </a:rPr>
                  <a:t> – </a:t>
                </a:r>
                <a:r>
                  <a:rPr lang="en-US" sz="1600" dirty="0">
                    <a:effectLst/>
                    <a:latin typeface="Calibri" panose="020F0502020204030204" pitchFamily="34" charset="0"/>
                    <a:ea typeface="Calibri" panose="020F0502020204030204" pitchFamily="34" charset="0"/>
                    <a:cs typeface="Arial" panose="020B0604020202020204" pitchFamily="34" charset="0"/>
                  </a:rPr>
                  <a:t>the MSB, is the sign bit.</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2 for the integer part of the number.</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remaining 10 are for the fractional part of the number.</a:t>
                </a:r>
              </a:p>
              <a:p>
                <a:pPr marL="228600" lvl="1" indent="0">
                  <a:lnSpc>
                    <a:spcPct val="107000"/>
                  </a:lnSpc>
                  <a:spcBef>
                    <a:spcPts val="0"/>
                  </a:spcBef>
                  <a:spcAft>
                    <a:spcPts val="800"/>
                  </a:spcAft>
                  <a:buNone/>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a:t>
                </a:r>
                <a:r>
                  <a:rPr lang="en-US" sz="2000" b="1" dirty="0">
                    <a:effectLst/>
                    <a:latin typeface="Calibri" panose="020F0502020204030204" pitchFamily="34" charset="0"/>
                    <a:ea typeface="Calibri" panose="020F0502020204030204" pitchFamily="34" charset="0"/>
                    <a:cs typeface="Arial" panose="020B0604020202020204" pitchFamily="34" charset="0"/>
                  </a:rPr>
                  <a:t>dynamic range </a:t>
                </a:r>
                <a:r>
                  <a:rPr lang="en-US" sz="2000" dirty="0">
                    <a:effectLst/>
                    <a:latin typeface="Calibri" panose="020F0502020204030204" pitchFamily="34" charset="0"/>
                    <a:ea typeface="Calibri" panose="020F0502020204030204" pitchFamily="34" charset="0"/>
                    <a:cs typeface="Arial" panose="020B0604020202020204" pitchFamily="34" charset="0"/>
                  </a:rPr>
                  <a:t>of data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effectLst/>
                    <a:latin typeface="Calibri" panose="020F0502020204030204" pitchFamily="34" charset="0"/>
                    <a:ea typeface="Calibri" panose="020F0502020204030204" pitchFamily="34" charset="0"/>
                    <a:cs typeface="Arial" panose="020B0604020202020204" pitchFamily="34" charset="0"/>
                  </a:rPr>
                  <a:t> is [-3.999,3.999].</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data points are </a:t>
                </a:r>
                <a:r>
                  <a:rPr lang="en-US" sz="2000" b="1" dirty="0">
                    <a:effectLst/>
                    <a:latin typeface="Calibri" panose="020F0502020204030204" pitchFamily="34" charset="0"/>
                    <a:ea typeface="Calibri" panose="020F0502020204030204" pitchFamily="34" charset="0"/>
                    <a:cs typeface="Arial" panose="020B0604020202020204" pitchFamily="34" charset="0"/>
                  </a:rPr>
                  <a:t>stored</a:t>
                </a:r>
                <a:r>
                  <a:rPr lang="en-US" sz="2000" dirty="0">
                    <a:effectLst/>
                    <a:latin typeface="Calibri" panose="020F0502020204030204" pitchFamily="34" charset="0"/>
                    <a:ea typeface="Calibri" panose="020F0502020204030204" pitchFamily="34" charset="0"/>
                    <a:cs typeface="Arial" panose="020B0604020202020204" pitchFamily="34" charset="0"/>
                  </a:rPr>
                  <a:t> in the DUT as matrix of 512x7.</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latin typeface="Calibri" panose="020F0502020204030204" pitchFamily="34" charset="0"/>
                    <a:ea typeface="Calibri" panose="020F0502020204030204" pitchFamily="34" charset="0"/>
                    <a:cs typeface="Arial" panose="020B0604020202020204" pitchFamily="34" charset="0"/>
                  </a:rPr>
                  <a:t>core consists </a:t>
                </a:r>
                <a:r>
                  <a:rPr lang="en-US" sz="2000" dirty="0">
                    <a:effectLst/>
                    <a:latin typeface="Calibri" panose="020F0502020204030204" pitchFamily="34" charset="0"/>
                    <a:ea typeface="Calibri" panose="020F0502020204030204" pitchFamily="34" charset="0"/>
                    <a:cs typeface="Arial" panose="020B0604020202020204" pitchFamily="34" charset="0"/>
                  </a:rPr>
                  <a:t>accumulators for data points, the maximum value </a:t>
                </a:r>
                <a:r>
                  <a:rPr lang="en-US" sz="2000" dirty="0">
                    <a:latin typeface="Calibri" panose="020F0502020204030204" pitchFamily="34" charset="0"/>
                    <a:ea typeface="Calibri" panose="020F0502020204030204" pitchFamily="34" charset="0"/>
                    <a:cs typeface="Arial" panose="020B0604020202020204" pitchFamily="34" charset="0"/>
                  </a:rPr>
                  <a:t>of summation for point’s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latin typeface="Calibri" panose="020F0502020204030204" pitchFamily="34" charset="0"/>
                    <a:ea typeface="Calibri" panose="020F0502020204030204" pitchFamily="34"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a:lnSpc>
                    <a:spcPct val="107000"/>
                  </a:lnSpc>
                  <a:spcBef>
                    <a:spcPts val="0"/>
                  </a:spcBef>
                  <a:spcAft>
                    <a:spcPts val="800"/>
                  </a:spcAft>
                  <a:buNone/>
                </a:pPr>
                <a14:m>
                  <m:oMath xmlns:m="http://schemas.openxmlformats.org/officeDocument/2006/math">
                    <m:r>
                      <a:rPr lang="en-US" sz="2000" i="1">
                        <a:effectLst/>
                        <a:latin typeface="Cambria Math" panose="02040503050406030204" pitchFamily="18" charset="0"/>
                        <a:ea typeface="Calibri" panose="020F0502020204030204" pitchFamily="34"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999</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512</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2047</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448</m:t>
                    </m:r>
                  </m:oMath>
                </a14:m>
                <a:r>
                  <a:rPr lang="en-US" sz="2000" dirty="0">
                    <a:effectLst/>
                    <a:latin typeface="Calibri" panose="020F0502020204030204" pitchFamily="34" charset="0"/>
                    <a:ea typeface="Times New Roman" panose="02020603050405020304" pitchFamily="18" charset="0"/>
                    <a:cs typeface="Arial" panose="020B0604020202020204" pitchFamily="34" charset="0"/>
                  </a:rPr>
                  <a:t> </a:t>
                </a:r>
                <a:r>
                  <a:rPr lang="en-US"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order to represent this value, 22 bits will be needed:</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1(the MSB is a sign bit).</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11 for integer part of the number.</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remaining 10 for the fractional part of the number.</a:t>
                </a:r>
              </a:p>
              <a:p>
                <a:pPr marL="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3200" dirty="0"/>
              </a:p>
            </p:txBody>
          </p:sp>
        </mc:Choice>
        <mc:Fallback>
          <p:sp>
            <p:nvSpPr>
              <p:cNvPr id="3" name="Content Placeholder 2">
                <a:extLst>
                  <a:ext uri="{FF2B5EF4-FFF2-40B4-BE49-F238E27FC236}">
                    <a16:creationId xmlns:a16="http://schemas.microsoft.com/office/drawing/2014/main" id="{631A9714-6A36-4BE3-84F6-BF912A79D008}"/>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290" t="-1044"/>
                </a:stretch>
              </a:blipFill>
            </p:spPr>
            <p:txBody>
              <a:bodyPr/>
              <a:lstStyle/>
              <a:p>
                <a:r>
                  <a:rPr lang="he-IL">
                    <a:noFill/>
                  </a:rPr>
                  <a:t> </a:t>
                </a:r>
              </a:p>
            </p:txBody>
          </p:sp>
        </mc:Fallback>
      </mc:AlternateContent>
    </p:spTree>
    <p:extLst>
      <p:ext uri="{BB962C8B-B14F-4D97-AF65-F5344CB8AC3E}">
        <p14:creationId xmlns:p14="http://schemas.microsoft.com/office/powerpoint/2010/main" val="218562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8883-AB87-454E-A25B-F33025010BA2}"/>
              </a:ext>
            </a:extLst>
          </p:cNvPr>
          <p:cNvSpPr>
            <a:spLocks noGrp="1"/>
          </p:cNvSpPr>
          <p:nvPr>
            <p:ph type="title"/>
          </p:nvPr>
        </p:nvSpPr>
        <p:spPr/>
        <p:txBody>
          <a:bodyPr/>
          <a:lstStyle/>
          <a:p>
            <a:r>
              <a:rPr lang="en-US" dirty="0"/>
              <a:t>DUT - Parameters</a:t>
            </a:r>
          </a:p>
        </p:txBody>
      </p:sp>
      <p:sp>
        <p:nvSpPr>
          <p:cNvPr id="3" name="Content Placeholder 2">
            <a:extLst>
              <a:ext uri="{FF2B5EF4-FFF2-40B4-BE49-F238E27FC236}">
                <a16:creationId xmlns:a16="http://schemas.microsoft.com/office/drawing/2014/main" id="{9AC4D380-5DC6-4C8B-BA28-07FA21CC2C88}"/>
              </a:ext>
            </a:extLst>
          </p:cNvPr>
          <p:cNvSpPr>
            <a:spLocks noGrp="1"/>
          </p:cNvSpPr>
          <p:nvPr>
            <p:ph idx="1"/>
          </p:nvPr>
        </p:nvSpPr>
        <p:spPr>
          <a:xfrm>
            <a:off x="838200" y="1888067"/>
            <a:ext cx="10515600" cy="4288896"/>
          </a:xfrm>
        </p:spPr>
        <p:txBody>
          <a:bodyPr>
            <a:normAutofit fontScale="70000" lnSpcReduction="20000"/>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One must </a:t>
            </a:r>
            <a:r>
              <a:rPr lang="en-US" sz="2000" b="1" dirty="0">
                <a:latin typeface="Calibri" panose="020F0502020204030204" pitchFamily="34" charset="0"/>
                <a:ea typeface="Calibri" panose="020F0502020204030204" pitchFamily="34" charset="0"/>
                <a:cs typeface="Arial" panose="020B0604020202020204" pitchFamily="34" charset="0"/>
              </a:rPr>
              <a:t>configure</a:t>
            </a:r>
            <a:r>
              <a:rPr lang="en-US" sz="2000" dirty="0">
                <a:latin typeface="Calibri" panose="020F0502020204030204" pitchFamily="34" charset="0"/>
                <a:ea typeface="Calibri" panose="020F0502020204030204" pitchFamily="34" charset="0"/>
                <a:cs typeface="Arial" panose="020B0604020202020204" pitchFamily="34" charset="0"/>
              </a:rPr>
              <a:t>(fill) the following parameters, </a:t>
            </a:r>
            <a:r>
              <a:rPr lang="en-US" sz="2000" dirty="0">
                <a:effectLst/>
                <a:latin typeface="Calibri" panose="020F0502020204030204" pitchFamily="34" charset="0"/>
                <a:ea typeface="Calibri" panose="020F0502020204030204" pitchFamily="34" charset="0"/>
                <a:cs typeface="Arial" panose="020B0604020202020204" pitchFamily="34" charset="0"/>
              </a:rPr>
              <a:t>Before sending the go signal:</a:t>
            </a:r>
          </a:p>
          <a:p>
            <a:pPr lvl="1"/>
            <a:r>
              <a:rPr lang="en-US" sz="1600" dirty="0">
                <a:effectLst/>
                <a:latin typeface="Calibri" panose="020F0502020204030204" pitchFamily="34" charset="0"/>
                <a:ea typeface="Calibri" panose="020F0502020204030204" pitchFamily="34" charset="0"/>
                <a:cs typeface="Arial" panose="020B0604020202020204" pitchFamily="34" charset="0"/>
              </a:rPr>
              <a:t>At least 8 data points need to be </a:t>
            </a:r>
            <a:r>
              <a:rPr lang="en-US" sz="1600" b="1" dirty="0">
                <a:effectLst/>
                <a:latin typeface="Calibri" panose="020F0502020204030204" pitchFamily="34" charset="0"/>
                <a:ea typeface="Calibri" panose="020F0502020204030204" pitchFamily="34" charset="0"/>
                <a:cs typeface="Arial" panose="020B0604020202020204" pitchFamily="34" charset="0"/>
              </a:rPr>
              <a:t>written</a:t>
            </a:r>
            <a:r>
              <a:rPr lang="en-US" sz="1600" dirty="0">
                <a:effectLst/>
                <a:latin typeface="Calibri" panose="020F0502020204030204" pitchFamily="34" charset="0"/>
                <a:ea typeface="Calibri" panose="020F0502020204030204" pitchFamily="34" charset="0"/>
                <a:cs typeface="Arial" panose="020B0604020202020204" pitchFamily="34" charset="0"/>
              </a:rPr>
              <a:t> to the IP’s RAM. </a:t>
            </a:r>
          </a:p>
          <a:p>
            <a:pPr lvl="1"/>
            <a:r>
              <a:rPr lang="en-US" sz="1600" dirty="0">
                <a:latin typeface="Calibri" panose="020F0502020204030204" pitchFamily="34" charset="0"/>
                <a:cs typeface="Arial" panose="020B0604020202020204" pitchFamily="34" charset="0"/>
              </a:rPr>
              <a:t>The “First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“Last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registers should be configured (not necessarily in this order).</a:t>
            </a:r>
          </a:p>
          <a:p>
            <a:pPr marL="457200" lvl="1" indent="0">
              <a:buNone/>
            </a:pPr>
            <a:endParaRPr lang="en-US" sz="1600" dirty="0">
              <a:latin typeface="Calibri" panose="020F0502020204030204" pitchFamily="34" charset="0"/>
              <a:cs typeface="Arial" panose="020B0604020202020204" pitchFamily="34" charset="0"/>
            </a:endParaRPr>
          </a:p>
          <a:p>
            <a:pPr marL="457200" lvl="1" indent="0">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Configuration of other parameters:</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centroids 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a:t>
            </a:r>
            <a:r>
              <a:rPr lang="en-US" sz="1600" b="1" dirty="0">
                <a:latin typeface="Calibri" panose="020F0502020204030204" pitchFamily="34" charset="0"/>
                <a:cs typeface="Arial" panose="020B0604020202020204" pitchFamily="34" charset="0"/>
              </a:rPr>
              <a:t>value</a:t>
            </a:r>
            <a:r>
              <a:rPr lang="en-US" sz="1600" dirty="0">
                <a:latin typeface="Calibri" panose="020F0502020204030204" pitchFamily="34" charset="0"/>
                <a:cs typeface="Arial" panose="020B0604020202020204" pitchFamily="34" charset="0"/>
              </a:rPr>
              <a:t> for all centroids initial is zero.</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Can be </a:t>
            </a:r>
            <a:r>
              <a:rPr lang="en-US" sz="1600" b="1" dirty="0">
                <a:latin typeface="Calibri" panose="020F0502020204030204" pitchFamily="34" charset="0"/>
                <a:cs typeface="Arial" panose="020B0604020202020204" pitchFamily="34" charset="0"/>
              </a:rPr>
              <a:t>changed</a:t>
            </a:r>
            <a:r>
              <a:rPr lang="en-US" sz="1600" dirty="0">
                <a:latin typeface="Calibri" panose="020F0502020204030204" pitchFamily="34" charset="0"/>
                <a:cs typeface="Arial" panose="020B0604020202020204" pitchFamily="34" charset="0"/>
              </a:rPr>
              <a:t>, by writing values to registers “</a:t>
            </a:r>
            <a:r>
              <a:rPr lang="en-US" sz="1600" dirty="0" err="1">
                <a:latin typeface="Calibri" panose="020F0502020204030204" pitchFamily="34" charset="0"/>
                <a:cs typeface="Arial" panose="020B0604020202020204" pitchFamily="34" charset="0"/>
              </a:rPr>
              <a:t>Cent_X_reg</a:t>
            </a:r>
            <a:r>
              <a:rPr lang="en-US" sz="1600" dirty="0">
                <a:latin typeface="Calibri" panose="020F0502020204030204" pitchFamily="34" charset="0"/>
                <a:cs typeface="Arial" panose="020B0604020202020204" pitchFamily="34" charset="0"/>
              </a:rPr>
              <a:t>”, where  X is an integer between 1 and 8.</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Threshold’s 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Used for convergence </a:t>
            </a:r>
            <a:r>
              <a:rPr lang="en-US" sz="1600" b="1" dirty="0">
                <a:latin typeface="Calibri" panose="020F0502020204030204" pitchFamily="34" charset="0"/>
                <a:cs typeface="Arial" panose="020B0604020202020204" pitchFamily="34" charset="0"/>
              </a:rPr>
              <a:t>check</a:t>
            </a:r>
            <a:r>
              <a:rPr lang="en-US" sz="1600" dirty="0">
                <a:latin typeface="Calibri" panose="020F0502020204030204" pitchFamily="34" charset="0"/>
                <a:cs typeface="Arial" panose="020B0604020202020204" pitchFamily="34" charset="0"/>
              </a:rPr>
              <a:t> of the algorithm.</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value for threshold is zero.</a:t>
            </a:r>
          </a:p>
          <a:p>
            <a:pPr lvl="1">
              <a:lnSpc>
                <a:spcPct val="107000"/>
              </a:lnSpc>
              <a:spcBef>
                <a:spcPts val="0"/>
              </a:spcBef>
              <a:spcAft>
                <a:spcPts val="800"/>
              </a:spcAft>
            </a:pPr>
            <a:r>
              <a:rPr lang="en-US" sz="1600" b="1" dirty="0">
                <a:latin typeface="Calibri" panose="020F0502020204030204" pitchFamily="34" charset="0"/>
                <a:cs typeface="Arial" panose="020B0604020202020204" pitchFamily="34" charset="0"/>
              </a:rPr>
              <a:t>May</a:t>
            </a:r>
            <a:r>
              <a:rPr lang="en-US" sz="1600" dirty="0">
                <a:latin typeface="Calibri" panose="020F0502020204030204" pitchFamily="34" charset="0"/>
                <a:cs typeface="Arial" panose="020B0604020202020204" pitchFamily="34" charset="0"/>
              </a:rPr>
              <a:t> be configured by user.</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It can be configured by writing the desired threshold value to register “Thresh hold”.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800"/>
              </a:spcAft>
              <a:buNone/>
            </a:pPr>
            <a:endParaRPr lang="en-US" sz="20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Afterwards, </a:t>
            </a:r>
            <a:r>
              <a:rPr lang="en-US" sz="2000" b="1" dirty="0">
                <a:effectLst/>
                <a:latin typeface="Calibri" panose="020F0502020204030204" pitchFamily="34" charset="0"/>
                <a:ea typeface="Calibri" panose="020F0502020204030204" pitchFamily="34" charset="0"/>
                <a:cs typeface="Arial" panose="020B0604020202020204" pitchFamily="34" charset="0"/>
              </a:rPr>
              <a:t>sending</a:t>
            </a:r>
            <a:r>
              <a:rPr lang="en-US" sz="2000" dirty="0">
                <a:effectLst/>
                <a:latin typeface="Calibri" panose="020F0502020204030204" pitchFamily="34" charset="0"/>
                <a:ea typeface="Calibri" panose="020F0502020204030204" pitchFamily="34" charset="0"/>
                <a:cs typeface="Arial" panose="020B0604020202020204" pitchFamily="34" charset="0"/>
              </a:rPr>
              <a:t> the go signal will </a:t>
            </a:r>
            <a:r>
              <a:rPr lang="en-US" sz="2000" dirty="0">
                <a:latin typeface="Calibri" panose="020F0502020204030204" pitchFamily="34" charset="0"/>
                <a:cs typeface="Arial" panose="020B0604020202020204" pitchFamily="34" charset="0"/>
              </a:rPr>
              <a:t>instruct the DUT to </a:t>
            </a:r>
            <a:r>
              <a:rPr lang="en-US" sz="2000" b="1" dirty="0">
                <a:latin typeface="Calibri" panose="020F0502020204030204" pitchFamily="34" charset="0"/>
                <a:cs typeface="Arial" panose="020B0604020202020204" pitchFamily="34" charset="0"/>
              </a:rPr>
              <a:t>start</a:t>
            </a:r>
            <a:r>
              <a:rPr lang="en-US" sz="2000" dirty="0">
                <a:latin typeface="Calibri" panose="020F0502020204030204" pitchFamily="34" charset="0"/>
                <a:cs typeface="Arial" panose="020B0604020202020204" pitchFamily="34" charset="0"/>
              </a:rPr>
              <a:t> its function.</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To do so, user has to write the value ‘1’ to register named “</a:t>
            </a:r>
            <a:r>
              <a:rPr lang="en-US" sz="1600" dirty="0" err="1">
                <a:latin typeface="Calibri" panose="020F0502020204030204" pitchFamily="34" charset="0"/>
                <a:cs typeface="Arial" panose="020B0604020202020204" pitchFamily="34" charset="0"/>
              </a:rPr>
              <a:t>Go_reg</a:t>
            </a:r>
            <a:r>
              <a:rPr lang="en-US" sz="1600" dirty="0">
                <a:latin typeface="Calibri" panose="020F0502020204030204" pitchFamily="34" charset="0"/>
                <a:cs typeface="Arial" panose="020B0604020202020204" pitchFamily="34" charset="0"/>
              </a:rPr>
              <a:t>”.</a:t>
            </a:r>
          </a:p>
          <a:p>
            <a:pPr marL="457200" lvl="1" indent="0">
              <a:lnSpc>
                <a:spcPct val="107000"/>
              </a:lnSpc>
              <a:spcBef>
                <a:spcPts val="0"/>
              </a:spcBef>
              <a:spcAft>
                <a:spcPts val="800"/>
              </a:spcAft>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3200" dirty="0"/>
          </a:p>
        </p:txBody>
      </p:sp>
    </p:spTree>
    <p:extLst>
      <p:ext uri="{BB962C8B-B14F-4D97-AF65-F5344CB8AC3E}">
        <p14:creationId xmlns:p14="http://schemas.microsoft.com/office/powerpoint/2010/main" val="12875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6FA7-317A-4F4E-A58A-41999A072EEC}"/>
              </a:ext>
            </a:extLst>
          </p:cNvPr>
          <p:cNvSpPr>
            <a:spLocks noGrp="1"/>
          </p:cNvSpPr>
          <p:nvPr>
            <p:ph type="title"/>
          </p:nvPr>
        </p:nvSpPr>
        <p:spPr/>
        <p:txBody>
          <a:bodyPr/>
          <a:lstStyle/>
          <a:p>
            <a:r>
              <a:rPr lang="en-US" dirty="0"/>
              <a:t>Implemented Environment - Transaction</a:t>
            </a:r>
          </a:p>
        </p:txBody>
      </p:sp>
      <p:sp>
        <p:nvSpPr>
          <p:cNvPr id="3" name="Content Placeholder 2">
            <a:extLst>
              <a:ext uri="{FF2B5EF4-FFF2-40B4-BE49-F238E27FC236}">
                <a16:creationId xmlns:a16="http://schemas.microsoft.com/office/drawing/2014/main" id="{93FCD4A6-DEA7-4305-AA1C-04699A089F11}"/>
              </a:ext>
            </a:extLst>
          </p:cNvPr>
          <p:cNvSpPr>
            <a:spLocks noGrp="1"/>
          </p:cNvSpPr>
          <p:nvPr>
            <p:ph idx="1"/>
          </p:nvPr>
        </p:nvSpPr>
        <p:spPr>
          <a:xfrm>
            <a:off x="266702" y="1802606"/>
            <a:ext cx="3644898" cy="4397375"/>
          </a:xfrm>
        </p:spPr>
        <p:txBody>
          <a:bodyPr>
            <a:normAutofit/>
          </a:bodyPr>
          <a:lstStyle/>
          <a:p>
            <a:r>
              <a:rPr lang="en-US" sz="2000" dirty="0"/>
              <a:t>Main transaction called </a:t>
            </a:r>
            <a:r>
              <a:rPr lang="en-US" sz="2000" dirty="0" err="1"/>
              <a:t>Kmeans_transaction</a:t>
            </a:r>
            <a:r>
              <a:rPr lang="en-US" sz="2000" dirty="0"/>
              <a:t>.</a:t>
            </a:r>
          </a:p>
          <a:p>
            <a:endParaRPr lang="en-US" sz="2000" dirty="0"/>
          </a:p>
          <a:p>
            <a:r>
              <a:rPr lang="en-US" sz="2000" dirty="0"/>
              <a:t>Derived from of the UVM built in class </a:t>
            </a:r>
            <a:r>
              <a:rPr lang="en-US" sz="2000" dirty="0" err="1"/>
              <a:t>uvm_sequence_item</a:t>
            </a:r>
            <a:r>
              <a:rPr lang="en-US" sz="2000" dirty="0"/>
              <a:t>.</a:t>
            </a:r>
          </a:p>
          <a:p>
            <a:endParaRPr lang="en-US" sz="2000" dirty="0"/>
          </a:p>
          <a:p>
            <a:r>
              <a:rPr lang="en-US" sz="2000" dirty="0"/>
              <a:t>consists the following variables and constraints:</a:t>
            </a:r>
          </a:p>
          <a:p>
            <a:endParaRPr lang="en-US" sz="2000" dirty="0"/>
          </a:p>
        </p:txBody>
      </p:sp>
      <p:graphicFrame>
        <p:nvGraphicFramePr>
          <p:cNvPr id="5" name="Table 4">
            <a:extLst>
              <a:ext uri="{FF2B5EF4-FFF2-40B4-BE49-F238E27FC236}">
                <a16:creationId xmlns:a16="http://schemas.microsoft.com/office/drawing/2014/main" id="{836312AF-7875-4A6F-83DA-085A5388C964}"/>
              </a:ext>
            </a:extLst>
          </p:cNvPr>
          <p:cNvGraphicFramePr>
            <a:graphicFrameLocks noGrp="1"/>
          </p:cNvGraphicFramePr>
          <p:nvPr>
            <p:extLst>
              <p:ext uri="{D42A27DB-BD31-4B8C-83A1-F6EECF244321}">
                <p14:modId xmlns:p14="http://schemas.microsoft.com/office/powerpoint/2010/main" val="347461367"/>
              </p:ext>
            </p:extLst>
          </p:nvPr>
        </p:nvGraphicFramePr>
        <p:xfrm>
          <a:off x="4300819" y="1573806"/>
          <a:ext cx="7319682" cy="4711802"/>
        </p:xfrm>
        <a:graphic>
          <a:graphicData uri="http://schemas.openxmlformats.org/drawingml/2006/table">
            <a:tbl>
              <a:tblPr firstRow="1" firstCol="1" bandRow="1">
                <a:tableStyleId>{5C22544A-7EE6-4342-B048-85BDC9FD1C3A}</a:tableStyleId>
              </a:tblPr>
              <a:tblGrid>
                <a:gridCol w="1485141">
                  <a:extLst>
                    <a:ext uri="{9D8B030D-6E8A-4147-A177-3AD203B41FA5}">
                      <a16:colId xmlns:a16="http://schemas.microsoft.com/office/drawing/2014/main" val="1817440064"/>
                    </a:ext>
                  </a:extLst>
                </a:gridCol>
                <a:gridCol w="936573">
                  <a:extLst>
                    <a:ext uri="{9D8B030D-6E8A-4147-A177-3AD203B41FA5}">
                      <a16:colId xmlns:a16="http://schemas.microsoft.com/office/drawing/2014/main" val="3257503677"/>
                    </a:ext>
                  </a:extLst>
                </a:gridCol>
                <a:gridCol w="2705457">
                  <a:extLst>
                    <a:ext uri="{9D8B030D-6E8A-4147-A177-3AD203B41FA5}">
                      <a16:colId xmlns:a16="http://schemas.microsoft.com/office/drawing/2014/main" val="1196645758"/>
                    </a:ext>
                  </a:extLst>
                </a:gridCol>
                <a:gridCol w="2192511">
                  <a:extLst>
                    <a:ext uri="{9D8B030D-6E8A-4147-A177-3AD203B41FA5}">
                      <a16:colId xmlns:a16="http://schemas.microsoft.com/office/drawing/2014/main" val="1244982531"/>
                    </a:ext>
                  </a:extLst>
                </a:gridCol>
              </a:tblGrid>
              <a:tr h="205153">
                <a:tc>
                  <a:txBody>
                    <a:bodyPr/>
                    <a:lstStyle/>
                    <a:p>
                      <a:pPr marL="0" marR="0">
                        <a:lnSpc>
                          <a:spcPct val="107000"/>
                        </a:lnSpc>
                        <a:spcBef>
                          <a:spcPts val="0"/>
                        </a:spcBef>
                        <a:spcAft>
                          <a:spcPts val="0"/>
                        </a:spcAft>
                      </a:pPr>
                      <a:r>
                        <a:rPr lang="en-US" sz="1400">
                          <a:effectLst/>
                        </a:rPr>
                        <a:t>Variable name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Type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Minimal Constraint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Purpose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646468566"/>
                  </a:ext>
                </a:extLst>
              </a:tr>
              <a:tr h="718657">
                <a:tc>
                  <a:txBody>
                    <a:bodyPr/>
                    <a:lstStyle/>
                    <a:p>
                      <a:pPr marL="0" marR="0">
                        <a:lnSpc>
                          <a:spcPct val="107000"/>
                        </a:lnSpc>
                        <a:spcBef>
                          <a:spcPts val="0"/>
                        </a:spcBef>
                        <a:spcAft>
                          <a:spcPts val="0"/>
                        </a:spcAft>
                      </a:pPr>
                      <a:r>
                        <a:rPr lang="en-US" sz="1400">
                          <a:effectLst/>
                        </a:rPr>
                        <a:t>Centroids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[8][91]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Randomly generate initial centroid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378275006"/>
                  </a:ext>
                </a:extLst>
              </a:tr>
              <a:tr h="900331">
                <a:tc>
                  <a:txBody>
                    <a:bodyPr/>
                    <a:lstStyle/>
                    <a:p>
                      <a:pPr marL="0" marR="0">
                        <a:lnSpc>
                          <a:spcPct val="107000"/>
                        </a:lnSpc>
                        <a:spcBef>
                          <a:spcPts val="0"/>
                        </a:spcBef>
                        <a:spcAft>
                          <a:spcPts val="0"/>
                        </a:spcAft>
                      </a:pPr>
                      <a:r>
                        <a:rPr lang="en-US" sz="1400" dirty="0" err="1">
                          <a:effectLst/>
                        </a:rPr>
                        <a:t>Num_points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int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8 and 512.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the number of input 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711791806"/>
                  </a:ext>
                </a:extLst>
              </a:tr>
              <a:tr h="718657">
                <a:tc>
                  <a:txBody>
                    <a:bodyPr/>
                    <a:lstStyle/>
                    <a:p>
                      <a:pPr marL="0" marR="0">
                        <a:lnSpc>
                          <a:spcPct val="107000"/>
                        </a:lnSpc>
                        <a:spcBef>
                          <a:spcPts val="0"/>
                        </a:spcBef>
                        <a:spcAft>
                          <a:spcPts val="0"/>
                        </a:spcAft>
                      </a:pPr>
                      <a:r>
                        <a:rPr lang="en-US" sz="1400" dirty="0">
                          <a:effectLst/>
                        </a:rPr>
                        <a:t>Data_points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[512][91]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input points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1996725939"/>
                  </a:ext>
                </a:extLst>
              </a:tr>
              <a:tr h="536983">
                <a:tc>
                  <a:txBody>
                    <a:bodyPr/>
                    <a:lstStyle/>
                    <a:p>
                      <a:pPr marL="0" marR="0">
                        <a:lnSpc>
                          <a:spcPct val="107000"/>
                        </a:lnSpc>
                        <a:spcBef>
                          <a:spcPts val="0"/>
                        </a:spcBef>
                        <a:spcAft>
                          <a:spcPts val="0"/>
                        </a:spcAft>
                      </a:pPr>
                      <a:r>
                        <a:rPr lang="en-US" sz="1400">
                          <a:effectLst/>
                        </a:rPr>
                        <a:t>Threshold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[12:0]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threshold[12:8] == 5'd0</a:t>
                      </a:r>
                    </a:p>
                    <a:p>
                      <a:pPr marL="0" marR="0">
                        <a:lnSpc>
                          <a:spcPct val="107000"/>
                        </a:lnSpc>
                        <a:spcBef>
                          <a:spcPts val="0"/>
                        </a:spcBef>
                        <a:spcAft>
                          <a:spcPts val="0"/>
                        </a:spcAft>
                      </a:pPr>
                      <a:r>
                        <a:rPr lang="en-US" sz="1400" dirty="0">
                          <a:effectLst/>
                        </a:rPr>
                        <a:t>(so the threshold is small)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generate thresh – hold.</a:t>
                      </a:r>
                    </a:p>
                  </a:txBody>
                  <a:tcPr marL="64753" marR="64753" marT="0" marB="0"/>
                </a:tc>
                <a:extLst>
                  <a:ext uri="{0D108BD9-81ED-4DB2-BD59-A6C34878D82A}">
                    <a16:rowId xmlns:a16="http://schemas.microsoft.com/office/drawing/2014/main" val="3854913355"/>
                  </a:ext>
                </a:extLst>
              </a:tr>
              <a:tr h="900331">
                <a:tc>
                  <a:txBody>
                    <a:bodyPr/>
                    <a:lstStyle/>
                    <a:p>
                      <a:pPr marL="0" marR="0">
                        <a:lnSpc>
                          <a:spcPct val="107000"/>
                        </a:lnSpc>
                        <a:spcBef>
                          <a:spcPts val="0"/>
                        </a:spcBef>
                        <a:spcAft>
                          <a:spcPts val="0"/>
                        </a:spcAft>
                      </a:pPr>
                      <a:r>
                        <a:rPr lang="en-US" sz="1400">
                          <a:effectLst/>
                        </a:rPr>
                        <a:t>first_point_index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1 to largest allowed so that we have at least </a:t>
                      </a:r>
                      <a:r>
                        <a:rPr lang="en-US" sz="1400" dirty="0" err="1">
                          <a:effectLst/>
                        </a:rPr>
                        <a:t>Num_points</a:t>
                      </a:r>
                      <a:r>
                        <a:rPr lang="en-US" sz="1400" dirty="0">
                          <a:effectLst/>
                        </a:rPr>
                        <a:t> as generated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First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566708113"/>
                  </a:ext>
                </a:extLst>
              </a:tr>
              <a:tr h="718657">
                <a:tc>
                  <a:txBody>
                    <a:bodyPr/>
                    <a:lstStyle/>
                    <a:p>
                      <a:pPr marL="0" marR="0">
                        <a:lnSpc>
                          <a:spcPct val="107000"/>
                        </a:lnSpc>
                        <a:spcBef>
                          <a:spcPts val="0"/>
                        </a:spcBef>
                        <a:spcAft>
                          <a:spcPts val="0"/>
                        </a:spcAft>
                      </a:pPr>
                      <a:r>
                        <a:rPr lang="en-US" sz="1400" dirty="0">
                          <a:effectLst/>
                        </a:rPr>
                        <a:t>last_point_index</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Has to be sum of first </a:t>
                      </a:r>
                      <a:r>
                        <a:rPr lang="en-US" sz="1400" dirty="0" err="1">
                          <a:effectLst/>
                          <a:latin typeface="Calibri" panose="020F0502020204030204" pitchFamily="34" charset="0"/>
                          <a:ea typeface="Calibri" panose="020F0502020204030204" pitchFamily="34" charset="0"/>
                          <a:cs typeface="Arial" panose="020B0604020202020204" pitchFamily="34" charset="0"/>
                        </a:rPr>
                        <a:t>idx</a:t>
                      </a:r>
                      <a:r>
                        <a:rPr lang="en-US" sz="1400" dirty="0">
                          <a:effectLst/>
                          <a:latin typeface="Calibri" panose="020F0502020204030204" pitchFamily="34" charset="0"/>
                          <a:ea typeface="Calibri" panose="020F0502020204030204" pitchFamily="34" charset="0"/>
                          <a:cs typeface="Arial" panose="020B0604020202020204" pitchFamily="34" charset="0"/>
                        </a:rPr>
                        <a:t> with num of points.</a:t>
                      </a:r>
                    </a:p>
                  </a:txBody>
                  <a:tcPr marL="64753" marR="64753" marT="0" marB="0"/>
                </a:tc>
                <a:tc>
                  <a:txBody>
                    <a:bodyPr/>
                    <a:lstStyle/>
                    <a:p>
                      <a:pPr marL="0" marR="0">
                        <a:lnSpc>
                          <a:spcPct val="107000"/>
                        </a:lnSpc>
                        <a:spcBef>
                          <a:spcPts val="0"/>
                        </a:spcBef>
                        <a:spcAft>
                          <a:spcPts val="0"/>
                        </a:spcAft>
                      </a:pPr>
                      <a:r>
                        <a:rPr lang="en-US" sz="1400" dirty="0">
                          <a:effectLst/>
                        </a:rPr>
                        <a:t>Last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700088725"/>
                  </a:ext>
                </a:extLst>
              </a:tr>
            </a:tbl>
          </a:graphicData>
        </a:graphic>
      </p:graphicFrame>
    </p:spTree>
    <p:extLst>
      <p:ext uri="{BB962C8B-B14F-4D97-AF65-F5344CB8AC3E}">
        <p14:creationId xmlns:p14="http://schemas.microsoft.com/office/powerpoint/2010/main" val="412042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B7CE-2B28-4D18-B0B5-00CBBA2760E0}"/>
              </a:ext>
            </a:extLst>
          </p:cNvPr>
          <p:cNvSpPr>
            <a:spLocks noGrp="1"/>
          </p:cNvSpPr>
          <p:nvPr>
            <p:ph type="title"/>
          </p:nvPr>
        </p:nvSpPr>
        <p:spPr/>
        <p:txBody>
          <a:bodyPr/>
          <a:lstStyle/>
          <a:p>
            <a:r>
              <a:rPr lang="en-US" dirty="0"/>
              <a:t>Implemented Environment - Sequence</a:t>
            </a:r>
          </a:p>
        </p:txBody>
      </p:sp>
      <p:sp>
        <p:nvSpPr>
          <p:cNvPr id="3" name="Content Placeholder 2">
            <a:extLst>
              <a:ext uri="{FF2B5EF4-FFF2-40B4-BE49-F238E27FC236}">
                <a16:creationId xmlns:a16="http://schemas.microsoft.com/office/drawing/2014/main" id="{025688D2-EA4D-46B1-BAD4-522B08A10FDA}"/>
              </a:ext>
            </a:extLst>
          </p:cNvPr>
          <p:cNvSpPr>
            <a:spLocks noGrp="1"/>
          </p:cNvSpPr>
          <p:nvPr>
            <p:ph idx="1"/>
          </p:nvPr>
        </p:nvSpPr>
        <p:spPr>
          <a:xfrm>
            <a:off x="838200" y="1939925"/>
            <a:ext cx="10515600" cy="4351338"/>
          </a:xfrm>
        </p:spPr>
        <p:txBody>
          <a:bodyPr>
            <a:normAutofit/>
          </a:bodyPr>
          <a:lstStyle/>
          <a:p>
            <a:r>
              <a:rPr lang="en-US" sz="2000" dirty="0"/>
              <a:t>Derived from the UVM built in class </a:t>
            </a:r>
            <a:r>
              <a:rPr lang="en-US" sz="2000" dirty="0" err="1"/>
              <a:t>uvm_sequence</a:t>
            </a:r>
            <a:r>
              <a:rPr lang="en-US" sz="2000" dirty="0"/>
              <a:t>.</a:t>
            </a:r>
          </a:p>
          <a:p>
            <a:endParaRPr lang="en-US" sz="2000" dirty="0"/>
          </a:p>
          <a:p>
            <a:r>
              <a:rPr lang="en-US" sz="2000" dirty="0"/>
              <a:t>The instance of sequence class was named </a:t>
            </a:r>
            <a:r>
              <a:rPr lang="en-US" sz="2000" dirty="0" err="1"/>
              <a:t>Kmeans_in_sequence</a:t>
            </a:r>
            <a:r>
              <a:rPr lang="en-US" sz="2000" dirty="0"/>
              <a:t> and consists:</a:t>
            </a:r>
          </a:p>
          <a:p>
            <a:pPr lvl="1"/>
            <a:r>
              <a:rPr lang="en-US" sz="1800" dirty="0"/>
              <a:t>Variable called </a:t>
            </a:r>
            <a:r>
              <a:rPr lang="en-US" sz="1800" dirty="0" err="1"/>
              <a:t>num_txs</a:t>
            </a:r>
            <a:r>
              <a:rPr lang="en-US" sz="1800" dirty="0"/>
              <a:t> – the </a:t>
            </a:r>
            <a:r>
              <a:rPr lang="en-US" sz="1800" b="1" dirty="0"/>
              <a:t>number</a:t>
            </a:r>
            <a:r>
              <a:rPr lang="en-US" sz="1800" dirty="0"/>
              <a:t> of Testbench’s transactions.</a:t>
            </a:r>
          </a:p>
          <a:p>
            <a:pPr lvl="1"/>
            <a:r>
              <a:rPr lang="en-US" sz="1800" dirty="0"/>
              <a:t>At each instantiated new transaction, the </a:t>
            </a:r>
            <a:r>
              <a:rPr lang="en-US" sz="1800" b="1" dirty="0"/>
              <a:t>randomize</a:t>
            </a:r>
            <a:r>
              <a:rPr lang="en-US" sz="1800" dirty="0"/>
              <a:t> function will generate all “rand” type related variables.</a:t>
            </a:r>
          </a:p>
          <a:p>
            <a:pPr lvl="1"/>
            <a:r>
              <a:rPr lang="en-US" sz="1800" dirty="0"/>
              <a:t>Afterwards, the transaction </a:t>
            </a:r>
            <a:r>
              <a:rPr lang="en-US" sz="1800" b="1" dirty="0"/>
              <a:t>sent</a:t>
            </a:r>
            <a:r>
              <a:rPr lang="en-US" sz="1800" dirty="0"/>
              <a:t> to the driver, </a:t>
            </a:r>
            <a:r>
              <a:rPr lang="en-US" sz="1800" b="1" dirty="0"/>
              <a:t>waiting</a:t>
            </a:r>
            <a:r>
              <a:rPr lang="en-US" sz="1800" dirty="0"/>
              <a:t> for him to finish.</a:t>
            </a:r>
          </a:p>
          <a:p>
            <a:pPr lvl="1"/>
            <a:r>
              <a:rPr lang="en-US" sz="1800" dirty="0"/>
              <a:t>When the driver finishes the transaction, the driver </a:t>
            </a:r>
            <a:r>
              <a:rPr lang="en-US" sz="1800" b="1" dirty="0"/>
              <a:t>reports</a:t>
            </a:r>
            <a:r>
              <a:rPr lang="en-US" sz="1800" dirty="0"/>
              <a:t> the sequencer, which then can send another one, and so on.</a:t>
            </a:r>
          </a:p>
        </p:txBody>
      </p:sp>
    </p:spTree>
    <p:extLst>
      <p:ext uri="{BB962C8B-B14F-4D97-AF65-F5344CB8AC3E}">
        <p14:creationId xmlns:p14="http://schemas.microsoft.com/office/powerpoint/2010/main" val="409928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0213-F588-48EA-B29D-C615D17C100A}"/>
              </a:ext>
            </a:extLst>
          </p:cNvPr>
          <p:cNvSpPr>
            <a:spLocks noGrp="1"/>
          </p:cNvSpPr>
          <p:nvPr>
            <p:ph type="title"/>
          </p:nvPr>
        </p:nvSpPr>
        <p:spPr/>
        <p:txBody>
          <a:bodyPr/>
          <a:lstStyle/>
          <a:p>
            <a:r>
              <a:rPr lang="en-US" u="sng" dirty="0"/>
              <a:t>Content</a:t>
            </a:r>
            <a:endParaRPr lang="en-US" dirty="0"/>
          </a:p>
        </p:txBody>
      </p:sp>
      <p:sp>
        <p:nvSpPr>
          <p:cNvPr id="3" name="Content Placeholder 2">
            <a:extLst>
              <a:ext uri="{FF2B5EF4-FFF2-40B4-BE49-F238E27FC236}">
                <a16:creationId xmlns:a16="http://schemas.microsoft.com/office/drawing/2014/main" id="{509AF0B6-00AE-41CB-A23F-1029F5BB80D5}"/>
              </a:ext>
            </a:extLst>
          </p:cNvPr>
          <p:cNvSpPr>
            <a:spLocks noGrp="1"/>
          </p:cNvSpPr>
          <p:nvPr>
            <p:ph idx="1"/>
          </p:nvPr>
        </p:nvSpPr>
        <p:spPr/>
        <p:txBody>
          <a:bodyPr>
            <a:normAutofit lnSpcReduction="10000"/>
          </a:bodyPr>
          <a:lstStyle/>
          <a:p>
            <a:r>
              <a:rPr lang="en-US" dirty="0"/>
              <a:t>Hardware Verification</a:t>
            </a:r>
          </a:p>
          <a:p>
            <a:r>
              <a:rPr lang="en-US" dirty="0"/>
              <a:t>UVM</a:t>
            </a:r>
          </a:p>
          <a:p>
            <a:r>
              <a:rPr lang="en-US" dirty="0"/>
              <a:t>DUT</a:t>
            </a:r>
          </a:p>
          <a:p>
            <a:r>
              <a:rPr lang="en-US" dirty="0"/>
              <a:t>Implemented UVM Environment</a:t>
            </a:r>
          </a:p>
          <a:p>
            <a:r>
              <a:rPr lang="en-US" dirty="0"/>
              <a:t>Test Plan</a:t>
            </a:r>
          </a:p>
          <a:p>
            <a:r>
              <a:rPr lang="en-US" dirty="0"/>
              <a:t>Tests Results</a:t>
            </a:r>
          </a:p>
          <a:p>
            <a:r>
              <a:rPr lang="en-US" dirty="0"/>
              <a:t>Bug Fixes</a:t>
            </a:r>
          </a:p>
          <a:p>
            <a:r>
              <a:rPr lang="en-US" dirty="0"/>
              <a:t>Coverage Results</a:t>
            </a:r>
          </a:p>
          <a:p>
            <a:r>
              <a:rPr lang="en-US" dirty="0"/>
              <a:t>Summary and Conclusion</a:t>
            </a:r>
          </a:p>
        </p:txBody>
      </p:sp>
    </p:spTree>
    <p:extLst>
      <p:ext uri="{BB962C8B-B14F-4D97-AF65-F5344CB8AC3E}">
        <p14:creationId xmlns:p14="http://schemas.microsoft.com/office/powerpoint/2010/main" val="12575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5CEC-CDB1-402C-A38F-48CB17F1C53D}"/>
              </a:ext>
            </a:extLst>
          </p:cNvPr>
          <p:cNvSpPr>
            <a:spLocks noGrp="1"/>
          </p:cNvSpPr>
          <p:nvPr>
            <p:ph type="title"/>
          </p:nvPr>
        </p:nvSpPr>
        <p:spPr/>
        <p:txBody>
          <a:bodyPr/>
          <a:lstStyle/>
          <a:p>
            <a:r>
              <a:rPr lang="en-US" dirty="0"/>
              <a:t>Implemented Environment - Driver</a:t>
            </a:r>
          </a:p>
        </p:txBody>
      </p:sp>
      <p:sp>
        <p:nvSpPr>
          <p:cNvPr id="3" name="Content Placeholder 2">
            <a:extLst>
              <a:ext uri="{FF2B5EF4-FFF2-40B4-BE49-F238E27FC236}">
                <a16:creationId xmlns:a16="http://schemas.microsoft.com/office/drawing/2014/main" id="{8ACA95D0-46C6-4F72-9D84-BE846EBCB309}"/>
              </a:ext>
            </a:extLst>
          </p:cNvPr>
          <p:cNvSpPr>
            <a:spLocks noGrp="1"/>
          </p:cNvSpPr>
          <p:nvPr>
            <p:ph idx="1"/>
          </p:nvPr>
        </p:nvSpPr>
        <p:spPr>
          <a:xfrm>
            <a:off x="246581" y="2141537"/>
            <a:ext cx="4438435" cy="4351338"/>
          </a:xfrm>
        </p:spPr>
        <p:txBody>
          <a:bodyPr>
            <a:normAutofit/>
          </a:bodyPr>
          <a:lstStyle/>
          <a:p>
            <a:r>
              <a:rPr lang="en-US" sz="1800" dirty="0"/>
              <a:t>Driver instantiation named </a:t>
            </a:r>
            <a:r>
              <a:rPr lang="en-US" sz="1800" dirty="0" err="1"/>
              <a:t>Kmeans_driver</a:t>
            </a:r>
            <a:r>
              <a:rPr lang="en-US" sz="1800" dirty="0"/>
              <a:t>.</a:t>
            </a:r>
          </a:p>
          <a:p>
            <a:endParaRPr lang="en-US" sz="1800" dirty="0"/>
          </a:p>
          <a:p>
            <a:r>
              <a:rPr lang="en-US" sz="1800" dirty="0"/>
              <a:t>Derived from the UVM built in class </a:t>
            </a:r>
            <a:r>
              <a:rPr lang="en-US" sz="1800" dirty="0" err="1"/>
              <a:t>uvm_driver</a:t>
            </a:r>
            <a:r>
              <a:rPr lang="en-US" sz="1800" dirty="0"/>
              <a:t>.</a:t>
            </a:r>
          </a:p>
          <a:p>
            <a:endParaRPr lang="en-US" sz="1800" dirty="0"/>
          </a:p>
          <a:p>
            <a:r>
              <a:rPr lang="en-US" sz="1800" dirty="0"/>
              <a:t>Implements the following tasks in order to </a:t>
            </a:r>
            <a:r>
              <a:rPr lang="en-US" sz="1800" dirty="0" err="1"/>
              <a:t>fullfill</a:t>
            </a:r>
            <a:r>
              <a:rPr lang="en-US" sz="1800" dirty="0"/>
              <a:t> its purpose:</a:t>
            </a:r>
          </a:p>
        </p:txBody>
      </p:sp>
      <p:pic>
        <p:nvPicPr>
          <p:cNvPr id="4" name="Picture 3">
            <a:extLst>
              <a:ext uri="{FF2B5EF4-FFF2-40B4-BE49-F238E27FC236}">
                <a16:creationId xmlns:a16="http://schemas.microsoft.com/office/drawing/2014/main" id="{25505327-97B9-40E4-8C63-3CFCE75055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63111" y="1551398"/>
            <a:ext cx="6208542" cy="5041650"/>
          </a:xfrm>
          <a:prstGeom prst="rect">
            <a:avLst/>
          </a:prstGeom>
          <a:noFill/>
          <a:ln>
            <a:noFill/>
          </a:ln>
        </p:spPr>
      </p:pic>
    </p:spTree>
    <p:extLst>
      <p:ext uri="{BB962C8B-B14F-4D97-AF65-F5344CB8AC3E}">
        <p14:creationId xmlns:p14="http://schemas.microsoft.com/office/powerpoint/2010/main" val="141210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6B06-2BF3-45EC-AE86-0B12171C4EB6}"/>
              </a:ext>
            </a:extLst>
          </p:cNvPr>
          <p:cNvSpPr>
            <a:spLocks noGrp="1"/>
          </p:cNvSpPr>
          <p:nvPr>
            <p:ph type="title"/>
          </p:nvPr>
        </p:nvSpPr>
        <p:spPr/>
        <p:txBody>
          <a:bodyPr/>
          <a:lstStyle/>
          <a:p>
            <a:r>
              <a:rPr lang="en-US" dirty="0"/>
              <a:t>Implemented Environment - Scoreboard</a:t>
            </a:r>
          </a:p>
        </p:txBody>
      </p:sp>
      <p:sp>
        <p:nvSpPr>
          <p:cNvPr id="3" name="Content Placeholder 2">
            <a:extLst>
              <a:ext uri="{FF2B5EF4-FFF2-40B4-BE49-F238E27FC236}">
                <a16:creationId xmlns:a16="http://schemas.microsoft.com/office/drawing/2014/main" id="{1B9E2A20-FF0C-47DA-9D0D-8433374FBA28}"/>
              </a:ext>
            </a:extLst>
          </p:cNvPr>
          <p:cNvSpPr>
            <a:spLocks noGrp="1"/>
          </p:cNvSpPr>
          <p:nvPr>
            <p:ph idx="1"/>
          </p:nvPr>
        </p:nvSpPr>
        <p:spPr/>
        <p:txBody>
          <a:bodyPr>
            <a:normAutofit/>
          </a:bodyPr>
          <a:lstStyle/>
          <a:p>
            <a:r>
              <a:rPr lang="en-US" sz="2000" dirty="0"/>
              <a:t>Implemented of scoreboard contains:</a:t>
            </a:r>
          </a:p>
          <a:p>
            <a:pPr lvl="1"/>
            <a:r>
              <a:rPr lang="en-US" sz="1800" dirty="0"/>
              <a:t>Two of each </a:t>
            </a:r>
            <a:r>
              <a:rPr lang="en-US" sz="1800" dirty="0" err="1"/>
              <a:t>uvm_analysis_export</a:t>
            </a:r>
            <a:r>
              <a:rPr lang="en-US" sz="1800" dirty="0"/>
              <a:t> and </a:t>
            </a:r>
            <a:r>
              <a:rPr lang="en-US" sz="1800" dirty="0" err="1"/>
              <a:t>uvm_tlm_analysis_fifo</a:t>
            </a:r>
            <a:r>
              <a:rPr lang="en-US" sz="1800" dirty="0"/>
              <a:t>.</a:t>
            </a:r>
          </a:p>
          <a:p>
            <a:pPr lvl="1"/>
            <a:r>
              <a:rPr lang="en-US" sz="1800" dirty="0"/>
              <a:t>Virtual </a:t>
            </a:r>
            <a:r>
              <a:rPr lang="en-US" sz="1800" b="1" dirty="0"/>
              <a:t>functional</a:t>
            </a:r>
            <a:r>
              <a:rPr lang="en-US" sz="1800" dirty="0"/>
              <a:t> named compare centroids</a:t>
            </a:r>
          </a:p>
          <a:p>
            <a:pPr lvl="1"/>
            <a:endParaRPr lang="en-US" sz="1800" dirty="0"/>
          </a:p>
          <a:p>
            <a:r>
              <a:rPr lang="en-US" sz="2000" dirty="0"/>
              <a:t>In Run task, calls the </a:t>
            </a:r>
            <a:r>
              <a:rPr lang="en-US" sz="2000" dirty="0" err="1"/>
              <a:t>compare_centroids</a:t>
            </a:r>
            <a:r>
              <a:rPr lang="en-US" sz="2000" dirty="0"/>
              <a:t> function to </a:t>
            </a:r>
            <a:r>
              <a:rPr lang="en-US" sz="2000" b="1" dirty="0"/>
              <a:t>determine</a:t>
            </a:r>
            <a:r>
              <a:rPr lang="en-US" sz="2000" dirty="0"/>
              <a:t> if a test run failed or passed.</a:t>
            </a:r>
          </a:p>
          <a:p>
            <a:pPr lvl="1"/>
            <a:r>
              <a:rPr lang="en-US" sz="1600" dirty="0"/>
              <a:t>Comparing the centroids of the DUT and the Ref Model.</a:t>
            </a:r>
          </a:p>
          <a:p>
            <a:pPr lvl="1"/>
            <a:r>
              <a:rPr lang="en-US" sz="1600" dirty="0"/>
              <a:t>Test </a:t>
            </a:r>
            <a:r>
              <a:rPr lang="en-US" sz="1600" b="1" dirty="0"/>
              <a:t>Passes</a:t>
            </a:r>
            <a:r>
              <a:rPr lang="en-US" sz="1600" dirty="0"/>
              <a:t> if the overall difference between all coordinates off all centroids is </a:t>
            </a:r>
            <a:r>
              <a:rPr lang="en-US" sz="1600" b="1" dirty="0"/>
              <a:t>smaller than </a:t>
            </a:r>
            <a:r>
              <a:rPr lang="en-US" sz="1600" dirty="0"/>
              <a:t>16 times the value of the threshold.</a:t>
            </a:r>
          </a:p>
          <a:p>
            <a:pPr lvl="1"/>
            <a:endParaRPr lang="en-US" sz="1600" dirty="0"/>
          </a:p>
          <a:p>
            <a:r>
              <a:rPr lang="en-US" sz="2000" dirty="0"/>
              <a:t>The pass/fail condition was derived from the functionality of the DUT and Ref Model:</a:t>
            </a:r>
          </a:p>
          <a:p>
            <a:pPr lvl="1"/>
            <a:r>
              <a:rPr lang="en-US" sz="1600" dirty="0"/>
              <a:t>A set of centroid’s are announced as converged if the difference between them to last iteration’s set is smaller than the threshold. </a:t>
            </a:r>
          </a:p>
          <a:p>
            <a:endParaRPr lang="en-US" sz="2000" dirty="0"/>
          </a:p>
        </p:txBody>
      </p:sp>
    </p:spTree>
    <p:extLst>
      <p:ext uri="{BB962C8B-B14F-4D97-AF65-F5344CB8AC3E}">
        <p14:creationId xmlns:p14="http://schemas.microsoft.com/office/powerpoint/2010/main" val="386011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E2F9-A627-425F-B759-DBEBD008A941}"/>
              </a:ext>
            </a:extLst>
          </p:cNvPr>
          <p:cNvSpPr>
            <a:spLocks noGrp="1"/>
          </p:cNvSpPr>
          <p:nvPr>
            <p:ph type="title"/>
          </p:nvPr>
        </p:nvSpPr>
        <p:spPr/>
        <p:txBody>
          <a:bodyPr/>
          <a:lstStyle/>
          <a:p>
            <a:r>
              <a:rPr lang="en-US" dirty="0"/>
              <a:t>Implemented Environment – Reference Model</a:t>
            </a:r>
          </a:p>
        </p:txBody>
      </p:sp>
      <p:sp>
        <p:nvSpPr>
          <p:cNvPr id="3" name="Content Placeholder 2">
            <a:extLst>
              <a:ext uri="{FF2B5EF4-FFF2-40B4-BE49-F238E27FC236}">
                <a16:creationId xmlns:a16="http://schemas.microsoft.com/office/drawing/2014/main" id="{0486D11A-F47E-46DD-A792-62AD83C1180F}"/>
              </a:ext>
            </a:extLst>
          </p:cNvPr>
          <p:cNvSpPr>
            <a:spLocks noGrp="1"/>
          </p:cNvSpPr>
          <p:nvPr>
            <p:ph idx="1"/>
          </p:nvPr>
        </p:nvSpPr>
        <p:spPr/>
        <p:txBody>
          <a:bodyPr>
            <a:normAutofit/>
          </a:bodyPr>
          <a:lstStyle/>
          <a:p>
            <a:r>
              <a:rPr lang="en-US" sz="2200" dirty="0"/>
              <a:t>The Reference Model used to check the DUT results was written using </a:t>
            </a:r>
            <a:r>
              <a:rPr lang="en-US" sz="2200" dirty="0" err="1"/>
              <a:t>Matlab</a:t>
            </a:r>
            <a:r>
              <a:rPr lang="en-US" sz="2200" dirty="0"/>
              <a:t>. It is </a:t>
            </a:r>
            <a:r>
              <a:rPr lang="en-US" sz="2200" dirty="0" err="1"/>
              <a:t>Matlab</a:t>
            </a:r>
            <a:r>
              <a:rPr lang="en-US" sz="2200" dirty="0"/>
              <a:t> function named </a:t>
            </a:r>
            <a:r>
              <a:rPr lang="en-US" sz="2200" dirty="0" err="1"/>
              <a:t>RefModel.m</a:t>
            </a:r>
            <a:r>
              <a:rPr lang="en-US" sz="2200" dirty="0"/>
              <a:t>. This functions implements the K Means algorithm in software. </a:t>
            </a:r>
          </a:p>
          <a:p>
            <a:pPr>
              <a:lnSpc>
                <a:spcPct val="107000"/>
              </a:lnSpc>
              <a:spcBef>
                <a:spcPts val="0"/>
              </a:spcBef>
              <a:spcAft>
                <a:spcPts val="800"/>
              </a:spcAft>
            </a:pPr>
            <a:r>
              <a:rPr lang="en-US" sz="2200" dirty="0"/>
              <a:t>The </a:t>
            </a:r>
            <a:r>
              <a:rPr lang="en-US" sz="2200" dirty="0" err="1"/>
              <a:t>RefModel.m</a:t>
            </a:r>
            <a:r>
              <a:rPr lang="en-US" sz="2200" dirty="0"/>
              <a:t> function receives five input parameters:</a:t>
            </a:r>
          </a:p>
          <a:p>
            <a:pPr lvl="1">
              <a:lnSpc>
                <a:spcPct val="107000"/>
              </a:lnSpc>
              <a:spcBef>
                <a:spcPts val="0"/>
              </a:spcBef>
            </a:pPr>
            <a:r>
              <a:rPr lang="en-US" sz="2200" dirty="0"/>
              <a:t>Point input matrix with 512 rows and 7 columns, where each row represent a point in the DUT numeric representation model</a:t>
            </a:r>
          </a:p>
          <a:p>
            <a:pPr lvl="1">
              <a:lnSpc>
                <a:spcPct val="107000"/>
              </a:lnSpc>
              <a:spcBef>
                <a:spcPts val="0"/>
              </a:spcBef>
            </a:pPr>
            <a:r>
              <a:rPr lang="en-US" sz="2200" dirty="0"/>
              <a:t>Initial centroid matrix with 8 rows and 7 columns, where each row represents an initial centroid value in the DUT numeric representation model.</a:t>
            </a:r>
          </a:p>
          <a:p>
            <a:pPr lvl="1">
              <a:lnSpc>
                <a:spcPct val="107000"/>
              </a:lnSpc>
              <a:spcBef>
                <a:spcPts val="0"/>
              </a:spcBef>
            </a:pPr>
            <a:r>
              <a:rPr lang="en-US" sz="2200" dirty="0"/>
              <a:t>Input threshold value in the DUT numeric representation model</a:t>
            </a:r>
          </a:p>
          <a:p>
            <a:pPr lvl="1">
              <a:lnSpc>
                <a:spcPct val="107000"/>
              </a:lnSpc>
              <a:spcBef>
                <a:spcPts val="0"/>
              </a:spcBef>
            </a:pPr>
            <a:r>
              <a:rPr lang="en-US" sz="2200" dirty="0"/>
              <a:t>First point index</a:t>
            </a:r>
          </a:p>
          <a:p>
            <a:pPr lvl="1">
              <a:lnSpc>
                <a:spcPct val="107000"/>
              </a:lnSpc>
              <a:spcBef>
                <a:spcPts val="0"/>
              </a:spcBef>
              <a:spcAft>
                <a:spcPts val="800"/>
              </a:spcAft>
            </a:pPr>
            <a:r>
              <a:rPr lang="en-US" sz="2200" dirty="0"/>
              <a:t>Last point index</a:t>
            </a:r>
          </a:p>
          <a:p>
            <a:endParaRPr lang="en-US" dirty="0"/>
          </a:p>
        </p:txBody>
      </p:sp>
    </p:spTree>
    <p:extLst>
      <p:ext uri="{BB962C8B-B14F-4D97-AF65-F5344CB8AC3E}">
        <p14:creationId xmlns:p14="http://schemas.microsoft.com/office/powerpoint/2010/main" val="3226284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7EC-D985-42F9-99EB-5DE9F3ECF8B9}"/>
              </a:ext>
            </a:extLst>
          </p:cNvPr>
          <p:cNvSpPr>
            <a:spLocks noGrp="1"/>
          </p:cNvSpPr>
          <p:nvPr>
            <p:ph type="title"/>
          </p:nvPr>
        </p:nvSpPr>
        <p:spPr>
          <a:xfrm>
            <a:off x="838200" y="365125"/>
            <a:ext cx="6913098" cy="1325563"/>
          </a:xfrm>
        </p:spPr>
        <p:txBody>
          <a:bodyPr/>
          <a:lstStyle/>
          <a:p>
            <a:r>
              <a:rPr lang="en-US" dirty="0"/>
              <a:t>Implemented Environment – Reference Model</a:t>
            </a:r>
          </a:p>
        </p:txBody>
      </p:sp>
      <p:sp>
        <p:nvSpPr>
          <p:cNvPr id="3" name="Content Placeholder 2">
            <a:extLst>
              <a:ext uri="{FF2B5EF4-FFF2-40B4-BE49-F238E27FC236}">
                <a16:creationId xmlns:a16="http://schemas.microsoft.com/office/drawing/2014/main" id="{C9E3F398-BDF1-4DEB-ACA2-943B04F27A02}"/>
              </a:ext>
            </a:extLst>
          </p:cNvPr>
          <p:cNvSpPr>
            <a:spLocks noGrp="1"/>
          </p:cNvSpPr>
          <p:nvPr>
            <p:ph idx="1"/>
          </p:nvPr>
        </p:nvSpPr>
        <p:spPr>
          <a:xfrm>
            <a:off x="838200" y="1825625"/>
            <a:ext cx="5745480" cy="4351338"/>
          </a:xfrm>
        </p:spPr>
        <p:txBody>
          <a:bodyPr>
            <a:normAutofit fontScale="92500"/>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reads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pPr marL="0" marR="0" indent="0">
              <a:lnSpc>
                <a:spcPct val="107000"/>
              </a:lnSpc>
              <a:spcBef>
                <a:spcPts val="0"/>
              </a:spcBef>
              <a:spcAft>
                <a:spcPts val="800"/>
              </a:spcAft>
              <a:buNone/>
            </a:pPr>
            <a:endParaRPr lang="en-US" dirty="0"/>
          </a:p>
        </p:txBody>
      </p:sp>
      <p:pic>
        <p:nvPicPr>
          <p:cNvPr id="4" name="Picture 3">
            <a:extLst>
              <a:ext uri="{FF2B5EF4-FFF2-40B4-BE49-F238E27FC236}">
                <a16:creationId xmlns:a16="http://schemas.microsoft.com/office/drawing/2014/main" id="{7FE5513A-736D-4B29-B565-4630BD931D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84881" y="492368"/>
            <a:ext cx="2720633" cy="6249573"/>
          </a:xfrm>
          <a:prstGeom prst="rect">
            <a:avLst/>
          </a:prstGeom>
          <a:noFill/>
          <a:ln>
            <a:noFill/>
          </a:ln>
        </p:spPr>
      </p:pic>
    </p:spTree>
    <p:extLst>
      <p:ext uri="{BB962C8B-B14F-4D97-AF65-F5344CB8AC3E}">
        <p14:creationId xmlns:p14="http://schemas.microsoft.com/office/powerpoint/2010/main" val="341541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7C6-D18D-440A-BEF9-BA63C2EBD781}"/>
              </a:ext>
            </a:extLst>
          </p:cNvPr>
          <p:cNvSpPr>
            <a:spLocks noGrp="1"/>
          </p:cNvSpPr>
          <p:nvPr>
            <p:ph type="title"/>
          </p:nvPr>
        </p:nvSpPr>
        <p:spPr/>
        <p:txBody>
          <a:bodyPr/>
          <a:lstStyle/>
          <a:p>
            <a:r>
              <a:rPr lang="en-US" dirty="0"/>
              <a:t>Test Plan – Verifying APB Protocol</a:t>
            </a:r>
          </a:p>
        </p:txBody>
      </p:sp>
      <p:sp>
        <p:nvSpPr>
          <p:cNvPr id="3" name="Content Placeholder 2">
            <a:extLst>
              <a:ext uri="{FF2B5EF4-FFF2-40B4-BE49-F238E27FC236}">
                <a16:creationId xmlns:a16="http://schemas.microsoft.com/office/drawing/2014/main" id="{27713E18-75A5-43E7-91AB-9DBFC8930ED2}"/>
              </a:ext>
            </a:extLst>
          </p:cNvPr>
          <p:cNvSpPr>
            <a:spLocks noGrp="1"/>
          </p:cNvSpPr>
          <p:nvPr>
            <p:ph idx="1"/>
          </p:nvPr>
        </p:nvSpPr>
        <p:spPr/>
        <p:txBody>
          <a:bodyPr/>
          <a:lstStyle/>
          <a:p>
            <a:r>
              <a:rPr lang="en-US" dirty="0"/>
              <a:t>In order to verify the functionality of the communication with the DUT, an early test was done in which all registers of the DUT Reg File were written to and read from. This test was successful, leading to the conclusion that the communication protocol with the DUT works correctly. </a:t>
            </a:r>
          </a:p>
        </p:txBody>
      </p:sp>
    </p:spTree>
    <p:extLst>
      <p:ext uri="{BB962C8B-B14F-4D97-AF65-F5344CB8AC3E}">
        <p14:creationId xmlns:p14="http://schemas.microsoft.com/office/powerpoint/2010/main" val="3137159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ED4-8C85-4F9D-AEFC-BF0564F0BF4A}"/>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B83DF09C-84C1-48EB-83FF-A9604EBF444C}"/>
              </a:ext>
            </a:extLst>
          </p:cNvPr>
          <p:cNvSpPr>
            <a:spLocks noGrp="1"/>
          </p:cNvSpPr>
          <p:nvPr>
            <p:ph idx="1"/>
          </p:nvPr>
        </p:nvSpPr>
        <p:spPr/>
        <p:txBody>
          <a:bodyPr/>
          <a:lstStyle/>
          <a:p>
            <a:r>
              <a:rPr lang="en-US" dirty="0"/>
              <a:t>Each Test Scenario detail here was built and run. The purpose of these test lines is to test the main functionality of the DUT and not the communications protocol.</a:t>
            </a:r>
          </a:p>
          <a:p>
            <a:r>
              <a:rPr lang="en-US" dirty="0"/>
              <a:t>For each test, the pass/fail criteria is as described in the Scoreboard class.</a:t>
            </a:r>
          </a:p>
          <a:p>
            <a:r>
              <a:rPr lang="en-US" dirty="0"/>
              <a:t>In each test scenario, different parameters are set .These parameters are sent to the DUT and the REF Model. The outputs given by the DUT and the REF Model for the mentioned input are compared. They are considered equivalent if every output centroid presented by the DUT is also presented by the REF Model.</a:t>
            </a:r>
          </a:p>
          <a:p>
            <a:endParaRPr lang="en-US" dirty="0"/>
          </a:p>
        </p:txBody>
      </p:sp>
    </p:spTree>
    <p:extLst>
      <p:ext uri="{BB962C8B-B14F-4D97-AF65-F5344CB8AC3E}">
        <p14:creationId xmlns:p14="http://schemas.microsoft.com/office/powerpoint/2010/main" val="3847212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E021-8534-47C1-95A4-C8E8C52320DB}"/>
              </a:ext>
            </a:extLst>
          </p:cNvPr>
          <p:cNvSpPr>
            <a:spLocks noGrp="1"/>
          </p:cNvSpPr>
          <p:nvPr>
            <p:ph type="title"/>
          </p:nvPr>
        </p:nvSpPr>
        <p:spPr/>
        <p:txBody>
          <a:bodyPr/>
          <a:lstStyle/>
          <a:p>
            <a:r>
              <a:rPr lang="en-US" dirty="0"/>
              <a:t>Test Plan – Test Scenarios</a:t>
            </a:r>
          </a:p>
        </p:txBody>
      </p:sp>
      <p:graphicFrame>
        <p:nvGraphicFramePr>
          <p:cNvPr id="4" name="Table 4">
            <a:extLst>
              <a:ext uri="{FF2B5EF4-FFF2-40B4-BE49-F238E27FC236}">
                <a16:creationId xmlns:a16="http://schemas.microsoft.com/office/drawing/2014/main" id="{41184F93-F8F7-48F1-A856-048AF4F40F83}"/>
              </a:ext>
            </a:extLst>
          </p:cNvPr>
          <p:cNvGraphicFramePr>
            <a:graphicFrameLocks noGrp="1"/>
          </p:cNvGraphicFramePr>
          <p:nvPr>
            <p:ph idx="1"/>
            <p:extLst>
              <p:ext uri="{D42A27DB-BD31-4B8C-83A1-F6EECF244321}">
                <p14:modId xmlns:p14="http://schemas.microsoft.com/office/powerpoint/2010/main" val="3101398780"/>
              </p:ext>
            </p:extLst>
          </p:nvPr>
        </p:nvGraphicFramePr>
        <p:xfrm>
          <a:off x="838200" y="1479672"/>
          <a:ext cx="10515600" cy="509016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491162">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906003">
                <a:tc>
                  <a:txBody>
                    <a:bodyPr/>
                    <a:lstStyle/>
                    <a:p>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Gradual Random Points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Centroids one to eight </a:t>
                      </a:r>
                    </a:p>
                    <a:p>
                      <a:pPr marL="342900" lvl="0" indent="-342900" rtl="0">
                        <a:buFont typeface="+mj-lt"/>
                        <a:buAutoNum type="arabicPeriod"/>
                      </a:pPr>
                      <a:r>
                        <a:rPr lang="en-US" sz="1600" kern="1200" dirty="0">
                          <a:solidFill>
                            <a:schemeClr val="dk1"/>
                          </a:solidFill>
                          <a:effectLst/>
                          <a:latin typeface="+mn-lt"/>
                          <a:ea typeface="+mn-ea"/>
                          <a:cs typeface="+mn-cs"/>
                        </a:rPr>
                        <a:t>Threshold value will be one </a:t>
                      </a:r>
                    </a:p>
                    <a:p>
                      <a:pPr marL="342900" lvl="0" indent="-342900" rtl="0">
                        <a:buFont typeface="+mj-lt"/>
                        <a:buAutoNum type="arabicPeriod"/>
                      </a:pPr>
                      <a:r>
                        <a:rPr lang="en-US" sz="1600" kern="1200" dirty="0">
                          <a:solidFill>
                            <a:schemeClr val="dk1"/>
                          </a:solidFill>
                          <a:effectLst/>
                          <a:latin typeface="+mn-lt"/>
                          <a:ea typeface="+mn-ea"/>
                          <a:cs typeface="+mn-cs"/>
                        </a:rPr>
                        <a:t>Ten data points.</a:t>
                      </a:r>
                    </a:p>
                    <a:p>
                      <a:pPr marL="342900" indent="-342900">
                        <a:buFont typeface="+mj-lt"/>
                        <a:buAutoNum type="arabicPeriod"/>
                      </a:pPr>
                      <a:endParaRPr lang="en-US" sz="1600" dirty="0"/>
                    </a:p>
                  </a:txBody>
                  <a:tcPr/>
                </a:tc>
                <a:tc>
                  <a:txBody>
                    <a:bodyPr/>
                    <a:lstStyle/>
                    <a:p>
                      <a:pPr marL="342900" indent="-342900">
                        <a:buFont typeface="+mj-lt"/>
                        <a:buAutoNum type="arabicPeriod"/>
                      </a:pPr>
                      <a:r>
                        <a:rPr lang="en-US" sz="1600" kern="1200" dirty="0">
                          <a:solidFill>
                            <a:schemeClr val="dk1"/>
                          </a:solidFill>
                          <a:effectLst/>
                          <a:latin typeface="+mn-lt"/>
                          <a:ea typeface="+mn-ea"/>
                          <a:cs typeface="+mn-cs"/>
                        </a:rPr>
                        <a:t>Centroids one to eight will be set to values 1 to 8(respectively)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Threshold value will be one (only threshold LSB will be one).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First only one data point will be </a:t>
                      </a:r>
                      <a:r>
                        <a:rPr lang="en-US" sz="1600" kern="1200" dirty="0" err="1">
                          <a:solidFill>
                            <a:schemeClr val="dk1"/>
                          </a:solidFill>
                          <a:effectLst/>
                          <a:latin typeface="+mn-lt"/>
                          <a:ea typeface="+mn-ea"/>
                          <a:cs typeface="+mn-cs"/>
                        </a:rPr>
                        <a:t>random.At</a:t>
                      </a:r>
                      <a:r>
                        <a:rPr lang="en-US" sz="1600" kern="1200" dirty="0">
                          <a:solidFill>
                            <a:schemeClr val="dk1"/>
                          </a:solidFill>
                          <a:effectLst/>
                          <a:latin typeface="+mn-lt"/>
                          <a:ea typeface="+mn-ea"/>
                          <a:cs typeface="+mn-cs"/>
                        </a:rPr>
                        <a:t> each iteration, one more data point will be randomly generated. </a:t>
                      </a:r>
                    </a:p>
                    <a:p>
                      <a:pPr marL="342900" indent="-342900">
                        <a:buFont typeface="+mj-lt"/>
                        <a:buAutoNum type="arabicPeriod"/>
                      </a:pPr>
                      <a:endParaRPr lang="en-US" sz="1600" dirty="0"/>
                    </a:p>
                  </a:txBody>
                  <a:tcPr/>
                </a:tc>
                <a:extLst>
                  <a:ext uri="{0D108BD9-81ED-4DB2-BD59-A6C34878D82A}">
                    <a16:rowId xmlns:a16="http://schemas.microsoft.com/office/drawing/2014/main" val="845609921"/>
                  </a:ext>
                </a:extLst>
              </a:tr>
              <a:tr h="522862">
                <a:tc>
                  <a:txBody>
                    <a:bodyPr/>
                    <a:lstStyle/>
                    <a:p>
                      <a:r>
                        <a:rPr lang="en-US"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One Iteration Test</a:t>
                      </a:r>
                    </a:p>
                    <a:p>
                      <a:endParaRPr lang="en-US" sz="1600" dirty="0"/>
                    </a:p>
                  </a:txBody>
                  <a:tcPr/>
                </a:tc>
                <a:tc>
                  <a:txBody>
                    <a:bodyPr/>
                    <a:lstStyle/>
                    <a:p>
                      <a:r>
                        <a:rPr lang="en-US" sz="1600" dirty="0"/>
                        <a:t>1. Eight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These eight values will be used both as points values and initial centroid values. </a:t>
                      </a:r>
                      <a:endParaRPr lang="en-US" sz="1600" dirty="0"/>
                    </a:p>
                  </a:txBody>
                  <a:tcPr/>
                </a:tc>
                <a:extLst>
                  <a:ext uri="{0D108BD9-81ED-4DB2-BD59-A6C34878D82A}">
                    <a16:rowId xmlns:a16="http://schemas.microsoft.com/office/drawing/2014/main" val="3879243205"/>
                  </a:ext>
                </a:extLst>
              </a:tr>
              <a:tr h="1419196">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Random Points and Centroids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a:t>
                      </a:r>
                    </a:p>
                    <a:p>
                      <a:pPr marL="342900" lvl="0" indent="-342900">
                        <a:buFont typeface="+mj-lt"/>
                        <a:buAutoNum type="arabicPeriod"/>
                      </a:pPr>
                      <a:r>
                        <a:rPr lang="en-US" sz="1600" kern="1200" dirty="0">
                          <a:solidFill>
                            <a:schemeClr val="dk1"/>
                          </a:solidFill>
                          <a:effectLst/>
                          <a:latin typeface="+mn-lt"/>
                          <a:ea typeface="+mn-ea"/>
                          <a:cs typeface="+mn-cs"/>
                        </a:rPr>
                        <a:t>Eighth initial Centroid values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 will be randomly generated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Eighth initial Centroid values will be randomly generated </a:t>
                      </a:r>
                    </a:p>
                    <a:p>
                      <a:pPr marL="342900" lvl="0" indent="-342900">
                        <a:buFont typeface="+mj-lt"/>
                        <a:buAutoNum type="arabicPeriod"/>
                      </a:pPr>
                      <a:endParaRPr lang="en-US" sz="1600" kern="1200" dirty="0">
                        <a:solidFill>
                          <a:schemeClr val="dk1"/>
                        </a:solidFill>
                        <a:effectLst/>
                        <a:latin typeface="+mn-lt"/>
                        <a:ea typeface="+mn-ea"/>
                        <a:cs typeface="+mn-cs"/>
                      </a:endParaRPr>
                    </a:p>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3070761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2818396849"/>
              </p:ext>
            </p:extLst>
          </p:nvPr>
        </p:nvGraphicFramePr>
        <p:xfrm>
          <a:off x="838200" y="1479672"/>
          <a:ext cx="10515600" cy="502920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72045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666750">
                <a:tc>
                  <a:txBody>
                    <a:bodyPr/>
                    <a:lstStyle/>
                    <a:p>
                      <a:r>
                        <a:rPr lang="en-US" dirty="0"/>
                        <a:t>4</a:t>
                      </a:r>
                    </a:p>
                  </a:txBody>
                  <a:tcPr/>
                </a:tc>
                <a:tc>
                  <a:txBody>
                    <a:bodyPr/>
                    <a:lstStyle/>
                    <a:p>
                      <a:r>
                        <a:rPr lang="en-US" sz="1800" b="1" kern="1200" dirty="0">
                          <a:solidFill>
                            <a:schemeClr val="dk1"/>
                          </a:solidFill>
                          <a:effectLst/>
                          <a:latin typeface="+mn-lt"/>
                          <a:ea typeface="+mn-ea"/>
                          <a:cs typeface="+mn-cs"/>
                        </a:rPr>
                        <a:t>Random Constrained Number of Points</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pPr marL="342900" indent="-342900">
                        <a:buFont typeface="+mj-lt"/>
                        <a:buAutoNum type="arabicPeriod"/>
                      </a:pPr>
                      <a:endParaRPr lang="en-US" dirty="0"/>
                    </a:p>
                  </a:txBody>
                  <a:tcPr/>
                </a:tc>
                <a:tc>
                  <a:txBody>
                    <a:bodyPr/>
                    <a:lstStyle/>
                    <a:p>
                      <a:r>
                        <a:rPr lang="en-US" sz="1800" kern="1200" dirty="0">
                          <a:solidFill>
                            <a:schemeClr val="dk1"/>
                          </a:solidFill>
                          <a:effectLst/>
                          <a:latin typeface="+mn-lt"/>
                          <a:ea typeface="+mn-ea"/>
                          <a:cs typeface="+mn-cs"/>
                        </a:rPr>
                        <a:t>This test will be run overall ten times, where in each run the constraint over the </a:t>
                      </a:r>
                      <a:r>
                        <a:rPr lang="en-US" sz="1800" i="1" kern="1200" dirty="0">
                          <a:solidFill>
                            <a:schemeClr val="dk1"/>
                          </a:solidFill>
                          <a:effectLst/>
                          <a:latin typeface="+mn-lt"/>
                          <a:ea typeface="+mn-ea"/>
                          <a:cs typeface="+mn-cs"/>
                        </a:rPr>
                        <a:t>Number of Points</a:t>
                      </a:r>
                      <a:r>
                        <a:rPr lang="en-US" sz="1800" kern="1200" dirty="0">
                          <a:solidFill>
                            <a:schemeClr val="dk1"/>
                          </a:solidFill>
                          <a:effectLst/>
                          <a:latin typeface="+mn-lt"/>
                          <a:ea typeface="+mn-ea"/>
                          <a:cs typeface="+mn-cs"/>
                        </a:rPr>
                        <a:t> parameters will change.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66675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Equal Initial Values Test</a:t>
                      </a:r>
                    </a:p>
                    <a:p>
                      <a:endParaRPr lang="en-US" dirty="0"/>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A single value which will be   used as an initial value for all centroids.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666750">
                <a:tc>
                  <a:txBody>
                    <a:bodyPr/>
                    <a:lstStyle/>
                    <a:p>
                      <a:r>
                        <a:rPr lang="en-US" dirty="0"/>
                        <a:t>6</a:t>
                      </a:r>
                    </a:p>
                  </a:txBody>
                  <a:tcPr/>
                </a:tc>
                <a:tc>
                  <a:txBody>
                    <a:bodyPr/>
                    <a:lstStyle/>
                    <a:p>
                      <a:r>
                        <a:rPr lang="en-US" sz="1800" b="1" kern="1200" dirty="0">
                          <a:solidFill>
                            <a:schemeClr val="dk1"/>
                          </a:solidFill>
                          <a:effectLst/>
                          <a:latin typeface="+mn-lt"/>
                          <a:ea typeface="+mn-ea"/>
                          <a:cs typeface="+mn-cs"/>
                        </a:rPr>
                        <a:t>Positive Overflow Test</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512 data points will be generated and set to have maximum allowed value. </a:t>
                      </a:r>
                    </a:p>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1295865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3481873557"/>
              </p:ext>
            </p:extLst>
          </p:nvPr>
        </p:nvGraphicFramePr>
        <p:xfrm>
          <a:off x="838200" y="1479671"/>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1092393">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092393">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Negative Overflow Test</a:t>
                      </a:r>
                    </a:p>
                    <a:p>
                      <a:endParaRPr lang="en-US" sz="1800" b="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pPr marL="0" indent="0">
                        <a:buFont typeface="+mj-lt"/>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kern="1200" dirty="0">
                          <a:solidFill>
                            <a:schemeClr val="dk1"/>
                          </a:solidFill>
                          <a:effectLst/>
                          <a:latin typeface="+mn-lt"/>
                          <a:ea typeface="+mn-ea"/>
                          <a:cs typeface="+mn-cs"/>
                        </a:rPr>
                        <a:t>512 data points will be generated and set to have minimum allowed value.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1092393">
                <a:tc>
                  <a:txBody>
                    <a:bodyPr/>
                    <a:lstStyle/>
                    <a:p>
                      <a:r>
                        <a:rPr lang="en-US" dirty="0"/>
                        <a:t>8</a:t>
                      </a:r>
                    </a:p>
                  </a:txBody>
                  <a:tcPr/>
                </a:tc>
                <a:tc>
                  <a:txBody>
                    <a:bodyPr/>
                    <a:lstStyle/>
                    <a:p>
                      <a:r>
                        <a:rPr lang="en-US" sz="1800" b="1" kern="1200" dirty="0">
                          <a:solidFill>
                            <a:schemeClr val="dk1"/>
                          </a:solidFill>
                          <a:effectLst/>
                          <a:latin typeface="+mn-lt"/>
                          <a:ea typeface="+mn-ea"/>
                          <a:cs typeface="+mn-cs"/>
                        </a:rPr>
                        <a:t>Full Memory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512 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1420111">
                <a:tc>
                  <a:txBody>
                    <a:bodyPr/>
                    <a:lstStyle/>
                    <a:p>
                      <a:r>
                        <a:rPr lang="en-US" dirty="0"/>
                        <a:t>9</a:t>
                      </a:r>
                    </a:p>
                  </a:txBody>
                  <a:tcPr/>
                </a:tc>
                <a:tc>
                  <a:txBody>
                    <a:bodyPr/>
                    <a:lstStyle/>
                    <a:p>
                      <a:r>
                        <a:rPr lang="en-US" sz="1800" b="1" kern="1200" dirty="0">
                          <a:solidFill>
                            <a:schemeClr val="dk1"/>
                          </a:solidFill>
                          <a:effectLst/>
                          <a:latin typeface="+mn-lt"/>
                          <a:ea typeface="+mn-ea"/>
                          <a:cs typeface="+mn-cs"/>
                        </a:rPr>
                        <a:t>Fully Random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415288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821719390"/>
              </p:ext>
            </p:extLst>
          </p:nvPr>
        </p:nvGraphicFramePr>
        <p:xfrm>
          <a:off x="838200" y="1479673"/>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93323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337639">
                <a:tc>
                  <a:txBody>
                    <a:bodyPr/>
                    <a:lstStyle/>
                    <a:p>
                      <a:r>
                        <a:rPr lang="en-US" sz="1600" dirty="0"/>
                        <a:t>10</a:t>
                      </a:r>
                    </a:p>
                  </a:txBody>
                  <a:tcPr/>
                </a:tc>
                <a:tc>
                  <a:txBody>
                    <a:bodyPr/>
                    <a:lstStyle/>
                    <a:p>
                      <a:r>
                        <a:rPr lang="en-US" sz="1600" b="1" kern="1200" dirty="0">
                          <a:solidFill>
                            <a:schemeClr val="dk1"/>
                          </a:solidFill>
                          <a:effectLst/>
                          <a:latin typeface="+mn-lt"/>
                          <a:ea typeface="+mn-ea"/>
                          <a:cs typeface="+mn-cs"/>
                        </a:rPr>
                        <a:t>Isolated Centroid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0" indent="0">
                        <a:buFont typeface="+mj-lt"/>
                        <a:buNone/>
                      </a:pPr>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One of the centroids is constrained to be far away from the all the data points. </a:t>
                      </a:r>
                    </a:p>
                    <a:p>
                      <a:pPr marL="342900" lvl="0" indent="-342900" rtl="0">
                        <a:buFont typeface="+mj-lt"/>
                        <a:buAutoNum type="arabicPeriod"/>
                      </a:pPr>
                      <a:r>
                        <a:rPr lang="en-US" sz="1600" kern="1200" dirty="0">
                          <a:solidFill>
                            <a:schemeClr val="dk1"/>
                          </a:solidFill>
                          <a:effectLst/>
                          <a:latin typeface="+mn-lt"/>
                          <a:ea typeface="+mn-ea"/>
                          <a:cs typeface="+mn-cs"/>
                        </a:rPr>
                        <a:t>All of the centroids, except from one, are constrained to be far away from the all the data points. </a:t>
                      </a:r>
                      <a:endParaRPr lang="en-US" sz="1600" dirty="0"/>
                    </a:p>
                  </a:txBody>
                  <a:tcPr/>
                </a:tc>
                <a:extLst>
                  <a:ext uri="{0D108BD9-81ED-4DB2-BD59-A6C34878D82A}">
                    <a16:rowId xmlns:a16="http://schemas.microsoft.com/office/drawing/2014/main" val="845609921"/>
                  </a:ext>
                </a:extLst>
              </a:tr>
              <a:tr h="1088776">
                <a:tc>
                  <a:txBody>
                    <a:bodyPr/>
                    <a:lstStyle/>
                    <a:p>
                      <a:r>
                        <a:rPr lang="en-US" sz="1600" dirty="0"/>
                        <a:t>11</a:t>
                      </a:r>
                    </a:p>
                  </a:txBody>
                  <a:tcPr/>
                </a:tc>
                <a:tc>
                  <a:txBody>
                    <a:bodyPr/>
                    <a:lstStyle/>
                    <a:p>
                      <a:r>
                        <a:rPr lang="en-US" sz="1600" b="1" kern="1200" dirty="0">
                          <a:solidFill>
                            <a:schemeClr val="dk1"/>
                          </a:solidFill>
                          <a:effectLst/>
                          <a:latin typeface="+mn-lt"/>
                          <a:ea typeface="+mn-ea"/>
                          <a:cs typeface="+mn-cs"/>
                        </a:rPr>
                        <a:t>Robustness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indent="-342900">
                        <a:buFont typeface="+mj-lt"/>
                        <a:buAutoNum type="arabicPeriod"/>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879243205"/>
                  </a:ext>
                </a:extLst>
              </a:tr>
              <a:tr h="1337639">
                <a:tc>
                  <a:txBody>
                    <a:bodyPr/>
                    <a:lstStyle/>
                    <a:p>
                      <a:r>
                        <a:rPr lang="en-US" sz="16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Threshold Test</a:t>
                      </a:r>
                    </a:p>
                    <a:p>
                      <a:endParaRPr lang="en-US" sz="1600" b="1" kern="1200" dirty="0">
                        <a:solidFill>
                          <a:schemeClr val="dk1"/>
                        </a:solidFill>
                        <a:effectLst/>
                        <a:latin typeface="+mn-lt"/>
                        <a:ea typeface="+mn-ea"/>
                        <a:cs typeface="+mn-cs"/>
                      </a:endParaRP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lvl="0" indent="-342900">
                        <a:buFont typeface="+mj-lt"/>
                        <a:buAutoNum type="arabicPeriod"/>
                      </a:pPr>
                      <a:r>
                        <a:rPr lang="en-US" sz="1600" kern="1200" dirty="0">
                          <a:solidFill>
                            <a:schemeClr val="dk1"/>
                          </a:solidFill>
                          <a:effectLst/>
                          <a:latin typeface="+mn-lt"/>
                          <a:ea typeface="+mn-ea"/>
                          <a:cs typeface="+mn-cs"/>
                        </a:rPr>
                        <a:t>Convergence threshold value </a:t>
                      </a:r>
                    </a:p>
                    <a:p>
                      <a:endParaRPr lang="en-US" sz="1600" dirty="0"/>
                    </a:p>
                  </a:txBody>
                  <a:tcPr/>
                </a:tc>
                <a:tc>
                  <a:txBody>
                    <a:bodyPr/>
                    <a:lstStyle/>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95663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C86-650D-4B92-9382-D9899CAFAB80}"/>
              </a:ext>
            </a:extLst>
          </p:cNvPr>
          <p:cNvSpPr>
            <a:spLocks noGrp="1"/>
          </p:cNvSpPr>
          <p:nvPr>
            <p:ph type="title"/>
          </p:nvPr>
        </p:nvSpPr>
        <p:spPr/>
        <p:txBody>
          <a:bodyPr/>
          <a:lstStyle/>
          <a:p>
            <a:r>
              <a:rPr lang="en-US" dirty="0"/>
              <a:t>Hardware Verification – Why?</a:t>
            </a:r>
          </a:p>
        </p:txBody>
      </p:sp>
      <p:sp>
        <p:nvSpPr>
          <p:cNvPr id="3" name="Content Placeholder 2">
            <a:extLst>
              <a:ext uri="{FF2B5EF4-FFF2-40B4-BE49-F238E27FC236}">
                <a16:creationId xmlns:a16="http://schemas.microsoft.com/office/drawing/2014/main" id="{D3B2F8A8-71D6-4CF8-859D-BA1197205431}"/>
              </a:ext>
            </a:extLst>
          </p:cNvPr>
          <p:cNvSpPr>
            <a:spLocks noGrp="1"/>
          </p:cNvSpPr>
          <p:nvPr>
            <p:ph idx="1"/>
          </p:nvPr>
        </p:nvSpPr>
        <p:spPr/>
        <p:txBody>
          <a:bodyPr/>
          <a:lstStyle/>
          <a:p>
            <a:r>
              <a:rPr lang="en-US" sz="2400" dirty="0">
                <a:latin typeface="Calibri" panose="020F0502020204030204" pitchFamily="34" charset="0"/>
                <a:cs typeface="Arial" panose="020B0604020202020204" pitchFamily="34" charset="0"/>
              </a:rPr>
              <a:t>Ensure that the devices </a:t>
            </a:r>
            <a:r>
              <a:rPr lang="en-US" sz="2400" b="1" dirty="0">
                <a:latin typeface="Calibri" panose="020F0502020204030204" pitchFamily="34" charset="0"/>
                <a:cs typeface="Arial" panose="020B0604020202020204" pitchFamily="34" charset="0"/>
              </a:rPr>
              <a:t>performs </a:t>
            </a:r>
            <a:r>
              <a:rPr lang="en-US" sz="2400" dirty="0">
                <a:latin typeface="Calibri" panose="020F0502020204030204" pitchFamily="34" charset="0"/>
                <a:cs typeface="Arial" panose="020B0604020202020204" pitchFamily="34" charset="0"/>
              </a:rPr>
              <a:t>required task successfully:</a:t>
            </a:r>
          </a:p>
          <a:p>
            <a:pPr lvl="1"/>
            <a:r>
              <a:rPr lang="en-US" sz="2000" dirty="0">
                <a:latin typeface="Calibri" panose="020F0502020204030204" pitchFamily="34" charset="0"/>
                <a:cs typeface="Arial" panose="020B0604020202020204" pitchFamily="34" charset="0"/>
              </a:rPr>
              <a:t>Device should reflect accurately the specification.</a:t>
            </a:r>
          </a:p>
          <a:p>
            <a:pPr lvl="1"/>
            <a:r>
              <a:rPr lang="en-US" sz="2000" dirty="0">
                <a:latin typeface="Calibri" panose="020F0502020204030204" pitchFamily="34" charset="0"/>
                <a:cs typeface="Arial" panose="020B0604020202020204" pitchFamily="34" charset="0"/>
              </a:rPr>
              <a:t> Bugs are a result of the discrepancy between the device design and the device specification.</a:t>
            </a:r>
          </a:p>
          <a:p>
            <a:pPr marL="457200" lvl="1" indent="0">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Design verification (DV) </a:t>
            </a:r>
            <a:r>
              <a:rPr lang="en-US" sz="2400" b="1" dirty="0">
                <a:latin typeface="Calibri" panose="020F0502020204030204" pitchFamily="34" charset="0"/>
                <a:cs typeface="Arial" panose="020B0604020202020204" pitchFamily="34" charset="0"/>
              </a:rPr>
              <a:t>contains</a:t>
            </a:r>
            <a:r>
              <a:rPr lang="en-US" sz="2400" dirty="0">
                <a:latin typeface="Calibri" panose="020F0502020204030204" pitchFamily="34" charset="0"/>
                <a:cs typeface="Arial" panose="020B0604020202020204" pitchFamily="34" charset="0"/>
              </a:rPr>
              <a:t> different technologies and methodologies:</a:t>
            </a:r>
          </a:p>
          <a:p>
            <a:pPr lvl="1">
              <a:lnSpc>
                <a:spcPct val="107000"/>
              </a:lnSpc>
              <a:spcBef>
                <a:spcPts val="0"/>
              </a:spcBef>
            </a:pPr>
            <a:r>
              <a:rPr lang="en-US" sz="2000" dirty="0">
                <a:latin typeface="Calibri" panose="020F0502020204030204" pitchFamily="34" charset="0"/>
                <a:cs typeface="Arial" panose="020B0604020202020204" pitchFamily="34" charset="0"/>
              </a:rPr>
              <a:t>UVM (Universal Verification Methodology)</a:t>
            </a:r>
          </a:p>
          <a:p>
            <a:pPr lvl="1">
              <a:lnSpc>
                <a:spcPct val="107000"/>
              </a:lnSpc>
              <a:spcBef>
                <a:spcPts val="0"/>
              </a:spcBef>
            </a:pPr>
            <a:r>
              <a:rPr lang="en-US" sz="2000" dirty="0">
                <a:latin typeface="Calibri" panose="020F0502020204030204" pitchFamily="34" charset="0"/>
                <a:cs typeface="Arial" panose="020B0604020202020204" pitchFamily="34" charset="0"/>
              </a:rPr>
              <a:t>UPF (Unified Power Format) low-power verification</a:t>
            </a:r>
          </a:p>
          <a:p>
            <a:pPr lvl="1">
              <a:lnSpc>
                <a:spcPct val="107000"/>
              </a:lnSpc>
              <a:spcBef>
                <a:spcPts val="0"/>
              </a:spcBef>
            </a:pPr>
            <a:r>
              <a:rPr lang="en-US" sz="2000" dirty="0">
                <a:latin typeface="Calibri" panose="020F0502020204030204" pitchFamily="34" charset="0"/>
                <a:cs typeface="Arial" panose="020B0604020202020204" pitchFamily="34" charset="0"/>
              </a:rPr>
              <a:t>AMS (analog/mixed signal) verification</a:t>
            </a:r>
          </a:p>
          <a:p>
            <a:pPr marL="457200" lvl="1" indent="0">
              <a:lnSpc>
                <a:spcPct val="107000"/>
              </a:lnSpc>
              <a:spcBef>
                <a:spcPts val="0"/>
              </a:spcBef>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In this project, the </a:t>
            </a:r>
            <a:r>
              <a:rPr lang="en-US" sz="2400" b="1" dirty="0">
                <a:latin typeface="Calibri" panose="020F0502020204030204" pitchFamily="34" charset="0"/>
                <a:cs typeface="Arial" panose="020B0604020202020204" pitchFamily="34" charset="0"/>
              </a:rPr>
              <a:t>chosen</a:t>
            </a:r>
            <a:r>
              <a:rPr lang="en-US" sz="2400" dirty="0">
                <a:latin typeface="Calibri" panose="020F0502020204030204" pitchFamily="34" charset="0"/>
                <a:cs typeface="Arial" panose="020B0604020202020204" pitchFamily="34" charset="0"/>
              </a:rPr>
              <a:t> </a:t>
            </a:r>
            <a:r>
              <a:rPr lang="en-US" sz="2400" b="1" dirty="0">
                <a:latin typeface="Calibri" panose="020F0502020204030204" pitchFamily="34" charset="0"/>
                <a:cs typeface="Arial" panose="020B0604020202020204" pitchFamily="34" charset="0"/>
              </a:rPr>
              <a:t>method</a:t>
            </a:r>
            <a:r>
              <a:rPr lang="en-US" sz="2400" dirty="0">
                <a:latin typeface="Calibri" panose="020F0502020204030204" pitchFamily="34" charset="0"/>
                <a:cs typeface="Arial" panose="020B0604020202020204" pitchFamily="34" charset="0"/>
              </a:rPr>
              <a:t> for design verification is UVM.</a:t>
            </a:r>
          </a:p>
        </p:txBody>
      </p:sp>
    </p:spTree>
    <p:extLst>
      <p:ext uri="{BB962C8B-B14F-4D97-AF65-F5344CB8AC3E}">
        <p14:creationId xmlns:p14="http://schemas.microsoft.com/office/powerpoint/2010/main" val="933835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2B8-9BBB-4444-B40E-72ACC3124FBB}"/>
              </a:ext>
            </a:extLst>
          </p:cNvPr>
          <p:cNvSpPr>
            <a:spLocks noGrp="1"/>
          </p:cNvSpPr>
          <p:nvPr>
            <p:ph type="title"/>
          </p:nvPr>
        </p:nvSpPr>
        <p:spPr/>
        <p:txBody>
          <a:bodyPr/>
          <a:lstStyle/>
          <a:p>
            <a:r>
              <a:rPr lang="en-US" dirty="0"/>
              <a:t>Test Plan – Test Results</a:t>
            </a:r>
          </a:p>
        </p:txBody>
      </p:sp>
      <p:graphicFrame>
        <p:nvGraphicFramePr>
          <p:cNvPr id="4" name="Table 4">
            <a:extLst>
              <a:ext uri="{FF2B5EF4-FFF2-40B4-BE49-F238E27FC236}">
                <a16:creationId xmlns:a16="http://schemas.microsoft.com/office/drawing/2014/main" id="{7D64812E-4C2F-4788-BE09-AA5B6E030095}"/>
              </a:ext>
            </a:extLst>
          </p:cNvPr>
          <p:cNvGraphicFramePr>
            <a:graphicFrameLocks noGrp="1"/>
          </p:cNvGraphicFramePr>
          <p:nvPr>
            <p:ph idx="1"/>
            <p:extLst>
              <p:ext uri="{D42A27DB-BD31-4B8C-83A1-F6EECF244321}">
                <p14:modId xmlns:p14="http://schemas.microsoft.com/office/powerpoint/2010/main" val="2302326816"/>
              </p:ext>
            </p:extLst>
          </p:nvPr>
        </p:nvGraphicFramePr>
        <p:xfrm>
          <a:off x="838200" y="1825625"/>
          <a:ext cx="10515596" cy="4820920"/>
        </p:xfrm>
        <a:graphic>
          <a:graphicData uri="http://schemas.openxmlformats.org/drawingml/2006/table">
            <a:tbl>
              <a:tblPr firstRow="1" bandRow="1">
                <a:tableStyleId>{5C22544A-7EE6-4342-B048-85BDC9FD1C3A}</a:tableStyleId>
              </a:tblPr>
              <a:tblGrid>
                <a:gridCol w="2397369">
                  <a:extLst>
                    <a:ext uri="{9D8B030D-6E8A-4147-A177-3AD203B41FA5}">
                      <a16:colId xmlns:a16="http://schemas.microsoft.com/office/drawing/2014/main" val="1450622566"/>
                    </a:ext>
                  </a:extLst>
                </a:gridCol>
                <a:gridCol w="2860429">
                  <a:extLst>
                    <a:ext uri="{9D8B030D-6E8A-4147-A177-3AD203B41FA5}">
                      <a16:colId xmlns:a16="http://schemas.microsoft.com/office/drawing/2014/main" val="3745035678"/>
                    </a:ext>
                  </a:extLst>
                </a:gridCol>
                <a:gridCol w="2628899">
                  <a:extLst>
                    <a:ext uri="{9D8B030D-6E8A-4147-A177-3AD203B41FA5}">
                      <a16:colId xmlns:a16="http://schemas.microsoft.com/office/drawing/2014/main" val="1641741759"/>
                    </a:ext>
                  </a:extLst>
                </a:gridCol>
                <a:gridCol w="2628899">
                  <a:extLst>
                    <a:ext uri="{9D8B030D-6E8A-4147-A177-3AD203B41FA5}">
                      <a16:colId xmlns:a16="http://schemas.microsoft.com/office/drawing/2014/main" val="36659064"/>
                    </a:ext>
                  </a:extLst>
                </a:gridCol>
              </a:tblGrid>
              <a:tr h="370840">
                <a:tc>
                  <a:txBody>
                    <a:bodyPr/>
                    <a:lstStyle/>
                    <a:p>
                      <a:r>
                        <a:rPr lang="en-US" dirty="0"/>
                        <a:t>Test Scenario Number</a:t>
                      </a:r>
                    </a:p>
                  </a:txBody>
                  <a:tcPr/>
                </a:tc>
                <a:tc>
                  <a:txBody>
                    <a:bodyPr/>
                    <a:lstStyle/>
                    <a:p>
                      <a:r>
                        <a:rPr lang="en-US" dirty="0"/>
                        <a:t>Number of tests</a:t>
                      </a:r>
                    </a:p>
                  </a:txBody>
                  <a:tcPr/>
                </a:tc>
                <a:tc>
                  <a:txBody>
                    <a:bodyPr/>
                    <a:lstStyle/>
                    <a:p>
                      <a:r>
                        <a:rPr lang="en-US" dirty="0"/>
                        <a:t>Fail number </a:t>
                      </a:r>
                    </a:p>
                  </a:txBody>
                  <a:tcPr/>
                </a:tc>
                <a:tc>
                  <a:txBody>
                    <a:bodyPr/>
                    <a:lstStyle/>
                    <a:p>
                      <a:r>
                        <a:rPr lang="en-US" dirty="0"/>
                        <a:t>Fail Percent [%]</a:t>
                      </a:r>
                    </a:p>
                  </a:txBody>
                  <a:tcPr/>
                </a:tc>
                <a:extLst>
                  <a:ext uri="{0D108BD9-81ED-4DB2-BD59-A6C34878D82A}">
                    <a16:rowId xmlns:a16="http://schemas.microsoft.com/office/drawing/2014/main" val="3931976215"/>
                  </a:ext>
                </a:extLst>
              </a:tr>
              <a:tr h="370840">
                <a:tc>
                  <a:txBody>
                    <a:bodyPr/>
                    <a:lstStyle/>
                    <a:p>
                      <a:r>
                        <a:rPr lang="en-US" dirty="0"/>
                        <a:t>1</a:t>
                      </a:r>
                    </a:p>
                  </a:txBody>
                  <a:tcPr/>
                </a:tc>
                <a:tc>
                  <a:txBody>
                    <a:bodyPr/>
                    <a:lstStyle/>
                    <a:p>
                      <a:r>
                        <a:rPr lang="en-US" dirty="0"/>
                        <a:t>10000</a:t>
                      </a:r>
                    </a:p>
                  </a:txBody>
                  <a:tcPr/>
                </a:tc>
                <a:tc>
                  <a:txBody>
                    <a:bodyPr/>
                    <a:lstStyle/>
                    <a:p>
                      <a:r>
                        <a:rPr lang="en-US" dirty="0"/>
                        <a:t>23</a:t>
                      </a:r>
                    </a:p>
                  </a:txBody>
                  <a:tcPr/>
                </a:tc>
                <a:tc>
                  <a:txBody>
                    <a:bodyPr/>
                    <a:lstStyle/>
                    <a:p>
                      <a:r>
                        <a:rPr lang="en-US" dirty="0"/>
                        <a:t>0.23</a:t>
                      </a:r>
                    </a:p>
                  </a:txBody>
                  <a:tcPr/>
                </a:tc>
                <a:extLst>
                  <a:ext uri="{0D108BD9-81ED-4DB2-BD59-A6C34878D82A}">
                    <a16:rowId xmlns:a16="http://schemas.microsoft.com/office/drawing/2014/main" val="1328172507"/>
                  </a:ext>
                </a:extLst>
              </a:tr>
              <a:tr h="370840">
                <a:tc>
                  <a:txBody>
                    <a:bodyPr/>
                    <a:lstStyle/>
                    <a:p>
                      <a:r>
                        <a:rPr lang="en-US" dirty="0"/>
                        <a:t>2</a:t>
                      </a:r>
                    </a:p>
                  </a:txBody>
                  <a:tcPr/>
                </a:tc>
                <a:tc>
                  <a:txBody>
                    <a:bodyPr/>
                    <a:lstStyle/>
                    <a:p>
                      <a:r>
                        <a:rPr lang="en-US" dirty="0"/>
                        <a:t>10000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409176"/>
                  </a:ext>
                </a:extLst>
              </a:tr>
              <a:tr h="370840">
                <a:tc>
                  <a:txBody>
                    <a:bodyPr/>
                    <a:lstStyle/>
                    <a:p>
                      <a:r>
                        <a:rPr lang="en-US" dirty="0"/>
                        <a:t>3</a:t>
                      </a:r>
                    </a:p>
                  </a:txBody>
                  <a:tcPr/>
                </a:tc>
                <a:tc>
                  <a:txBody>
                    <a:bodyPr/>
                    <a:lstStyle/>
                    <a:p>
                      <a:r>
                        <a:rPr lang="en-US" dirty="0"/>
                        <a:t>10000</a:t>
                      </a:r>
                    </a:p>
                  </a:txBody>
                  <a:tcPr/>
                </a:tc>
                <a:tc>
                  <a:txBody>
                    <a:bodyPr/>
                    <a:lstStyle/>
                    <a:p>
                      <a:r>
                        <a:rPr lang="en-US" dirty="0"/>
                        <a:t>4</a:t>
                      </a:r>
                    </a:p>
                  </a:txBody>
                  <a:tcPr/>
                </a:tc>
                <a:tc>
                  <a:txBody>
                    <a:bodyPr/>
                    <a:lstStyle/>
                    <a:p>
                      <a:r>
                        <a:rPr lang="en-US" dirty="0"/>
                        <a:t>0.4</a:t>
                      </a:r>
                    </a:p>
                  </a:txBody>
                  <a:tcPr/>
                </a:tc>
                <a:extLst>
                  <a:ext uri="{0D108BD9-81ED-4DB2-BD59-A6C34878D82A}">
                    <a16:rowId xmlns:a16="http://schemas.microsoft.com/office/drawing/2014/main" val="3528804808"/>
                  </a:ext>
                </a:extLst>
              </a:tr>
              <a:tr h="370840">
                <a:tc>
                  <a:txBody>
                    <a:bodyPr/>
                    <a:lstStyle/>
                    <a:p>
                      <a:r>
                        <a:rPr lang="en-US" dirty="0"/>
                        <a:t>4</a:t>
                      </a:r>
                    </a:p>
                  </a:txBody>
                  <a:tcPr/>
                </a:tc>
                <a:tc>
                  <a:txBody>
                    <a:bodyPr/>
                    <a:lstStyle/>
                    <a:p>
                      <a:r>
                        <a:rPr lang="en-US" dirty="0"/>
                        <a:t>11</a:t>
                      </a:r>
                    </a:p>
                  </a:txBody>
                  <a:tcPr/>
                </a:tc>
                <a:tc>
                  <a:txBody>
                    <a:bodyPr/>
                    <a:lstStyle/>
                    <a:p>
                      <a:r>
                        <a:rPr lang="en-US" dirty="0"/>
                        <a:t>4</a:t>
                      </a:r>
                    </a:p>
                  </a:txBody>
                  <a:tcPr/>
                </a:tc>
                <a:tc>
                  <a:txBody>
                    <a:bodyPr/>
                    <a:lstStyle/>
                    <a:p>
                      <a:r>
                        <a:rPr lang="en-US" dirty="0"/>
                        <a:t>36.36</a:t>
                      </a:r>
                    </a:p>
                  </a:txBody>
                  <a:tcPr/>
                </a:tc>
                <a:extLst>
                  <a:ext uri="{0D108BD9-81ED-4DB2-BD59-A6C34878D82A}">
                    <a16:rowId xmlns:a16="http://schemas.microsoft.com/office/drawing/2014/main" val="2878062095"/>
                  </a:ext>
                </a:extLst>
              </a:tr>
              <a:tr h="370840">
                <a:tc>
                  <a:txBody>
                    <a:bodyPr/>
                    <a:lstStyle/>
                    <a:p>
                      <a:r>
                        <a:rPr lang="en-US" dirty="0"/>
                        <a:t>5</a:t>
                      </a:r>
                    </a:p>
                  </a:txBody>
                  <a:tcPr/>
                </a:tc>
                <a:tc>
                  <a:txBody>
                    <a:bodyPr/>
                    <a:lstStyle/>
                    <a:p>
                      <a:r>
                        <a:rPr lang="en-US" dirty="0"/>
                        <a:t>10</a:t>
                      </a:r>
                    </a:p>
                  </a:txBody>
                  <a:tcPr/>
                </a:tc>
                <a:tc>
                  <a:txBody>
                    <a:bodyPr/>
                    <a:lstStyle/>
                    <a:p>
                      <a:r>
                        <a:rPr lang="en-US" dirty="0"/>
                        <a:t>5</a:t>
                      </a:r>
                    </a:p>
                  </a:txBody>
                  <a:tcPr/>
                </a:tc>
                <a:tc>
                  <a:txBody>
                    <a:bodyPr/>
                    <a:lstStyle/>
                    <a:p>
                      <a:r>
                        <a:rPr lang="en-US" dirty="0"/>
                        <a:t>50</a:t>
                      </a:r>
                    </a:p>
                  </a:txBody>
                  <a:tcPr/>
                </a:tc>
                <a:extLst>
                  <a:ext uri="{0D108BD9-81ED-4DB2-BD59-A6C34878D82A}">
                    <a16:rowId xmlns:a16="http://schemas.microsoft.com/office/drawing/2014/main" val="1403273888"/>
                  </a:ext>
                </a:extLst>
              </a:tr>
              <a:tr h="370840">
                <a:tc>
                  <a:txBody>
                    <a:bodyPr/>
                    <a:lstStyle/>
                    <a:p>
                      <a:r>
                        <a:rPr lang="en-US" dirty="0"/>
                        <a:t>6</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92146184"/>
                  </a:ext>
                </a:extLst>
              </a:tr>
              <a:tr h="370840">
                <a:tc>
                  <a:txBody>
                    <a:bodyPr/>
                    <a:lstStyle/>
                    <a:p>
                      <a:r>
                        <a:rPr lang="en-US" dirty="0"/>
                        <a:t>7</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2561251"/>
                  </a:ext>
                </a:extLst>
              </a:tr>
              <a:tr h="370840">
                <a:tc>
                  <a:txBody>
                    <a:bodyPr/>
                    <a:lstStyle/>
                    <a:p>
                      <a:r>
                        <a:rPr lang="en-US" dirty="0"/>
                        <a:t>8</a:t>
                      </a:r>
                    </a:p>
                  </a:txBody>
                  <a:tcPr/>
                </a:tc>
                <a:tc>
                  <a:txBody>
                    <a:bodyPr/>
                    <a:lstStyle/>
                    <a:p>
                      <a:r>
                        <a:rPr lang="en-US" dirty="0"/>
                        <a:t>10</a:t>
                      </a:r>
                    </a:p>
                  </a:txBody>
                  <a:tcPr/>
                </a:tc>
                <a:tc>
                  <a:txBody>
                    <a:bodyPr/>
                    <a:lstStyle/>
                    <a:p>
                      <a:r>
                        <a:rPr lang="en-US" dirty="0"/>
                        <a:t>9</a:t>
                      </a:r>
                    </a:p>
                  </a:txBody>
                  <a:tcPr/>
                </a:tc>
                <a:tc>
                  <a:txBody>
                    <a:bodyPr/>
                    <a:lstStyle/>
                    <a:p>
                      <a:r>
                        <a:rPr lang="en-US" dirty="0"/>
                        <a:t>90</a:t>
                      </a:r>
                    </a:p>
                  </a:txBody>
                  <a:tcPr/>
                </a:tc>
                <a:extLst>
                  <a:ext uri="{0D108BD9-81ED-4DB2-BD59-A6C34878D82A}">
                    <a16:rowId xmlns:a16="http://schemas.microsoft.com/office/drawing/2014/main" val="1315809388"/>
                  </a:ext>
                </a:extLst>
              </a:tr>
              <a:tr h="370840">
                <a:tc>
                  <a:txBody>
                    <a:bodyPr/>
                    <a:lstStyle/>
                    <a:p>
                      <a:r>
                        <a:rPr lang="en-US" dirty="0"/>
                        <a:t>9</a:t>
                      </a:r>
                    </a:p>
                  </a:txBody>
                  <a:tcPr/>
                </a:tc>
                <a:tc>
                  <a:txBody>
                    <a:bodyPr/>
                    <a:lstStyle/>
                    <a:p>
                      <a:r>
                        <a:rPr lang="en-US" dirty="0"/>
                        <a:t>10</a:t>
                      </a:r>
                    </a:p>
                  </a:txBody>
                  <a:tcPr/>
                </a:tc>
                <a:tc>
                  <a:txBody>
                    <a:bodyPr/>
                    <a:lstStyle/>
                    <a:p>
                      <a:r>
                        <a:rPr lang="en-US" dirty="0"/>
                        <a:t>3 </a:t>
                      </a:r>
                    </a:p>
                  </a:txBody>
                  <a:tcPr/>
                </a:tc>
                <a:tc>
                  <a:txBody>
                    <a:bodyPr/>
                    <a:lstStyle/>
                    <a:p>
                      <a:r>
                        <a:rPr lang="en-US" dirty="0"/>
                        <a:t>30</a:t>
                      </a:r>
                    </a:p>
                  </a:txBody>
                  <a:tcPr/>
                </a:tc>
                <a:extLst>
                  <a:ext uri="{0D108BD9-81ED-4DB2-BD59-A6C34878D82A}">
                    <a16:rowId xmlns:a16="http://schemas.microsoft.com/office/drawing/2014/main" val="3028410000"/>
                  </a:ext>
                </a:extLst>
              </a:tr>
              <a:tr h="370840">
                <a:tc>
                  <a:txBody>
                    <a:bodyPr/>
                    <a:lstStyle/>
                    <a:p>
                      <a:r>
                        <a:rPr lang="en-US" dirty="0"/>
                        <a:t>10</a:t>
                      </a:r>
                    </a:p>
                  </a:txBody>
                  <a:tcPr/>
                </a:tc>
                <a:tc>
                  <a:txBody>
                    <a:bodyPr/>
                    <a:lstStyle/>
                    <a:p>
                      <a:r>
                        <a:rPr lang="en-US" dirty="0"/>
                        <a:t>10</a:t>
                      </a:r>
                    </a:p>
                  </a:txBody>
                  <a:tcPr/>
                </a:tc>
                <a:tc>
                  <a:txBody>
                    <a:bodyPr/>
                    <a:lstStyle/>
                    <a:p>
                      <a:r>
                        <a:rPr lang="en-US" dirty="0"/>
                        <a:t>6</a:t>
                      </a:r>
                    </a:p>
                  </a:txBody>
                  <a:tcPr/>
                </a:tc>
                <a:tc>
                  <a:txBody>
                    <a:bodyPr/>
                    <a:lstStyle/>
                    <a:p>
                      <a:r>
                        <a:rPr lang="en-US" dirty="0"/>
                        <a:t>60</a:t>
                      </a:r>
                    </a:p>
                  </a:txBody>
                  <a:tcPr/>
                </a:tc>
                <a:extLst>
                  <a:ext uri="{0D108BD9-81ED-4DB2-BD59-A6C34878D82A}">
                    <a16:rowId xmlns:a16="http://schemas.microsoft.com/office/drawing/2014/main" val="2300435837"/>
                  </a:ext>
                </a:extLst>
              </a:tr>
              <a:tr h="370840">
                <a:tc>
                  <a:txBody>
                    <a:bodyPr/>
                    <a:lstStyle/>
                    <a:p>
                      <a:r>
                        <a:rPr lang="en-US" dirty="0"/>
                        <a:t>11</a:t>
                      </a:r>
                    </a:p>
                  </a:txBody>
                  <a:tcPr/>
                </a:tc>
                <a:tc>
                  <a:txBody>
                    <a:bodyPr/>
                    <a:lstStyle/>
                    <a:p>
                      <a:r>
                        <a:rPr lang="en-US" dirty="0"/>
                        <a:t>10000</a:t>
                      </a:r>
                    </a:p>
                  </a:txBody>
                  <a:tcPr/>
                </a:tc>
                <a:tc>
                  <a:txBody>
                    <a:bodyPr/>
                    <a:lstStyle/>
                    <a:p>
                      <a:r>
                        <a:rPr lang="en-US" dirty="0"/>
                        <a:t>1941</a:t>
                      </a:r>
                    </a:p>
                  </a:txBody>
                  <a:tcPr/>
                </a:tc>
                <a:tc>
                  <a:txBody>
                    <a:bodyPr/>
                    <a:lstStyle/>
                    <a:p>
                      <a:r>
                        <a:rPr lang="en-US" dirty="0"/>
                        <a:t>19.41</a:t>
                      </a:r>
                    </a:p>
                  </a:txBody>
                  <a:tcPr/>
                </a:tc>
                <a:extLst>
                  <a:ext uri="{0D108BD9-81ED-4DB2-BD59-A6C34878D82A}">
                    <a16:rowId xmlns:a16="http://schemas.microsoft.com/office/drawing/2014/main" val="523635152"/>
                  </a:ext>
                </a:extLst>
              </a:tr>
              <a:tr h="370840">
                <a:tc>
                  <a:txBody>
                    <a:bodyPr/>
                    <a:lstStyle/>
                    <a:p>
                      <a:r>
                        <a:rPr lang="en-US" dirty="0"/>
                        <a:t>12</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67581675"/>
                  </a:ext>
                </a:extLst>
              </a:tr>
            </a:tbl>
          </a:graphicData>
        </a:graphic>
      </p:graphicFrame>
    </p:spTree>
    <p:extLst>
      <p:ext uri="{BB962C8B-B14F-4D97-AF65-F5344CB8AC3E}">
        <p14:creationId xmlns:p14="http://schemas.microsoft.com/office/powerpoint/2010/main" val="238969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E91-7F5E-4396-B4E5-27D9E2F8834F}"/>
              </a:ext>
            </a:extLst>
          </p:cNvPr>
          <p:cNvSpPr>
            <a:spLocks noGrp="1"/>
          </p:cNvSpPr>
          <p:nvPr>
            <p:ph type="title"/>
          </p:nvPr>
        </p:nvSpPr>
        <p:spPr/>
        <p:txBody>
          <a:bodyPr/>
          <a:lstStyle/>
          <a:p>
            <a:r>
              <a:rPr lang="en-US" dirty="0"/>
              <a:t>Bug Fixes - Negative values bug</a:t>
            </a:r>
          </a:p>
        </p:txBody>
      </p:sp>
      <p:sp>
        <p:nvSpPr>
          <p:cNvPr id="3" name="Content Placeholder 2">
            <a:extLst>
              <a:ext uri="{FF2B5EF4-FFF2-40B4-BE49-F238E27FC236}">
                <a16:creationId xmlns:a16="http://schemas.microsoft.com/office/drawing/2014/main" id="{DCE65B34-9296-43C2-8632-060305F841DF}"/>
              </a:ext>
            </a:extLst>
          </p:cNvPr>
          <p:cNvSpPr>
            <a:spLocks noGrp="1"/>
          </p:cNvSpPr>
          <p:nvPr>
            <p:ph idx="1"/>
          </p:nvPr>
        </p:nvSpPr>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While building the verification environment, a “sanity check test” done in order to verify if the UVM environments works, the results from the DUT indicated a bug. This bug was apparently connected related to the DUT’s inability to recognize negative values. This bug was fixed by the following steps:</a:t>
            </a:r>
          </a:p>
          <a:p>
            <a:pPr marL="800100" lvl="1" indent="-342900">
              <a:buFont typeface="+mj-lt"/>
              <a:buAutoNum type="arabicPeriod"/>
            </a:pPr>
            <a:r>
              <a:rPr lang="en-US" sz="2800" dirty="0">
                <a:latin typeface="Calibri" panose="020F0502020204030204" pitchFamily="34" charset="0"/>
                <a:cs typeface="Arial" panose="020B0604020202020204" pitchFamily="34" charset="0"/>
              </a:rPr>
              <a:t>Fix sign representation of variables</a:t>
            </a:r>
          </a:p>
          <a:p>
            <a:pPr marL="800100" lvl="1" indent="-342900">
              <a:buFont typeface="+mj-lt"/>
              <a:buAutoNum type="arabicPeriod"/>
            </a:pPr>
            <a:r>
              <a:rPr lang="en-US" sz="2800" dirty="0">
                <a:latin typeface="Calibri" panose="020F0502020204030204" pitchFamily="34" charset="0"/>
                <a:cs typeface="Arial" panose="020B0604020202020204" pitchFamily="34" charset="0"/>
              </a:rPr>
              <a:t>Fix 2's complement representation </a:t>
            </a:r>
            <a:r>
              <a:rPr lang="en-US" sz="2800" dirty="0">
                <a:effectLst/>
                <a:latin typeface="Calibri" panose="020F0502020204030204" pitchFamily="34" charset="0"/>
                <a:ea typeface="Calibri" panose="020F0502020204030204" pitchFamily="34" charset="0"/>
                <a:cs typeface="Arial" panose="020B0604020202020204" pitchFamily="34" charset="0"/>
              </a:rPr>
              <a:t>of numbers</a:t>
            </a:r>
            <a:endParaRPr lang="en-US" sz="3600" dirty="0"/>
          </a:p>
        </p:txBody>
      </p:sp>
    </p:spTree>
    <p:extLst>
      <p:ext uri="{BB962C8B-B14F-4D97-AF65-F5344CB8AC3E}">
        <p14:creationId xmlns:p14="http://schemas.microsoft.com/office/powerpoint/2010/main" val="1729528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88E5-8359-4CF4-89B0-E94979F8B74F}"/>
              </a:ext>
            </a:extLst>
          </p:cNvPr>
          <p:cNvSpPr>
            <a:spLocks noGrp="1"/>
          </p:cNvSpPr>
          <p:nvPr>
            <p:ph type="title"/>
          </p:nvPr>
        </p:nvSpPr>
        <p:spPr/>
        <p:txBody>
          <a:bodyPr/>
          <a:lstStyle/>
          <a:p>
            <a:r>
              <a:rPr lang="en-US" dirty="0"/>
              <a:t>Bug Fixes - Combinatorial sensitivity list missing item</a:t>
            </a:r>
          </a:p>
        </p:txBody>
      </p:sp>
      <p:sp>
        <p:nvSpPr>
          <p:cNvPr id="3" name="Content Placeholder 2">
            <a:extLst>
              <a:ext uri="{FF2B5EF4-FFF2-40B4-BE49-F238E27FC236}">
                <a16:creationId xmlns:a16="http://schemas.microsoft.com/office/drawing/2014/main" id="{CCC9E19C-164F-492A-950F-B33731A56B8C}"/>
              </a:ext>
            </a:extLst>
          </p:cNvPr>
          <p:cNvSpPr>
            <a:spLocks noGrp="1"/>
          </p:cNvSpPr>
          <p:nvPr>
            <p:ph idx="1"/>
          </p:nvPr>
        </p:nvSpPr>
        <p:spPr/>
        <p:txBody>
          <a:bodyPr>
            <a:normAutofit fontScale="85000" lnSpcReduction="20000"/>
          </a:bodyPr>
          <a:lstStyle/>
          <a:p>
            <a:r>
              <a:rPr lang="en-US" dirty="0"/>
              <a:t>In </a:t>
            </a:r>
            <a:r>
              <a:rPr lang="en-US" dirty="0" err="1"/>
              <a:t>convergence_check_block</a:t>
            </a:r>
            <a:r>
              <a:rPr lang="en-US" dirty="0"/>
              <a:t>, the new calculated centroids of each iteration are checked for convergence by comparing them to the last iteration’s centroids values. </a:t>
            </a:r>
          </a:p>
          <a:p>
            <a:r>
              <a:rPr lang="en-US" dirty="0"/>
              <a:t>If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a:t>
            </a:r>
          </a:p>
          <a:p>
            <a:pPr marL="0" marR="0">
              <a:lnSpc>
                <a:spcPct val="107000"/>
              </a:lnSpc>
              <a:spcBef>
                <a:spcPts val="0"/>
              </a:spcBef>
              <a:spcAft>
                <a:spcPts val="800"/>
              </a:spcAft>
            </a:pPr>
            <a:r>
              <a:rPr lang="en-US" dirty="0"/>
              <a:t>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a:p>
            <a:endParaRPr lang="en-US" dirty="0"/>
          </a:p>
        </p:txBody>
      </p:sp>
    </p:spTree>
    <p:extLst>
      <p:ext uri="{BB962C8B-B14F-4D97-AF65-F5344CB8AC3E}">
        <p14:creationId xmlns:p14="http://schemas.microsoft.com/office/powerpoint/2010/main" val="201529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90B2-7775-4063-B3A8-C64157372A34}"/>
              </a:ext>
            </a:extLst>
          </p:cNvPr>
          <p:cNvSpPr>
            <a:spLocks noGrp="1"/>
          </p:cNvSpPr>
          <p:nvPr>
            <p:ph type="title"/>
          </p:nvPr>
        </p:nvSpPr>
        <p:spPr>
          <a:xfrm>
            <a:off x="838200" y="365125"/>
            <a:ext cx="10515600" cy="1674690"/>
          </a:xfrm>
        </p:spPr>
        <p:txBody>
          <a:bodyPr>
            <a:normAutofit fontScale="90000"/>
          </a:bodyPr>
          <a:lstStyle/>
          <a:p>
            <a:r>
              <a:rPr lang="en-US" dirty="0"/>
              <a:t>Bug Fixes - Correction of the wrong controller signal toggle during state machine transitions, in the 2nd state of </a:t>
            </a:r>
            <a:r>
              <a:rPr lang="en-US" dirty="0" err="1"/>
              <a:t>empty_pipe</a:t>
            </a:r>
            <a:endParaRPr lang="en-US" dirty="0"/>
          </a:p>
        </p:txBody>
      </p:sp>
      <p:sp>
        <p:nvSpPr>
          <p:cNvPr id="3" name="Content Placeholder 2">
            <a:extLst>
              <a:ext uri="{FF2B5EF4-FFF2-40B4-BE49-F238E27FC236}">
                <a16:creationId xmlns:a16="http://schemas.microsoft.com/office/drawing/2014/main" id="{CF84E892-33BA-40F5-8F11-E69EBD08CC37}"/>
              </a:ext>
            </a:extLst>
          </p:cNvPr>
          <p:cNvSpPr>
            <a:spLocks noGrp="1"/>
          </p:cNvSpPr>
          <p:nvPr>
            <p:ph idx="1"/>
          </p:nvPr>
        </p:nvSpPr>
        <p:spPr>
          <a:xfrm>
            <a:off x="838200" y="2039815"/>
            <a:ext cx="10515600" cy="4351338"/>
          </a:xfrm>
        </p:spPr>
        <p:txBody>
          <a:bodyPr>
            <a:norm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determines when to sample data point, which comes as input from the RAM to the classification block.</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accumulators.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Therefore,  the enable needs to be turned off so at that in the next state, there would be no sampling of any more data points.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bug was that the DUT sampled one more data point then needed.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Disabling the enable signal </a:t>
            </a:r>
            <a:r>
              <a:rPr lang="en-US" sz="2400" dirty="0">
                <a:effectLst/>
                <a:latin typeface="Calibri" panose="020F0502020204030204" pitchFamily="34" charset="0"/>
                <a:ea typeface="Calibri" panose="020F0502020204030204" pitchFamily="34" charset="0"/>
                <a:cs typeface="Arial" panose="020B0604020202020204" pitchFamily="34" charset="0"/>
              </a:rPr>
              <a:t>one state/cycle earlier, removed the bug.</a:t>
            </a:r>
          </a:p>
          <a:p>
            <a:pPr marL="0" indent="0">
              <a:buNone/>
            </a:pPr>
            <a:endParaRPr lang="en-US" sz="3600" dirty="0"/>
          </a:p>
        </p:txBody>
      </p:sp>
    </p:spTree>
    <p:extLst>
      <p:ext uri="{BB962C8B-B14F-4D97-AF65-F5344CB8AC3E}">
        <p14:creationId xmlns:p14="http://schemas.microsoft.com/office/powerpoint/2010/main" val="1350280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536E-694D-4057-9EFD-3317FD7D6034}"/>
              </a:ext>
            </a:extLst>
          </p:cNvPr>
          <p:cNvSpPr>
            <a:spLocks noGrp="1"/>
          </p:cNvSpPr>
          <p:nvPr>
            <p:ph type="title"/>
          </p:nvPr>
        </p:nvSpPr>
        <p:spPr/>
        <p:txBody>
          <a:bodyPr/>
          <a:lstStyle/>
          <a:p>
            <a:r>
              <a:rPr lang="en-US" dirty="0"/>
              <a:t>Coverage</a:t>
            </a:r>
          </a:p>
        </p:txBody>
      </p:sp>
      <p:sp>
        <p:nvSpPr>
          <p:cNvPr id="3" name="Content Placeholder 2">
            <a:extLst>
              <a:ext uri="{FF2B5EF4-FFF2-40B4-BE49-F238E27FC236}">
                <a16:creationId xmlns:a16="http://schemas.microsoft.com/office/drawing/2014/main" id="{1FD04047-9752-422C-9CE5-65E85F9C9A23}"/>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In traditional directed verification methodology, the testcase pass/fail results are used to measure the verification status (functional correctness) &amp;, but the test are limited in terms of randomness.</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In the constrain random verification method, the engineer should verify that the test fully cover the defined constrains, therefore test coverages are defined.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The types of verification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Code Coverage (which lines of code are executed)</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Condition Coverage (whether all branches of conditions have been exercised.)</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Functional coverage (how much design functionality has been exercised/covered by the testbench or verification environment)</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FSM Coverage (which states and possible state transitions are exercised)</a:t>
            </a:r>
          </a:p>
          <a:p>
            <a:endParaRPr lang="en-US" dirty="0"/>
          </a:p>
        </p:txBody>
      </p:sp>
    </p:spTree>
    <p:extLst>
      <p:ext uri="{BB962C8B-B14F-4D97-AF65-F5344CB8AC3E}">
        <p14:creationId xmlns:p14="http://schemas.microsoft.com/office/powerpoint/2010/main" val="3282316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8E6B-54F9-4DD6-9DFD-6AC6F1C83236}"/>
              </a:ext>
            </a:extLst>
          </p:cNvPr>
          <p:cNvSpPr>
            <a:spLocks noGrp="1"/>
          </p:cNvSpPr>
          <p:nvPr>
            <p:ph type="title"/>
          </p:nvPr>
        </p:nvSpPr>
        <p:spPr/>
        <p:txBody>
          <a:bodyPr/>
          <a:lstStyle/>
          <a:p>
            <a:r>
              <a:rPr lang="en-US" dirty="0"/>
              <a:t>Coverage results</a:t>
            </a:r>
          </a:p>
        </p:txBody>
      </p:sp>
      <p:sp>
        <p:nvSpPr>
          <p:cNvPr id="3" name="Content Placeholder 2">
            <a:extLst>
              <a:ext uri="{FF2B5EF4-FFF2-40B4-BE49-F238E27FC236}">
                <a16:creationId xmlns:a16="http://schemas.microsoft.com/office/drawing/2014/main" id="{25D95C08-20E5-4833-AC44-F856CE440FAA}"/>
              </a:ext>
            </a:extLst>
          </p:cNvPr>
          <p:cNvSpPr>
            <a:spLocks noGrp="1"/>
          </p:cNvSpPr>
          <p:nvPr>
            <p:ph idx="1"/>
          </p:nvPr>
        </p:nvSpPr>
        <p:spPr>
          <a:xfrm>
            <a:off x="838200" y="1825625"/>
            <a:ext cx="5257800" cy="4351338"/>
          </a:xfrm>
        </p:spPr>
        <p:txBody>
          <a:bodyPr>
            <a:normAutofit/>
          </a:bodyPr>
          <a:lstStyle/>
          <a:p>
            <a:r>
              <a:rPr lang="en-US" dirty="0"/>
              <a:t>Coverage was performed for the test line called Robustness</a:t>
            </a:r>
            <a:r>
              <a:rPr lang="he-IL"/>
              <a:t> </a:t>
            </a:r>
            <a:r>
              <a:rPr lang="en-US"/>
              <a:t>because </a:t>
            </a:r>
            <a:r>
              <a:rPr lang="en-US" dirty="0"/>
              <a:t>it is the most “random” test line(every input for the DUT is randomly generated) and it has the biggest number of tests.</a:t>
            </a:r>
          </a:p>
          <a:p>
            <a:r>
              <a:rPr lang="en-US" dirty="0"/>
              <a:t> The total coverage results can be seen in the following figure:</a:t>
            </a:r>
          </a:p>
          <a:p>
            <a:endParaRPr lang="en-US" dirty="0"/>
          </a:p>
        </p:txBody>
      </p:sp>
      <p:pic>
        <p:nvPicPr>
          <p:cNvPr id="5" name="Picture 4">
            <a:extLst>
              <a:ext uri="{FF2B5EF4-FFF2-40B4-BE49-F238E27FC236}">
                <a16:creationId xmlns:a16="http://schemas.microsoft.com/office/drawing/2014/main" id="{478723D7-98A4-42D7-8A81-6A84E1658C27}"/>
              </a:ext>
            </a:extLst>
          </p:cNvPr>
          <p:cNvPicPr/>
          <p:nvPr/>
        </p:nvPicPr>
        <p:blipFill>
          <a:blip r:embed="rId2"/>
          <a:stretch>
            <a:fillRect/>
          </a:stretch>
        </p:blipFill>
        <p:spPr>
          <a:xfrm>
            <a:off x="6670138" y="1347153"/>
            <a:ext cx="4000500" cy="4829810"/>
          </a:xfrm>
          <a:prstGeom prst="rect">
            <a:avLst/>
          </a:prstGeom>
        </p:spPr>
      </p:pic>
    </p:spTree>
    <p:extLst>
      <p:ext uri="{BB962C8B-B14F-4D97-AF65-F5344CB8AC3E}">
        <p14:creationId xmlns:p14="http://schemas.microsoft.com/office/powerpoint/2010/main" val="1642952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1F-21BC-491E-9F16-E27FA91DA490}"/>
              </a:ext>
            </a:extLst>
          </p:cNvPr>
          <p:cNvSpPr>
            <a:spLocks noGrp="1"/>
          </p:cNvSpPr>
          <p:nvPr>
            <p:ph type="title"/>
          </p:nvPr>
        </p:nvSpPr>
        <p:spPr/>
        <p:txBody>
          <a:bodyPr/>
          <a:lstStyle/>
          <a:p>
            <a:r>
              <a:rPr lang="en-US" dirty="0"/>
              <a:t>Coverage results – Code Coverage</a:t>
            </a:r>
          </a:p>
        </p:txBody>
      </p:sp>
      <p:sp>
        <p:nvSpPr>
          <p:cNvPr id="3" name="Content Placeholder 2">
            <a:extLst>
              <a:ext uri="{FF2B5EF4-FFF2-40B4-BE49-F238E27FC236}">
                <a16:creationId xmlns:a16="http://schemas.microsoft.com/office/drawing/2014/main" id="{F703CFE2-84B8-4DF2-9187-5106352ABC3A}"/>
              </a:ext>
            </a:extLst>
          </p:cNvPr>
          <p:cNvSpPr>
            <a:spLocks noGrp="1"/>
          </p:cNvSpPr>
          <p:nvPr>
            <p:ph idx="1"/>
          </p:nvPr>
        </p:nvSpPr>
        <p:spPr>
          <a:xfrm>
            <a:off x="838200" y="1825625"/>
            <a:ext cx="3719732" cy="4351338"/>
          </a:xfrm>
        </p:spPr>
        <p:txBody>
          <a:bodyPr/>
          <a:lstStyle/>
          <a:p>
            <a:r>
              <a:rPr lang="en-US" dirty="0"/>
              <a:t>As can be seen from the attached </a:t>
            </a:r>
            <a:r>
              <a:rPr lang="en-US" dirty="0" err="1"/>
              <a:t>figure,the</a:t>
            </a:r>
            <a:r>
              <a:rPr lang="en-US" dirty="0"/>
              <a:t> total code coverage was 91.43%.The following figure details the code coverage from the DUT modules:</a:t>
            </a:r>
          </a:p>
        </p:txBody>
      </p:sp>
      <p:pic>
        <p:nvPicPr>
          <p:cNvPr id="5" name="Picture 4">
            <a:extLst>
              <a:ext uri="{FF2B5EF4-FFF2-40B4-BE49-F238E27FC236}">
                <a16:creationId xmlns:a16="http://schemas.microsoft.com/office/drawing/2014/main" id="{554C89C5-ECB0-46A5-AE55-2653730C9499}"/>
              </a:ext>
            </a:extLst>
          </p:cNvPr>
          <p:cNvPicPr/>
          <p:nvPr/>
        </p:nvPicPr>
        <p:blipFill>
          <a:blip r:embed="rId2"/>
          <a:stretch>
            <a:fillRect/>
          </a:stretch>
        </p:blipFill>
        <p:spPr>
          <a:xfrm>
            <a:off x="5519225" y="2001715"/>
            <a:ext cx="5486400" cy="3642360"/>
          </a:xfrm>
          <a:prstGeom prst="rect">
            <a:avLst/>
          </a:prstGeom>
        </p:spPr>
      </p:pic>
    </p:spTree>
    <p:extLst>
      <p:ext uri="{BB962C8B-B14F-4D97-AF65-F5344CB8AC3E}">
        <p14:creationId xmlns:p14="http://schemas.microsoft.com/office/powerpoint/2010/main" val="3536897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5AD4-B3A1-4416-A986-BE75E5E78EC8}"/>
              </a:ext>
            </a:extLst>
          </p:cNvPr>
          <p:cNvSpPr>
            <a:spLocks noGrp="1"/>
          </p:cNvSpPr>
          <p:nvPr>
            <p:ph type="title"/>
          </p:nvPr>
        </p:nvSpPr>
        <p:spPr/>
        <p:txBody>
          <a:bodyPr/>
          <a:lstStyle/>
          <a:p>
            <a:r>
              <a:rPr lang="en-US" dirty="0"/>
              <a:t>Coverage results – Conditional Coverage</a:t>
            </a:r>
          </a:p>
        </p:txBody>
      </p:sp>
      <p:pic>
        <p:nvPicPr>
          <p:cNvPr id="4" name="Picture 3">
            <a:extLst>
              <a:ext uri="{FF2B5EF4-FFF2-40B4-BE49-F238E27FC236}">
                <a16:creationId xmlns:a16="http://schemas.microsoft.com/office/drawing/2014/main" id="{D315DA4D-93CD-4AAB-98F7-5B5091A7F160}"/>
              </a:ext>
            </a:extLst>
          </p:cNvPr>
          <p:cNvPicPr/>
          <p:nvPr/>
        </p:nvPicPr>
        <p:blipFill>
          <a:blip r:embed="rId2"/>
          <a:stretch>
            <a:fillRect/>
          </a:stretch>
        </p:blipFill>
        <p:spPr>
          <a:xfrm>
            <a:off x="7353300" y="1586389"/>
            <a:ext cx="4000500" cy="4829810"/>
          </a:xfrm>
          <a:prstGeom prst="rect">
            <a:avLst/>
          </a:prstGeom>
        </p:spPr>
      </p:pic>
      <p:sp>
        <p:nvSpPr>
          <p:cNvPr id="5" name="Rectangle 1">
            <a:extLst>
              <a:ext uri="{FF2B5EF4-FFF2-40B4-BE49-F238E27FC236}">
                <a16:creationId xmlns:a16="http://schemas.microsoft.com/office/drawing/2014/main" id="{4EA3C35B-F0F2-4DB4-8ADE-488E085314D3}"/>
              </a:ext>
            </a:extLst>
          </p:cNvPr>
          <p:cNvSpPr>
            <a:spLocks noGrp="1" noChangeArrowheads="1"/>
          </p:cNvSpPr>
          <p:nvPr>
            <p:ph idx="1"/>
          </p:nvPr>
        </p:nvSpPr>
        <p:spPr bwMode="auto">
          <a:xfrm>
            <a:off x="838200" y="2293135"/>
            <a:ext cx="508552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The total conditional coverage was </a:t>
            </a:r>
            <a:r>
              <a:rPr kumimoji="0" lang="he-IL"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98</a:t>
            </a: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a:t>
            </a:r>
            <a:r>
              <a:rPr kumimoji="0" lang="he-IL"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26</a:t>
            </a: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mn-lt"/>
                <a:ea typeface="Calibri" panose="020F0502020204030204" pitchFamily="34" charset="0"/>
                <a:cs typeface="Arial" panose="020B0604020202020204" pitchFamily="34" charset="0"/>
              </a:rPr>
              <a:t>U</a:t>
            </a: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ncovered conditionals come from the following modules:</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Reg File</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RAM</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Classification block</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Convergence check block</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New means calculation </a:t>
            </a:r>
            <a:r>
              <a:rPr kumimoji="0" lang="en-US" altLang="en-US" sz="2400" b="0" i="0" u="none" strike="noStrike" cap="none" normalizeH="0" baseline="0" dirty="0" err="1">
                <a:ln>
                  <a:noFill/>
                </a:ln>
                <a:solidFill>
                  <a:schemeClr val="tx1"/>
                </a:solidFill>
                <a:effectLst/>
                <a:latin typeface="+mn-lt"/>
                <a:ea typeface="Calibri" panose="020F0502020204030204" pitchFamily="34" charset="0"/>
                <a:cs typeface="Arial" panose="020B0604020202020204" pitchFamily="34" charset="0"/>
              </a:rPr>
              <a:t>blockt</a:t>
            </a:r>
            <a:endParaRPr kumimoji="0" lang="en-US" altLang="en-US" sz="4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930090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E9A-AE79-4FC7-B9E1-B0E9943ED8DE}"/>
              </a:ext>
            </a:extLst>
          </p:cNvPr>
          <p:cNvSpPr>
            <a:spLocks noGrp="1"/>
          </p:cNvSpPr>
          <p:nvPr>
            <p:ph type="title"/>
          </p:nvPr>
        </p:nvSpPr>
        <p:spPr/>
        <p:txBody>
          <a:bodyPr/>
          <a:lstStyle/>
          <a:p>
            <a:r>
              <a:rPr lang="en-US" dirty="0"/>
              <a:t>Coverage results – Functional Coverage</a:t>
            </a:r>
          </a:p>
        </p:txBody>
      </p:sp>
      <p:sp>
        <p:nvSpPr>
          <p:cNvPr id="3" name="Content Placeholder 2">
            <a:extLst>
              <a:ext uri="{FF2B5EF4-FFF2-40B4-BE49-F238E27FC236}">
                <a16:creationId xmlns:a16="http://schemas.microsoft.com/office/drawing/2014/main" id="{15218B08-7861-4E5F-9CDF-276C046700A6}"/>
              </a:ext>
            </a:extLst>
          </p:cNvPr>
          <p:cNvSpPr>
            <a:spLocks noGrp="1"/>
          </p:cNvSpPr>
          <p:nvPr>
            <p:ph idx="1"/>
          </p:nvPr>
        </p:nvSpPr>
        <p:spPr/>
        <p:txBody>
          <a:bodyPr>
            <a:normAutofit/>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NUM_POINTS - Samples the number of data , </a:t>
            </a:r>
            <a:r>
              <a:rPr lang="en-US" dirty="0">
                <a:latin typeface="Calibri" panose="020F0502020204030204" pitchFamily="34" charset="0"/>
                <a:ea typeface="Calibri" panose="020F0502020204030204" pitchFamily="34" charset="0"/>
                <a:cs typeface="Arial" panose="020B0604020202020204" pitchFamily="34" charset="0"/>
              </a:rPr>
              <a:t>to </a:t>
            </a:r>
            <a:r>
              <a:rPr lang="en-US" dirty="0">
                <a:effectLst/>
                <a:latin typeface="Calibri" panose="020F0502020204030204" pitchFamily="34" charset="0"/>
                <a:ea typeface="Calibri" panose="020F0502020204030204" pitchFamily="34" charset="0"/>
                <a:cs typeface="Arial" panose="020B0604020202020204" pitchFamily="34" charset="0"/>
              </a:rPr>
              <a:t>verify that all values  of this variable are uniformly distributed between 8 and 512.</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DATA_VALUE – Samples the values of each one of the seven coordinates of all data points ,to verify that all values  of this variable are uniformly distributed between all the possible values.</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CENTX_VALUE - Samples the value of each one of the seven coordinates of centroid </a:t>
            </a:r>
            <a:r>
              <a:rPr lang="en-US" dirty="0" err="1">
                <a:effectLst/>
                <a:latin typeface="Calibri" panose="020F0502020204030204" pitchFamily="34" charset="0"/>
                <a:ea typeface="Calibri" panose="020F0502020204030204" pitchFamily="34" charset="0"/>
                <a:cs typeface="Arial" panose="020B0604020202020204" pitchFamily="34" charset="0"/>
              </a:rPr>
              <a:t>X,to</a:t>
            </a:r>
            <a:r>
              <a:rPr lang="en-US" dirty="0">
                <a:effectLst/>
                <a:latin typeface="Calibri" panose="020F0502020204030204" pitchFamily="34" charset="0"/>
                <a:ea typeface="Calibri" panose="020F0502020204030204" pitchFamily="34" charset="0"/>
                <a:cs typeface="Arial" panose="020B0604020202020204" pitchFamily="34" charset="0"/>
              </a:rPr>
              <a:t> verify that all values of this variable are uniformly distributed between all the possible values.</a:t>
            </a:r>
          </a:p>
          <a:p>
            <a:endParaRPr lang="en-US" sz="3200" dirty="0"/>
          </a:p>
        </p:txBody>
      </p:sp>
    </p:spTree>
    <p:extLst>
      <p:ext uri="{BB962C8B-B14F-4D97-AF65-F5344CB8AC3E}">
        <p14:creationId xmlns:p14="http://schemas.microsoft.com/office/powerpoint/2010/main" val="3646463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NUM_POINST</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As</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can be seen form the figures attached, the number of points in all the tests was uniformly distributed between 8 and 512.</a:t>
            </a:r>
          </a:p>
          <a:p>
            <a:endParaRPr lang="en-US" sz="3600" dirty="0"/>
          </a:p>
        </p:txBody>
      </p:sp>
      <p:pic>
        <p:nvPicPr>
          <p:cNvPr id="4" name="Picture 3">
            <a:extLst>
              <a:ext uri="{FF2B5EF4-FFF2-40B4-BE49-F238E27FC236}">
                <a16:creationId xmlns:a16="http://schemas.microsoft.com/office/drawing/2014/main" id="{9A52836D-2C3C-49EC-81A3-771BA3F59E9F}"/>
              </a:ext>
            </a:extLst>
          </p:cNvPr>
          <p:cNvPicPr/>
          <p:nvPr/>
        </p:nvPicPr>
        <p:blipFill>
          <a:blip r:embed="rId2"/>
          <a:stretch>
            <a:fillRect/>
          </a:stretch>
        </p:blipFill>
        <p:spPr>
          <a:xfrm>
            <a:off x="3896751" y="2073934"/>
            <a:ext cx="6630572" cy="3707888"/>
          </a:xfrm>
          <a:prstGeom prst="rect">
            <a:avLst/>
          </a:prstGeom>
        </p:spPr>
      </p:pic>
    </p:spTree>
    <p:extLst>
      <p:ext uri="{BB962C8B-B14F-4D97-AF65-F5344CB8AC3E}">
        <p14:creationId xmlns:p14="http://schemas.microsoft.com/office/powerpoint/2010/main" val="211048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78C4-26DF-477B-8556-F1BAA88E581D}"/>
              </a:ext>
            </a:extLst>
          </p:cNvPr>
          <p:cNvSpPr>
            <a:spLocks noGrp="1"/>
          </p:cNvSpPr>
          <p:nvPr>
            <p:ph type="title"/>
          </p:nvPr>
        </p:nvSpPr>
        <p:spPr/>
        <p:txBody>
          <a:bodyPr/>
          <a:lstStyle/>
          <a:p>
            <a:r>
              <a:rPr lang="en-US" dirty="0"/>
              <a:t>UVM</a:t>
            </a:r>
          </a:p>
        </p:txBody>
      </p:sp>
      <p:sp>
        <p:nvSpPr>
          <p:cNvPr id="3" name="Content Placeholder 2">
            <a:extLst>
              <a:ext uri="{FF2B5EF4-FFF2-40B4-BE49-F238E27FC236}">
                <a16:creationId xmlns:a16="http://schemas.microsoft.com/office/drawing/2014/main" id="{6AA172DF-8CEB-445D-A9AE-32CF0229AEA6}"/>
              </a:ext>
            </a:extLst>
          </p:cNvPr>
          <p:cNvSpPr>
            <a:spLocks noGrp="1"/>
          </p:cNvSpPr>
          <p:nvPr>
            <p:ph idx="1"/>
          </p:nvPr>
        </p:nvSpPr>
        <p:spPr/>
        <p:txBody>
          <a:bodyPr>
            <a:normAutofit fontScale="92500" lnSpcReduction="20000"/>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UVM’s </a:t>
            </a:r>
            <a:r>
              <a:rPr lang="en-US" sz="2400" b="1" dirty="0">
                <a:effectLst/>
                <a:latin typeface="Calibri" panose="020F0502020204030204" pitchFamily="34" charset="0"/>
                <a:ea typeface="Calibri" panose="020F0502020204030204" pitchFamily="34" charset="0"/>
                <a:cs typeface="Arial" panose="020B0604020202020204" pitchFamily="34" charset="0"/>
              </a:rPr>
              <a:t>primary advantages </a:t>
            </a:r>
            <a:r>
              <a:rPr lang="en-US" sz="2400" dirty="0">
                <a:latin typeface="Calibri" panose="020F0502020204030204" pitchFamily="34" charset="0"/>
                <a:ea typeface="Calibri" panose="020F0502020204030204" pitchFamily="34" charset="0"/>
                <a:cs typeface="Arial" panose="020B0604020202020204" pitchFamily="34" charset="0"/>
              </a:rPr>
              <a:t>are</a:t>
            </a:r>
            <a:r>
              <a:rPr lang="en-US" sz="2400" dirty="0">
                <a:effectLst/>
                <a:latin typeface="Calibri" panose="020F0502020204030204" pitchFamily="34" charset="0"/>
                <a:ea typeface="Calibri" panose="020F0502020204030204" pitchFamily="34" charset="0"/>
                <a:cs typeface="Arial" panose="020B0604020202020204" pitchFamily="34" charset="0"/>
              </a:rPr>
              <a:t> specifications and lays out of guidelines to be followed for creation of verification testbenches. </a:t>
            </a:r>
            <a:br>
              <a:rPr lang="en-US" sz="2400" dirty="0">
                <a:effectLst/>
                <a:latin typeface="Calibri" panose="020F0502020204030204" pitchFamily="34" charset="0"/>
                <a:ea typeface="Calibri" panose="020F0502020204030204" pitchFamily="34" charset="0"/>
                <a:cs typeface="Arial" panose="020B0604020202020204" pitchFamily="34" charset="0"/>
              </a:rPr>
            </a:br>
            <a:endParaRPr lang="en-US" sz="2400" dirty="0">
              <a:effectLst/>
              <a:latin typeface="Calibri" panose="020F0502020204030204" pitchFamily="34" charset="0"/>
              <a:ea typeface="Calibri" panose="020F0502020204030204" pitchFamily="34" charset="0"/>
              <a:cs typeface="Arial" panose="020B0604020202020204" pitchFamily="34" charset="0"/>
            </a:endParaRPr>
          </a:p>
          <a:p>
            <a:r>
              <a:rPr lang="en-US" sz="2400" dirty="0">
                <a:effectLst/>
                <a:latin typeface="Calibri" panose="020F0502020204030204" pitchFamily="34" charset="0"/>
                <a:ea typeface="Calibri" panose="020F0502020204030204" pitchFamily="34" charset="0"/>
                <a:cs typeface="Arial" panose="020B0604020202020204" pitchFamily="34" charset="0"/>
              </a:rPr>
              <a:t>Above fact </a:t>
            </a:r>
            <a:r>
              <a:rPr lang="en-US" sz="2400" b="1" dirty="0">
                <a:effectLst/>
                <a:latin typeface="Calibri" panose="020F0502020204030204" pitchFamily="34" charset="0"/>
                <a:ea typeface="Calibri" panose="020F0502020204030204" pitchFamily="34" charset="0"/>
                <a:cs typeface="Arial" panose="020B0604020202020204" pitchFamily="34" charset="0"/>
              </a:rPr>
              <a:t>ensures</a:t>
            </a:r>
            <a:r>
              <a:rPr lang="en-US" sz="2400" dirty="0">
                <a:effectLst/>
                <a:latin typeface="Calibri" panose="020F0502020204030204" pitchFamily="34" charset="0"/>
                <a:ea typeface="Calibri" panose="020F0502020204030204" pitchFamily="34" charset="0"/>
                <a:cs typeface="Arial" panose="020B0604020202020204" pitchFamily="34" charset="0"/>
              </a:rPr>
              <a:t>:</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 testbench uniformity between different verification teams.</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 cross-compatibility between IPs.</a:t>
            </a:r>
            <a:endParaRPr lang="en-US" sz="2000" dirty="0">
              <a:latin typeface="Calibri" panose="020F0502020204030204" pitchFamily="34" charset="0"/>
              <a:ea typeface="Calibri" panose="020F0502020204030204" pitchFamily="34" charset="0"/>
              <a:cs typeface="Arial" panose="020B0604020202020204" pitchFamily="34" charset="0"/>
            </a:endParaRPr>
          </a:p>
          <a:p>
            <a:pPr lvl="1"/>
            <a:r>
              <a:rPr lang="en-US" sz="2000" dirty="0">
                <a:effectLst/>
                <a:latin typeface="Calibri" panose="020F0502020204030204" pitchFamily="34" charset="0"/>
                <a:ea typeface="Calibri" panose="020F0502020204030204" pitchFamily="34" charset="0"/>
                <a:cs typeface="Arial" panose="020B0604020202020204" pitchFamily="34" charset="0"/>
              </a:rPr>
              <a:t> standalone environment integration.</a:t>
            </a:r>
            <a:endParaRPr lang="en-US" sz="2000" dirty="0">
              <a:latin typeface="Calibri" panose="020F0502020204030204" pitchFamily="34" charset="0"/>
              <a:ea typeface="Calibri" panose="020F0502020204030204" pitchFamily="34" charset="0"/>
              <a:cs typeface="Arial" panose="020B0604020202020204" pitchFamily="34" charset="0"/>
            </a:endParaRPr>
          </a:p>
          <a:p>
            <a:pPr lvl="1"/>
            <a:r>
              <a:rPr lang="en-US" sz="2000" dirty="0">
                <a:effectLst/>
                <a:latin typeface="Calibri" panose="020F0502020204030204" pitchFamily="34" charset="0"/>
                <a:ea typeface="Calibri" panose="020F0502020204030204" pitchFamily="34" charset="0"/>
                <a:cs typeface="Arial" panose="020B0604020202020204" pitchFamily="34" charset="0"/>
              </a:rPr>
              <a:t> flexibility and ease of maintaining testbenches. </a:t>
            </a:r>
          </a:p>
          <a:p>
            <a:pPr marL="457200" lvl="1" indent="0">
              <a:buNone/>
            </a:pPr>
            <a:r>
              <a:rPr lang="en-US" sz="2000" dirty="0">
                <a:effectLst/>
                <a:latin typeface="Calibri" panose="020F0502020204030204" pitchFamily="34" charset="0"/>
                <a:ea typeface="Calibri" panose="020F0502020204030204" pitchFamily="34" charset="0"/>
                <a:cs typeface="Arial" panose="020B0604020202020204" pitchFamily="34" charset="0"/>
              </a:rPr>
              <a:t> </a:t>
            </a:r>
          </a:p>
          <a:p>
            <a:r>
              <a:rPr lang="en-US" sz="2400" dirty="0">
                <a:effectLst/>
                <a:latin typeface="Calibri" panose="020F0502020204030204" pitchFamily="34" charset="0"/>
                <a:ea typeface="Calibri" panose="020F0502020204030204" pitchFamily="34" charset="0"/>
                <a:cs typeface="Arial" panose="020B0604020202020204" pitchFamily="34" charset="0"/>
              </a:rPr>
              <a:t>Every verification environment has </a:t>
            </a:r>
            <a:r>
              <a:rPr lang="en-US" sz="2400" b="1" dirty="0">
                <a:effectLst/>
                <a:latin typeface="Calibri" panose="020F0502020204030204" pitchFamily="34" charset="0"/>
                <a:ea typeface="Calibri" panose="020F0502020204030204" pitchFamily="34" charset="0"/>
                <a:cs typeface="Arial" panose="020B0604020202020204" pitchFamily="34" charset="0"/>
              </a:rPr>
              <a:t>similar components </a:t>
            </a:r>
            <a:r>
              <a:rPr lang="en-US" sz="2400" dirty="0">
                <a:effectLst/>
                <a:latin typeface="Calibri" panose="020F0502020204030204" pitchFamily="34" charset="0"/>
                <a:ea typeface="Calibri" panose="020F0502020204030204" pitchFamily="34" charset="0"/>
                <a:cs typeface="Arial" panose="020B0604020202020204" pitchFamily="34" charset="0"/>
              </a:rPr>
              <a:t>like drivers, monitors, transactions and scoreboards.</a:t>
            </a:r>
          </a:p>
          <a:p>
            <a:pPr marL="0" indent="0">
              <a:buNone/>
            </a:pPr>
            <a:r>
              <a:rPr lang="en-US" sz="2400" dirty="0">
                <a:effectLst/>
                <a:latin typeface="Calibri" panose="020F0502020204030204" pitchFamily="34" charset="0"/>
                <a:ea typeface="Calibri" panose="020F0502020204030204" pitchFamily="34" charset="0"/>
                <a:cs typeface="Arial" panose="020B0604020202020204" pitchFamily="34" charset="0"/>
              </a:rPr>
              <a:t> </a:t>
            </a:r>
          </a:p>
          <a:p>
            <a:r>
              <a:rPr lang="en-US" sz="2400" dirty="0">
                <a:effectLst/>
                <a:latin typeface="Calibri" panose="020F0502020204030204" pitchFamily="34" charset="0"/>
                <a:ea typeface="Calibri" panose="020F0502020204030204" pitchFamily="34" charset="0"/>
                <a:cs typeface="Arial" panose="020B0604020202020204" pitchFamily="34" charset="0"/>
              </a:rPr>
              <a:t>UVM provides a </a:t>
            </a:r>
            <a:r>
              <a:rPr lang="en-US" sz="2400" b="1" dirty="0">
                <a:latin typeface="Calibri" panose="020F0502020204030204" pitchFamily="34" charset="0"/>
                <a:ea typeface="Calibri" panose="020F0502020204030204" pitchFamily="34" charset="0"/>
                <a:cs typeface="Arial" panose="020B0604020202020204" pitchFamily="34" charset="0"/>
              </a:rPr>
              <a:t>basic c</a:t>
            </a:r>
            <a:r>
              <a:rPr lang="en-US" sz="2400" b="1" dirty="0">
                <a:effectLst/>
                <a:latin typeface="Calibri" panose="020F0502020204030204" pitchFamily="34" charset="0"/>
                <a:ea typeface="Calibri" panose="020F0502020204030204" pitchFamily="34" charset="0"/>
                <a:cs typeface="Arial" panose="020B0604020202020204" pitchFamily="34" charset="0"/>
              </a:rPr>
              <a:t>lass </a:t>
            </a:r>
            <a:r>
              <a:rPr lang="en-US" sz="2400" dirty="0">
                <a:effectLst/>
                <a:latin typeface="Calibri" panose="020F0502020204030204" pitchFamily="34" charset="0"/>
                <a:ea typeface="Calibri" panose="020F0502020204030204" pitchFamily="34" charset="0"/>
                <a:cs typeface="Arial" panose="020B0604020202020204" pitchFamily="34" charset="0"/>
              </a:rPr>
              <a:t>for those components, </a:t>
            </a:r>
            <a:r>
              <a:rPr lang="en-US" sz="2400" dirty="0">
                <a:latin typeface="Calibri" panose="020F0502020204030204" pitchFamily="34" charset="0"/>
                <a:ea typeface="Calibri" panose="020F0502020204030204" pitchFamily="34" charset="0"/>
                <a:cs typeface="Arial" panose="020B0604020202020204" pitchFamily="34" charset="0"/>
              </a:rPr>
              <a:t>along</a:t>
            </a:r>
            <a:r>
              <a:rPr lang="en-US" sz="2400" dirty="0">
                <a:effectLst/>
                <a:latin typeface="Calibri" panose="020F0502020204030204" pitchFamily="34" charset="0"/>
                <a:ea typeface="Calibri" panose="020F0502020204030204" pitchFamily="34" charset="0"/>
                <a:cs typeface="Arial" panose="020B0604020202020204" pitchFamily="34" charset="0"/>
              </a:rPr>
              <a:t> with </a:t>
            </a:r>
            <a:r>
              <a:rPr lang="en-US" sz="2400" b="1" dirty="0">
                <a:effectLst/>
                <a:latin typeface="Calibri" panose="020F0502020204030204" pitchFamily="34" charset="0"/>
                <a:ea typeface="Calibri" panose="020F0502020204030204" pitchFamily="34" charset="0"/>
                <a:cs typeface="Arial" panose="020B0604020202020204" pitchFamily="34" charset="0"/>
              </a:rPr>
              <a:t>standardized functions</a:t>
            </a:r>
            <a:r>
              <a:rPr lang="en-US" sz="2400" dirty="0">
                <a:effectLst/>
                <a:latin typeface="Calibri" panose="020F0502020204030204" pitchFamily="34" charset="0"/>
                <a:ea typeface="Calibri" panose="020F0502020204030204" pitchFamily="34" charset="0"/>
                <a:cs typeface="Arial" panose="020B0604020202020204" pitchFamily="34" charset="0"/>
              </a:rPr>
              <a:t> to instantiate, connect and build the test bench environment.</a:t>
            </a:r>
          </a:p>
          <a:p>
            <a:pPr marL="0" indent="0">
              <a:buNone/>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92672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DATA_VALUE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fontScale="77500" lnSpcReduction="20000"/>
          </a:bodyPr>
          <a:lstStyle/>
          <a:p>
            <a:r>
              <a:rPr lang="en-US" sz="3600" dirty="0"/>
              <a:t>As can be seen form the figures attached, for all data points, the values of their coordinates were normally distributed between all the possible values in all the tests.</a:t>
            </a:r>
          </a:p>
        </p:txBody>
      </p:sp>
      <p:pic>
        <p:nvPicPr>
          <p:cNvPr id="5" name="Picture 4">
            <a:extLst>
              <a:ext uri="{FF2B5EF4-FFF2-40B4-BE49-F238E27FC236}">
                <a16:creationId xmlns:a16="http://schemas.microsoft.com/office/drawing/2014/main" id="{626FEBA1-B578-482A-A266-65A3AA360BC7}"/>
              </a:ext>
            </a:extLst>
          </p:cNvPr>
          <p:cNvPicPr/>
          <p:nvPr/>
        </p:nvPicPr>
        <p:blipFill>
          <a:blip r:embed="rId2"/>
          <a:stretch>
            <a:fillRect/>
          </a:stretch>
        </p:blipFill>
        <p:spPr>
          <a:xfrm>
            <a:off x="4149969" y="2044700"/>
            <a:ext cx="6588369" cy="4351338"/>
          </a:xfrm>
          <a:prstGeom prst="rect">
            <a:avLst/>
          </a:prstGeom>
        </p:spPr>
      </p:pic>
    </p:spTree>
    <p:extLst>
      <p:ext uri="{BB962C8B-B14F-4D97-AF65-F5344CB8AC3E}">
        <p14:creationId xmlns:p14="http://schemas.microsoft.com/office/powerpoint/2010/main" val="2364078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CENT_VALUE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fontScale="70000" lnSpcReduction="20000"/>
          </a:bodyPr>
          <a:lstStyle/>
          <a:p>
            <a:r>
              <a:rPr lang="en-US" sz="3600" dirty="0"/>
              <a:t>As can be seen form the figure attached, for centroid 1 the values of its coordinates were normally distributed between all the possible values in all the tests. This also is correct for the other 7 centroids.</a:t>
            </a:r>
          </a:p>
        </p:txBody>
      </p:sp>
      <p:pic>
        <p:nvPicPr>
          <p:cNvPr id="6" name="Picture 5">
            <a:extLst>
              <a:ext uri="{FF2B5EF4-FFF2-40B4-BE49-F238E27FC236}">
                <a16:creationId xmlns:a16="http://schemas.microsoft.com/office/drawing/2014/main" id="{20BE9623-66D8-4C26-97A9-041804F9CCD2}"/>
              </a:ext>
            </a:extLst>
          </p:cNvPr>
          <p:cNvPicPr/>
          <p:nvPr/>
        </p:nvPicPr>
        <p:blipFill>
          <a:blip r:embed="rId2"/>
          <a:stretch>
            <a:fillRect/>
          </a:stretch>
        </p:blipFill>
        <p:spPr>
          <a:xfrm>
            <a:off x="4164037" y="1690687"/>
            <a:ext cx="7189763" cy="4802187"/>
          </a:xfrm>
          <a:prstGeom prst="rect">
            <a:avLst/>
          </a:prstGeom>
        </p:spPr>
      </p:pic>
    </p:spTree>
    <p:extLst>
      <p:ext uri="{BB962C8B-B14F-4D97-AF65-F5344CB8AC3E}">
        <p14:creationId xmlns:p14="http://schemas.microsoft.com/office/powerpoint/2010/main" val="8562940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825625"/>
            <a:ext cx="5070231" cy="4351338"/>
          </a:xfrm>
        </p:spPr>
        <p:txBody>
          <a:bodyPr>
            <a:normAutofit lnSpcReduction="10000"/>
          </a:bodyPr>
          <a:lstStyle/>
          <a:p>
            <a:r>
              <a:rPr lang="en-US" sz="2400" dirty="0">
                <a:latin typeface="Calibri" panose="020F0502020204030204" pitchFamily="34" charset="0"/>
                <a:ea typeface="Calibri" panose="020F0502020204030204" pitchFamily="34" charset="0"/>
                <a:cs typeface="Arial" panose="020B0604020202020204" pitchFamily="34" charset="0"/>
              </a:rPr>
              <a:t>T</a:t>
            </a:r>
            <a:r>
              <a:rPr lang="en-US" sz="2400" dirty="0">
                <a:effectLst/>
                <a:latin typeface="Calibri" panose="020F0502020204030204" pitchFamily="34" charset="0"/>
                <a:ea typeface="Calibri" panose="020F0502020204030204" pitchFamily="34" charset="0"/>
                <a:cs typeface="Arial" panose="020B0604020202020204" pitchFamily="34" charset="0"/>
              </a:rPr>
              <a:t>he </a:t>
            </a:r>
            <a:r>
              <a:rPr lang="en-US" sz="2400" dirty="0">
                <a:latin typeface="Calibri" panose="020F0502020204030204" pitchFamily="34" charset="0"/>
                <a:ea typeface="Calibri" panose="020F0502020204030204" pitchFamily="34" charset="0"/>
                <a:cs typeface="Arial" panose="020B0604020202020204" pitchFamily="34" charset="0"/>
              </a:rPr>
              <a:t>default</a:t>
            </a:r>
            <a:r>
              <a:rPr lang="en-US" sz="2400" dirty="0">
                <a:effectLst/>
                <a:latin typeface="Calibri" panose="020F0502020204030204" pitchFamily="34" charset="0"/>
                <a:ea typeface="Calibri" panose="020F0502020204030204" pitchFamily="34" charset="0"/>
                <a:cs typeface="Arial" panose="020B0604020202020204" pitchFamily="34" charset="0"/>
              </a:rPr>
              <a:t> FSM coverage has a low result </a:t>
            </a:r>
            <a:r>
              <a:rPr lang="en-US" sz="2400" dirty="0">
                <a:latin typeface="Calibri" panose="020F0502020204030204" pitchFamily="34" charset="0"/>
                <a:ea typeface="Calibri" panose="020F0502020204030204" pitchFamily="34" charset="0"/>
                <a:cs typeface="Arial" panose="020B0604020202020204" pitchFamily="34" charset="0"/>
              </a:rPr>
              <a:t>because </a:t>
            </a:r>
            <a:r>
              <a:rPr lang="en-US" sz="2400" dirty="0">
                <a:effectLst/>
                <a:latin typeface="Calibri" panose="020F0502020204030204" pitchFamily="34" charset="0"/>
                <a:ea typeface="Calibri" panose="020F0502020204030204" pitchFamily="34" charset="0"/>
                <a:cs typeface="Arial" panose="020B0604020202020204" pitchFamily="34" charset="0"/>
              </a:rPr>
              <a:t>it checks all transitions for the FSM, even the ones which are not legal. </a:t>
            </a:r>
          </a:p>
          <a:p>
            <a:r>
              <a:rPr lang="en-US" sz="2400" dirty="0">
                <a:effectLst/>
                <a:latin typeface="Calibri" panose="020F0502020204030204" pitchFamily="34" charset="0"/>
                <a:ea typeface="Calibri" panose="020F0502020204030204" pitchFamily="34" charset="0"/>
                <a:cs typeface="Arial" panose="020B0604020202020204" pitchFamily="34" charset="0"/>
              </a:rPr>
              <a:t>Therefore, a cover group for the legal transitions was built. </a:t>
            </a:r>
          </a:p>
          <a:p>
            <a:r>
              <a:rPr lang="en-US" sz="2400" dirty="0">
                <a:effectLst/>
                <a:latin typeface="Calibri" panose="020F0502020204030204" pitchFamily="34" charset="0"/>
                <a:ea typeface="Calibri" panose="020F0502020204030204" pitchFamily="34" charset="0"/>
                <a:cs typeface="Arial" panose="020B0604020202020204" pitchFamily="34" charset="0"/>
              </a:rPr>
              <a:t>The FSM present in the DUT is the one inside the controller module. </a:t>
            </a:r>
          </a:p>
          <a:p>
            <a:r>
              <a:rPr lang="en-US" sz="2400" dirty="0">
                <a:effectLst/>
                <a:latin typeface="Calibri" panose="020F0502020204030204" pitchFamily="34" charset="0"/>
                <a:ea typeface="Calibri" panose="020F0502020204030204" pitchFamily="34" charset="0"/>
                <a:cs typeface="Arial" panose="020B0604020202020204" pitchFamily="34" charset="0"/>
              </a:rPr>
              <a:t>The cover group for the valid transitions was written according to the transitions and control signals in the following figure, which describes the K means controller FSM: </a:t>
            </a:r>
          </a:p>
          <a:p>
            <a:endParaRPr lang="en-US" dirty="0"/>
          </a:p>
        </p:txBody>
      </p:sp>
      <p:pic>
        <p:nvPicPr>
          <p:cNvPr id="4" name="Picture 3">
            <a:extLst>
              <a:ext uri="{FF2B5EF4-FFF2-40B4-BE49-F238E27FC236}">
                <a16:creationId xmlns:a16="http://schemas.microsoft.com/office/drawing/2014/main" id="{5BAD96CE-78F3-427E-AC57-1B7CE55B21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08763" y="1456728"/>
            <a:ext cx="5176911" cy="5350766"/>
          </a:xfrm>
          <a:prstGeom prst="rect">
            <a:avLst/>
          </a:prstGeom>
          <a:noFill/>
          <a:ln>
            <a:noFill/>
          </a:ln>
        </p:spPr>
      </p:pic>
    </p:spTree>
    <p:extLst>
      <p:ext uri="{BB962C8B-B14F-4D97-AF65-F5344CB8AC3E}">
        <p14:creationId xmlns:p14="http://schemas.microsoft.com/office/powerpoint/2010/main" val="3862353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825625"/>
            <a:ext cx="9853246" cy="467409"/>
          </a:xfrm>
        </p:spPr>
        <p:txBody>
          <a:bodyPr/>
          <a:lstStyle/>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FSM states were named according to the following table:</a:t>
            </a:r>
          </a:p>
          <a:p>
            <a:endParaRPr lang="en-US" dirty="0"/>
          </a:p>
        </p:txBody>
      </p:sp>
      <p:graphicFrame>
        <p:nvGraphicFramePr>
          <p:cNvPr id="7" name="Table 6">
            <a:extLst>
              <a:ext uri="{FF2B5EF4-FFF2-40B4-BE49-F238E27FC236}">
                <a16:creationId xmlns:a16="http://schemas.microsoft.com/office/drawing/2014/main" id="{90044C65-A9C2-491F-9BC0-8EB9D0062007}"/>
              </a:ext>
            </a:extLst>
          </p:cNvPr>
          <p:cNvGraphicFramePr>
            <a:graphicFrameLocks noGrp="1"/>
          </p:cNvGraphicFramePr>
          <p:nvPr>
            <p:extLst>
              <p:ext uri="{D42A27DB-BD31-4B8C-83A1-F6EECF244321}">
                <p14:modId xmlns:p14="http://schemas.microsoft.com/office/powerpoint/2010/main" val="3327690795"/>
              </p:ext>
            </p:extLst>
          </p:nvPr>
        </p:nvGraphicFramePr>
        <p:xfrm>
          <a:off x="1083214" y="2293034"/>
          <a:ext cx="8187396" cy="4332454"/>
        </p:xfrm>
        <a:graphic>
          <a:graphicData uri="http://schemas.openxmlformats.org/drawingml/2006/table">
            <a:tbl>
              <a:tblPr firstRow="1" firstCol="1" bandRow="1">
                <a:tableStyleId>{5C22544A-7EE6-4342-B048-85BDC9FD1C3A}</a:tableStyleId>
              </a:tblPr>
              <a:tblGrid>
                <a:gridCol w="3825680">
                  <a:extLst>
                    <a:ext uri="{9D8B030D-6E8A-4147-A177-3AD203B41FA5}">
                      <a16:colId xmlns:a16="http://schemas.microsoft.com/office/drawing/2014/main" val="1748193613"/>
                    </a:ext>
                  </a:extLst>
                </a:gridCol>
                <a:gridCol w="4361716">
                  <a:extLst>
                    <a:ext uri="{9D8B030D-6E8A-4147-A177-3AD203B41FA5}">
                      <a16:colId xmlns:a16="http://schemas.microsoft.com/office/drawing/2014/main" val="974483339"/>
                    </a:ext>
                  </a:extLst>
                </a:gridCol>
              </a:tblGrid>
              <a:tr h="282499">
                <a:tc>
                  <a:txBody>
                    <a:bodyPr/>
                    <a:lstStyle/>
                    <a:p>
                      <a:pPr marL="0" marR="0">
                        <a:lnSpc>
                          <a:spcPct val="107000"/>
                        </a:lnSpc>
                        <a:spcBef>
                          <a:spcPts val="0"/>
                        </a:spcBef>
                        <a:spcAft>
                          <a:spcPts val="0"/>
                        </a:spcAft>
                        <a:tabLst>
                          <a:tab pos="1905000" algn="l"/>
                        </a:tabLst>
                      </a:pPr>
                      <a:r>
                        <a:rPr lang="en-US" sz="2000">
                          <a:effectLst/>
                        </a:rPr>
                        <a:t>Idle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9569974"/>
                  </a:ext>
                </a:extLst>
              </a:tr>
              <a:tr h="282499">
                <a:tc>
                  <a:txBody>
                    <a:bodyPr/>
                    <a:lstStyle/>
                    <a:p>
                      <a:pPr marL="0" marR="0">
                        <a:lnSpc>
                          <a:spcPct val="107000"/>
                        </a:lnSpc>
                        <a:spcBef>
                          <a:spcPts val="0"/>
                        </a:spcBef>
                        <a:spcAft>
                          <a:spcPts val="0"/>
                        </a:spcAft>
                        <a:tabLst>
                          <a:tab pos="1905000" algn="l"/>
                        </a:tabLst>
                      </a:pPr>
                      <a:r>
                        <a:rPr lang="en-US" sz="2000">
                          <a:effectLst/>
                        </a:rPr>
                        <a:t>Read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4285175"/>
                  </a:ext>
                </a:extLst>
              </a:tr>
              <a:tr h="282499">
                <a:tc>
                  <a:txBody>
                    <a:bodyPr/>
                    <a:lstStyle/>
                    <a:p>
                      <a:pPr marL="0" marR="0">
                        <a:lnSpc>
                          <a:spcPct val="107000"/>
                        </a:lnSpc>
                        <a:spcBef>
                          <a:spcPts val="0"/>
                        </a:spcBef>
                        <a:spcAft>
                          <a:spcPts val="0"/>
                        </a:spcAft>
                        <a:tabLst>
                          <a:tab pos="1905000" algn="l"/>
                        </a:tabLst>
                      </a:pPr>
                      <a:r>
                        <a:rPr lang="en-US" sz="2000">
                          <a:effectLst/>
                        </a:rPr>
                        <a:t>Write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0702284"/>
                  </a:ext>
                </a:extLst>
              </a:tr>
              <a:tr h="282499">
                <a:tc>
                  <a:txBody>
                    <a:bodyPr/>
                    <a:lstStyle/>
                    <a:p>
                      <a:pPr marL="0" marR="0">
                        <a:lnSpc>
                          <a:spcPct val="107000"/>
                        </a:lnSpc>
                        <a:spcBef>
                          <a:spcPts val="0"/>
                        </a:spcBef>
                        <a:spcAft>
                          <a:spcPts val="0"/>
                        </a:spcAft>
                        <a:tabLst>
                          <a:tab pos="1905000" algn="l"/>
                        </a:tabLst>
                      </a:pPr>
                      <a:r>
                        <a:rPr lang="en-US" sz="2000">
                          <a:effectLst/>
                        </a:rPr>
                        <a:t>Read first point Ram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2875584"/>
                  </a:ext>
                </a:extLst>
              </a:tr>
              <a:tr h="282499">
                <a:tc>
                  <a:txBody>
                    <a:bodyPr/>
                    <a:lstStyle/>
                    <a:p>
                      <a:pPr marL="0" marR="0">
                        <a:lnSpc>
                          <a:spcPct val="107000"/>
                        </a:lnSpc>
                        <a:spcBef>
                          <a:spcPts val="0"/>
                        </a:spcBef>
                        <a:spcAft>
                          <a:spcPts val="0"/>
                        </a:spcAft>
                        <a:tabLst>
                          <a:tab pos="1905000" algn="l"/>
                        </a:tabLst>
                      </a:pPr>
                      <a:r>
                        <a:rPr lang="en-US" sz="2000">
                          <a:effectLst/>
                        </a:rPr>
                        <a:t>Fill pipe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93729"/>
                  </a:ext>
                </a:extLst>
              </a:tr>
              <a:tr h="282499">
                <a:tc>
                  <a:txBody>
                    <a:bodyPr/>
                    <a:lstStyle/>
                    <a:p>
                      <a:pPr marL="0" marR="0">
                        <a:lnSpc>
                          <a:spcPct val="107000"/>
                        </a:lnSpc>
                        <a:spcBef>
                          <a:spcPts val="0"/>
                        </a:spcBef>
                        <a:spcAft>
                          <a:spcPts val="0"/>
                        </a:spcAft>
                        <a:tabLst>
                          <a:tab pos="1905000" algn="l"/>
                        </a:tabLst>
                      </a:pPr>
                      <a:r>
                        <a:rPr lang="en-US" sz="2000">
                          <a:effectLst/>
                        </a:rPr>
                        <a:t>Classify remaining points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31510"/>
                  </a:ext>
                </a:extLst>
              </a:tr>
              <a:tr h="282499">
                <a:tc>
                  <a:txBody>
                    <a:bodyPr/>
                    <a:lstStyle/>
                    <a:p>
                      <a:pPr marL="0" marR="0">
                        <a:lnSpc>
                          <a:spcPct val="107000"/>
                        </a:lnSpc>
                        <a:spcBef>
                          <a:spcPts val="0"/>
                        </a:spcBef>
                        <a:spcAft>
                          <a:spcPts val="0"/>
                        </a:spcAft>
                        <a:tabLst>
                          <a:tab pos="1905000" algn="l"/>
                        </a:tabLst>
                      </a:pPr>
                      <a:r>
                        <a:rPr lang="en-US" sz="2000">
                          <a:effectLst/>
                        </a:rPr>
                        <a:t>Empty pipe1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7176659"/>
                  </a:ext>
                </a:extLst>
              </a:tr>
              <a:tr h="282499">
                <a:tc>
                  <a:txBody>
                    <a:bodyPr/>
                    <a:lstStyle/>
                    <a:p>
                      <a:pPr marL="0" marR="0">
                        <a:lnSpc>
                          <a:spcPct val="107000"/>
                        </a:lnSpc>
                        <a:spcBef>
                          <a:spcPts val="0"/>
                        </a:spcBef>
                        <a:spcAft>
                          <a:spcPts val="0"/>
                        </a:spcAft>
                        <a:tabLst>
                          <a:tab pos="1905000" algn="l"/>
                        </a:tabLst>
                      </a:pPr>
                      <a:r>
                        <a:rPr lang="en-US" sz="2000">
                          <a:effectLst/>
                        </a:rPr>
                        <a:t>Empty pipe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4368430"/>
                  </a:ext>
                </a:extLst>
              </a:tr>
              <a:tr h="282499">
                <a:tc>
                  <a:txBody>
                    <a:bodyPr/>
                    <a:lstStyle/>
                    <a:p>
                      <a:pPr marL="0" marR="0">
                        <a:lnSpc>
                          <a:spcPct val="107000"/>
                        </a:lnSpc>
                        <a:spcBef>
                          <a:spcPts val="0"/>
                        </a:spcBef>
                        <a:spcAft>
                          <a:spcPts val="0"/>
                        </a:spcAft>
                        <a:tabLst>
                          <a:tab pos="1905000" algn="l"/>
                        </a:tabLst>
                      </a:pPr>
                      <a:r>
                        <a:rPr lang="en-US" sz="2000">
                          <a:effectLst/>
                        </a:rPr>
                        <a:t>Calculate new mean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015538"/>
                  </a:ext>
                </a:extLst>
              </a:tr>
              <a:tr h="578080">
                <a:tc>
                  <a:txBody>
                    <a:bodyPr/>
                    <a:lstStyle/>
                    <a:p>
                      <a:pPr marL="0" marR="0">
                        <a:lnSpc>
                          <a:spcPct val="107000"/>
                        </a:lnSpc>
                        <a:spcBef>
                          <a:spcPts val="0"/>
                        </a:spcBef>
                        <a:spcAft>
                          <a:spcPts val="0"/>
                        </a:spcAft>
                        <a:tabLst>
                          <a:tab pos="1905000" algn="l"/>
                        </a:tabLst>
                      </a:pPr>
                      <a:r>
                        <a:rPr lang="en-US" sz="2000">
                          <a:effectLst/>
                        </a:rPr>
                        <a:t>New centroid write &amp; convergence check</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S9</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4197331"/>
                  </a:ext>
                </a:extLst>
              </a:tr>
              <a:tr h="578080">
                <a:tc>
                  <a:txBody>
                    <a:bodyPr/>
                    <a:lstStyle/>
                    <a:p>
                      <a:pPr marL="0" marR="0">
                        <a:lnSpc>
                          <a:spcPct val="107000"/>
                        </a:lnSpc>
                        <a:spcBef>
                          <a:spcPts val="0"/>
                        </a:spcBef>
                        <a:spcAft>
                          <a:spcPts val="0"/>
                        </a:spcAft>
                        <a:tabLst>
                          <a:tab pos="1905000" algn="l"/>
                        </a:tabLst>
                      </a:pPr>
                      <a:r>
                        <a:rPr lang="en-US" sz="2000">
                          <a:effectLst/>
                        </a:rPr>
                        <a:t>Write new centroid to Reg File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289867"/>
                  </a:ext>
                </a:extLst>
              </a:tr>
              <a:tr h="282499">
                <a:tc>
                  <a:txBody>
                    <a:bodyPr/>
                    <a:lstStyle/>
                    <a:p>
                      <a:pPr marL="0" marR="0">
                        <a:lnSpc>
                          <a:spcPct val="107000"/>
                        </a:lnSpc>
                        <a:spcBef>
                          <a:spcPts val="0"/>
                        </a:spcBef>
                        <a:spcAft>
                          <a:spcPts val="0"/>
                        </a:spcAft>
                        <a:tabLst>
                          <a:tab pos="1905000" algn="l"/>
                        </a:tabLst>
                      </a:pPr>
                      <a:r>
                        <a:rPr lang="en-US" sz="2000">
                          <a:effectLst/>
                        </a:rPr>
                        <a:t>Interrupt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0007343"/>
                  </a:ext>
                </a:extLst>
              </a:tr>
            </a:tbl>
          </a:graphicData>
        </a:graphic>
      </p:graphicFrame>
    </p:spTree>
    <p:extLst>
      <p:ext uri="{BB962C8B-B14F-4D97-AF65-F5344CB8AC3E}">
        <p14:creationId xmlns:p14="http://schemas.microsoft.com/office/powerpoint/2010/main" val="1750872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DE35-7B4B-42DA-95FA-C4C620B2195C}"/>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F2B971AD-A910-40FF-A4A5-F181350DBCEF}"/>
              </a:ext>
            </a:extLst>
          </p:cNvPr>
          <p:cNvSpPr>
            <a:spLocks noGrp="1"/>
          </p:cNvSpPr>
          <p:nvPr>
            <p:ph idx="1"/>
          </p:nvPr>
        </p:nvSpPr>
        <p:spPr>
          <a:xfrm>
            <a:off x="838200" y="1825625"/>
            <a:ext cx="10515600" cy="636221"/>
          </a:xfrm>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effectLst/>
                <a:latin typeface="Calibri" panose="020F0502020204030204" pitchFamily="34" charset="0"/>
                <a:ea typeface="Calibri" panose="020F0502020204030204" pitchFamily="34" charset="0"/>
                <a:cs typeface="Arial" panose="020B0604020202020204" pitchFamily="34" charset="0"/>
              </a:rPr>
              <a:t>states</a:t>
            </a:r>
            <a:r>
              <a:rPr lang="en-US" sz="1800" dirty="0">
                <a:effectLst/>
                <a:latin typeface="Calibri" panose="020F0502020204030204" pitchFamily="34" charset="0"/>
                <a:ea typeface="Calibri" panose="020F0502020204030204" pitchFamily="34" charset="0"/>
                <a:cs typeface="Arial" panose="020B0604020202020204" pitchFamily="34" charset="0"/>
              </a:rPr>
              <a:t> coverage was of 100%, as it can be seen in the following figures:</a:t>
            </a:r>
          </a:p>
          <a:p>
            <a:pPr marL="0" indent="0">
              <a:buNone/>
            </a:pPr>
            <a:endParaRPr lang="en-US" dirty="0"/>
          </a:p>
        </p:txBody>
      </p:sp>
      <p:pic>
        <p:nvPicPr>
          <p:cNvPr id="4" name="Picture 3">
            <a:extLst>
              <a:ext uri="{FF2B5EF4-FFF2-40B4-BE49-F238E27FC236}">
                <a16:creationId xmlns:a16="http://schemas.microsoft.com/office/drawing/2014/main" id="{87764BCC-BE5A-4A1C-BC34-0A53030DAA1B}"/>
              </a:ext>
            </a:extLst>
          </p:cNvPr>
          <p:cNvPicPr/>
          <p:nvPr/>
        </p:nvPicPr>
        <p:blipFill>
          <a:blip r:embed="rId2"/>
          <a:stretch>
            <a:fillRect/>
          </a:stretch>
        </p:blipFill>
        <p:spPr>
          <a:xfrm>
            <a:off x="1031631" y="2533700"/>
            <a:ext cx="5486400" cy="3724910"/>
          </a:xfrm>
          <a:prstGeom prst="rect">
            <a:avLst/>
          </a:prstGeom>
        </p:spPr>
      </p:pic>
      <p:pic>
        <p:nvPicPr>
          <p:cNvPr id="5" name="Picture 4">
            <a:extLst>
              <a:ext uri="{FF2B5EF4-FFF2-40B4-BE49-F238E27FC236}">
                <a16:creationId xmlns:a16="http://schemas.microsoft.com/office/drawing/2014/main" id="{845D5275-C2E9-44FF-BD18-7E42F2051111}"/>
              </a:ext>
            </a:extLst>
          </p:cNvPr>
          <p:cNvPicPr/>
          <p:nvPr/>
        </p:nvPicPr>
        <p:blipFill>
          <a:blip r:embed="rId3"/>
          <a:stretch>
            <a:fillRect/>
          </a:stretch>
        </p:blipFill>
        <p:spPr>
          <a:xfrm>
            <a:off x="6250745" y="3085515"/>
            <a:ext cx="5486400" cy="3173095"/>
          </a:xfrm>
          <a:prstGeom prst="rect">
            <a:avLst/>
          </a:prstGeom>
        </p:spPr>
      </p:pic>
    </p:spTree>
    <p:extLst>
      <p:ext uri="{BB962C8B-B14F-4D97-AF65-F5344CB8AC3E}">
        <p14:creationId xmlns:p14="http://schemas.microsoft.com/office/powerpoint/2010/main" val="4185936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CE5-917F-422D-AD44-496D97120C51}"/>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8D41DD4F-C3F3-442A-8C5A-B5B7F2118E29}"/>
              </a:ext>
            </a:extLst>
          </p:cNvPr>
          <p:cNvSpPr>
            <a:spLocks noGrp="1"/>
          </p:cNvSpPr>
          <p:nvPr>
            <p:ph idx="1"/>
          </p:nvPr>
        </p:nvSpPr>
        <p:spPr>
          <a:xfrm>
            <a:off x="838200" y="1825625"/>
            <a:ext cx="10515600" cy="4667250"/>
          </a:xfrm>
        </p:spPr>
        <p:txBody>
          <a:bodyPr>
            <a:normAutofit lnSpcReduction="10000"/>
          </a:bodyPr>
          <a:lstStyle/>
          <a:p>
            <a:pPr marL="342900" marR="0" lvl="0" indent="-342900" rtl="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a:t>
            </a:r>
          </a:p>
          <a:p>
            <a:pPr marL="342900" marR="0" lvl="0" indent="-342900" rtl="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UVM is</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sz="3200" dirty="0"/>
          </a:p>
        </p:txBody>
      </p:sp>
    </p:spTree>
    <p:extLst>
      <p:ext uri="{BB962C8B-B14F-4D97-AF65-F5344CB8AC3E}">
        <p14:creationId xmlns:p14="http://schemas.microsoft.com/office/powerpoint/2010/main" val="1606806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6352-DDA0-4E81-AFA4-44045E1F453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232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8EAF-0B5A-4D49-A952-77C18C38A93B}"/>
              </a:ext>
            </a:extLst>
          </p:cNvPr>
          <p:cNvSpPr>
            <a:spLocks noGrp="1"/>
          </p:cNvSpPr>
          <p:nvPr>
            <p:ph type="title"/>
          </p:nvPr>
        </p:nvSpPr>
        <p:spPr/>
        <p:txBody>
          <a:bodyPr/>
          <a:lstStyle/>
          <a:p>
            <a:r>
              <a:rPr lang="en-US" dirty="0"/>
              <a:t>UVM Structure</a:t>
            </a:r>
          </a:p>
        </p:txBody>
      </p:sp>
      <p:sp>
        <p:nvSpPr>
          <p:cNvPr id="3" name="Content Placeholder 2">
            <a:extLst>
              <a:ext uri="{FF2B5EF4-FFF2-40B4-BE49-F238E27FC236}">
                <a16:creationId xmlns:a16="http://schemas.microsoft.com/office/drawing/2014/main" id="{DC4A5A4C-8614-485E-A72E-95C099A88FCE}"/>
              </a:ext>
            </a:extLst>
          </p:cNvPr>
          <p:cNvSpPr>
            <a:spLocks noGrp="1"/>
          </p:cNvSpPr>
          <p:nvPr>
            <p:ph idx="1"/>
          </p:nvPr>
        </p:nvSpPr>
        <p:spPr>
          <a:xfrm>
            <a:off x="838200" y="1825625"/>
            <a:ext cx="5257800" cy="4351338"/>
          </a:xfrm>
        </p:spPr>
        <p:txBody>
          <a:bodyPr>
            <a:normAutofit fontScale="92500" lnSpcReduction="20000"/>
          </a:bodyPr>
          <a:lstStyle/>
          <a:p>
            <a:r>
              <a:rPr lang="en-US" sz="2600" dirty="0"/>
              <a:t>The UVM usual structure is constructed with the following classes:</a:t>
            </a:r>
          </a:p>
          <a:p>
            <a:r>
              <a:rPr lang="en-US" sz="2600" dirty="0"/>
              <a:t>Top block</a:t>
            </a:r>
          </a:p>
          <a:p>
            <a:r>
              <a:rPr lang="en-US" sz="2600" dirty="0"/>
              <a:t>Sequence</a:t>
            </a:r>
          </a:p>
          <a:p>
            <a:r>
              <a:rPr lang="en-US" sz="2600" dirty="0"/>
              <a:t>Sequencer</a:t>
            </a:r>
          </a:p>
          <a:p>
            <a:r>
              <a:rPr lang="en-US" sz="2600" dirty="0"/>
              <a:t>Driver</a:t>
            </a:r>
          </a:p>
          <a:p>
            <a:r>
              <a:rPr lang="en-US" sz="2600" dirty="0"/>
              <a:t>Monitor</a:t>
            </a:r>
          </a:p>
          <a:p>
            <a:r>
              <a:rPr lang="en-US" sz="2600" dirty="0"/>
              <a:t>Agent</a:t>
            </a:r>
          </a:p>
          <a:p>
            <a:r>
              <a:rPr lang="en-US" sz="2600" dirty="0"/>
              <a:t>Scoreboard</a:t>
            </a:r>
          </a:p>
          <a:p>
            <a:r>
              <a:rPr lang="en-US" sz="2600" dirty="0"/>
              <a:t>Env</a:t>
            </a:r>
          </a:p>
          <a:p>
            <a:r>
              <a:rPr lang="en-US" sz="2600" dirty="0"/>
              <a:t>Test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5D8F759-EBB5-444F-AFA7-7A3941EF9E2E}"/>
              </a:ext>
            </a:extLst>
          </p:cNvPr>
          <p:cNvPicPr/>
          <p:nvPr/>
        </p:nvPicPr>
        <p:blipFill>
          <a:blip r:embed="rId2"/>
          <a:stretch>
            <a:fillRect/>
          </a:stretch>
        </p:blipFill>
        <p:spPr>
          <a:xfrm>
            <a:off x="6096000" y="1825626"/>
            <a:ext cx="6096000" cy="4351338"/>
          </a:xfrm>
          <a:prstGeom prst="rect">
            <a:avLst/>
          </a:prstGeom>
        </p:spPr>
      </p:pic>
    </p:spTree>
    <p:extLst>
      <p:ext uri="{BB962C8B-B14F-4D97-AF65-F5344CB8AC3E}">
        <p14:creationId xmlns:p14="http://schemas.microsoft.com/office/powerpoint/2010/main" val="7875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B4E1-0B16-47FB-B258-4F2F084735F5}"/>
              </a:ext>
            </a:extLst>
          </p:cNvPr>
          <p:cNvSpPr>
            <a:spLocks noGrp="1"/>
          </p:cNvSpPr>
          <p:nvPr>
            <p:ph type="title"/>
          </p:nvPr>
        </p:nvSpPr>
        <p:spPr>
          <a:xfrm>
            <a:off x="838200" y="365125"/>
            <a:ext cx="6997700" cy="1325563"/>
          </a:xfrm>
        </p:spPr>
        <p:txBody>
          <a:bodyPr/>
          <a:lstStyle/>
          <a:p>
            <a:r>
              <a:rPr lang="en-US" dirty="0"/>
              <a:t>UVM Structure - Top block</a:t>
            </a:r>
          </a:p>
        </p:txBody>
      </p:sp>
      <p:sp>
        <p:nvSpPr>
          <p:cNvPr id="3" name="Content Placeholder 2">
            <a:extLst>
              <a:ext uri="{FF2B5EF4-FFF2-40B4-BE49-F238E27FC236}">
                <a16:creationId xmlns:a16="http://schemas.microsoft.com/office/drawing/2014/main" id="{33674886-1846-46EA-8DDF-7FD822CE2FE9}"/>
              </a:ext>
            </a:extLst>
          </p:cNvPr>
          <p:cNvSpPr>
            <a:spLocks noGrp="1"/>
          </p:cNvSpPr>
          <p:nvPr>
            <p:ph idx="1"/>
          </p:nvPr>
        </p:nvSpPr>
        <p:spPr>
          <a:xfrm>
            <a:off x="635000" y="1825625"/>
            <a:ext cx="6286500" cy="4351338"/>
          </a:xfrm>
        </p:spPr>
        <p:txBody>
          <a:bodyPr>
            <a:normAutofit fontScale="85000" lnSpcReduction="20000"/>
          </a:bodyPr>
          <a:lstStyle/>
          <a:p>
            <a:pPr marL="0" marR="0" indent="0">
              <a:lnSpc>
                <a:spcPct val="107000"/>
              </a:lnSpc>
              <a:spcBef>
                <a:spcPts val="0"/>
              </a:spcBef>
              <a:spcAft>
                <a:spcPts val="800"/>
              </a:spcAft>
              <a:buNone/>
            </a:pPr>
            <a:r>
              <a:rPr lang="en-US" sz="2000" u="sng" dirty="0">
                <a:effectLst/>
                <a:latin typeface="Calibri" panose="020F0502020204030204" pitchFamily="34" charset="0"/>
                <a:ea typeface="Calibri" panose="020F0502020204030204" pitchFamily="34" charset="0"/>
                <a:cs typeface="Arial" panose="020B0604020202020204" pitchFamily="34" charset="0"/>
              </a:rPr>
              <a:t>Responsibilities:</a:t>
            </a:r>
            <a:endParaRPr lang="en-US" sz="2000" u="sng" dirty="0">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C</a:t>
            </a:r>
            <a:r>
              <a:rPr lang="en-US" sz="2000" dirty="0">
                <a:effectLst/>
                <a:latin typeface="Calibri" panose="020F0502020204030204" pitchFamily="34" charset="0"/>
                <a:ea typeface="Calibri" panose="020F0502020204030204" pitchFamily="34" charset="0"/>
                <a:cs typeface="Arial" panose="020B0604020202020204" pitchFamily="34" charset="0"/>
              </a:rPr>
              <a:t>reate </a:t>
            </a:r>
            <a:r>
              <a:rPr lang="en-US" sz="2000" b="1" dirty="0">
                <a:effectLst/>
                <a:latin typeface="Calibri" panose="020F0502020204030204" pitchFamily="34" charset="0"/>
                <a:ea typeface="Calibri" panose="020F0502020204030204" pitchFamily="34" charset="0"/>
                <a:cs typeface="Arial" panose="020B0604020202020204" pitchFamily="34" charset="0"/>
              </a:rPr>
              <a:t>instances</a:t>
            </a:r>
            <a:r>
              <a:rPr lang="en-US" sz="2000" dirty="0">
                <a:effectLst/>
                <a:latin typeface="Calibri" panose="020F0502020204030204" pitchFamily="34" charset="0"/>
                <a:ea typeface="Calibri" panose="020F0502020204030204" pitchFamily="34" charset="0"/>
                <a:cs typeface="Arial" panose="020B0604020202020204" pitchFamily="34" charset="0"/>
              </a:rPr>
              <a:t> of DUT, Reference model, and testbench. </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Declare the </a:t>
            </a:r>
            <a:r>
              <a:rPr lang="en-US" sz="2000" b="1" dirty="0">
                <a:effectLst/>
                <a:latin typeface="Calibri" panose="020F0502020204030204" pitchFamily="34" charset="0"/>
                <a:ea typeface="Calibri" panose="020F0502020204030204" pitchFamily="34" charset="0"/>
                <a:cs typeface="Arial" panose="020B0604020202020204" pitchFamily="34" charset="0"/>
              </a:rPr>
              <a:t>virtual interface</a:t>
            </a:r>
            <a:r>
              <a:rPr lang="en-US" sz="2000" b="1" dirty="0">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 bridge between the Test component and the DUT/Reference Model.</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b="1" dirty="0">
                <a:latin typeface="Calibri" panose="020F0502020204030204" pitchFamily="34" charset="0"/>
                <a:cs typeface="Arial" panose="020B0604020202020204" pitchFamily="34" charset="0"/>
              </a:rPr>
              <a:t>Connecting</a:t>
            </a:r>
            <a:r>
              <a:rPr lang="en-US" sz="2000" dirty="0">
                <a:latin typeface="Calibri" panose="020F0502020204030204" pitchFamily="34" charset="0"/>
                <a:cs typeface="Arial" panose="020B0604020202020204" pitchFamily="34" charset="0"/>
              </a:rPr>
              <a:t> the DUT and Reference Model to test , using interface.</a:t>
            </a:r>
          </a:p>
          <a:p>
            <a:pPr>
              <a:lnSpc>
                <a:spcPct val="107000"/>
              </a:lnSpc>
              <a:spcBef>
                <a:spcPts val="0"/>
              </a:spcBef>
              <a:spcAft>
                <a:spcPts val="800"/>
              </a:spcAft>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Generating the </a:t>
            </a:r>
            <a:r>
              <a:rPr lang="en-US" sz="2000" b="1" dirty="0">
                <a:latin typeface="Calibri" panose="020F0502020204030204" pitchFamily="34" charset="0"/>
                <a:cs typeface="Arial" panose="020B0604020202020204" pitchFamily="34" charset="0"/>
              </a:rPr>
              <a:t>clock</a:t>
            </a:r>
            <a:r>
              <a:rPr lang="en-US" sz="2000" dirty="0">
                <a:latin typeface="Calibri" panose="020F0502020204030204" pitchFamily="34" charset="0"/>
                <a:cs typeface="Arial" panose="020B0604020202020204" pitchFamily="34" charset="0"/>
              </a:rPr>
              <a:t> for the DUT.</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b="1" dirty="0">
                <a:latin typeface="Calibri" panose="020F0502020204030204" pitchFamily="34" charset="0"/>
                <a:cs typeface="Arial" panose="020B0604020202020204" pitchFamily="34" charset="0"/>
              </a:rPr>
              <a:t>Registering</a:t>
            </a:r>
            <a:r>
              <a:rPr lang="en-US" sz="2000" dirty="0">
                <a:latin typeface="Calibri" panose="020F0502020204030204" pitchFamily="34" charset="0"/>
                <a:cs typeface="Arial" panose="020B0604020202020204" pitchFamily="34" charset="0"/>
              </a:rPr>
              <a:t> the interface in the UVM factory.</a:t>
            </a:r>
            <a:br>
              <a:rPr lang="en-US" sz="2000" dirty="0">
                <a:latin typeface="Calibri" panose="020F0502020204030204" pitchFamily="34" charset="0"/>
                <a:cs typeface="Arial" panose="020B0604020202020204" pitchFamily="34" charset="0"/>
              </a:rPr>
            </a:br>
            <a:r>
              <a:rPr lang="en-US" sz="1600" dirty="0">
                <a:latin typeface="Calibri" panose="020F0502020204030204" pitchFamily="34" charset="0"/>
                <a:cs typeface="Arial" panose="020B0604020202020204" pitchFamily="34" charset="0"/>
              </a:rPr>
              <a:t>This is necessary in order to pass this interface to all other classes that will be instantiated in the testbench.</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Running the test.</a:t>
            </a:r>
          </a:p>
          <a:p>
            <a:pPr marL="0" indent="0">
              <a:buNone/>
            </a:pPr>
            <a:endParaRPr lang="en-US" dirty="0"/>
          </a:p>
        </p:txBody>
      </p:sp>
      <p:pic>
        <p:nvPicPr>
          <p:cNvPr id="10" name="תמונה 9">
            <a:extLst>
              <a:ext uri="{FF2B5EF4-FFF2-40B4-BE49-F238E27FC236}">
                <a16:creationId xmlns:a16="http://schemas.microsoft.com/office/drawing/2014/main" id="{AE9B650D-197D-4814-81E3-92C9B1129821}"/>
              </a:ext>
            </a:extLst>
          </p:cNvPr>
          <p:cNvPicPr>
            <a:picLocks noChangeAspect="1"/>
          </p:cNvPicPr>
          <p:nvPr/>
        </p:nvPicPr>
        <p:blipFill>
          <a:blip r:embed="rId3"/>
          <a:stretch>
            <a:fillRect/>
          </a:stretch>
        </p:blipFill>
        <p:spPr>
          <a:xfrm>
            <a:off x="7124700" y="2514600"/>
            <a:ext cx="4724400" cy="2743200"/>
          </a:xfrm>
          <a:prstGeom prst="rect">
            <a:avLst/>
          </a:prstGeom>
        </p:spPr>
      </p:pic>
    </p:spTree>
    <p:extLst>
      <p:ext uri="{BB962C8B-B14F-4D97-AF65-F5344CB8AC3E}">
        <p14:creationId xmlns:p14="http://schemas.microsoft.com/office/powerpoint/2010/main" val="326025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4B-08CF-47B4-8E05-B683F347AB58}"/>
              </a:ext>
            </a:extLst>
          </p:cNvPr>
          <p:cNvSpPr>
            <a:spLocks noGrp="1"/>
          </p:cNvSpPr>
          <p:nvPr>
            <p:ph type="title"/>
          </p:nvPr>
        </p:nvSpPr>
        <p:spPr/>
        <p:txBody>
          <a:bodyPr/>
          <a:lstStyle/>
          <a:p>
            <a:r>
              <a:rPr lang="en-US" dirty="0"/>
              <a:t>UVM Structure - Test</a:t>
            </a:r>
          </a:p>
        </p:txBody>
      </p:sp>
      <p:sp>
        <p:nvSpPr>
          <p:cNvPr id="3" name="Content Placeholder 2">
            <a:extLst>
              <a:ext uri="{FF2B5EF4-FFF2-40B4-BE49-F238E27FC236}">
                <a16:creationId xmlns:a16="http://schemas.microsoft.com/office/drawing/2014/main" id="{28BA5DDA-DA58-4616-954C-C8A3E8BAA3B8}"/>
              </a:ext>
            </a:extLst>
          </p:cNvPr>
          <p:cNvSpPr>
            <a:spLocks noGrp="1"/>
          </p:cNvSpPr>
          <p:nvPr>
            <p:ph idx="1"/>
          </p:nvPr>
        </p:nvSpPr>
        <p:spPr>
          <a:xfrm>
            <a:off x="647700" y="2315367"/>
            <a:ext cx="5880100" cy="3780633"/>
          </a:xfrm>
        </p:spPr>
        <p:txBody>
          <a:bodyPr>
            <a:normAutofit/>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Derived from the </a:t>
            </a:r>
            <a:r>
              <a:rPr lang="en-US" sz="2400" dirty="0" err="1">
                <a:effectLst/>
                <a:latin typeface="Calibri" panose="020F0502020204030204" pitchFamily="34" charset="0"/>
                <a:ea typeface="Calibri" panose="020F0502020204030204" pitchFamily="34" charset="0"/>
                <a:cs typeface="Arial" panose="020B0604020202020204" pitchFamily="34" charset="0"/>
              </a:rPr>
              <a:t>uvm_test</a:t>
            </a:r>
            <a:r>
              <a:rPr lang="en-US" sz="2400" dirty="0">
                <a:effectLst/>
                <a:latin typeface="Calibri" panose="020F0502020204030204" pitchFamily="34" charset="0"/>
                <a:ea typeface="Calibri" panose="020F0502020204030204" pitchFamily="34" charset="0"/>
                <a:cs typeface="Arial" panose="020B0604020202020204" pitchFamily="34" charset="0"/>
              </a:rPr>
              <a:t> class.</a:t>
            </a:r>
          </a:p>
          <a:p>
            <a:pPr>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H</a:t>
            </a:r>
            <a:r>
              <a:rPr lang="en-US" sz="2400" dirty="0">
                <a:effectLst/>
                <a:latin typeface="Calibri" panose="020F0502020204030204" pitchFamily="34" charset="0"/>
                <a:ea typeface="Calibri" panose="020F0502020204030204" pitchFamily="34" charset="0"/>
                <a:cs typeface="Arial" panose="020B0604020202020204" pitchFamily="34" charset="0"/>
              </a:rPr>
              <a:t>ave two main </a:t>
            </a:r>
            <a:r>
              <a:rPr lang="en-US" sz="2400" b="1" dirty="0">
                <a:effectLst/>
                <a:latin typeface="Calibri" panose="020F0502020204030204" pitchFamily="34" charset="0"/>
                <a:ea typeface="Calibri" panose="020F0502020204030204" pitchFamily="34" charset="0"/>
                <a:cs typeface="Arial" panose="020B0604020202020204" pitchFamily="34" charset="0"/>
              </a:rPr>
              <a:t>purposes</a:t>
            </a:r>
            <a:r>
              <a:rPr lang="en-US" sz="2400" dirty="0">
                <a:effectLst/>
                <a:latin typeface="Calibri" panose="020F0502020204030204" pitchFamily="34" charset="0"/>
                <a:ea typeface="Calibri" panose="020F0502020204030204" pitchFamily="34" charset="0"/>
                <a:cs typeface="Arial" panose="020B0604020202020204" pitchFamily="34" charset="0"/>
              </a:rPr>
              <a:t>:</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Create the env block.</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Connect the sequencer, sequence</a:t>
            </a:r>
            <a:r>
              <a:rPr lang="en-US" sz="2000" dirty="0">
                <a:latin typeface="Calibri" panose="020F0502020204030204" pitchFamily="34" charset="0"/>
                <a:ea typeface="Calibri" panose="020F0502020204030204" pitchFamily="34" charset="0"/>
                <a:cs typeface="Arial" panose="020B0604020202020204" pitchFamily="34" charset="0"/>
              </a:rPr>
              <a:t> blocks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lvl="1">
              <a:lnSpc>
                <a:spcPct val="107000"/>
              </a:lnSpc>
              <a:spcBef>
                <a:spcPts val="0"/>
              </a:spcBef>
              <a:spcAft>
                <a:spcPts val="800"/>
              </a:spcAft>
            </a:pPr>
            <a:r>
              <a:rPr lang="en-US" sz="2000" dirty="0">
                <a:latin typeface="Calibri" panose="020F0502020204030204" pitchFamily="34" charset="0"/>
                <a:cs typeface="Arial" panose="020B0604020202020204" pitchFamily="34" charset="0"/>
              </a:rPr>
              <a:t>Connecting them here </a:t>
            </a:r>
            <a:r>
              <a:rPr lang="en-US" sz="2000" dirty="0" err="1">
                <a:latin typeface="Calibri" panose="020F0502020204030204" pitchFamily="34" charset="0"/>
                <a:cs typeface="Arial" panose="020B0604020202020204" pitchFamily="34" charset="0"/>
              </a:rPr>
              <a:t>allowes</a:t>
            </a:r>
            <a:r>
              <a:rPr lang="en-US" sz="2000" dirty="0">
                <a:latin typeface="Calibri" panose="020F0502020204030204" pitchFamily="34" charset="0"/>
                <a:cs typeface="Arial" panose="020B0604020202020204" pitchFamily="34" charset="0"/>
              </a:rPr>
              <a:t> easy manipulation of the way of data transformation from sequencer to DUT, </a:t>
            </a:r>
            <a:r>
              <a:rPr lang="en-US" sz="2000" b="1" dirty="0">
                <a:latin typeface="Calibri" panose="020F0502020204030204" pitchFamily="34" charset="0"/>
                <a:cs typeface="Arial" panose="020B0604020202020204" pitchFamily="34" charset="0"/>
              </a:rPr>
              <a:t>without</a:t>
            </a:r>
            <a:r>
              <a:rPr lang="en-US" sz="2000" dirty="0">
                <a:latin typeface="Calibri" panose="020F0502020204030204" pitchFamily="34" charset="0"/>
                <a:cs typeface="Arial" panose="020B0604020202020204" pitchFamily="34" charset="0"/>
              </a:rPr>
              <a:t> any changes to be made at agent, sequence.</a:t>
            </a:r>
          </a:p>
        </p:txBody>
      </p:sp>
      <p:pic>
        <p:nvPicPr>
          <p:cNvPr id="18" name="תמונה 17">
            <a:extLst>
              <a:ext uri="{FF2B5EF4-FFF2-40B4-BE49-F238E27FC236}">
                <a16:creationId xmlns:a16="http://schemas.microsoft.com/office/drawing/2014/main" id="{2FB7F333-222A-46F7-9F31-586BD2AC2BD4}"/>
              </a:ext>
            </a:extLst>
          </p:cNvPr>
          <p:cNvPicPr>
            <a:picLocks noChangeAspect="1"/>
          </p:cNvPicPr>
          <p:nvPr/>
        </p:nvPicPr>
        <p:blipFill>
          <a:blip r:embed="rId3"/>
          <a:stretch>
            <a:fillRect/>
          </a:stretch>
        </p:blipFill>
        <p:spPr>
          <a:xfrm>
            <a:off x="7124700" y="2514600"/>
            <a:ext cx="4743450" cy="2762250"/>
          </a:xfrm>
          <a:prstGeom prst="rect">
            <a:avLst/>
          </a:prstGeom>
        </p:spPr>
      </p:pic>
    </p:spTree>
    <p:extLst>
      <p:ext uri="{BB962C8B-B14F-4D97-AF65-F5344CB8AC3E}">
        <p14:creationId xmlns:p14="http://schemas.microsoft.com/office/powerpoint/2010/main" val="383591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003F-FE98-4112-991E-D99AE2F9602D}"/>
              </a:ext>
            </a:extLst>
          </p:cNvPr>
          <p:cNvSpPr>
            <a:spLocks noGrp="1"/>
          </p:cNvSpPr>
          <p:nvPr>
            <p:ph type="title"/>
          </p:nvPr>
        </p:nvSpPr>
        <p:spPr>
          <a:xfrm>
            <a:off x="838199" y="365125"/>
            <a:ext cx="5511801" cy="1325563"/>
          </a:xfrm>
        </p:spPr>
        <p:txBody>
          <a:bodyPr/>
          <a:lstStyle/>
          <a:p>
            <a:r>
              <a:rPr lang="en-US" dirty="0"/>
              <a:t>UVM Structure</a:t>
            </a:r>
            <a:br>
              <a:rPr lang="en-US" dirty="0"/>
            </a:br>
            <a:r>
              <a:rPr lang="en-US" dirty="0"/>
              <a:t>Sequence &amp; Sequencer</a:t>
            </a:r>
          </a:p>
        </p:txBody>
      </p:sp>
      <p:sp>
        <p:nvSpPr>
          <p:cNvPr id="3" name="Content Placeholder 2">
            <a:extLst>
              <a:ext uri="{FF2B5EF4-FFF2-40B4-BE49-F238E27FC236}">
                <a16:creationId xmlns:a16="http://schemas.microsoft.com/office/drawing/2014/main" id="{EB1D7596-2F71-402C-9C24-63B50943CEA7}"/>
              </a:ext>
            </a:extLst>
          </p:cNvPr>
          <p:cNvSpPr>
            <a:spLocks noGrp="1"/>
          </p:cNvSpPr>
          <p:nvPr>
            <p:ph idx="1"/>
          </p:nvPr>
        </p:nvSpPr>
        <p:spPr>
          <a:xfrm>
            <a:off x="639762" y="1825625"/>
            <a:ext cx="4915486" cy="4351338"/>
          </a:xfrm>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Sequences are an </a:t>
            </a:r>
            <a:r>
              <a:rPr lang="en-US" sz="2000" b="1" dirty="0">
                <a:effectLst/>
                <a:latin typeface="Calibri" panose="020F0502020204030204" pitchFamily="34" charset="0"/>
                <a:ea typeface="Calibri" panose="020F0502020204030204" pitchFamily="34" charset="0"/>
                <a:cs typeface="Arial" panose="020B0604020202020204" pitchFamily="34" charset="0"/>
              </a:rPr>
              <a:t>ordered collection </a:t>
            </a:r>
            <a:r>
              <a:rPr lang="en-US" sz="2000" dirty="0">
                <a:effectLst/>
                <a:latin typeface="Calibri" panose="020F0502020204030204" pitchFamily="34" charset="0"/>
                <a:ea typeface="Calibri" panose="020F0502020204030204" pitchFamily="34" charset="0"/>
                <a:cs typeface="Arial" panose="020B0604020202020204" pitchFamily="34" charset="0"/>
              </a:rPr>
              <a:t>of transactions, they shape and generate them to our needs.</a:t>
            </a:r>
          </a:p>
          <a:p>
            <a:pPr lvl="1"/>
            <a:r>
              <a:rPr lang="en-US" sz="2000" dirty="0">
                <a:latin typeface="Calibri" panose="020F0502020204030204" pitchFamily="34" charset="0"/>
                <a:cs typeface="Arial" panose="020B0604020202020204" pitchFamily="34" charset="0"/>
              </a:rPr>
              <a:t>A transaction is a class object which includes the </a:t>
            </a:r>
            <a:r>
              <a:rPr lang="en-US" sz="2000" b="1" dirty="0">
                <a:latin typeface="Calibri" panose="020F0502020204030204" pitchFamily="34" charset="0"/>
                <a:cs typeface="Arial" panose="020B0604020202020204" pitchFamily="34" charset="0"/>
              </a:rPr>
              <a:t>information</a:t>
            </a:r>
            <a:r>
              <a:rPr lang="en-US" sz="2000" dirty="0">
                <a:latin typeface="Calibri" panose="020F0502020204030204" pitchFamily="34" charset="0"/>
                <a:cs typeface="Arial" panose="020B0604020202020204" pitchFamily="34" charset="0"/>
              </a:rPr>
              <a:t> for communication between components.</a:t>
            </a:r>
          </a:p>
          <a:p>
            <a:pPr lvl="1"/>
            <a:r>
              <a:rPr lang="en-US" sz="2000" dirty="0">
                <a:latin typeface="Calibri" panose="020F0502020204030204" pitchFamily="34" charset="0"/>
                <a:ea typeface="Calibri" panose="020F0502020204030204" pitchFamily="34" charset="0"/>
                <a:cs typeface="Arial" panose="020B0604020202020204" pitchFamily="34" charset="0"/>
              </a:rPr>
              <a:t>T</a:t>
            </a:r>
            <a:r>
              <a:rPr lang="en-US" sz="2000" dirty="0">
                <a:effectLst/>
                <a:latin typeface="Calibri" panose="020F0502020204030204" pitchFamily="34" charset="0"/>
                <a:ea typeface="Calibri" panose="020F0502020204030204" pitchFamily="34" charset="0"/>
                <a:cs typeface="Arial" panose="020B0604020202020204" pitchFamily="34" charset="0"/>
              </a:rPr>
              <a:t>he sequencer</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b="1" dirty="0">
                <a:effectLst/>
                <a:latin typeface="Calibri" panose="020F0502020204030204" pitchFamily="34" charset="0"/>
                <a:ea typeface="Calibri" panose="020F0502020204030204" pitchFamily="34" charset="0"/>
                <a:cs typeface="Arial" panose="020B0604020202020204" pitchFamily="34" charset="0"/>
              </a:rPr>
              <a:t>transfers</a:t>
            </a:r>
            <a:r>
              <a:rPr lang="en-US" sz="2000" dirty="0">
                <a:effectLst/>
                <a:latin typeface="Calibri" panose="020F0502020204030204" pitchFamily="34" charset="0"/>
                <a:ea typeface="Calibri" panose="020F0502020204030204" pitchFamily="34" charset="0"/>
                <a:cs typeface="Arial" panose="020B0604020202020204" pitchFamily="34" charset="0"/>
              </a:rPr>
              <a:t> one transaction at the time from the sequence</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to the driver.</a:t>
            </a:r>
            <a:endParaRPr lang="en-US" sz="3200" dirty="0"/>
          </a:p>
        </p:txBody>
      </p:sp>
      <p:pic>
        <p:nvPicPr>
          <p:cNvPr id="5" name="Picture 4">
            <a:extLst>
              <a:ext uri="{FF2B5EF4-FFF2-40B4-BE49-F238E27FC236}">
                <a16:creationId xmlns:a16="http://schemas.microsoft.com/office/drawing/2014/main" id="{F1225592-D5D4-4833-9A64-C228B2E8BF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36753" y="3839528"/>
            <a:ext cx="5486400" cy="2235835"/>
          </a:xfrm>
          <a:prstGeom prst="rect">
            <a:avLst/>
          </a:prstGeom>
          <a:noFill/>
          <a:ln>
            <a:noFill/>
          </a:ln>
        </p:spPr>
      </p:pic>
      <p:pic>
        <p:nvPicPr>
          <p:cNvPr id="7" name="תמונה 6">
            <a:extLst>
              <a:ext uri="{FF2B5EF4-FFF2-40B4-BE49-F238E27FC236}">
                <a16:creationId xmlns:a16="http://schemas.microsoft.com/office/drawing/2014/main" id="{E70639CF-3CCD-4DDE-BD1B-B7D83EBF272D}"/>
              </a:ext>
            </a:extLst>
          </p:cNvPr>
          <p:cNvPicPr>
            <a:picLocks noChangeAspect="1"/>
          </p:cNvPicPr>
          <p:nvPr/>
        </p:nvPicPr>
        <p:blipFill>
          <a:blip r:embed="rId4"/>
          <a:stretch>
            <a:fillRect/>
          </a:stretch>
        </p:blipFill>
        <p:spPr>
          <a:xfrm>
            <a:off x="6636753" y="454025"/>
            <a:ext cx="4733925" cy="2743200"/>
          </a:xfrm>
          <a:prstGeom prst="rect">
            <a:avLst/>
          </a:prstGeom>
        </p:spPr>
      </p:pic>
    </p:spTree>
    <p:extLst>
      <p:ext uri="{BB962C8B-B14F-4D97-AF65-F5344CB8AC3E}">
        <p14:creationId xmlns:p14="http://schemas.microsoft.com/office/powerpoint/2010/main" val="419163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04B-ECB4-425B-BAA0-A9D70CC1EDA1}"/>
              </a:ext>
            </a:extLst>
          </p:cNvPr>
          <p:cNvSpPr>
            <a:spLocks noGrp="1"/>
          </p:cNvSpPr>
          <p:nvPr>
            <p:ph type="title"/>
          </p:nvPr>
        </p:nvSpPr>
        <p:spPr/>
        <p:txBody>
          <a:bodyPr/>
          <a:lstStyle/>
          <a:p>
            <a:r>
              <a:rPr lang="en-US" dirty="0"/>
              <a:t>UVM Structure – Env</a:t>
            </a:r>
          </a:p>
        </p:txBody>
      </p:sp>
      <p:sp>
        <p:nvSpPr>
          <p:cNvPr id="3" name="Content Placeholder 2">
            <a:extLst>
              <a:ext uri="{FF2B5EF4-FFF2-40B4-BE49-F238E27FC236}">
                <a16:creationId xmlns:a16="http://schemas.microsoft.com/office/drawing/2014/main" id="{D13B3881-ABB6-4E03-8AFF-5FCF9FC30202}"/>
              </a:ext>
            </a:extLst>
          </p:cNvPr>
          <p:cNvSpPr>
            <a:spLocks noGrp="1"/>
          </p:cNvSpPr>
          <p:nvPr>
            <p:ph idx="1"/>
          </p:nvPr>
        </p:nvSpPr>
        <p:spPr>
          <a:xfrm>
            <a:off x="838198" y="2141537"/>
            <a:ext cx="4724400" cy="4351338"/>
          </a:xfrm>
        </p:spPr>
        <p:txBody>
          <a:bodyPr/>
          <a:lstStyle/>
          <a:p>
            <a:r>
              <a:rPr lang="en-US" sz="2400" b="1" dirty="0">
                <a:effectLst/>
                <a:latin typeface="Calibri" panose="020F0502020204030204" pitchFamily="34" charset="0"/>
                <a:ea typeface="Calibri" panose="020F0502020204030204" pitchFamily="34" charset="0"/>
                <a:cs typeface="Arial" panose="020B0604020202020204" pitchFamily="34" charset="0"/>
              </a:rPr>
              <a:t>Instantiates</a:t>
            </a:r>
            <a:r>
              <a:rPr lang="en-US" sz="2400" dirty="0">
                <a:effectLst/>
                <a:latin typeface="Calibri" panose="020F0502020204030204" pitchFamily="34" charset="0"/>
                <a:ea typeface="Calibri" panose="020F0502020204030204" pitchFamily="34" charset="0"/>
                <a:cs typeface="Arial" panose="020B0604020202020204" pitchFamily="34" charset="0"/>
              </a:rPr>
              <a:t> the agent and the scoreboard and connects them together.</a:t>
            </a:r>
          </a:p>
          <a:p>
            <a:r>
              <a:rPr lang="en-US" sz="2400" dirty="0">
                <a:latin typeface="Calibri" panose="020F0502020204030204" pitchFamily="34" charset="0"/>
                <a:ea typeface="Calibri" panose="020F0502020204030204" pitchFamily="34" charset="0"/>
                <a:cs typeface="Arial" panose="020B0604020202020204" pitchFamily="34" charset="0"/>
              </a:rPr>
              <a:t>Such hierarchy allows </a:t>
            </a:r>
            <a:r>
              <a:rPr lang="en-US" sz="2400" b="1" dirty="0">
                <a:latin typeface="Calibri" panose="020F0502020204030204" pitchFamily="34" charset="0"/>
                <a:ea typeface="Calibri" panose="020F0502020204030204" pitchFamily="34" charset="0"/>
                <a:cs typeface="Arial" panose="020B0604020202020204" pitchFamily="34" charset="0"/>
              </a:rPr>
              <a:t>separation</a:t>
            </a:r>
            <a:r>
              <a:rPr lang="en-US" sz="2400" dirty="0">
                <a:latin typeface="Calibri" panose="020F0502020204030204" pitchFamily="34" charset="0"/>
                <a:ea typeface="Calibri" panose="020F0502020204030204" pitchFamily="34" charset="0"/>
                <a:cs typeface="Arial" panose="020B0604020202020204" pitchFamily="34" charset="0"/>
              </a:rPr>
              <a:t> from data transfer to data processing regarding the </a:t>
            </a:r>
            <a:r>
              <a:rPr lang="en-US" sz="2400" dirty="0" err="1">
                <a:latin typeface="Calibri" panose="020F0502020204030204" pitchFamily="34" charset="0"/>
                <a:ea typeface="Calibri" panose="020F0502020204030204" pitchFamily="34" charset="0"/>
                <a:cs typeface="Arial" panose="020B0604020202020204" pitchFamily="34" charset="0"/>
              </a:rPr>
              <a:t>verficiation</a:t>
            </a:r>
            <a:r>
              <a:rPr lang="en-US" sz="2400" dirty="0">
                <a:latin typeface="Calibri" panose="020F0502020204030204" pitchFamily="34" charset="0"/>
                <a:ea typeface="Calibri" panose="020F0502020204030204" pitchFamily="34" charset="0"/>
                <a:cs typeface="Arial" panose="020B0604020202020204" pitchFamily="34" charset="0"/>
              </a:rPr>
              <a:t> process.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6" name="תמונה 5">
            <a:extLst>
              <a:ext uri="{FF2B5EF4-FFF2-40B4-BE49-F238E27FC236}">
                <a16:creationId xmlns:a16="http://schemas.microsoft.com/office/drawing/2014/main" id="{38E82125-35EA-4C28-A7FE-CBDC32BD3DCB}"/>
              </a:ext>
            </a:extLst>
          </p:cNvPr>
          <p:cNvPicPr>
            <a:picLocks noChangeAspect="1"/>
          </p:cNvPicPr>
          <p:nvPr/>
        </p:nvPicPr>
        <p:blipFill>
          <a:blip r:embed="rId2"/>
          <a:stretch>
            <a:fillRect/>
          </a:stretch>
        </p:blipFill>
        <p:spPr>
          <a:xfrm>
            <a:off x="6629404" y="2141537"/>
            <a:ext cx="4724400" cy="2743200"/>
          </a:xfrm>
          <a:prstGeom prst="rect">
            <a:avLst/>
          </a:prstGeom>
        </p:spPr>
      </p:pic>
    </p:spTree>
    <p:extLst>
      <p:ext uri="{BB962C8B-B14F-4D97-AF65-F5344CB8AC3E}">
        <p14:creationId xmlns:p14="http://schemas.microsoft.com/office/powerpoint/2010/main" val="1296784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5810</Words>
  <Application>Microsoft Office PowerPoint</Application>
  <PresentationFormat>מסך רחב</PresentationFormat>
  <Paragraphs>558</Paragraphs>
  <Slides>46</Slides>
  <Notes>16</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46</vt:i4>
      </vt:variant>
    </vt:vector>
  </HeadingPairs>
  <TitlesOfParts>
    <vt:vector size="53" baseType="lpstr">
      <vt:lpstr>-apple-system</vt:lpstr>
      <vt:lpstr>Arial</vt:lpstr>
      <vt:lpstr>Calibri</vt:lpstr>
      <vt:lpstr>Calibri Light</vt:lpstr>
      <vt:lpstr>Cambria Math</vt:lpstr>
      <vt:lpstr>Symbol</vt:lpstr>
      <vt:lpstr>Office Theme</vt:lpstr>
      <vt:lpstr>UVM for K Means IP</vt:lpstr>
      <vt:lpstr>Content</vt:lpstr>
      <vt:lpstr>Hardware Verification – Why?</vt:lpstr>
      <vt:lpstr>UVM</vt:lpstr>
      <vt:lpstr>UVM Structure</vt:lpstr>
      <vt:lpstr>UVM Structure - Top block</vt:lpstr>
      <vt:lpstr>UVM Structure - Test</vt:lpstr>
      <vt:lpstr>UVM Structure Sequence &amp; Sequencer</vt:lpstr>
      <vt:lpstr>UVM Structure – Env</vt:lpstr>
      <vt:lpstr>UVM Structure – Driver</vt:lpstr>
      <vt:lpstr>UVM Structure-Monitor</vt:lpstr>
      <vt:lpstr>UVM Structure-Agent</vt:lpstr>
      <vt:lpstr>UVM Structure – Scoreboard</vt:lpstr>
      <vt:lpstr>DUT – The K means algorithm</vt:lpstr>
      <vt:lpstr>DUT - Architecture </vt:lpstr>
      <vt:lpstr>DUT - Input data characteristics</vt:lpstr>
      <vt:lpstr>DUT - Parameters</vt:lpstr>
      <vt:lpstr>Implemented Environment - Transaction</vt:lpstr>
      <vt:lpstr>Implemented Environment - Sequence</vt:lpstr>
      <vt:lpstr>Implemented Environment - Driver</vt:lpstr>
      <vt:lpstr>Implemented Environment - Scoreboard</vt:lpstr>
      <vt:lpstr>Implemented Environment – Reference Model</vt:lpstr>
      <vt:lpstr>Implemented Environment – Reference Model</vt:lpstr>
      <vt:lpstr>Test Plan – Verifying APB Protocol</vt:lpstr>
      <vt:lpstr>Test Plan – Test Scenarios</vt:lpstr>
      <vt:lpstr>Test Plan – Test Scenarios</vt:lpstr>
      <vt:lpstr>Test Plan – Test Scenarios</vt:lpstr>
      <vt:lpstr>Test Plan – Test Scenarios</vt:lpstr>
      <vt:lpstr>Test Plan – Test Scenarios</vt:lpstr>
      <vt:lpstr>Test Plan – Test Results</vt:lpstr>
      <vt:lpstr>Bug Fixes - Negative values bug</vt:lpstr>
      <vt:lpstr>Bug Fixes - Combinatorial sensitivity list missing item</vt:lpstr>
      <vt:lpstr>Bug Fixes - Correction of the wrong controller signal toggle during state machine transitions, in the 2nd state of empty_pipe</vt:lpstr>
      <vt:lpstr>Coverage</vt:lpstr>
      <vt:lpstr>Coverage results</vt:lpstr>
      <vt:lpstr>Coverage results – Code Coverage</vt:lpstr>
      <vt:lpstr>Coverage results – Conditional Coverage</vt:lpstr>
      <vt:lpstr>Coverage results – Functional Coverage</vt:lpstr>
      <vt:lpstr>Coverage results – Functional Coverage NUM_POINST</vt:lpstr>
      <vt:lpstr>Coverage results – Functional Coverage DATA_VALUE</vt:lpstr>
      <vt:lpstr>Coverage results – Functional Coverage CENT_VALUE</vt:lpstr>
      <vt:lpstr>Coverage results – FSM Coverage</vt:lpstr>
      <vt:lpstr>Coverage results – FSM Coverage</vt:lpstr>
      <vt:lpstr>Coverage results – FSM Coverage</vt:lpstr>
      <vt:lpstr>Summary &amp;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for K Means IP</dc:title>
  <dc:creator>liora huf</dc:creator>
  <cp:lastModifiedBy>אדי שרייבר</cp:lastModifiedBy>
  <cp:revision>502</cp:revision>
  <dcterms:created xsi:type="dcterms:W3CDTF">2020-12-24T07:54:06Z</dcterms:created>
  <dcterms:modified xsi:type="dcterms:W3CDTF">2020-12-31T18:14:02Z</dcterms:modified>
</cp:coreProperties>
</file>