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8" r:id="rId8"/>
    <p:sldId id="262" r:id="rId9"/>
    <p:sldId id="267" r:id="rId10"/>
    <p:sldId id="263" r:id="rId11"/>
    <p:sldId id="264"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01" r:id="rId35"/>
    <p:sldId id="289" r:id="rId36"/>
    <p:sldId id="290" r:id="rId37"/>
    <p:sldId id="302" r:id="rId38"/>
    <p:sldId id="291" r:id="rId39"/>
    <p:sldId id="292" r:id="rId40"/>
    <p:sldId id="293" r:id="rId41"/>
    <p:sldId id="295" r:id="rId42"/>
    <p:sldId id="296" r:id="rId43"/>
    <p:sldId id="297" r:id="rId44"/>
    <p:sldId id="298" r:id="rId45"/>
    <p:sldId id="299" r:id="rId46"/>
    <p:sldId id="30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אדי שרייבר" initials="אש" lastIdx="1" clrIdx="0">
    <p:extLst>
      <p:ext uri="{19B8F6BF-5375-455C-9EA6-DF929625EA0E}">
        <p15:presenceInfo xmlns:p15="http://schemas.microsoft.com/office/powerpoint/2012/main" userId="97ffa14120a669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78677" autoAdjust="0"/>
  </p:normalViewPr>
  <p:slideViewPr>
    <p:cSldViewPr snapToGrid="0">
      <p:cViewPr varScale="1">
        <p:scale>
          <a:sx n="53" d="100"/>
          <a:sy n="53" d="100"/>
        </p:scale>
        <p:origin x="1542" y="7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107C9-5FE0-4864-97C4-A8FF847E0675}" type="datetimeFigureOut">
              <a:rPr lang="en-US" smtClean="0"/>
              <a:t>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FA207-E8FD-4363-95A6-907EB6A63BD8}" type="slidenum">
              <a:rPr lang="en-US" smtClean="0"/>
              <a:t>‹#›</a:t>
            </a:fld>
            <a:endParaRPr lang="en-US"/>
          </a:p>
        </p:txBody>
      </p:sp>
    </p:spTree>
    <p:extLst>
      <p:ext uri="{BB962C8B-B14F-4D97-AF65-F5344CB8AC3E}">
        <p14:creationId xmlns:p14="http://schemas.microsoft.com/office/powerpoint/2010/main" val="29927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this methodology specifies and lays out a set of guidelines to be followed for creation of verification testbenches. This fact ensures testbench uniformity between different verification teams, cross-compatibility between IPs and standalone environment integration, as well as flexibility and ease of maintaining testbenches. </a:t>
            </a:r>
          </a:p>
          <a:p>
            <a:r>
              <a:rPr lang="en-US" sz="12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UVM provides a build in base class for each of these components with standardized functions to instantiate, connect and build the test bench environment.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a:t>
            </a:fld>
            <a:endParaRPr lang="en-US"/>
          </a:p>
        </p:txBody>
      </p:sp>
    </p:spTree>
    <p:extLst>
      <p:ext uri="{BB962C8B-B14F-4D97-AF65-F5344CB8AC3E}">
        <p14:creationId xmlns:p14="http://schemas.microsoft.com/office/powerpoint/2010/main" val="377149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Eddy change:</a:t>
            </a:r>
          </a:p>
          <a:p>
            <a:r>
              <a:rPr lang="en-US" sz="1600" dirty="0"/>
              <a:t>Implemented of scoreboard contains:</a:t>
            </a:r>
          </a:p>
          <a:p>
            <a:pPr lvl="1"/>
            <a:r>
              <a:rPr lang="en-US" sz="1400" dirty="0"/>
              <a:t>Two </a:t>
            </a:r>
            <a:r>
              <a:rPr lang="en-US" sz="1400" dirty="0" err="1"/>
              <a:t>uvm_analysis_export</a:t>
            </a:r>
            <a:r>
              <a:rPr lang="en-US" sz="1400" dirty="0"/>
              <a:t> (one for the DUT centroids and one for the Ref Model centroids)</a:t>
            </a:r>
          </a:p>
          <a:p>
            <a:pPr lvl="1"/>
            <a:r>
              <a:rPr lang="en-US" sz="1400" dirty="0"/>
              <a:t>Two </a:t>
            </a:r>
            <a:r>
              <a:rPr lang="en-US" sz="1400" dirty="0" err="1"/>
              <a:t>uvm_tlm_analysis_fifo</a:t>
            </a:r>
            <a:r>
              <a:rPr lang="en-US" sz="1400" dirty="0"/>
              <a:t> (one for the DUT centroids and one for the Ref Model centroids)</a:t>
            </a:r>
          </a:p>
          <a:p>
            <a:pPr lvl="1"/>
            <a:r>
              <a:rPr lang="en-US" sz="1400" dirty="0"/>
              <a:t>Virtual functional named compare centroids</a:t>
            </a:r>
          </a:p>
          <a:p>
            <a:endParaRPr lang="en-US" dirty="0"/>
          </a:p>
          <a:p>
            <a:endParaRPr lang="en-US" dirty="0"/>
          </a:p>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This class uses the </a:t>
            </a:r>
            <a:r>
              <a:rPr lang="en-US" dirty="0" err="1"/>
              <a:t>uvm_tlm_analysis_fifo</a:t>
            </a:r>
            <a:r>
              <a:rPr lang="en-US" dirty="0"/>
              <a:t> and </a:t>
            </a:r>
            <a:r>
              <a:rPr lang="en-US" dirty="0" err="1"/>
              <a:t>uvm_analysis_export</a:t>
            </a:r>
            <a:r>
              <a:rPr lang="en-US" dirty="0"/>
              <a:t> in order to get the results from the DUT and Ref Model (the eight centroids of each of them). </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21</a:t>
            </a:fld>
            <a:endParaRPr lang="en-US"/>
          </a:p>
        </p:txBody>
      </p:sp>
    </p:spTree>
    <p:extLst>
      <p:ext uri="{BB962C8B-B14F-4D97-AF65-F5344CB8AC3E}">
        <p14:creationId xmlns:p14="http://schemas.microsoft.com/office/powerpoint/2010/main" val="2293919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Reference Model used to check the DUT results was written using </a:t>
            </a:r>
            <a:r>
              <a:rPr lang="en-US" dirty="0" err="1"/>
              <a:t>Matlab</a:t>
            </a:r>
            <a:r>
              <a:rPr lang="en-US" dirty="0"/>
              <a:t>. It is </a:t>
            </a:r>
            <a:r>
              <a:rPr lang="en-US" dirty="0" err="1"/>
              <a:t>Matlab</a:t>
            </a:r>
            <a:r>
              <a:rPr lang="en-US" dirty="0"/>
              <a:t> function named </a:t>
            </a:r>
            <a:r>
              <a:rPr lang="en-US" dirty="0" err="1"/>
              <a:t>RefModel.m</a:t>
            </a:r>
            <a:r>
              <a:rPr lang="en-US" dirty="0"/>
              <a:t>. This functions implements the K Means algorithm in software. </a:t>
            </a:r>
          </a:p>
          <a:p>
            <a:pPr>
              <a:lnSpc>
                <a:spcPct val="107000"/>
              </a:lnSpc>
              <a:spcBef>
                <a:spcPts val="0"/>
              </a:spcBef>
              <a:spcAft>
                <a:spcPts val="800"/>
              </a:spcAft>
            </a:pPr>
            <a:r>
              <a:rPr lang="en-US" dirty="0"/>
              <a:t>The </a:t>
            </a:r>
            <a:r>
              <a:rPr lang="en-US" dirty="0" err="1"/>
              <a:t>RefModel.m</a:t>
            </a:r>
            <a:r>
              <a:rPr lang="en-US" dirty="0"/>
              <a:t> function receives five input parameters: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Point input matrix with 512 rows and 7 columns, where each row represent a point in the DUT numeric representation model, i.e. each row is a point with 7 dimensions, each dimension is a fixed point number with 13 bits(MSB is the sign bit, the following two bits represent the integer value and the</a:t>
            </a:r>
            <a:r>
              <a:rPr lang="en-US"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remaining ten bits represent the fractional part)</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Initial centroid matrix with 8 rows and 7 columns, where each row represents an initial centroid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Input threshold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First point index</a:t>
            </a:r>
          </a:p>
          <a:p>
            <a:pPr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Last point index</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22</a:t>
            </a:fld>
            <a:endParaRPr lang="en-US"/>
          </a:p>
        </p:txBody>
      </p:sp>
    </p:spTree>
    <p:extLst>
      <p:ext uri="{BB962C8B-B14F-4D97-AF65-F5344CB8AC3E}">
        <p14:creationId xmlns:p14="http://schemas.microsoft.com/office/powerpoint/2010/main" val="3832311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uses the Point input matrix as the DUT uses its RAM, it read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23</a:t>
            </a:fld>
            <a:endParaRPr lang="en-US"/>
          </a:p>
        </p:txBody>
      </p:sp>
    </p:spTree>
    <p:extLst>
      <p:ext uri="{BB962C8B-B14F-4D97-AF65-F5344CB8AC3E}">
        <p14:creationId xmlns:p14="http://schemas.microsoft.com/office/powerpoint/2010/main" val="114273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convergence_check_block</a:t>
            </a:r>
            <a:r>
              <a:rPr lang="en-US" dirty="0"/>
              <a:t>, the new calculated centroids of each iteration are checked for convergence by comparing them to the last iteration’s centroids values(one by one). In the case where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 which come as input from prior module (new means calculation block).</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32</a:t>
            </a:fld>
            <a:endParaRPr lang="en-US"/>
          </a:p>
        </p:txBody>
      </p:sp>
    </p:spTree>
    <p:extLst>
      <p:ext uri="{BB962C8B-B14F-4D97-AF65-F5344CB8AC3E}">
        <p14:creationId xmlns:p14="http://schemas.microsoft.com/office/powerpoint/2010/main" val="3067401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is in charge of determining when to sample data point, which comes as input from the RAM to the classification block.</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t>
            </a:r>
            <a:r>
              <a:rPr lang="en-US" sz="1200" dirty="0" err="1">
                <a:effectLst/>
                <a:latin typeface="Calibri" panose="020F0502020204030204" pitchFamily="34" charset="0"/>
                <a:ea typeface="Calibri" panose="020F0502020204030204" pitchFamily="34" charset="0"/>
                <a:cs typeface="Arial" panose="020B0604020202020204" pitchFamily="34" charset="0"/>
              </a:rPr>
              <a:t>ccumulators</a:t>
            </a:r>
            <a:r>
              <a:rPr lang="en-US" sz="1200" dirty="0">
                <a:effectLst/>
                <a:latin typeface="Calibri" panose="020F0502020204030204" pitchFamily="34" charset="0"/>
                <a:ea typeface="Calibri" panose="020F0502020204030204" pitchFamily="34" charset="0"/>
                <a:cs typeface="Arial" panose="020B0604020202020204" pitchFamily="34" charset="0"/>
              </a:rPr>
              <a:t>(“garbage” data may be present in the pipe) . Therefore, there is a need to pull down the enable so at that in the next state, which is "calculate new means", there would be no sampling of any more data points.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There was a bug which we sampled one more data point since we pulled down the signal only at the "calculate new means" state. Pulling it down one state/cycle earlier, removed the bug.</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33</a:t>
            </a:fld>
            <a:endParaRPr lang="en-US"/>
          </a:p>
        </p:txBody>
      </p:sp>
    </p:spTree>
    <p:extLst>
      <p:ext uri="{BB962C8B-B14F-4D97-AF65-F5344CB8AC3E}">
        <p14:creationId xmlns:p14="http://schemas.microsoft.com/office/powerpoint/2010/main" val="1425404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Code Coverage (which lines of code are executed)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Condition Coverage (whether all branches of conditions have been exercised.)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Functional coverage (how much design functionality has been exercised/covered by the testbench or verification environment)</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FSM Coverage (which states and possible state transitions are exercised)</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34</a:t>
            </a:fld>
            <a:endParaRPr lang="en-US"/>
          </a:p>
        </p:txBody>
      </p:sp>
    </p:spTree>
    <p:extLst>
      <p:ext uri="{BB962C8B-B14F-4D97-AF65-F5344CB8AC3E}">
        <p14:creationId xmlns:p14="http://schemas.microsoft.com/office/powerpoint/2010/main" val="425144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is the most “random” test line(every input for the DUT is randomly generated) and it has the biggest number of tests.</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35</a:t>
            </a:fld>
            <a:endParaRPr lang="en-US"/>
          </a:p>
        </p:txBody>
      </p:sp>
    </p:spTree>
    <p:extLst>
      <p:ext uri="{BB962C8B-B14F-4D97-AF65-F5344CB8AC3E}">
        <p14:creationId xmlns:p14="http://schemas.microsoft.com/office/powerpoint/2010/main" val="3655229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37</a:t>
            </a:fld>
            <a:endParaRPr lang="en-US"/>
          </a:p>
        </p:txBody>
      </p:sp>
    </p:spTree>
    <p:extLst>
      <p:ext uri="{BB962C8B-B14F-4D97-AF65-F5344CB8AC3E}">
        <p14:creationId xmlns:p14="http://schemas.microsoft.com/office/powerpoint/2010/main" val="2503242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NUM_POINTS - This cover group samples the number of data points randomly generated for each test, to verify that all values  of this variable are uniformly distributed between 8 and 512.</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DATA_VALUE - This cover group samples the values of each one of the seven coordinates of all data points randomly generated for each test, to verify that all values  of this variable are uniformly distributed between all the possible values.</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CENTX_VALUE - This cover group samples the value of each one of the seven coordinates of centroid X, randomly generated at each test, to verify that all values of this variable are uniformly distributed between all the possible values.</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38</a:t>
            </a:fld>
            <a:endParaRPr lang="en-US"/>
          </a:p>
        </p:txBody>
      </p:sp>
    </p:spTree>
    <p:extLst>
      <p:ext uri="{BB962C8B-B14F-4D97-AF65-F5344CB8AC3E}">
        <p14:creationId xmlns:p14="http://schemas.microsoft.com/office/powerpoint/2010/main" val="291750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44</a:t>
            </a:fld>
            <a:endParaRPr lang="en-US"/>
          </a:p>
        </p:txBody>
      </p:sp>
    </p:spTree>
    <p:extLst>
      <p:ext uri="{BB962C8B-B14F-4D97-AF65-F5344CB8AC3E}">
        <p14:creationId xmlns:p14="http://schemas.microsoft.com/office/powerpoint/2010/main" val="3170983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Eddy Removal to here:</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top block will create instances of the DUT, the Reference model and of the testbench. It will also declare the virtual interface, which will act as a bridge between the Test component and the DUT/Reference Model.</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This block will be a typical SystemVerilog module and it will be responsible for:</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Connecting the DUT and Reference Model to the test class, using the interface defined before.</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Generating the clock for the DUT.</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It will be registered in the UVM factory by using the </a:t>
            </a:r>
            <a:r>
              <a:rPr lang="en-US" sz="1200" dirty="0" err="1">
                <a:effectLst/>
                <a:latin typeface="Calibri" panose="020F0502020204030204" pitchFamily="34" charset="0"/>
                <a:ea typeface="Calibri" panose="020F0502020204030204" pitchFamily="34" charset="0"/>
                <a:cs typeface="Arial" panose="020B0604020202020204" pitchFamily="34" charset="0"/>
              </a:rPr>
              <a:t>uvm_resource_db</a:t>
            </a:r>
            <a:r>
              <a:rPr lang="en-US" sz="1200" dirty="0">
                <a:effectLst/>
                <a:latin typeface="Calibri" panose="020F0502020204030204" pitchFamily="34" charset="0"/>
                <a:ea typeface="Calibri" panose="020F0502020204030204" pitchFamily="34" charset="0"/>
                <a:cs typeface="Arial" panose="020B0604020202020204" pitchFamily="34" charset="0"/>
              </a:rPr>
              <a:t> method and every block that will use the same interface, will need to get it by calling the same method. </a:t>
            </a:r>
          </a:p>
          <a:p>
            <a:pPr lv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Running the test.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6</a:t>
            </a:fld>
            <a:endParaRPr lang="en-US"/>
          </a:p>
        </p:txBody>
      </p:sp>
    </p:spTree>
    <p:extLst>
      <p:ext uri="{BB962C8B-B14F-4D97-AF65-F5344CB8AC3E}">
        <p14:creationId xmlns:p14="http://schemas.microsoft.com/office/powerpoint/2010/main" val="2098685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If the DUT was a commercial IP, we would advise the company to do a thorough debugging process.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UVM is</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45</a:t>
            </a:fld>
            <a:endParaRPr lang="en-US"/>
          </a:p>
        </p:txBody>
      </p:sp>
    </p:spTree>
    <p:extLst>
      <p:ext uri="{BB962C8B-B14F-4D97-AF65-F5344CB8AC3E}">
        <p14:creationId xmlns:p14="http://schemas.microsoft.com/office/powerpoint/2010/main" val="183918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Eddy Removal to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Arial" panose="020B0604020202020204" pitchFamily="34" charset="0"/>
              </a:rPr>
              <a:t>T</a:t>
            </a:r>
            <a:r>
              <a:rPr lang="en-US" sz="1200" dirty="0">
                <a:effectLst/>
                <a:latin typeface="Calibri" panose="020F0502020204030204" pitchFamily="34" charset="0"/>
                <a:ea typeface="Calibri" panose="020F0502020204030204" pitchFamily="34" charset="0"/>
                <a:cs typeface="Arial" panose="020B0604020202020204" pitchFamily="34" charset="0"/>
              </a:rPr>
              <a:t>he  connected in this block, instead of the agent block or the sequence block</a:t>
            </a:r>
            <a:r>
              <a:rPr lang="en-US" sz="1200" dirty="0">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because by specifying in the test class which sequence</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is going to be generated in the sequencer, the kind of data is transmitted to the DUT can be easily changed, without any change in the agent’s or sequence’s code.</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7</a:t>
            </a:fld>
            <a:endParaRPr lang="en-US"/>
          </a:p>
        </p:txBody>
      </p:sp>
    </p:spTree>
    <p:extLst>
      <p:ext uri="{BB962C8B-B14F-4D97-AF65-F5344CB8AC3E}">
        <p14:creationId xmlns:p14="http://schemas.microsoft.com/office/powerpoint/2010/main" val="154548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Eddy change:</a:t>
            </a:r>
          </a:p>
          <a:p>
            <a:r>
              <a:rPr lang="en-US" sz="1200" dirty="0">
                <a:latin typeface="Calibri" panose="020F0502020204030204" pitchFamily="34" charset="0"/>
                <a:cs typeface="Arial" panose="020B0604020202020204" pitchFamily="34" charset="0"/>
              </a:rPr>
              <a:t>A transaction is a class object, usually extended from </a:t>
            </a:r>
            <a:r>
              <a:rPr lang="en-US" sz="1200" dirty="0" err="1">
                <a:latin typeface="Calibri" panose="020F0502020204030204" pitchFamily="34" charset="0"/>
                <a:cs typeface="Arial" panose="020B0604020202020204" pitchFamily="34" charset="0"/>
              </a:rPr>
              <a:t>uvm_transaction</a:t>
            </a:r>
            <a:r>
              <a:rPr lang="en-US" sz="1200" dirty="0">
                <a:latin typeface="Calibri" panose="020F0502020204030204" pitchFamily="34" charset="0"/>
                <a:cs typeface="Arial" panose="020B0604020202020204" pitchFamily="34" charset="0"/>
              </a:rPr>
              <a:t> or </a:t>
            </a:r>
            <a:r>
              <a:rPr lang="en-US" sz="1200" dirty="0" err="1">
                <a:latin typeface="Calibri" panose="020F0502020204030204" pitchFamily="34" charset="0"/>
                <a:cs typeface="Arial" panose="020B0604020202020204" pitchFamily="34" charset="0"/>
              </a:rPr>
              <a:t>uvm_sequence_item</a:t>
            </a:r>
            <a:r>
              <a:rPr lang="en-US" sz="1200" dirty="0">
                <a:latin typeface="Calibri" panose="020F0502020204030204" pitchFamily="34" charset="0"/>
                <a:cs typeface="Arial" panose="020B0604020202020204" pitchFamily="34" charset="0"/>
              </a:rPr>
              <a:t> classes, which includes the information needed to model the communication between two or more components</a:t>
            </a:r>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8</a:t>
            </a:fld>
            <a:endParaRPr lang="en-US"/>
          </a:p>
        </p:txBody>
      </p:sp>
    </p:spTree>
    <p:extLst>
      <p:ext uri="{BB962C8B-B14F-4D97-AF65-F5344CB8AC3E}">
        <p14:creationId xmlns:p14="http://schemas.microsoft.com/office/powerpoint/2010/main" val="35541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purpose of the agent module is to connect </a:t>
            </a:r>
            <a:r>
              <a:rPr lang="en-US" dirty="0">
                <a:effectLst/>
                <a:latin typeface="Calibri" panose="020F0502020204030204" pitchFamily="34" charset="0"/>
                <a:ea typeface="Calibri" panose="020F0502020204030204" pitchFamily="34" charset="0"/>
                <a:cs typeface="Arial" panose="020B0604020202020204" pitchFamily="34" charset="0"/>
              </a:rPr>
              <a:t>both monitors, the sequencer and the driver. An agent doesn’t require a run phase, there is no simulation code to be executed in this block but there will be a connect phase, in addition to the build phase.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Agent component will construct the monitors, the sequencer and the driver in the build phase. It will also need to create two analysis ports, these ports will act as proxies for the monitors to be connect to an external scoreboard through the agent’s ports.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it has constructed the components previously mentioned , the Agent has to make the connections between them. Using the concept of TLM ports, it can connect each port to its destination.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12</a:t>
            </a:fld>
            <a:endParaRPr lang="en-US"/>
          </a:p>
        </p:txBody>
      </p:sp>
    </p:spTree>
    <p:extLst>
      <p:ext uri="{BB962C8B-B14F-4D97-AF65-F5344CB8AC3E}">
        <p14:creationId xmlns:p14="http://schemas.microsoft.com/office/powerpoint/2010/main" val="882604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15</a:t>
            </a:fld>
            <a:endParaRPr lang="en-US"/>
          </a:p>
        </p:txBody>
      </p:sp>
    </p:spTree>
    <p:extLst>
      <p:ext uri="{BB962C8B-B14F-4D97-AF65-F5344CB8AC3E}">
        <p14:creationId xmlns:p14="http://schemas.microsoft.com/office/powerpoint/2010/main" val="2883006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The maximum Ram capacity is 512 data points, therefore, insertion of more than 512 data points may cause unexpected behavior.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First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first ram address in which the user wrote data.</a:t>
            </a:r>
          </a:p>
          <a:p>
            <a:pPr marL="800100" lvl="1" indent="-342900">
              <a:lnSpc>
                <a:spcPct val="107000"/>
              </a:lnSpc>
              <a:spcBef>
                <a:spcPts val="0"/>
              </a:spcBef>
              <a:spcAft>
                <a:spcPts val="80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Last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last ram address in which the user wrote data.</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	T</a:t>
            </a:r>
            <a:r>
              <a:rPr lang="en-US" sz="1800" dirty="0">
                <a:effectLst/>
                <a:latin typeface="Calibri" panose="020F0502020204030204" pitchFamily="34" charset="0"/>
                <a:ea typeface="Calibri" panose="020F0502020204030204" pitchFamily="34" charset="0"/>
                <a:cs typeface="Arial" panose="020B0604020202020204" pitchFamily="34" charset="0"/>
              </a:rPr>
              <a:t>he maximum Ram capacity is of 512 data points, therefore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should be between 1 and 512. The parameters “Last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shall therefore be set to the sum of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and the number of points chosen by the user.</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performing the configurations described above, in order to instruct the DUT to start its function, the user must write the value ‘1’ to register named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centroid initial values can be configured by writing these values to registers “</a:t>
            </a:r>
            <a:r>
              <a:rPr lang="en-US" sz="1800" dirty="0" err="1">
                <a:effectLst/>
                <a:latin typeface="Calibri" panose="020F0502020204030204" pitchFamily="34" charset="0"/>
                <a:ea typeface="Calibri" panose="020F0502020204030204" pitchFamily="34" charset="0"/>
                <a:cs typeface="Arial" panose="020B0604020202020204" pitchFamily="34" charset="0"/>
              </a:rPr>
              <a:t>Cent_X_reg</a:t>
            </a:r>
            <a:r>
              <a:rPr lang="en-US" sz="1800" dirty="0">
                <a:effectLst/>
                <a:latin typeface="Calibri" panose="020F0502020204030204" pitchFamily="34" charset="0"/>
                <a:ea typeface="Calibri" panose="020F0502020204030204" pitchFamily="34" charset="0"/>
                <a:cs typeface="Arial" panose="020B0604020202020204" pitchFamily="34" charset="0"/>
              </a:rPr>
              <a:t>”(X is an integer between 1 and 8),before the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 is configured to ‘1’. In case these registers are not configured, all centroid initial values will be set to zero.</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In case this register is not configured, the threshold value will be set to zero.</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17</a:t>
            </a:fld>
            <a:endParaRPr lang="en-US"/>
          </a:p>
        </p:txBody>
      </p:sp>
    </p:spTree>
    <p:extLst>
      <p:ext uri="{BB962C8B-B14F-4D97-AF65-F5344CB8AC3E}">
        <p14:creationId xmlns:p14="http://schemas.microsoft.com/office/powerpoint/2010/main" val="638841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Eddy change:</a:t>
            </a:r>
          </a:p>
          <a:p>
            <a:r>
              <a:rPr lang="en-US" dirty="0"/>
              <a:t>Afterwards, the transaction sent to the driver with the function </a:t>
            </a:r>
            <a:r>
              <a:rPr lang="en-US" dirty="0" err="1"/>
              <a:t>start_item</a:t>
            </a:r>
            <a:r>
              <a:rPr lang="en-US" dirty="0"/>
              <a:t>(</a:t>
            </a:r>
            <a:r>
              <a:rPr lang="en-US" dirty="0" err="1"/>
              <a:t>thorught</a:t>
            </a:r>
            <a:r>
              <a:rPr lang="en-US" dirty="0"/>
              <a:t> the sequencer)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driver finishes the transaction , the sequence ends this transaction with the function </a:t>
            </a:r>
            <a:r>
              <a:rPr lang="en-US" dirty="0" err="1"/>
              <a:t>finish_item</a:t>
            </a:r>
            <a:r>
              <a:rPr lang="en-US" dirty="0"/>
              <a:t> .</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19</a:t>
            </a:fld>
            <a:endParaRPr lang="en-US"/>
          </a:p>
        </p:txBody>
      </p:sp>
    </p:spTree>
    <p:extLst>
      <p:ext uri="{BB962C8B-B14F-4D97-AF65-F5344CB8AC3E}">
        <p14:creationId xmlns:p14="http://schemas.microsoft.com/office/powerpoint/2010/main" val="2319098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Its purpose: (sending the transaction to the DUT and the Ref model):</a:t>
            </a:r>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20</a:t>
            </a:fld>
            <a:endParaRPr lang="en-US"/>
          </a:p>
        </p:txBody>
      </p:sp>
    </p:spTree>
    <p:extLst>
      <p:ext uri="{BB962C8B-B14F-4D97-AF65-F5344CB8AC3E}">
        <p14:creationId xmlns:p14="http://schemas.microsoft.com/office/powerpoint/2010/main" val="1323508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0CA3-7816-47F1-A067-6D5FF22E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2BE37-0881-482A-BF7F-969547A2C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6B2AE-46E7-42C0-98FF-0FE99831BFFA}"/>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5" name="Footer Placeholder 4">
            <a:extLst>
              <a:ext uri="{FF2B5EF4-FFF2-40B4-BE49-F238E27FC236}">
                <a16:creationId xmlns:a16="http://schemas.microsoft.com/office/drawing/2014/main" id="{46416C87-F78E-4D93-9522-9A82E7E26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8514F-11FE-471B-816A-9AC3F7CB415C}"/>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61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C26-88A5-4BA2-9126-C1739BD40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C64FC-F665-4948-908E-6D1445799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6A9D6-27C3-4211-9E72-43773D7706D7}"/>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5" name="Footer Placeholder 4">
            <a:extLst>
              <a:ext uri="{FF2B5EF4-FFF2-40B4-BE49-F238E27FC236}">
                <a16:creationId xmlns:a16="http://schemas.microsoft.com/office/drawing/2014/main" id="{33456B30-D113-45E1-9172-21CB45BAE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51EBB-A099-4C9B-AEF8-1309787D3CCF}"/>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333716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08EC7-3A22-4176-94A9-FFD62B259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D840ED-82F8-4000-8382-39DB53866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2B891-B5CA-46B9-9657-CFCDE63371E2}"/>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5" name="Footer Placeholder 4">
            <a:extLst>
              <a:ext uri="{FF2B5EF4-FFF2-40B4-BE49-F238E27FC236}">
                <a16:creationId xmlns:a16="http://schemas.microsoft.com/office/drawing/2014/main" id="{78DD6459-CDA0-4F93-8E31-7EBB4496C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52F9E-47C9-4B77-8AF5-F3D8BB9D38B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17355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4546-06A6-4726-92B7-6EF9681D7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D0284-4BA1-4EEE-B820-E837A9CDD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F9976-BC86-4566-A9D0-A7801693E973}"/>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5" name="Footer Placeholder 4">
            <a:extLst>
              <a:ext uri="{FF2B5EF4-FFF2-40B4-BE49-F238E27FC236}">
                <a16:creationId xmlns:a16="http://schemas.microsoft.com/office/drawing/2014/main" id="{49723EC5-77D7-4F4F-9F51-4981CFF44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9CB1E-6FF3-4900-87E5-CA4DF712BD68}"/>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6090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6206-21D2-446D-8C97-59D07E746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83F81-4C13-4D52-BE73-2092F26F0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2FDBD-35C7-419D-8F91-05EC5A01C498}"/>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5" name="Footer Placeholder 4">
            <a:extLst>
              <a:ext uri="{FF2B5EF4-FFF2-40B4-BE49-F238E27FC236}">
                <a16:creationId xmlns:a16="http://schemas.microsoft.com/office/drawing/2014/main" id="{72E9C824-AB8E-4C15-9810-84EC93D69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68237-F294-4BDE-9C23-317EA8572F67}"/>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59203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0FFB-D80E-4CE3-815C-F5040781B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6DF64-0E8C-45ED-BB37-CECDA0720C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430FE-1D13-4610-96C0-15839DF89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E75463-CCCB-4868-801E-372023FFC96D}"/>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6" name="Footer Placeholder 5">
            <a:extLst>
              <a:ext uri="{FF2B5EF4-FFF2-40B4-BE49-F238E27FC236}">
                <a16:creationId xmlns:a16="http://schemas.microsoft.com/office/drawing/2014/main" id="{C1F8B570-5F7A-4264-9FE9-E6CBD496F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5F5C-5BB4-4E9E-A679-75559F26DB5E}"/>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71489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2E4-5804-4A76-8B21-63BD5137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B2D25-0788-4BF7-AF5A-826043837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07FB9-2BFC-49EC-9A10-33BB7754A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F06CB-CEB1-46F9-902E-97F7E1972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8AB4A-8572-48F2-9690-052BA2A73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3B9E29-6C00-45F5-85C3-0887A259DF1B}"/>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8" name="Footer Placeholder 7">
            <a:extLst>
              <a:ext uri="{FF2B5EF4-FFF2-40B4-BE49-F238E27FC236}">
                <a16:creationId xmlns:a16="http://schemas.microsoft.com/office/drawing/2014/main" id="{2FAF8B8A-68D6-4475-95C0-C22ADC541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CF0D4-3449-4DC8-B4EE-E748A00D198B}"/>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305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AB66-B6A9-44F3-AD86-93D8E5848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C59EC-BA4A-4372-A9E6-ACF3CB1CD13D}"/>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4" name="Footer Placeholder 3">
            <a:extLst>
              <a:ext uri="{FF2B5EF4-FFF2-40B4-BE49-F238E27FC236}">
                <a16:creationId xmlns:a16="http://schemas.microsoft.com/office/drawing/2014/main" id="{4A5CCE49-DF30-4972-8C65-9B4E8903A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B92503-029B-49F3-A8B2-AEFAE08981A4}"/>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9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F8FE2-BA28-4021-AAD0-CE1CF1D1DFF6}"/>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3" name="Footer Placeholder 2">
            <a:extLst>
              <a:ext uri="{FF2B5EF4-FFF2-40B4-BE49-F238E27FC236}">
                <a16:creationId xmlns:a16="http://schemas.microsoft.com/office/drawing/2014/main" id="{9222CAF4-6D9D-486F-A6F5-0497272D8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07235-47D6-4BB5-8252-21FFC71FCAA9}"/>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9234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E9CA-8B42-4642-BB11-BABEAF5F3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CA6AC-FDA9-4122-AE97-D5900B1BF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6E54F-B0A1-48EE-B57D-D688C775D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260D-301A-431D-BBAA-9038A23F4091}"/>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6" name="Footer Placeholder 5">
            <a:extLst>
              <a:ext uri="{FF2B5EF4-FFF2-40B4-BE49-F238E27FC236}">
                <a16:creationId xmlns:a16="http://schemas.microsoft.com/office/drawing/2014/main" id="{E4CAAB01-1A73-413E-8CD5-9D28A5581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85B7F-9BAF-4078-A1E2-888841E13AE1}"/>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1024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AD49-D4B0-4055-8430-EC230D1BE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B7B16-E90C-47C4-B8D1-98D3F3644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3B30CF-D89B-421B-AA1F-7803CE69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27D85-95BC-4AAE-B4BE-4C5B36B60E91}"/>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6" name="Footer Placeholder 5">
            <a:extLst>
              <a:ext uri="{FF2B5EF4-FFF2-40B4-BE49-F238E27FC236}">
                <a16:creationId xmlns:a16="http://schemas.microsoft.com/office/drawing/2014/main" id="{AC3557E0-AAFE-4DED-BC3C-D17B10FBE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5C5D3-7649-454D-8A16-F0BA3972DBA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81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AEF1A-7A3A-48F7-BB8F-6DB9667BE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137B0-4754-4406-937F-1DDE88AD9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843F-2BBF-4E9F-8F59-0B716292F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B640-041E-414A-8FDF-E33E6A90A0DD}" type="datetimeFigureOut">
              <a:rPr lang="en-US" smtClean="0"/>
              <a:t>1/1/2021</a:t>
            </a:fld>
            <a:endParaRPr lang="en-US"/>
          </a:p>
        </p:txBody>
      </p:sp>
      <p:sp>
        <p:nvSpPr>
          <p:cNvPr id="5" name="Footer Placeholder 4">
            <a:extLst>
              <a:ext uri="{FF2B5EF4-FFF2-40B4-BE49-F238E27FC236}">
                <a16:creationId xmlns:a16="http://schemas.microsoft.com/office/drawing/2014/main" id="{F1AC0A8E-0AD4-468F-A8C6-14D6D9622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A80FDE-DC10-42D6-8212-65AA3FC39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BE1A1-56A3-40E2-B314-AB0A19C8396B}" type="slidenum">
              <a:rPr lang="en-US" smtClean="0"/>
              <a:t>‹#›</a:t>
            </a:fld>
            <a:endParaRPr lang="en-US"/>
          </a:p>
        </p:txBody>
      </p:sp>
    </p:spTree>
    <p:extLst>
      <p:ext uri="{BB962C8B-B14F-4D97-AF65-F5344CB8AC3E}">
        <p14:creationId xmlns:p14="http://schemas.microsoft.com/office/powerpoint/2010/main" val="274778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6B07-5C2E-4A87-B129-D17E7BFE7334}"/>
              </a:ext>
            </a:extLst>
          </p:cNvPr>
          <p:cNvSpPr>
            <a:spLocks noGrp="1"/>
          </p:cNvSpPr>
          <p:nvPr>
            <p:ph type="ctrTitle"/>
          </p:nvPr>
        </p:nvSpPr>
        <p:spPr/>
        <p:txBody>
          <a:bodyPr/>
          <a:lstStyle/>
          <a:p>
            <a:r>
              <a:rPr lang="en-US" dirty="0"/>
              <a:t>UVM for K Means IP</a:t>
            </a:r>
          </a:p>
        </p:txBody>
      </p:sp>
      <p:sp>
        <p:nvSpPr>
          <p:cNvPr id="3" name="Subtitle 2">
            <a:extLst>
              <a:ext uri="{FF2B5EF4-FFF2-40B4-BE49-F238E27FC236}">
                <a16:creationId xmlns:a16="http://schemas.microsoft.com/office/drawing/2014/main" id="{2352F627-D1C9-4CBC-BE01-3A39A7FF0DF2}"/>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Eddy </a:t>
            </a:r>
            <a:r>
              <a:rPr lang="en-US" dirty="0" err="1"/>
              <a:t>Sraiber</a:t>
            </a:r>
            <a:endParaRPr lang="en-US" dirty="0"/>
          </a:p>
          <a:p>
            <a:r>
              <a:rPr lang="en-US" dirty="0"/>
              <a:t>Supervised by:</a:t>
            </a:r>
          </a:p>
          <a:p>
            <a:r>
              <a:rPr lang="en-US" dirty="0"/>
              <a:t> Goel Samuel</a:t>
            </a:r>
          </a:p>
        </p:txBody>
      </p:sp>
      <p:pic>
        <p:nvPicPr>
          <p:cNvPr id="4" name="Picture 2">
            <a:extLst>
              <a:ext uri="{FF2B5EF4-FFF2-40B4-BE49-F238E27FC236}">
                <a16:creationId xmlns:a16="http://schemas.microsoft.com/office/drawing/2014/main" id="{E2F901F6-9261-49F4-8844-E0E0E31B9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2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08A-88E1-4415-8BB8-7F6E93BBC6D1}"/>
              </a:ext>
            </a:extLst>
          </p:cNvPr>
          <p:cNvSpPr>
            <a:spLocks noGrp="1"/>
          </p:cNvSpPr>
          <p:nvPr>
            <p:ph type="title"/>
          </p:nvPr>
        </p:nvSpPr>
        <p:spPr/>
        <p:txBody>
          <a:bodyPr/>
          <a:lstStyle/>
          <a:p>
            <a:r>
              <a:rPr lang="en-US" dirty="0"/>
              <a:t>UVM Structure – Driver</a:t>
            </a:r>
          </a:p>
        </p:txBody>
      </p:sp>
      <p:sp>
        <p:nvSpPr>
          <p:cNvPr id="3" name="Content Placeholder 2">
            <a:extLst>
              <a:ext uri="{FF2B5EF4-FFF2-40B4-BE49-F238E27FC236}">
                <a16:creationId xmlns:a16="http://schemas.microsoft.com/office/drawing/2014/main" id="{C8A5D1D8-D526-4737-9A1D-0A998547DB64}"/>
              </a:ext>
            </a:extLst>
          </p:cNvPr>
          <p:cNvSpPr>
            <a:spLocks noGrp="1"/>
          </p:cNvSpPr>
          <p:nvPr>
            <p:ph idx="1"/>
          </p:nvPr>
        </p:nvSpPr>
        <p:spPr>
          <a:xfrm>
            <a:off x="838200" y="1825625"/>
            <a:ext cx="5130800" cy="4351338"/>
          </a:xfrm>
        </p:spPr>
        <p:txBody>
          <a:bodyPr/>
          <a:lstStyle/>
          <a:p>
            <a:r>
              <a:rPr lang="en-US" sz="2400" dirty="0">
                <a:latin typeface="Calibri" panose="020F0502020204030204" pitchFamily="34" charset="0"/>
                <a:ea typeface="Calibri" panose="020F0502020204030204" pitchFamily="34" charset="0"/>
                <a:cs typeface="Arial" panose="020B0604020202020204" pitchFamily="34" charset="0"/>
              </a:rPr>
              <a:t>Main r</a:t>
            </a:r>
            <a:r>
              <a:rPr lang="en-US" sz="2400" dirty="0">
                <a:effectLst/>
                <a:latin typeface="Calibri" panose="020F0502020204030204" pitchFamily="34" charset="0"/>
                <a:ea typeface="Calibri" panose="020F0502020204030204" pitchFamily="34" charset="0"/>
                <a:cs typeface="Arial" panose="020B0604020202020204" pitchFamily="34" charset="0"/>
              </a:rPr>
              <a:t>ole – </a:t>
            </a:r>
            <a:r>
              <a:rPr lang="en-US" sz="2400" b="1" dirty="0">
                <a:effectLst/>
                <a:latin typeface="Calibri" panose="020F0502020204030204" pitchFamily="34" charset="0"/>
                <a:ea typeface="Calibri" panose="020F0502020204030204" pitchFamily="34" charset="0"/>
                <a:cs typeface="Arial" panose="020B0604020202020204" pitchFamily="34" charset="0"/>
              </a:rPr>
              <a:t>interacting</a:t>
            </a:r>
            <a:r>
              <a:rPr lang="en-US" sz="2400" dirty="0">
                <a:effectLst/>
                <a:latin typeface="Calibri" panose="020F0502020204030204" pitchFamily="34" charset="0"/>
                <a:ea typeface="Calibri" panose="020F0502020204030204" pitchFamily="34" charset="0"/>
                <a:cs typeface="Arial" panose="020B0604020202020204" pitchFamily="34" charset="0"/>
              </a:rPr>
              <a:t> with the DUT</a:t>
            </a:r>
            <a:r>
              <a:rPr lang="en-US" sz="2400" dirty="0">
                <a:latin typeface="Calibri" panose="020F0502020204030204" pitchFamily="34" charset="0"/>
                <a:ea typeface="Calibri" panose="020F0502020204030204" pitchFamily="34" charset="0"/>
                <a:cs typeface="Arial" panose="020B0604020202020204" pitchFamily="34" charset="0"/>
              </a:rPr>
              <a:t>.</a:t>
            </a:r>
          </a:p>
          <a:p>
            <a:pPr lvl="1"/>
            <a:r>
              <a:rPr lang="en-US" sz="2000" dirty="0">
                <a:latin typeface="Calibri" panose="020F0502020204030204" pitchFamily="34" charset="0"/>
                <a:ea typeface="Calibri" panose="020F0502020204030204" pitchFamily="34" charset="0"/>
                <a:cs typeface="Arial" panose="020B0604020202020204" pitchFamily="34" charset="0"/>
              </a:rPr>
              <a:t>P</a:t>
            </a:r>
            <a:r>
              <a:rPr lang="en-US" sz="2000" dirty="0">
                <a:effectLst/>
                <a:latin typeface="Calibri" panose="020F0502020204030204" pitchFamily="34" charset="0"/>
                <a:ea typeface="Calibri" panose="020F0502020204030204" pitchFamily="34" charset="0"/>
                <a:cs typeface="Arial" panose="020B0604020202020204" pitchFamily="34" charset="0"/>
              </a:rPr>
              <a:t>ulls transactions from the sequencer.</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sends them repetitively to the signal-level interface.</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This interaction will be observed and evaluated by another block, the monitor.</a:t>
            </a:r>
          </a:p>
          <a:p>
            <a:pPr lvl="1"/>
            <a:r>
              <a:rPr lang="en-US" sz="2000" dirty="0">
                <a:latin typeface="Calibri" panose="020F0502020204030204" pitchFamily="34" charset="0"/>
                <a:ea typeface="Calibri" panose="020F0502020204030204" pitchFamily="34" charset="0"/>
                <a:cs typeface="Arial" panose="020B0604020202020204" pitchFamily="34" charset="0"/>
              </a:rPr>
              <a:t>As</a:t>
            </a:r>
            <a:r>
              <a:rPr lang="en-US" sz="2000" dirty="0">
                <a:effectLst/>
                <a:latin typeface="Calibri" panose="020F0502020204030204" pitchFamily="34" charset="0"/>
                <a:ea typeface="Calibri" panose="020F0502020204030204" pitchFamily="34" charset="0"/>
                <a:cs typeface="Arial" panose="020B0604020202020204" pitchFamily="34" charset="0"/>
              </a:rPr>
              <a:t> a result, the driver’s </a:t>
            </a:r>
            <a:r>
              <a:rPr lang="en-US" sz="2000" b="1" dirty="0">
                <a:effectLst/>
                <a:latin typeface="Calibri" panose="020F0502020204030204" pitchFamily="34" charset="0"/>
                <a:ea typeface="Calibri" panose="020F0502020204030204" pitchFamily="34" charset="0"/>
                <a:cs typeface="Arial" panose="020B0604020202020204" pitchFamily="34" charset="0"/>
              </a:rPr>
              <a:t>functionality</a:t>
            </a:r>
            <a:r>
              <a:rPr lang="en-US" sz="2000" dirty="0">
                <a:effectLst/>
                <a:latin typeface="Calibri" panose="020F0502020204030204" pitchFamily="34" charset="0"/>
                <a:ea typeface="Calibri" panose="020F0502020204030204" pitchFamily="34" charset="0"/>
                <a:cs typeface="Arial" panose="020B0604020202020204" pitchFamily="34" charset="0"/>
              </a:rPr>
              <a:t> should only be limited to sending the necessary data to the DUT.</a:t>
            </a:r>
          </a:p>
          <a:p>
            <a:pPr marL="0" indent="0">
              <a:buNone/>
            </a:pPr>
            <a:endParaRPr lang="en-US" dirty="0"/>
          </a:p>
        </p:txBody>
      </p:sp>
      <p:pic>
        <p:nvPicPr>
          <p:cNvPr id="6" name="תמונה 5">
            <a:extLst>
              <a:ext uri="{FF2B5EF4-FFF2-40B4-BE49-F238E27FC236}">
                <a16:creationId xmlns:a16="http://schemas.microsoft.com/office/drawing/2014/main" id="{F156B4CA-7746-47E9-BF60-DE942E35E4BC}"/>
              </a:ext>
            </a:extLst>
          </p:cNvPr>
          <p:cNvPicPr>
            <a:picLocks noChangeAspect="1"/>
          </p:cNvPicPr>
          <p:nvPr/>
        </p:nvPicPr>
        <p:blipFill>
          <a:blip r:embed="rId2"/>
          <a:stretch>
            <a:fillRect/>
          </a:stretch>
        </p:blipFill>
        <p:spPr>
          <a:xfrm>
            <a:off x="6629400" y="2057400"/>
            <a:ext cx="4724400" cy="2743200"/>
          </a:xfrm>
          <a:prstGeom prst="rect">
            <a:avLst/>
          </a:prstGeom>
        </p:spPr>
      </p:pic>
    </p:spTree>
    <p:extLst>
      <p:ext uri="{BB962C8B-B14F-4D97-AF65-F5344CB8AC3E}">
        <p14:creationId xmlns:p14="http://schemas.microsoft.com/office/powerpoint/2010/main" val="225412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71EC-2BE2-4930-B85B-06C413A693AB}"/>
              </a:ext>
            </a:extLst>
          </p:cNvPr>
          <p:cNvSpPr>
            <a:spLocks noGrp="1"/>
          </p:cNvSpPr>
          <p:nvPr>
            <p:ph type="title"/>
          </p:nvPr>
        </p:nvSpPr>
        <p:spPr/>
        <p:txBody>
          <a:bodyPr/>
          <a:lstStyle/>
          <a:p>
            <a:r>
              <a:rPr lang="en-US" dirty="0"/>
              <a:t>UVM Structure-Monitor</a:t>
            </a:r>
          </a:p>
        </p:txBody>
      </p:sp>
      <p:sp>
        <p:nvSpPr>
          <p:cNvPr id="3" name="Content Placeholder 2">
            <a:extLst>
              <a:ext uri="{FF2B5EF4-FFF2-40B4-BE49-F238E27FC236}">
                <a16:creationId xmlns:a16="http://schemas.microsoft.com/office/drawing/2014/main" id="{CA2A765C-4F6F-4C01-8DC9-673EB1853488}"/>
              </a:ext>
            </a:extLst>
          </p:cNvPr>
          <p:cNvSpPr>
            <a:spLocks noGrp="1"/>
          </p:cNvSpPr>
          <p:nvPr>
            <p:ph idx="1"/>
          </p:nvPr>
        </p:nvSpPr>
        <p:spPr>
          <a:xfrm>
            <a:off x="558800" y="1690688"/>
            <a:ext cx="6489700" cy="4351338"/>
          </a:xfrm>
        </p:spPr>
        <p:txBody>
          <a:bodyPr>
            <a:normAutofit/>
          </a:bodyPr>
          <a:lstStyle/>
          <a:p>
            <a:pPr marL="0" marR="0">
              <a:lnSpc>
                <a:spcPct val="107000"/>
              </a:lnSpc>
              <a:spcBef>
                <a:spcPts val="0"/>
              </a:spcBef>
              <a:spcAft>
                <a:spcPts val="800"/>
              </a:spcAft>
            </a:pPr>
            <a:r>
              <a:rPr lang="en-US" sz="1900" b="1" dirty="0">
                <a:latin typeface="Calibri" panose="020F0502020204030204" pitchFamily="34" charset="0"/>
                <a:ea typeface="Calibri" panose="020F0502020204030204" pitchFamily="34" charset="0"/>
                <a:cs typeface="Arial" panose="020B0604020202020204" pitchFamily="34" charset="0"/>
              </a:rPr>
              <a:t>O</a:t>
            </a:r>
            <a:r>
              <a:rPr lang="en-US" sz="1900" b="1" dirty="0">
                <a:effectLst/>
                <a:latin typeface="Calibri" panose="020F0502020204030204" pitchFamily="34" charset="0"/>
                <a:ea typeface="Calibri" panose="020F0502020204030204" pitchFamily="34" charset="0"/>
                <a:cs typeface="Arial" panose="020B0604020202020204" pitchFamily="34" charset="0"/>
              </a:rPr>
              <a:t>bserves</a:t>
            </a:r>
            <a:r>
              <a:rPr lang="en-US" sz="1900" dirty="0">
                <a:effectLst/>
                <a:latin typeface="Calibri" panose="020F0502020204030204" pitchFamily="34" charset="0"/>
                <a:ea typeface="Calibri" panose="020F0502020204030204" pitchFamily="34" charset="0"/>
                <a:cs typeface="Arial" panose="020B0604020202020204" pitchFamily="34" charset="0"/>
              </a:rPr>
              <a:t> communication of the DUT with the testbench. </a:t>
            </a:r>
          </a:p>
          <a:p>
            <a:pPr marL="0" marR="0">
              <a:lnSpc>
                <a:spcPct val="107000"/>
              </a:lnSpc>
              <a:spcBef>
                <a:spcPts val="0"/>
              </a:spcBef>
              <a:spcAft>
                <a:spcPts val="800"/>
              </a:spcAft>
            </a:pPr>
            <a:r>
              <a:rPr lang="en-US" sz="1900" dirty="0">
                <a:effectLst/>
                <a:latin typeface="Calibri" panose="020F0502020204030204" pitchFamily="34" charset="0"/>
                <a:ea typeface="Calibri" panose="020F0502020204030204" pitchFamily="34" charset="0"/>
                <a:cs typeface="Arial" panose="020B0604020202020204" pitchFamily="34" charset="0"/>
              </a:rPr>
              <a:t>Passive component.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Doesn’t drive any </a:t>
            </a:r>
            <a:r>
              <a:rPr lang="en-US" sz="1700" b="1" dirty="0">
                <a:effectLst/>
                <a:latin typeface="Calibri" panose="020F0502020204030204" pitchFamily="34" charset="0"/>
                <a:ea typeface="Calibri" panose="020F0502020204030204" pitchFamily="34" charset="0"/>
                <a:cs typeface="Arial" panose="020B0604020202020204" pitchFamily="34" charset="0"/>
              </a:rPr>
              <a:t>signals</a:t>
            </a:r>
            <a:r>
              <a:rPr lang="en-US" sz="1700" dirty="0">
                <a:effectLst/>
                <a:latin typeface="Calibri" panose="020F0502020204030204" pitchFamily="34" charset="0"/>
                <a:ea typeface="Calibri" panose="020F0502020204030204" pitchFamily="34" charset="0"/>
                <a:cs typeface="Arial" panose="020B0604020202020204" pitchFamily="34" charset="0"/>
              </a:rPr>
              <a: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its purpose is to </a:t>
            </a:r>
            <a:r>
              <a:rPr lang="en-US" sz="1700" b="1" dirty="0">
                <a:effectLst/>
                <a:latin typeface="Calibri" panose="020F0502020204030204" pitchFamily="34" charset="0"/>
                <a:ea typeface="Calibri" panose="020F0502020204030204" pitchFamily="34" charset="0"/>
                <a:cs typeface="Arial" panose="020B0604020202020204" pitchFamily="34" charset="0"/>
              </a:rPr>
              <a:t>extract</a:t>
            </a:r>
            <a:r>
              <a:rPr lang="en-US" sz="1700" dirty="0">
                <a:effectLst/>
                <a:latin typeface="Calibri" panose="020F0502020204030204" pitchFamily="34" charset="0"/>
                <a:ea typeface="Calibri" panose="020F0502020204030204" pitchFamily="34" charset="0"/>
                <a:cs typeface="Arial" panose="020B0604020202020204" pitchFamily="34" charset="0"/>
              </a:rPr>
              <a:t> signal information and </a:t>
            </a:r>
            <a:r>
              <a:rPr lang="en-US" sz="1700" b="1" dirty="0">
                <a:effectLst/>
                <a:latin typeface="Calibri" panose="020F0502020204030204" pitchFamily="34" charset="0"/>
                <a:ea typeface="Calibri" panose="020F0502020204030204" pitchFamily="34" charset="0"/>
                <a:cs typeface="Arial" panose="020B0604020202020204" pitchFamily="34" charset="0"/>
              </a:rPr>
              <a:t>translate</a:t>
            </a:r>
            <a:r>
              <a:rPr lang="en-US" sz="1700" dirty="0">
                <a:effectLst/>
                <a:latin typeface="Calibri" panose="020F0502020204030204" pitchFamily="34" charset="0"/>
                <a:ea typeface="Calibri" panose="020F0502020204030204" pitchFamily="34" charset="0"/>
                <a:cs typeface="Arial" panose="020B0604020202020204" pitchFamily="34" charset="0"/>
              </a:rPr>
              <a:t> it into meaningful information to be evaluated by other components.</a:t>
            </a:r>
          </a:p>
          <a:p>
            <a:pPr marL="0" marR="0">
              <a:lnSpc>
                <a:spcPct val="107000"/>
              </a:lnSpc>
              <a:spcBef>
                <a:spcPts val="0"/>
              </a:spcBef>
              <a:spcAft>
                <a:spcPts val="800"/>
              </a:spcAft>
            </a:pPr>
            <a:r>
              <a:rPr lang="en-US" sz="1900" dirty="0">
                <a:effectLst/>
                <a:latin typeface="Calibri" panose="020F0502020204030204" pitchFamily="34" charset="0"/>
                <a:ea typeface="Calibri" panose="020F0502020204030204" pitchFamily="34" charset="0"/>
                <a:cs typeface="Arial" panose="020B0604020202020204" pitchFamily="34" charset="0"/>
              </a:rPr>
              <a:t> </a:t>
            </a:r>
            <a:r>
              <a:rPr lang="en-US" sz="1900" dirty="0">
                <a:latin typeface="Calibri" panose="020F0502020204030204" pitchFamily="34" charset="0"/>
                <a:ea typeface="Calibri" panose="020F0502020204030204" pitchFamily="34" charset="0"/>
                <a:cs typeface="Arial" panose="020B0604020202020204" pitchFamily="34" charset="0"/>
              </a:rPr>
              <a:t>Ve</a:t>
            </a:r>
            <a:r>
              <a:rPr lang="en-US" sz="1900" dirty="0">
                <a:effectLst/>
                <a:latin typeface="Calibri" panose="020F0502020204030204" pitchFamily="34" charset="0"/>
                <a:ea typeface="Calibri" panose="020F0502020204030204" pitchFamily="34" charset="0"/>
                <a:cs typeface="Arial" panose="020B0604020202020204" pitchFamily="34" charset="0"/>
              </a:rPr>
              <a:t>rification environment is </a:t>
            </a:r>
            <a:r>
              <a:rPr lang="en-US" sz="1900" b="1" dirty="0">
                <a:effectLst/>
                <a:latin typeface="Calibri" panose="020F0502020204030204" pitchFamily="34" charset="0"/>
                <a:ea typeface="Calibri" panose="020F0502020204030204" pitchFamily="34" charset="0"/>
                <a:cs typeface="Arial" panose="020B0604020202020204" pitchFamily="34" charset="0"/>
              </a:rPr>
              <a:t>not limited </a:t>
            </a:r>
            <a:r>
              <a:rPr lang="en-US" sz="1900" dirty="0">
                <a:effectLst/>
                <a:latin typeface="Calibri" panose="020F0502020204030204" pitchFamily="34" charset="0"/>
                <a:ea typeface="Calibri" panose="020F0502020204030204" pitchFamily="34" charset="0"/>
                <a:cs typeface="Arial" panose="020B0604020202020204" pitchFamily="34" charset="0"/>
              </a:rPr>
              <a:t>to just one monitor</a:t>
            </a:r>
            <a:r>
              <a:rPr lang="en-US" sz="1900" dirty="0">
                <a:latin typeface="Calibri" panose="020F0502020204030204" pitchFamily="34" charset="0"/>
                <a:ea typeface="Calibri" panose="020F0502020204030204" pitchFamily="34" charset="0"/>
                <a:cs typeface="Arial" panose="020B0604020202020204" pitchFamily="34" charset="0"/>
              </a:rPr>
              <a: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it can have </a:t>
            </a:r>
            <a:r>
              <a:rPr lang="en-US" sz="1700" b="1" dirty="0">
                <a:effectLst/>
                <a:latin typeface="Calibri" panose="020F0502020204030204" pitchFamily="34" charset="0"/>
                <a:ea typeface="Calibri" panose="020F0502020204030204" pitchFamily="34" charset="0"/>
                <a:cs typeface="Arial" panose="020B0604020202020204" pitchFamily="34" charset="0"/>
              </a:rPr>
              <a:t>multiple</a:t>
            </a:r>
            <a:r>
              <a:rPr lang="en-US" sz="1700" dirty="0">
                <a:effectLst/>
                <a:latin typeface="Calibri" panose="020F0502020204030204" pitchFamily="34" charset="0"/>
                <a:ea typeface="Calibri" panose="020F0502020204030204" pitchFamily="34" charset="0"/>
                <a:cs typeface="Arial" panose="020B0604020202020204" pitchFamily="34" charset="0"/>
              </a:rPr>
              <a:t> monitors.</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In this project, the environment will have </a:t>
            </a:r>
            <a:r>
              <a:rPr lang="en-US" sz="1700" b="1" dirty="0">
                <a:effectLst/>
                <a:latin typeface="Calibri" panose="020F0502020204030204" pitchFamily="34" charset="0"/>
                <a:ea typeface="Calibri" panose="020F0502020204030204" pitchFamily="34" charset="0"/>
                <a:cs typeface="Arial" panose="020B0604020202020204" pitchFamily="34" charset="0"/>
              </a:rPr>
              <a:t>two</a:t>
            </a:r>
            <a:r>
              <a:rPr lang="en-US" sz="1700" dirty="0">
                <a:effectLst/>
                <a:latin typeface="Calibri" panose="020F0502020204030204" pitchFamily="34" charset="0"/>
                <a:ea typeface="Calibri" panose="020F0502020204030204" pitchFamily="34" charset="0"/>
                <a:cs typeface="Arial" panose="020B0604020202020204" pitchFamily="34" charset="0"/>
              </a:rPr>
              <a:t> monitors</a:t>
            </a:r>
            <a:r>
              <a:rPr lang="en-US" sz="1700" dirty="0">
                <a:latin typeface="Calibri" panose="020F0502020204030204" pitchFamily="34" charset="0"/>
                <a:ea typeface="Calibri" panose="020F0502020204030204" pitchFamily="34" charset="0"/>
                <a:cs typeface="Arial" panose="020B0604020202020204" pitchFamily="34" charset="0"/>
              </a:rPr>
              <a:t> – for the DUT and for the Reference Model.</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900" dirty="0">
                <a:latin typeface="Calibri" panose="020F0502020204030204" pitchFamily="34" charset="0"/>
                <a:ea typeface="Calibri" panose="020F0502020204030204" pitchFamily="34" charset="0"/>
                <a:cs typeface="Arial" panose="020B0604020202020204" pitchFamily="34" charset="0"/>
              </a:rPr>
              <a:t>M</a:t>
            </a:r>
            <a:r>
              <a:rPr lang="en-US" sz="1900" dirty="0">
                <a:effectLst/>
                <a:latin typeface="Calibri" panose="020F0502020204030204" pitchFamily="34" charset="0"/>
                <a:ea typeface="Calibri" panose="020F0502020204030204" pitchFamily="34" charset="0"/>
                <a:cs typeface="Arial" panose="020B0604020202020204" pitchFamily="34" charset="0"/>
              </a:rPr>
              <a:t>onitors should </a:t>
            </a:r>
            <a:r>
              <a:rPr lang="en-US" sz="1900" b="1" dirty="0">
                <a:latin typeface="Calibri" panose="020F0502020204030204" pitchFamily="34" charset="0"/>
                <a:ea typeface="Calibri" panose="020F0502020204030204" pitchFamily="34" charset="0"/>
                <a:cs typeface="Arial" panose="020B0604020202020204" pitchFamily="34" charset="0"/>
              </a:rPr>
              <a:t>collect</a:t>
            </a:r>
            <a:r>
              <a:rPr lang="en-US" sz="1900" dirty="0">
                <a:effectLst/>
                <a:latin typeface="Calibri" panose="020F0502020204030204" pitchFamily="34" charset="0"/>
                <a:ea typeface="Calibri" panose="020F0502020204030204" pitchFamily="34" charset="0"/>
                <a:cs typeface="Arial" panose="020B0604020202020204" pitchFamily="34" charset="0"/>
              </a:rPr>
              <a:t> the outputs of DUT, Reference Model.</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Later, </a:t>
            </a:r>
            <a:r>
              <a:rPr lang="en-US" sz="1700" dirty="0">
                <a:latin typeface="Calibri" panose="020F0502020204030204" pitchFamily="34" charset="0"/>
                <a:ea typeface="Calibri" panose="020F0502020204030204" pitchFamily="34" charset="0"/>
                <a:cs typeface="Arial" panose="020B0604020202020204" pitchFamily="34" charset="0"/>
              </a:rPr>
              <a:t>they will</a:t>
            </a:r>
            <a:r>
              <a:rPr lang="en-US" sz="1700" dirty="0">
                <a:effectLst/>
                <a:latin typeface="Calibri" panose="020F0502020204030204" pitchFamily="34" charset="0"/>
                <a:ea typeface="Calibri" panose="020F0502020204030204" pitchFamily="34" charset="0"/>
                <a:cs typeface="Arial" panose="020B0604020202020204" pitchFamily="34" charset="0"/>
              </a:rPr>
              <a:t> </a:t>
            </a:r>
            <a:r>
              <a:rPr lang="en-US" sz="1700" b="1" dirty="0">
                <a:effectLst/>
                <a:latin typeface="Calibri" panose="020F0502020204030204" pitchFamily="34" charset="0"/>
                <a:ea typeface="Calibri" panose="020F0502020204030204" pitchFamily="34" charset="0"/>
                <a:cs typeface="Arial" panose="020B0604020202020204" pitchFamily="34" charset="0"/>
              </a:rPr>
              <a:t>send</a:t>
            </a:r>
            <a:r>
              <a:rPr lang="en-US" sz="1700" dirty="0">
                <a:effectLst/>
                <a:latin typeface="Calibri" panose="020F0502020204030204" pitchFamily="34" charset="0"/>
                <a:ea typeface="Calibri" panose="020F0502020204030204" pitchFamily="34" charset="0"/>
                <a:cs typeface="Arial" panose="020B0604020202020204" pitchFamily="34" charset="0"/>
              </a:rPr>
              <a:t> them to the scoreboard.</a:t>
            </a:r>
          </a:p>
          <a:p>
            <a:pPr marL="0" indent="0">
              <a:buNone/>
            </a:pPr>
            <a:endParaRPr lang="en-US" dirty="0"/>
          </a:p>
        </p:txBody>
      </p:sp>
      <p:pic>
        <p:nvPicPr>
          <p:cNvPr id="6" name="תמונה 5">
            <a:extLst>
              <a:ext uri="{FF2B5EF4-FFF2-40B4-BE49-F238E27FC236}">
                <a16:creationId xmlns:a16="http://schemas.microsoft.com/office/drawing/2014/main" id="{B396F028-9AB2-40E5-93D4-94E6AA67C764}"/>
              </a:ext>
            </a:extLst>
          </p:cNvPr>
          <p:cNvPicPr>
            <a:picLocks noChangeAspect="1"/>
          </p:cNvPicPr>
          <p:nvPr/>
        </p:nvPicPr>
        <p:blipFill>
          <a:blip r:embed="rId2"/>
          <a:stretch>
            <a:fillRect/>
          </a:stretch>
        </p:blipFill>
        <p:spPr>
          <a:xfrm>
            <a:off x="7258050" y="2494757"/>
            <a:ext cx="4724400" cy="2743200"/>
          </a:xfrm>
          <a:prstGeom prst="rect">
            <a:avLst/>
          </a:prstGeom>
        </p:spPr>
      </p:pic>
    </p:spTree>
    <p:extLst>
      <p:ext uri="{BB962C8B-B14F-4D97-AF65-F5344CB8AC3E}">
        <p14:creationId xmlns:p14="http://schemas.microsoft.com/office/powerpoint/2010/main" val="40028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7601-C4FB-4487-834C-F746DE593CED}"/>
              </a:ext>
            </a:extLst>
          </p:cNvPr>
          <p:cNvSpPr>
            <a:spLocks noGrp="1"/>
          </p:cNvSpPr>
          <p:nvPr>
            <p:ph type="title"/>
          </p:nvPr>
        </p:nvSpPr>
        <p:spPr/>
        <p:txBody>
          <a:bodyPr/>
          <a:lstStyle/>
          <a:p>
            <a:r>
              <a:rPr lang="en-US" dirty="0"/>
              <a:t>UVM Structure-Agent</a:t>
            </a:r>
          </a:p>
        </p:txBody>
      </p:sp>
      <p:sp>
        <p:nvSpPr>
          <p:cNvPr id="3" name="Content Placeholder 2">
            <a:extLst>
              <a:ext uri="{FF2B5EF4-FFF2-40B4-BE49-F238E27FC236}">
                <a16:creationId xmlns:a16="http://schemas.microsoft.com/office/drawing/2014/main" id="{F7103F3C-0B53-46BA-87F1-6EFA0D152349}"/>
              </a:ext>
            </a:extLst>
          </p:cNvPr>
          <p:cNvSpPr>
            <a:spLocks noGrp="1"/>
          </p:cNvSpPr>
          <p:nvPr>
            <p:ph idx="1"/>
          </p:nvPr>
        </p:nvSpPr>
        <p:spPr>
          <a:xfrm>
            <a:off x="546475" y="2057400"/>
            <a:ext cx="6197226" cy="4351338"/>
          </a:xfrm>
        </p:spPr>
        <p:txBody>
          <a:bodyPr>
            <a:normAutofit/>
          </a:bodyPr>
          <a:lstStyle/>
          <a:p>
            <a:pPr marL="0" marR="0" indent="0">
              <a:lnSpc>
                <a:spcPct val="107000"/>
              </a:lnSpc>
              <a:spcBef>
                <a:spcPts val="0"/>
              </a:spcBef>
              <a:spcAft>
                <a:spcPts val="800"/>
              </a:spcAft>
              <a:buNone/>
            </a:pPr>
            <a:r>
              <a:rPr lang="en-US" sz="2000" u="sng" dirty="0">
                <a:latin typeface="Calibri" panose="020F0502020204030204" pitchFamily="34" charset="0"/>
                <a:cs typeface="Arial" panose="020B0604020202020204" pitchFamily="34" charset="0"/>
              </a:rPr>
              <a:t>Purpose:</a:t>
            </a:r>
          </a:p>
          <a:p>
            <a:pPr>
              <a:lnSpc>
                <a:spcPct val="107000"/>
              </a:lnSpc>
              <a:spcBef>
                <a:spcPts val="0"/>
              </a:spcBef>
              <a:spcAft>
                <a:spcPts val="800"/>
              </a:spcAft>
            </a:pPr>
            <a:r>
              <a:rPr lang="en-US" sz="2000" b="1" i="0" dirty="0">
                <a:effectLst/>
                <a:latin typeface="-apple-system"/>
              </a:rPr>
              <a:t>Construct</a:t>
            </a:r>
            <a:r>
              <a:rPr lang="en-US" sz="2000" b="0" i="0" dirty="0">
                <a:effectLst/>
                <a:latin typeface="-apple-system"/>
              </a:rPr>
              <a:t> monitors, sequencer, and driver</a:t>
            </a:r>
          </a:p>
          <a:p>
            <a:pPr lvl="1">
              <a:lnSpc>
                <a:spcPct val="107000"/>
              </a:lnSpc>
              <a:spcBef>
                <a:spcPts val="0"/>
              </a:spcBef>
              <a:spcAft>
                <a:spcPts val="800"/>
              </a:spcAft>
            </a:pPr>
            <a:r>
              <a:rPr lang="en-US" sz="1600" dirty="0">
                <a:latin typeface="-apple-system"/>
              </a:rPr>
              <a:t>Done in </a:t>
            </a:r>
            <a:r>
              <a:rPr lang="en-US" sz="1600" b="0" i="0" dirty="0">
                <a:effectLst/>
                <a:latin typeface="-apple-system"/>
              </a:rPr>
              <a:t>the </a:t>
            </a:r>
            <a:r>
              <a:rPr lang="en-US" sz="1600" b="1" i="0" dirty="0">
                <a:effectLst/>
                <a:latin typeface="-apple-system"/>
              </a:rPr>
              <a:t>build</a:t>
            </a:r>
            <a:r>
              <a:rPr lang="en-US" sz="1600" b="0" i="0" dirty="0">
                <a:effectLst/>
                <a:latin typeface="-apple-system"/>
              </a:rPr>
              <a:t> phase.</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Create two </a:t>
            </a:r>
            <a:r>
              <a:rPr lang="en-US" sz="2000" b="1" dirty="0">
                <a:latin typeface="Calibri" panose="020F0502020204030204" pitchFamily="34" charset="0"/>
                <a:cs typeface="Arial" panose="020B0604020202020204" pitchFamily="34" charset="0"/>
              </a:rPr>
              <a:t>analysis ports.</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These ports are </a:t>
            </a:r>
            <a:r>
              <a:rPr lang="en-US" sz="1600" b="1" dirty="0">
                <a:latin typeface="Calibri" panose="020F0502020204030204" pitchFamily="34" charset="0"/>
                <a:cs typeface="Arial" panose="020B0604020202020204" pitchFamily="34" charset="0"/>
              </a:rPr>
              <a:t>proxies</a:t>
            </a:r>
            <a:r>
              <a:rPr lang="en-US" sz="1600" dirty="0">
                <a:latin typeface="Calibri" panose="020F0502020204030204" pitchFamily="34" charset="0"/>
                <a:cs typeface="Arial" panose="020B0604020202020204" pitchFamily="34" charset="0"/>
              </a:rPr>
              <a:t> for the monitors connections to the external scoreboard through the agent’s ports.</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Using the concept of </a:t>
            </a:r>
            <a:r>
              <a:rPr lang="en-US" sz="1600" b="1" dirty="0">
                <a:latin typeface="Calibri" panose="020F0502020204030204" pitchFamily="34" charset="0"/>
                <a:cs typeface="Arial" panose="020B0604020202020204" pitchFamily="34" charset="0"/>
              </a:rPr>
              <a:t>TLM ports</a:t>
            </a:r>
            <a:r>
              <a:rPr lang="en-US" sz="1600" dirty="0">
                <a:latin typeface="Calibri" panose="020F0502020204030204" pitchFamily="34" charset="0"/>
                <a:cs typeface="Arial" panose="020B0604020202020204" pitchFamily="34" charset="0"/>
              </a:rPr>
              <a:t>, it can connect each port to its destination.</a:t>
            </a:r>
          </a:p>
        </p:txBody>
      </p:sp>
      <p:pic>
        <p:nvPicPr>
          <p:cNvPr id="6" name="תמונה 5">
            <a:extLst>
              <a:ext uri="{FF2B5EF4-FFF2-40B4-BE49-F238E27FC236}">
                <a16:creationId xmlns:a16="http://schemas.microsoft.com/office/drawing/2014/main" id="{14AA9C95-2DBB-466D-BE35-A318D4510796}"/>
              </a:ext>
            </a:extLst>
          </p:cNvPr>
          <p:cNvPicPr>
            <a:picLocks noChangeAspect="1"/>
          </p:cNvPicPr>
          <p:nvPr/>
        </p:nvPicPr>
        <p:blipFill>
          <a:blip r:embed="rId3"/>
          <a:stretch>
            <a:fillRect/>
          </a:stretch>
        </p:blipFill>
        <p:spPr>
          <a:xfrm>
            <a:off x="7022727" y="2489200"/>
            <a:ext cx="4724400" cy="2743200"/>
          </a:xfrm>
          <a:prstGeom prst="rect">
            <a:avLst/>
          </a:prstGeom>
        </p:spPr>
      </p:pic>
    </p:spTree>
    <p:extLst>
      <p:ext uri="{BB962C8B-B14F-4D97-AF65-F5344CB8AC3E}">
        <p14:creationId xmlns:p14="http://schemas.microsoft.com/office/powerpoint/2010/main" val="287356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3424-2B1A-4D25-B40F-24920571A8BB}"/>
              </a:ext>
            </a:extLst>
          </p:cNvPr>
          <p:cNvSpPr>
            <a:spLocks noGrp="1"/>
          </p:cNvSpPr>
          <p:nvPr>
            <p:ph type="title"/>
          </p:nvPr>
        </p:nvSpPr>
        <p:spPr/>
        <p:txBody>
          <a:bodyPr/>
          <a:lstStyle/>
          <a:p>
            <a:r>
              <a:rPr lang="en-US" dirty="0"/>
              <a:t>UVM Structure – Scoreboard</a:t>
            </a:r>
          </a:p>
        </p:txBody>
      </p:sp>
      <p:sp>
        <p:nvSpPr>
          <p:cNvPr id="3" name="Content Placeholder 2">
            <a:extLst>
              <a:ext uri="{FF2B5EF4-FFF2-40B4-BE49-F238E27FC236}">
                <a16:creationId xmlns:a16="http://schemas.microsoft.com/office/drawing/2014/main" id="{D09A40D3-2771-4580-878D-5B091018EC57}"/>
              </a:ext>
            </a:extLst>
          </p:cNvPr>
          <p:cNvSpPr>
            <a:spLocks noGrp="1"/>
          </p:cNvSpPr>
          <p:nvPr>
            <p:ph idx="1"/>
          </p:nvPr>
        </p:nvSpPr>
        <p:spPr>
          <a:xfrm>
            <a:off x="838199" y="1690688"/>
            <a:ext cx="4995333" cy="4802187"/>
          </a:xfrm>
        </p:spPr>
        <p:txBody>
          <a:bodyPr>
            <a:normAutofit/>
          </a:bodyPr>
          <a:lstStyle/>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Arial" panose="020B0604020202020204" pitchFamily="34" charset="0"/>
              </a:rPr>
              <a:t>V</a:t>
            </a:r>
            <a:r>
              <a:rPr lang="en-US" sz="1400" b="1" dirty="0">
                <a:effectLst/>
                <a:latin typeface="Calibri" panose="020F0502020204030204" pitchFamily="34" charset="0"/>
                <a:ea typeface="Calibri" panose="020F0502020204030204" pitchFamily="34" charset="0"/>
                <a:cs typeface="Arial" panose="020B0604020202020204" pitchFamily="34" charset="0"/>
              </a:rPr>
              <a:t>erifies</a:t>
            </a:r>
            <a:r>
              <a:rPr lang="en-US" sz="1400" dirty="0">
                <a:effectLst/>
                <a:latin typeface="Calibri" panose="020F0502020204030204" pitchFamily="34" charset="0"/>
                <a:ea typeface="Calibri" panose="020F0502020204030204" pitchFamily="34" charset="0"/>
                <a:cs typeface="Arial" panose="020B0604020202020204" pitchFamily="34" charset="0"/>
              </a:rPr>
              <a:t> the proper operation of a design at a functional level. </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In this project, the same inputs are driven into the DUT and into the Reference Model, and their outputs are monitored by the monitors.</a:t>
            </a:r>
          </a:p>
          <a:p>
            <a:pPr marL="457200" lv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The scoreboard then receives these outputs and compares them. </a:t>
            </a:r>
          </a:p>
          <a:p>
            <a:pPr marL="22860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Some designers </a:t>
            </a:r>
            <a:r>
              <a:rPr lang="en-US" sz="1400" b="1" dirty="0">
                <a:effectLst/>
                <a:latin typeface="Calibri" panose="020F0502020204030204" pitchFamily="34" charset="0"/>
                <a:ea typeface="Calibri" panose="020F0502020204030204" pitchFamily="34" charset="0"/>
                <a:cs typeface="Arial" panose="020B0604020202020204" pitchFamily="34" charset="0"/>
              </a:rPr>
              <a:t>leave the prediction </a:t>
            </a:r>
            <a:r>
              <a:rPr lang="en-US" sz="1400" dirty="0">
                <a:effectLst/>
                <a:latin typeface="Calibri" panose="020F0502020204030204" pitchFamily="34" charset="0"/>
                <a:ea typeface="Calibri" panose="020F0502020204030204" pitchFamily="34" charset="0"/>
                <a:cs typeface="Arial" panose="020B0604020202020204" pitchFamily="34" charset="0"/>
              </a:rPr>
              <a:t>to the scoreboard.</a:t>
            </a:r>
          </a:p>
          <a:p>
            <a:pPr marL="457200" lvl="1">
              <a:lnSpc>
                <a:spcPct val="107000"/>
              </a:lnSpc>
              <a:spcBef>
                <a:spcPts val="0"/>
              </a:spcBef>
              <a:spcAft>
                <a:spcPts val="800"/>
              </a:spcAft>
            </a:pPr>
            <a:r>
              <a:rPr lang="en-US" sz="1100" dirty="0">
                <a:latin typeface="Calibri" panose="020F0502020204030204" pitchFamily="34" charset="0"/>
                <a:ea typeface="Calibri" panose="020F0502020204030204" pitchFamily="34" charset="0"/>
                <a:cs typeface="Arial" panose="020B0604020202020204" pitchFamily="34" charset="0"/>
              </a:rPr>
              <a:t>Therefore,</a:t>
            </a:r>
            <a:r>
              <a:rPr lang="en-US" sz="1100" dirty="0">
                <a:effectLst/>
                <a:latin typeface="Calibri" panose="020F0502020204030204" pitchFamily="34" charset="0"/>
                <a:ea typeface="Calibri" panose="020F0502020204030204" pitchFamily="34" charset="0"/>
                <a:cs typeface="Arial" panose="020B0604020202020204" pitchFamily="34" charset="0"/>
              </a:rPr>
              <a:t> the </a:t>
            </a:r>
            <a:r>
              <a:rPr lang="en-US" sz="1100" b="1" dirty="0">
                <a:effectLst/>
                <a:latin typeface="Calibri" panose="020F0502020204030204" pitchFamily="34" charset="0"/>
                <a:ea typeface="Calibri" panose="020F0502020204030204" pitchFamily="34" charset="0"/>
                <a:cs typeface="Arial" panose="020B0604020202020204" pitchFamily="34" charset="0"/>
              </a:rPr>
              <a:t>functionality</a:t>
            </a:r>
            <a:r>
              <a:rPr lang="en-US" sz="1100" dirty="0">
                <a:effectLst/>
                <a:latin typeface="Calibri" panose="020F0502020204030204" pitchFamily="34" charset="0"/>
                <a:ea typeface="Calibri" panose="020F0502020204030204" pitchFamily="34" charset="0"/>
                <a:cs typeface="Arial" panose="020B0604020202020204" pitchFamily="34" charset="0"/>
              </a:rPr>
              <a:t> of the scoreboard is very subjective.</a:t>
            </a:r>
          </a:p>
          <a:p>
            <a:pPr marL="22860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Arial" panose="020B0604020202020204" pitchFamily="34" charset="0"/>
              </a:rPr>
              <a:t>Contains</a:t>
            </a:r>
            <a:r>
              <a:rPr lang="en-US" sz="1400" dirty="0">
                <a:effectLst/>
                <a:latin typeface="Calibri" panose="020F0502020204030204" pitchFamily="34" charset="0"/>
                <a:ea typeface="Calibri" panose="020F0502020204030204" pitchFamily="34" charset="0"/>
                <a:cs typeface="Arial" panose="020B0604020202020204" pitchFamily="34" charset="0"/>
              </a:rPr>
              <a:t> two analysis exports corresponding to the two monitors were created in agent.</a:t>
            </a:r>
          </a:p>
          <a:p>
            <a:pPr marL="457200" lvl="1">
              <a:lnSpc>
                <a:spcPct val="107000"/>
              </a:lnSpc>
              <a:spcBef>
                <a:spcPts val="0"/>
              </a:spcBef>
              <a:spcAft>
                <a:spcPts val="800"/>
              </a:spcAft>
            </a:pPr>
            <a:r>
              <a:rPr lang="en-US" sz="1000" b="1" dirty="0">
                <a:effectLst/>
                <a:latin typeface="Calibri" panose="020F0502020204030204" pitchFamily="34" charset="0"/>
                <a:ea typeface="Calibri" panose="020F0502020204030204" pitchFamily="34" charset="0"/>
                <a:cs typeface="Arial" panose="020B0604020202020204" pitchFamily="34" charset="0"/>
              </a:rPr>
              <a:t>used to </a:t>
            </a:r>
            <a:r>
              <a:rPr lang="en-US" sz="1000" dirty="0">
                <a:effectLst/>
                <a:latin typeface="Calibri" panose="020F0502020204030204" pitchFamily="34" charset="0"/>
                <a:ea typeface="Calibri" panose="020F0502020204030204" pitchFamily="34" charset="0"/>
                <a:cs typeface="Arial" panose="020B0604020202020204" pitchFamily="34" charset="0"/>
              </a:rPr>
              <a:t>retrieve transactions from both monitors. </a:t>
            </a:r>
          </a:p>
          <a:p>
            <a:pPr marL="0" marR="0" indent="0">
              <a:lnSpc>
                <a:spcPct val="107000"/>
              </a:lnSpc>
              <a:spcBef>
                <a:spcPts val="0"/>
              </a:spcBef>
              <a:spcAft>
                <a:spcPts val="800"/>
              </a:spcAft>
              <a:buNone/>
            </a:pP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 method </a:t>
            </a:r>
            <a:r>
              <a:rPr lang="en-US" sz="1400" b="1" dirty="0">
                <a:effectLst/>
                <a:latin typeface="Calibri" panose="020F0502020204030204" pitchFamily="34" charset="0"/>
                <a:ea typeface="Calibri" panose="020F0502020204030204" pitchFamily="34" charset="0"/>
                <a:cs typeface="Arial" panose="020B0604020202020204" pitchFamily="34" charset="0"/>
              </a:rPr>
              <a:t>compare</a:t>
            </a:r>
            <a:r>
              <a:rPr lang="en-US" sz="1400" dirty="0">
                <a:effectLst/>
                <a:latin typeface="Calibri" panose="020F0502020204030204" pitchFamily="34" charset="0"/>
                <a:ea typeface="Calibri" panose="020F0502020204030204" pitchFamily="34" charset="0"/>
                <a:cs typeface="Arial" panose="020B0604020202020204" pitchFamily="34" charset="0"/>
              </a:rPr>
              <a:t>() is</a:t>
            </a:r>
            <a:r>
              <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400" dirty="0">
                <a:effectLst/>
                <a:latin typeface="Calibri" panose="020F0502020204030204" pitchFamily="34" charset="0"/>
                <a:ea typeface="Calibri" panose="020F0502020204030204" pitchFamily="34" charset="0"/>
                <a:cs typeface="Arial" panose="020B0604020202020204" pitchFamily="34" charset="0"/>
              </a:rPr>
              <a:t>executed in the run phase.</a:t>
            </a:r>
          </a:p>
          <a:p>
            <a:pPr marL="457200" lvl="1">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To compare </a:t>
            </a:r>
            <a:r>
              <a:rPr lang="en-US" sz="1000" b="1" dirty="0">
                <a:effectLst/>
                <a:latin typeface="Calibri" panose="020F0502020204030204" pitchFamily="34" charset="0"/>
                <a:ea typeface="Calibri" panose="020F0502020204030204" pitchFamily="34" charset="0"/>
                <a:cs typeface="Arial" panose="020B0604020202020204" pitchFamily="34" charset="0"/>
              </a:rPr>
              <a:t>both</a:t>
            </a:r>
            <a:r>
              <a:rPr lang="en-US" sz="1000" dirty="0">
                <a:effectLst/>
                <a:latin typeface="Calibri" panose="020F0502020204030204" pitchFamily="34" charset="0"/>
                <a:ea typeface="Calibri" panose="020F0502020204030204" pitchFamily="34" charset="0"/>
                <a:cs typeface="Arial" panose="020B0604020202020204" pitchFamily="34" charset="0"/>
              </a:rPr>
              <a:t> transactions. If they </a:t>
            </a:r>
            <a:r>
              <a:rPr lang="en-US" sz="1000" b="1" dirty="0">
                <a:effectLst/>
                <a:latin typeface="Calibri" panose="020F0502020204030204" pitchFamily="34" charset="0"/>
                <a:ea typeface="Calibri" panose="020F0502020204030204" pitchFamily="34" charset="0"/>
                <a:cs typeface="Arial" panose="020B0604020202020204" pitchFamily="34" charset="0"/>
              </a:rPr>
              <a:t>match</a:t>
            </a:r>
            <a:r>
              <a:rPr lang="en-US" sz="1000" dirty="0">
                <a:effectLst/>
                <a:latin typeface="Calibri" panose="020F0502020204030204" pitchFamily="34" charset="0"/>
                <a:ea typeface="Calibri" panose="020F0502020204030204" pitchFamily="34" charset="0"/>
                <a:cs typeface="Arial" panose="020B0604020202020204" pitchFamily="34" charset="0"/>
              </a:rPr>
              <a:t>, it means that the Reference Model and the DUT both </a:t>
            </a:r>
            <a:r>
              <a:rPr lang="en-US" sz="1000" b="1" dirty="0">
                <a:effectLst/>
                <a:latin typeface="Calibri" panose="020F0502020204030204" pitchFamily="34" charset="0"/>
                <a:ea typeface="Calibri" panose="020F0502020204030204" pitchFamily="34" charset="0"/>
                <a:cs typeface="Arial" panose="020B0604020202020204" pitchFamily="34" charset="0"/>
              </a:rPr>
              <a:t>agree</a:t>
            </a:r>
            <a:r>
              <a:rPr lang="en-US" sz="1000" dirty="0">
                <a:effectLst/>
                <a:latin typeface="Calibri" panose="020F0502020204030204" pitchFamily="34" charset="0"/>
                <a:ea typeface="Calibri" panose="020F0502020204030204" pitchFamily="34" charset="0"/>
                <a:cs typeface="Arial" panose="020B0604020202020204" pitchFamily="34" charset="0"/>
              </a:rPr>
              <a:t> on the functionality and it will return an “OK” message.</a:t>
            </a:r>
          </a:p>
          <a:p>
            <a:pPr marL="0" indent="0">
              <a:buNone/>
            </a:pPr>
            <a:endParaRPr lang="en-US" sz="2000" dirty="0"/>
          </a:p>
        </p:txBody>
      </p:sp>
      <p:pic>
        <p:nvPicPr>
          <p:cNvPr id="6" name="תמונה 5">
            <a:extLst>
              <a:ext uri="{FF2B5EF4-FFF2-40B4-BE49-F238E27FC236}">
                <a16:creationId xmlns:a16="http://schemas.microsoft.com/office/drawing/2014/main" id="{23A32C57-1B72-4C3E-9A45-702F39FDF1F0}"/>
              </a:ext>
            </a:extLst>
          </p:cNvPr>
          <p:cNvPicPr>
            <a:picLocks noChangeAspect="1"/>
          </p:cNvPicPr>
          <p:nvPr/>
        </p:nvPicPr>
        <p:blipFill>
          <a:blip r:embed="rId2"/>
          <a:stretch>
            <a:fillRect/>
          </a:stretch>
        </p:blipFill>
        <p:spPr>
          <a:xfrm>
            <a:off x="6891020" y="2123048"/>
            <a:ext cx="4724400" cy="2743200"/>
          </a:xfrm>
          <a:prstGeom prst="rect">
            <a:avLst/>
          </a:prstGeom>
        </p:spPr>
      </p:pic>
    </p:spTree>
    <p:extLst>
      <p:ext uri="{BB962C8B-B14F-4D97-AF65-F5344CB8AC3E}">
        <p14:creationId xmlns:p14="http://schemas.microsoft.com/office/powerpoint/2010/main" val="419250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82C9-C5E9-46A1-A5FE-464961E38D59}"/>
              </a:ext>
            </a:extLst>
          </p:cNvPr>
          <p:cNvSpPr>
            <a:spLocks noGrp="1"/>
          </p:cNvSpPr>
          <p:nvPr>
            <p:ph type="title"/>
          </p:nvPr>
        </p:nvSpPr>
        <p:spPr/>
        <p:txBody>
          <a:bodyPr/>
          <a:lstStyle/>
          <a:p>
            <a:r>
              <a:rPr lang="en-US" dirty="0"/>
              <a:t>DUT – The K means algorithm</a:t>
            </a:r>
          </a:p>
        </p:txBody>
      </p:sp>
      <p:sp>
        <p:nvSpPr>
          <p:cNvPr id="3" name="Content Placeholder 2">
            <a:extLst>
              <a:ext uri="{FF2B5EF4-FFF2-40B4-BE49-F238E27FC236}">
                <a16:creationId xmlns:a16="http://schemas.microsoft.com/office/drawing/2014/main" id="{1D044DD6-49B6-441D-BC45-2229019E8CF1}"/>
              </a:ext>
            </a:extLst>
          </p:cNvPr>
          <p:cNvSpPr>
            <a:spLocks noGrp="1"/>
          </p:cNvSpPr>
          <p:nvPr>
            <p:ph idx="1"/>
          </p:nvPr>
        </p:nvSpPr>
        <p:spPr/>
        <p:txBody>
          <a:bodyPr>
            <a:normAutofit fontScale="92500"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dirty="0"/>
          </a:p>
        </p:txBody>
      </p:sp>
    </p:spTree>
    <p:extLst>
      <p:ext uri="{BB962C8B-B14F-4D97-AF65-F5344CB8AC3E}">
        <p14:creationId xmlns:p14="http://schemas.microsoft.com/office/powerpoint/2010/main" val="157557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AC71-61E2-46B2-8D2C-C09A2A28D4FB}"/>
              </a:ext>
            </a:extLst>
          </p:cNvPr>
          <p:cNvSpPr>
            <a:spLocks noGrp="1"/>
          </p:cNvSpPr>
          <p:nvPr>
            <p:ph type="title"/>
          </p:nvPr>
        </p:nvSpPr>
        <p:spPr/>
        <p:txBody>
          <a:bodyPr/>
          <a:lstStyle/>
          <a:p>
            <a:r>
              <a:rPr lang="en-US" dirty="0"/>
              <a:t>DUT - Architecture </a:t>
            </a:r>
          </a:p>
        </p:txBody>
      </p:sp>
      <p:sp>
        <p:nvSpPr>
          <p:cNvPr id="3" name="Content Placeholder 2">
            <a:extLst>
              <a:ext uri="{FF2B5EF4-FFF2-40B4-BE49-F238E27FC236}">
                <a16:creationId xmlns:a16="http://schemas.microsoft.com/office/drawing/2014/main" id="{A553AD44-9CE1-460E-884A-16A67897D79A}"/>
              </a:ext>
            </a:extLst>
          </p:cNvPr>
          <p:cNvSpPr>
            <a:spLocks noGrp="1"/>
          </p:cNvSpPr>
          <p:nvPr>
            <p:ph idx="1"/>
          </p:nvPr>
        </p:nvSpPr>
        <p:spPr>
          <a:xfrm>
            <a:off x="382905" y="1825625"/>
            <a:ext cx="5609931" cy="4667250"/>
          </a:xfrm>
        </p:spPr>
        <p:txBody>
          <a:bodyPr>
            <a:normAutofit fontScale="85000" lnSpcReduction="10000"/>
          </a:bodyPr>
          <a:lstStyle/>
          <a:p>
            <a:r>
              <a:rPr lang="en-US" dirty="0"/>
              <a:t>The high-level architecture </a:t>
            </a:r>
            <a:r>
              <a:rPr lang="en-US" b="1" dirty="0"/>
              <a:t>composed</a:t>
            </a:r>
            <a:r>
              <a:rPr lang="en-US" dirty="0"/>
              <a:t> of two main modules:</a:t>
            </a:r>
          </a:p>
          <a:p>
            <a:r>
              <a:rPr lang="en-US" sz="2800" dirty="0"/>
              <a:t>The “</a:t>
            </a:r>
            <a:r>
              <a:rPr lang="en-US" sz="2800" b="1" dirty="0"/>
              <a:t>Register file</a:t>
            </a:r>
            <a:r>
              <a:rPr lang="en-US" sz="2800" dirty="0"/>
              <a:t>” – communication mediator:</a:t>
            </a:r>
            <a:br>
              <a:rPr lang="en-US" sz="2800" dirty="0"/>
            </a:br>
            <a:endParaRPr lang="en-US" sz="2800" dirty="0"/>
          </a:p>
          <a:p>
            <a:pPr lvl="1"/>
            <a:r>
              <a:rPr lang="en-US" dirty="0"/>
              <a:t>Communicate with the CPU host and store </a:t>
            </a:r>
            <a:r>
              <a:rPr lang="en-US" b="1" dirty="0"/>
              <a:t>income</a:t>
            </a:r>
            <a:r>
              <a:rPr lang="en-US" dirty="0"/>
              <a:t> data.</a:t>
            </a:r>
            <a:br>
              <a:rPr lang="en-US" dirty="0"/>
            </a:br>
            <a:endParaRPr lang="en-US" dirty="0"/>
          </a:p>
          <a:p>
            <a:pPr lvl="1"/>
            <a:r>
              <a:rPr lang="en-US" dirty="0"/>
              <a:t>Communicate with “K means core”, and store </a:t>
            </a:r>
            <a:r>
              <a:rPr lang="en-US" b="1" dirty="0"/>
              <a:t>output</a:t>
            </a:r>
            <a:r>
              <a:rPr lang="en-US" dirty="0"/>
              <a:t> data.</a:t>
            </a:r>
          </a:p>
          <a:p>
            <a:pPr lvl="1"/>
            <a:endParaRPr lang="en-US" dirty="0"/>
          </a:p>
          <a:p>
            <a:r>
              <a:rPr lang="en-US" dirty="0"/>
              <a:t> </a:t>
            </a:r>
            <a:r>
              <a:rPr lang="en-US" sz="2800" dirty="0"/>
              <a:t>The “</a:t>
            </a:r>
            <a:r>
              <a:rPr lang="en-US" sz="2800" b="1" dirty="0"/>
              <a:t>K means core</a:t>
            </a:r>
            <a:r>
              <a:rPr lang="en-US" sz="2800" dirty="0"/>
              <a:t>” – the “brain”. </a:t>
            </a:r>
          </a:p>
          <a:p>
            <a:pPr lvl="1"/>
            <a:r>
              <a:rPr lang="en-US" b="1" dirty="0"/>
              <a:t>Run</a:t>
            </a:r>
            <a:r>
              <a:rPr lang="en-US" dirty="0"/>
              <a:t> the algorithm when getting a </a:t>
            </a:r>
            <a:r>
              <a:rPr lang="en-US" b="1" dirty="0"/>
              <a:t>GO</a:t>
            </a:r>
            <a:r>
              <a:rPr lang="en-US" dirty="0"/>
              <a:t> signal.</a:t>
            </a:r>
          </a:p>
          <a:p>
            <a:pPr lvl="1"/>
            <a:r>
              <a:rPr lang="en-US" dirty="0"/>
              <a:t>When finished – throw an </a:t>
            </a:r>
            <a:r>
              <a:rPr lang="en-US" b="1" dirty="0"/>
              <a:t>interrupt</a:t>
            </a:r>
            <a:r>
              <a:rPr lang="en-US" dirty="0"/>
              <a:t> to CPU host (passed through the “Register file”).</a:t>
            </a:r>
          </a:p>
          <a:p>
            <a:endParaRPr lang="en-US" dirty="0"/>
          </a:p>
        </p:txBody>
      </p:sp>
      <p:pic>
        <p:nvPicPr>
          <p:cNvPr id="4" name="Content Placeholder 5">
            <a:extLst>
              <a:ext uri="{FF2B5EF4-FFF2-40B4-BE49-F238E27FC236}">
                <a16:creationId xmlns:a16="http://schemas.microsoft.com/office/drawing/2014/main" id="{CBDDDF8A-0F3B-43D8-AC19-5600F0B7B51B}"/>
              </a:ext>
            </a:extLst>
          </p:cNvPr>
          <p:cNvPicPr>
            <a:picLocks noChangeAspect="1"/>
          </p:cNvPicPr>
          <p:nvPr/>
        </p:nvPicPr>
        <p:blipFill>
          <a:blip r:embed="rId3"/>
          <a:stretch>
            <a:fillRect/>
          </a:stretch>
        </p:blipFill>
        <p:spPr>
          <a:xfrm>
            <a:off x="6297637" y="1825625"/>
            <a:ext cx="5609932" cy="4245878"/>
          </a:xfrm>
          <a:prstGeom prst="rect">
            <a:avLst/>
          </a:prstGeom>
        </p:spPr>
      </p:pic>
    </p:spTree>
    <p:extLst>
      <p:ext uri="{BB962C8B-B14F-4D97-AF65-F5344CB8AC3E}">
        <p14:creationId xmlns:p14="http://schemas.microsoft.com/office/powerpoint/2010/main" val="3920031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C4D-4D77-46E1-AA53-6C645834B964}"/>
              </a:ext>
            </a:extLst>
          </p:cNvPr>
          <p:cNvSpPr>
            <a:spLocks noGrp="1"/>
          </p:cNvSpPr>
          <p:nvPr>
            <p:ph type="title"/>
          </p:nvPr>
        </p:nvSpPr>
        <p:spPr/>
        <p:txBody>
          <a:bodyPr/>
          <a:lstStyle/>
          <a:p>
            <a:r>
              <a:rPr lang="en-US" dirty="0"/>
              <a:t>DUT - Input data characteristics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1A9714-6A36-4BE3-84F6-BF912A79D008}"/>
                  </a:ext>
                </a:extLst>
              </p:cNvPr>
              <p:cNvSpPr>
                <a:spLocks noGrp="1"/>
              </p:cNvSpPr>
              <p:nvPr>
                <p:ph idx="1"/>
              </p:nvPr>
            </p:nvSpPr>
            <p:spPr>
              <a:xfrm>
                <a:off x="838200" y="1825625"/>
                <a:ext cx="10515600" cy="4667250"/>
              </a:xfrm>
            </p:spPr>
            <p:txBody>
              <a:bodyPr>
                <a:normAutofit fontScale="85000" lnSpcReduction="2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Every data in the DUT is a </a:t>
                </a:r>
                <a:r>
                  <a:rPr lang="en-US" sz="2000" b="1" dirty="0">
                    <a:effectLst/>
                    <a:latin typeface="Calibri" panose="020F0502020204030204" pitchFamily="34" charset="0"/>
                    <a:ea typeface="Calibri" panose="020F0502020204030204" pitchFamily="34" charset="0"/>
                    <a:cs typeface="Arial" panose="020B0604020202020204" pitchFamily="34" charset="0"/>
                  </a:rPr>
                  <a:t>7-dimensional</a:t>
                </a:r>
                <a:r>
                  <a:rPr lang="en-US" sz="2000" dirty="0">
                    <a:effectLst/>
                    <a:latin typeface="Calibri" panose="020F0502020204030204" pitchFamily="34" charset="0"/>
                    <a:ea typeface="Calibri" panose="020F0502020204030204" pitchFamily="34" charset="0"/>
                    <a:cs typeface="Arial" panose="020B0604020202020204" pitchFamily="34" charset="0"/>
                  </a:rPr>
                  <a:t> point.</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Every data point or centroid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effectLst/>
                    <a:latin typeface="Calibri" panose="020F0502020204030204" pitchFamily="34" charset="0"/>
                    <a:ea typeface="Calibri" panose="020F0502020204030204" pitchFamily="34" charset="0"/>
                    <a:cs typeface="Arial" panose="020B0604020202020204" pitchFamily="34" charset="0"/>
                  </a:rPr>
                  <a:t> in the DUT is represented by fixed point representation with 13 bits:</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a:t>
                </a:r>
                <a:r>
                  <a:rPr lang="en-US" sz="1600" dirty="0">
                    <a:latin typeface="Calibri" panose="020F0502020204030204" pitchFamily="34" charset="0"/>
                    <a:ea typeface="Calibri" panose="020F0502020204030204" pitchFamily="34" charset="0"/>
                    <a:cs typeface="Arial" panose="020B0604020202020204" pitchFamily="34" charset="0"/>
                  </a:rPr>
                  <a:t> – </a:t>
                </a:r>
                <a:r>
                  <a:rPr lang="en-US" sz="1600" dirty="0">
                    <a:effectLst/>
                    <a:latin typeface="Calibri" panose="020F0502020204030204" pitchFamily="34" charset="0"/>
                    <a:ea typeface="Calibri" panose="020F0502020204030204" pitchFamily="34" charset="0"/>
                    <a:cs typeface="Arial" panose="020B0604020202020204" pitchFamily="34" charset="0"/>
                  </a:rPr>
                  <a:t>the MSB, is the sign bit.</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2 for the integer part of the number.</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remaining 10 are for the fractional part of the number.</a:t>
                </a:r>
              </a:p>
              <a:p>
                <a:pPr marL="228600" lvl="1" indent="0">
                  <a:lnSpc>
                    <a:spcPct val="107000"/>
                  </a:lnSpc>
                  <a:spcBef>
                    <a:spcPts val="0"/>
                  </a:spcBef>
                  <a:spcAft>
                    <a:spcPts val="800"/>
                  </a:spcAft>
                  <a:buNone/>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a:t>
                </a:r>
                <a:r>
                  <a:rPr lang="en-US" sz="2000" b="1" dirty="0">
                    <a:effectLst/>
                    <a:latin typeface="Calibri" panose="020F0502020204030204" pitchFamily="34" charset="0"/>
                    <a:ea typeface="Calibri" panose="020F0502020204030204" pitchFamily="34" charset="0"/>
                    <a:cs typeface="Arial" panose="020B0604020202020204" pitchFamily="34" charset="0"/>
                  </a:rPr>
                  <a:t>dynamic range </a:t>
                </a:r>
                <a:r>
                  <a:rPr lang="en-US" sz="2000" dirty="0">
                    <a:effectLst/>
                    <a:latin typeface="Calibri" panose="020F0502020204030204" pitchFamily="34" charset="0"/>
                    <a:ea typeface="Calibri" panose="020F0502020204030204" pitchFamily="34" charset="0"/>
                    <a:cs typeface="Arial" panose="020B0604020202020204" pitchFamily="34" charset="0"/>
                  </a:rPr>
                  <a:t>of data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effectLst/>
                    <a:latin typeface="Calibri" panose="020F0502020204030204" pitchFamily="34" charset="0"/>
                    <a:ea typeface="Calibri" panose="020F0502020204030204" pitchFamily="34" charset="0"/>
                    <a:cs typeface="Arial" panose="020B0604020202020204" pitchFamily="34" charset="0"/>
                  </a:rPr>
                  <a:t> is [-3.999,3.999].</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data points are </a:t>
                </a:r>
                <a:r>
                  <a:rPr lang="en-US" sz="2000" b="1" dirty="0">
                    <a:effectLst/>
                    <a:latin typeface="Calibri" panose="020F0502020204030204" pitchFamily="34" charset="0"/>
                    <a:ea typeface="Calibri" panose="020F0502020204030204" pitchFamily="34" charset="0"/>
                    <a:cs typeface="Arial" panose="020B0604020202020204" pitchFamily="34" charset="0"/>
                  </a:rPr>
                  <a:t>stored</a:t>
                </a:r>
                <a:r>
                  <a:rPr lang="en-US" sz="2000" dirty="0">
                    <a:effectLst/>
                    <a:latin typeface="Calibri" panose="020F0502020204030204" pitchFamily="34" charset="0"/>
                    <a:ea typeface="Calibri" panose="020F0502020204030204" pitchFamily="34" charset="0"/>
                    <a:cs typeface="Arial" panose="020B0604020202020204" pitchFamily="34" charset="0"/>
                  </a:rPr>
                  <a:t> in the DUT as matrix of 512x7.</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latin typeface="Calibri" panose="020F0502020204030204" pitchFamily="34" charset="0"/>
                    <a:ea typeface="Calibri" panose="020F0502020204030204" pitchFamily="34" charset="0"/>
                    <a:cs typeface="Arial" panose="020B0604020202020204" pitchFamily="34" charset="0"/>
                  </a:rPr>
                  <a:t>core consists </a:t>
                </a:r>
                <a:r>
                  <a:rPr lang="en-US" sz="2000" dirty="0">
                    <a:effectLst/>
                    <a:latin typeface="Calibri" panose="020F0502020204030204" pitchFamily="34" charset="0"/>
                    <a:ea typeface="Calibri" panose="020F0502020204030204" pitchFamily="34" charset="0"/>
                    <a:cs typeface="Arial" panose="020B0604020202020204" pitchFamily="34" charset="0"/>
                  </a:rPr>
                  <a:t>accumulators for data points, the maximum value </a:t>
                </a:r>
                <a:r>
                  <a:rPr lang="en-US" sz="2000" dirty="0">
                    <a:latin typeface="Calibri" panose="020F0502020204030204" pitchFamily="34" charset="0"/>
                    <a:ea typeface="Calibri" panose="020F0502020204030204" pitchFamily="34" charset="0"/>
                    <a:cs typeface="Arial" panose="020B0604020202020204" pitchFamily="34" charset="0"/>
                  </a:rPr>
                  <a:t>of summation for point’s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latin typeface="Calibri" panose="020F0502020204030204" pitchFamily="34" charset="0"/>
                    <a:ea typeface="Calibri" panose="020F0502020204030204" pitchFamily="34"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a:lnSpc>
                    <a:spcPct val="107000"/>
                  </a:lnSpc>
                  <a:spcBef>
                    <a:spcPts val="0"/>
                  </a:spcBef>
                  <a:spcAft>
                    <a:spcPts val="800"/>
                  </a:spcAft>
                  <a:buNone/>
                </a:pPr>
                <a14:m>
                  <m:oMath xmlns:m="http://schemas.openxmlformats.org/officeDocument/2006/math">
                    <m:r>
                      <a:rPr lang="en-US" sz="2000" i="1">
                        <a:effectLst/>
                        <a:latin typeface="Cambria Math" panose="02040503050406030204" pitchFamily="18" charset="0"/>
                        <a:ea typeface="Calibri" panose="020F0502020204030204" pitchFamily="34" charset="0"/>
                        <a:cs typeface="Arial" panose="020B0604020202020204" pitchFamily="34" charset="0"/>
                      </a:rPr>
                      <m:t>3</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999</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512</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2047</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448</m:t>
                    </m:r>
                  </m:oMath>
                </a14:m>
                <a:r>
                  <a:rPr lang="en-US" sz="2000" dirty="0">
                    <a:effectLst/>
                    <a:latin typeface="Calibri" panose="020F0502020204030204" pitchFamily="34" charset="0"/>
                    <a:ea typeface="Times New Roman" panose="02020603050405020304" pitchFamily="18" charset="0"/>
                    <a:cs typeface="Arial" panose="020B0604020202020204" pitchFamily="34" charset="0"/>
                  </a:rPr>
                  <a:t> </a:t>
                </a:r>
                <a:r>
                  <a:rPr lang="en-US"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order to represent this value, 22 bits will be needed:</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1(the MSB is a sign bit).</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11 for integer part of the number.</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remaining 10 for the fractional part of the number.</a:t>
                </a:r>
              </a:p>
              <a:p>
                <a:pPr marL="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631A9714-6A36-4BE3-84F6-BF912A79D008}"/>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290" t="-1044"/>
                </a:stretch>
              </a:blipFill>
            </p:spPr>
            <p:txBody>
              <a:bodyPr/>
              <a:lstStyle/>
              <a:p>
                <a:r>
                  <a:rPr lang="he-IL">
                    <a:noFill/>
                  </a:rPr>
                  <a:t> </a:t>
                </a:r>
              </a:p>
            </p:txBody>
          </p:sp>
        </mc:Fallback>
      </mc:AlternateContent>
    </p:spTree>
    <p:extLst>
      <p:ext uri="{BB962C8B-B14F-4D97-AF65-F5344CB8AC3E}">
        <p14:creationId xmlns:p14="http://schemas.microsoft.com/office/powerpoint/2010/main" val="218562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8883-AB87-454E-A25B-F33025010BA2}"/>
              </a:ext>
            </a:extLst>
          </p:cNvPr>
          <p:cNvSpPr>
            <a:spLocks noGrp="1"/>
          </p:cNvSpPr>
          <p:nvPr>
            <p:ph type="title"/>
          </p:nvPr>
        </p:nvSpPr>
        <p:spPr/>
        <p:txBody>
          <a:bodyPr/>
          <a:lstStyle/>
          <a:p>
            <a:r>
              <a:rPr lang="en-US" dirty="0"/>
              <a:t>DUT - Parameters</a:t>
            </a:r>
          </a:p>
        </p:txBody>
      </p:sp>
      <p:sp>
        <p:nvSpPr>
          <p:cNvPr id="3" name="Content Placeholder 2">
            <a:extLst>
              <a:ext uri="{FF2B5EF4-FFF2-40B4-BE49-F238E27FC236}">
                <a16:creationId xmlns:a16="http://schemas.microsoft.com/office/drawing/2014/main" id="{9AC4D380-5DC6-4C8B-BA28-07FA21CC2C88}"/>
              </a:ext>
            </a:extLst>
          </p:cNvPr>
          <p:cNvSpPr>
            <a:spLocks noGrp="1"/>
          </p:cNvSpPr>
          <p:nvPr>
            <p:ph idx="1"/>
          </p:nvPr>
        </p:nvSpPr>
        <p:spPr>
          <a:xfrm>
            <a:off x="838200" y="1888067"/>
            <a:ext cx="10515600" cy="4288896"/>
          </a:xfrm>
        </p:spPr>
        <p:txBody>
          <a:bodyPr>
            <a:normAutofit fontScale="70000" lnSpcReduction="20000"/>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One must </a:t>
            </a:r>
            <a:r>
              <a:rPr lang="en-US" sz="2000" b="1" dirty="0">
                <a:latin typeface="Calibri" panose="020F0502020204030204" pitchFamily="34" charset="0"/>
                <a:ea typeface="Calibri" panose="020F0502020204030204" pitchFamily="34" charset="0"/>
                <a:cs typeface="Arial" panose="020B0604020202020204" pitchFamily="34" charset="0"/>
              </a:rPr>
              <a:t>configure</a:t>
            </a:r>
            <a:r>
              <a:rPr lang="en-US" sz="2000" dirty="0">
                <a:latin typeface="Calibri" panose="020F0502020204030204" pitchFamily="34" charset="0"/>
                <a:ea typeface="Calibri" panose="020F0502020204030204" pitchFamily="34" charset="0"/>
                <a:cs typeface="Arial" panose="020B0604020202020204" pitchFamily="34" charset="0"/>
              </a:rPr>
              <a:t>(fill) the following parameters, </a:t>
            </a:r>
            <a:r>
              <a:rPr lang="en-US" sz="2000" dirty="0">
                <a:effectLst/>
                <a:latin typeface="Calibri" panose="020F0502020204030204" pitchFamily="34" charset="0"/>
                <a:ea typeface="Calibri" panose="020F0502020204030204" pitchFamily="34" charset="0"/>
                <a:cs typeface="Arial" panose="020B0604020202020204" pitchFamily="34" charset="0"/>
              </a:rPr>
              <a:t>Before sending the go signal:</a:t>
            </a:r>
          </a:p>
          <a:p>
            <a:pPr lvl="1"/>
            <a:r>
              <a:rPr lang="en-US" sz="1600" dirty="0">
                <a:effectLst/>
                <a:latin typeface="Calibri" panose="020F0502020204030204" pitchFamily="34" charset="0"/>
                <a:ea typeface="Calibri" panose="020F0502020204030204" pitchFamily="34" charset="0"/>
                <a:cs typeface="Arial" panose="020B0604020202020204" pitchFamily="34" charset="0"/>
              </a:rPr>
              <a:t>At least 8 data points need to be </a:t>
            </a:r>
            <a:r>
              <a:rPr lang="en-US" sz="1600" b="1" dirty="0">
                <a:effectLst/>
                <a:latin typeface="Calibri" panose="020F0502020204030204" pitchFamily="34" charset="0"/>
                <a:ea typeface="Calibri" panose="020F0502020204030204" pitchFamily="34" charset="0"/>
                <a:cs typeface="Arial" panose="020B0604020202020204" pitchFamily="34" charset="0"/>
              </a:rPr>
              <a:t>written</a:t>
            </a:r>
            <a:r>
              <a:rPr lang="en-US" sz="1600" dirty="0">
                <a:effectLst/>
                <a:latin typeface="Calibri" panose="020F0502020204030204" pitchFamily="34" charset="0"/>
                <a:ea typeface="Calibri" panose="020F0502020204030204" pitchFamily="34" charset="0"/>
                <a:cs typeface="Arial" panose="020B0604020202020204" pitchFamily="34" charset="0"/>
              </a:rPr>
              <a:t> to the IP’s RAM. </a:t>
            </a:r>
          </a:p>
          <a:p>
            <a:pPr lvl="1"/>
            <a:r>
              <a:rPr lang="en-US" sz="1600" dirty="0">
                <a:latin typeface="Calibri" panose="020F0502020204030204" pitchFamily="34" charset="0"/>
                <a:cs typeface="Arial" panose="020B0604020202020204" pitchFamily="34" charset="0"/>
              </a:rPr>
              <a:t>The “First ram </a:t>
            </a:r>
            <a:r>
              <a:rPr lang="en-US" sz="1600" dirty="0" err="1">
                <a:latin typeface="Calibri" panose="020F0502020204030204" pitchFamily="34" charset="0"/>
                <a:cs typeface="Arial" panose="020B0604020202020204" pitchFamily="34" charset="0"/>
              </a:rPr>
              <a:t>addr</a:t>
            </a:r>
            <a:r>
              <a:rPr lang="en-US" sz="1600" dirty="0">
                <a:latin typeface="Calibri" panose="020F0502020204030204" pitchFamily="34" charset="0"/>
                <a:cs typeface="Arial" panose="020B0604020202020204" pitchFamily="34" charset="0"/>
              </a:rPr>
              <a:t>”, “Last ram </a:t>
            </a:r>
            <a:r>
              <a:rPr lang="en-US" sz="1600" dirty="0" err="1">
                <a:latin typeface="Calibri" panose="020F0502020204030204" pitchFamily="34" charset="0"/>
                <a:cs typeface="Arial" panose="020B0604020202020204" pitchFamily="34" charset="0"/>
              </a:rPr>
              <a:t>addr</a:t>
            </a:r>
            <a:r>
              <a:rPr lang="en-US" sz="1600" dirty="0">
                <a:latin typeface="Calibri" panose="020F0502020204030204" pitchFamily="34" charset="0"/>
                <a:cs typeface="Arial" panose="020B0604020202020204" pitchFamily="34" charset="0"/>
              </a:rPr>
              <a:t>” registers should be configured (not necessarily in this order).</a:t>
            </a:r>
          </a:p>
          <a:p>
            <a:pPr marL="457200" lvl="1" indent="0">
              <a:buNone/>
            </a:pPr>
            <a:endParaRPr lang="en-US" sz="1600" dirty="0">
              <a:latin typeface="Calibri" panose="020F0502020204030204" pitchFamily="34" charset="0"/>
              <a:cs typeface="Arial" panose="020B0604020202020204" pitchFamily="34" charset="0"/>
            </a:endParaRPr>
          </a:p>
          <a:p>
            <a:pPr marL="457200" lvl="1" indent="0">
              <a:buNone/>
            </a:pPr>
            <a:endParaRPr lang="en-US" sz="16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Configuration of other parameters:</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centroids value:</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a:t>
            </a:r>
            <a:r>
              <a:rPr lang="en-US" sz="1600" b="1" dirty="0">
                <a:latin typeface="Calibri" panose="020F0502020204030204" pitchFamily="34" charset="0"/>
                <a:cs typeface="Arial" panose="020B0604020202020204" pitchFamily="34" charset="0"/>
              </a:rPr>
              <a:t>default</a:t>
            </a:r>
            <a:r>
              <a:rPr lang="en-US" sz="1600" dirty="0">
                <a:latin typeface="Calibri" panose="020F0502020204030204" pitchFamily="34" charset="0"/>
                <a:cs typeface="Arial" panose="020B0604020202020204" pitchFamily="34" charset="0"/>
              </a:rPr>
              <a:t> </a:t>
            </a:r>
            <a:r>
              <a:rPr lang="en-US" sz="1600" b="1" dirty="0">
                <a:latin typeface="Calibri" panose="020F0502020204030204" pitchFamily="34" charset="0"/>
                <a:cs typeface="Arial" panose="020B0604020202020204" pitchFamily="34" charset="0"/>
              </a:rPr>
              <a:t>value</a:t>
            </a:r>
            <a:r>
              <a:rPr lang="en-US" sz="1600" dirty="0">
                <a:latin typeface="Calibri" panose="020F0502020204030204" pitchFamily="34" charset="0"/>
                <a:cs typeface="Arial" panose="020B0604020202020204" pitchFamily="34" charset="0"/>
              </a:rPr>
              <a:t> for all centroids initial is zero.</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Can be </a:t>
            </a:r>
            <a:r>
              <a:rPr lang="en-US" sz="1600" b="1" dirty="0">
                <a:latin typeface="Calibri" panose="020F0502020204030204" pitchFamily="34" charset="0"/>
                <a:cs typeface="Arial" panose="020B0604020202020204" pitchFamily="34" charset="0"/>
              </a:rPr>
              <a:t>changed</a:t>
            </a:r>
            <a:r>
              <a:rPr lang="en-US" sz="1600" dirty="0">
                <a:latin typeface="Calibri" panose="020F0502020204030204" pitchFamily="34" charset="0"/>
                <a:cs typeface="Arial" panose="020B0604020202020204" pitchFamily="34" charset="0"/>
              </a:rPr>
              <a:t>, by writing values to registers “</a:t>
            </a:r>
            <a:r>
              <a:rPr lang="en-US" sz="1600" dirty="0" err="1">
                <a:latin typeface="Calibri" panose="020F0502020204030204" pitchFamily="34" charset="0"/>
                <a:cs typeface="Arial" panose="020B0604020202020204" pitchFamily="34" charset="0"/>
              </a:rPr>
              <a:t>Cent_X_reg</a:t>
            </a:r>
            <a:r>
              <a:rPr lang="en-US" sz="1600" dirty="0">
                <a:latin typeface="Calibri" panose="020F0502020204030204" pitchFamily="34" charset="0"/>
                <a:cs typeface="Arial" panose="020B0604020202020204" pitchFamily="34" charset="0"/>
              </a:rPr>
              <a:t>”, where  X is an integer between 1 and 8.</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Threshold’s value:</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Used for convergence </a:t>
            </a:r>
            <a:r>
              <a:rPr lang="en-US" sz="1600" b="1" dirty="0">
                <a:latin typeface="Calibri" panose="020F0502020204030204" pitchFamily="34" charset="0"/>
                <a:cs typeface="Arial" panose="020B0604020202020204" pitchFamily="34" charset="0"/>
              </a:rPr>
              <a:t>check</a:t>
            </a:r>
            <a:r>
              <a:rPr lang="en-US" sz="1600" dirty="0">
                <a:latin typeface="Calibri" panose="020F0502020204030204" pitchFamily="34" charset="0"/>
                <a:cs typeface="Arial" panose="020B0604020202020204" pitchFamily="34" charset="0"/>
              </a:rPr>
              <a:t> of the algorithm.</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a:t>
            </a:r>
            <a:r>
              <a:rPr lang="en-US" sz="1600" b="1" dirty="0">
                <a:latin typeface="Calibri" panose="020F0502020204030204" pitchFamily="34" charset="0"/>
                <a:cs typeface="Arial" panose="020B0604020202020204" pitchFamily="34" charset="0"/>
              </a:rPr>
              <a:t>default</a:t>
            </a:r>
            <a:r>
              <a:rPr lang="en-US" sz="1600" dirty="0">
                <a:latin typeface="Calibri" panose="020F0502020204030204" pitchFamily="34" charset="0"/>
                <a:cs typeface="Arial" panose="020B0604020202020204" pitchFamily="34" charset="0"/>
              </a:rPr>
              <a:t> value for threshold is zero.</a:t>
            </a:r>
          </a:p>
          <a:p>
            <a:pPr lvl="1">
              <a:lnSpc>
                <a:spcPct val="107000"/>
              </a:lnSpc>
              <a:spcBef>
                <a:spcPts val="0"/>
              </a:spcBef>
              <a:spcAft>
                <a:spcPts val="800"/>
              </a:spcAft>
            </a:pPr>
            <a:r>
              <a:rPr lang="en-US" sz="1600" b="1" dirty="0">
                <a:latin typeface="Calibri" panose="020F0502020204030204" pitchFamily="34" charset="0"/>
                <a:cs typeface="Arial" panose="020B0604020202020204" pitchFamily="34" charset="0"/>
              </a:rPr>
              <a:t>May</a:t>
            </a:r>
            <a:r>
              <a:rPr lang="en-US" sz="1600" dirty="0">
                <a:latin typeface="Calibri" panose="020F0502020204030204" pitchFamily="34" charset="0"/>
                <a:cs typeface="Arial" panose="020B0604020202020204" pitchFamily="34" charset="0"/>
              </a:rPr>
              <a:t> be configured by user.</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It can be configured by writing the desired threshold value to register “Thresh hold”.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spcAft>
                <a:spcPts val="800"/>
              </a:spcAft>
              <a:buNone/>
            </a:pPr>
            <a:endParaRPr lang="en-US" sz="20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Afterwards, </a:t>
            </a:r>
            <a:r>
              <a:rPr lang="en-US" sz="2000" b="1" dirty="0">
                <a:effectLst/>
                <a:latin typeface="Calibri" panose="020F0502020204030204" pitchFamily="34" charset="0"/>
                <a:ea typeface="Calibri" panose="020F0502020204030204" pitchFamily="34" charset="0"/>
                <a:cs typeface="Arial" panose="020B0604020202020204" pitchFamily="34" charset="0"/>
              </a:rPr>
              <a:t>sending</a:t>
            </a:r>
            <a:r>
              <a:rPr lang="en-US" sz="2000" dirty="0">
                <a:effectLst/>
                <a:latin typeface="Calibri" panose="020F0502020204030204" pitchFamily="34" charset="0"/>
                <a:ea typeface="Calibri" panose="020F0502020204030204" pitchFamily="34" charset="0"/>
                <a:cs typeface="Arial" panose="020B0604020202020204" pitchFamily="34" charset="0"/>
              </a:rPr>
              <a:t> the go signal will </a:t>
            </a:r>
            <a:r>
              <a:rPr lang="en-US" sz="2000" dirty="0">
                <a:latin typeface="Calibri" panose="020F0502020204030204" pitchFamily="34" charset="0"/>
                <a:cs typeface="Arial" panose="020B0604020202020204" pitchFamily="34" charset="0"/>
              </a:rPr>
              <a:t>instruct the DUT to </a:t>
            </a:r>
            <a:r>
              <a:rPr lang="en-US" sz="2000" b="1" dirty="0">
                <a:latin typeface="Calibri" panose="020F0502020204030204" pitchFamily="34" charset="0"/>
                <a:cs typeface="Arial" panose="020B0604020202020204" pitchFamily="34" charset="0"/>
              </a:rPr>
              <a:t>start</a:t>
            </a:r>
            <a:r>
              <a:rPr lang="en-US" sz="2000" dirty="0">
                <a:latin typeface="Calibri" panose="020F0502020204030204" pitchFamily="34" charset="0"/>
                <a:cs typeface="Arial" panose="020B0604020202020204" pitchFamily="34" charset="0"/>
              </a:rPr>
              <a:t> its function.</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To do so, user has to write the value ‘1’ to register named “</a:t>
            </a:r>
            <a:r>
              <a:rPr lang="en-US" sz="1600" dirty="0" err="1">
                <a:latin typeface="Calibri" panose="020F0502020204030204" pitchFamily="34" charset="0"/>
                <a:cs typeface="Arial" panose="020B0604020202020204" pitchFamily="34" charset="0"/>
              </a:rPr>
              <a:t>Go_reg</a:t>
            </a:r>
            <a:r>
              <a:rPr lang="en-US" sz="1600" dirty="0">
                <a:latin typeface="Calibri" panose="020F0502020204030204" pitchFamily="34" charset="0"/>
                <a:cs typeface="Arial" panose="020B0604020202020204" pitchFamily="34" charset="0"/>
              </a:rPr>
              <a:t>”.</a:t>
            </a:r>
          </a:p>
          <a:p>
            <a:pPr marL="457200" lvl="1" indent="0">
              <a:lnSpc>
                <a:spcPct val="107000"/>
              </a:lnSpc>
              <a:spcBef>
                <a:spcPts val="0"/>
              </a:spcBef>
              <a:spcAft>
                <a:spcPts val="800"/>
              </a:spcAft>
              <a:buNone/>
            </a:pPr>
            <a:endParaRPr lang="en-US" sz="1600" dirty="0">
              <a:latin typeface="Calibri" panose="020F0502020204030204" pitchFamily="34" charset="0"/>
              <a:cs typeface="Arial" panose="020B0604020202020204" pitchFamily="34" charset="0"/>
            </a:endParaRP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3200" dirty="0"/>
          </a:p>
        </p:txBody>
      </p:sp>
    </p:spTree>
    <p:extLst>
      <p:ext uri="{BB962C8B-B14F-4D97-AF65-F5344CB8AC3E}">
        <p14:creationId xmlns:p14="http://schemas.microsoft.com/office/powerpoint/2010/main" val="12875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6FA7-317A-4F4E-A58A-41999A072EEC}"/>
              </a:ext>
            </a:extLst>
          </p:cNvPr>
          <p:cNvSpPr>
            <a:spLocks noGrp="1"/>
          </p:cNvSpPr>
          <p:nvPr>
            <p:ph type="title"/>
          </p:nvPr>
        </p:nvSpPr>
        <p:spPr/>
        <p:txBody>
          <a:bodyPr/>
          <a:lstStyle/>
          <a:p>
            <a:r>
              <a:rPr lang="en-US" dirty="0"/>
              <a:t>Implemented Environment - Transaction</a:t>
            </a:r>
          </a:p>
        </p:txBody>
      </p:sp>
      <p:sp>
        <p:nvSpPr>
          <p:cNvPr id="3" name="Content Placeholder 2">
            <a:extLst>
              <a:ext uri="{FF2B5EF4-FFF2-40B4-BE49-F238E27FC236}">
                <a16:creationId xmlns:a16="http://schemas.microsoft.com/office/drawing/2014/main" id="{93FCD4A6-DEA7-4305-AA1C-04699A089F11}"/>
              </a:ext>
            </a:extLst>
          </p:cNvPr>
          <p:cNvSpPr>
            <a:spLocks noGrp="1"/>
          </p:cNvSpPr>
          <p:nvPr>
            <p:ph idx="1"/>
          </p:nvPr>
        </p:nvSpPr>
        <p:spPr>
          <a:xfrm>
            <a:off x="266702" y="1802606"/>
            <a:ext cx="3644898" cy="4397375"/>
          </a:xfrm>
        </p:spPr>
        <p:txBody>
          <a:bodyPr>
            <a:normAutofit/>
          </a:bodyPr>
          <a:lstStyle/>
          <a:p>
            <a:r>
              <a:rPr lang="en-US" sz="2000" dirty="0"/>
              <a:t>Main transaction called </a:t>
            </a:r>
            <a:r>
              <a:rPr lang="en-US" sz="2000" dirty="0" err="1"/>
              <a:t>Kmeans_transaction</a:t>
            </a:r>
            <a:r>
              <a:rPr lang="en-US" sz="2000" dirty="0"/>
              <a:t>.</a:t>
            </a:r>
          </a:p>
          <a:p>
            <a:endParaRPr lang="en-US" sz="2000" dirty="0"/>
          </a:p>
          <a:p>
            <a:r>
              <a:rPr lang="en-US" sz="2000" dirty="0"/>
              <a:t>Derived from of the UVM built in class </a:t>
            </a:r>
            <a:r>
              <a:rPr lang="en-US" sz="2000" dirty="0" err="1"/>
              <a:t>uvm_sequence_item</a:t>
            </a:r>
            <a:r>
              <a:rPr lang="en-US" sz="2000" dirty="0"/>
              <a:t>.</a:t>
            </a:r>
          </a:p>
          <a:p>
            <a:endParaRPr lang="en-US" sz="2000" dirty="0"/>
          </a:p>
          <a:p>
            <a:r>
              <a:rPr lang="en-US" sz="2000" dirty="0"/>
              <a:t>consists the following variables and constraints:</a:t>
            </a:r>
          </a:p>
          <a:p>
            <a:endParaRPr lang="en-US" sz="2000" dirty="0"/>
          </a:p>
        </p:txBody>
      </p:sp>
      <p:graphicFrame>
        <p:nvGraphicFramePr>
          <p:cNvPr id="5" name="Table 4">
            <a:extLst>
              <a:ext uri="{FF2B5EF4-FFF2-40B4-BE49-F238E27FC236}">
                <a16:creationId xmlns:a16="http://schemas.microsoft.com/office/drawing/2014/main" id="{836312AF-7875-4A6F-83DA-085A5388C964}"/>
              </a:ext>
            </a:extLst>
          </p:cNvPr>
          <p:cNvGraphicFramePr>
            <a:graphicFrameLocks noGrp="1"/>
          </p:cNvGraphicFramePr>
          <p:nvPr>
            <p:extLst>
              <p:ext uri="{D42A27DB-BD31-4B8C-83A1-F6EECF244321}">
                <p14:modId xmlns:p14="http://schemas.microsoft.com/office/powerpoint/2010/main" val="347461367"/>
              </p:ext>
            </p:extLst>
          </p:nvPr>
        </p:nvGraphicFramePr>
        <p:xfrm>
          <a:off x="4300819" y="1573806"/>
          <a:ext cx="7319682" cy="4711802"/>
        </p:xfrm>
        <a:graphic>
          <a:graphicData uri="http://schemas.openxmlformats.org/drawingml/2006/table">
            <a:tbl>
              <a:tblPr firstRow="1" firstCol="1" bandRow="1">
                <a:tableStyleId>{5C22544A-7EE6-4342-B048-85BDC9FD1C3A}</a:tableStyleId>
              </a:tblPr>
              <a:tblGrid>
                <a:gridCol w="1485141">
                  <a:extLst>
                    <a:ext uri="{9D8B030D-6E8A-4147-A177-3AD203B41FA5}">
                      <a16:colId xmlns:a16="http://schemas.microsoft.com/office/drawing/2014/main" val="1817440064"/>
                    </a:ext>
                  </a:extLst>
                </a:gridCol>
                <a:gridCol w="936573">
                  <a:extLst>
                    <a:ext uri="{9D8B030D-6E8A-4147-A177-3AD203B41FA5}">
                      <a16:colId xmlns:a16="http://schemas.microsoft.com/office/drawing/2014/main" val="3257503677"/>
                    </a:ext>
                  </a:extLst>
                </a:gridCol>
                <a:gridCol w="2705457">
                  <a:extLst>
                    <a:ext uri="{9D8B030D-6E8A-4147-A177-3AD203B41FA5}">
                      <a16:colId xmlns:a16="http://schemas.microsoft.com/office/drawing/2014/main" val="1196645758"/>
                    </a:ext>
                  </a:extLst>
                </a:gridCol>
                <a:gridCol w="2192511">
                  <a:extLst>
                    <a:ext uri="{9D8B030D-6E8A-4147-A177-3AD203B41FA5}">
                      <a16:colId xmlns:a16="http://schemas.microsoft.com/office/drawing/2014/main" val="1244982531"/>
                    </a:ext>
                  </a:extLst>
                </a:gridCol>
              </a:tblGrid>
              <a:tr h="205153">
                <a:tc>
                  <a:txBody>
                    <a:bodyPr/>
                    <a:lstStyle/>
                    <a:p>
                      <a:pPr marL="0" marR="0">
                        <a:lnSpc>
                          <a:spcPct val="107000"/>
                        </a:lnSpc>
                        <a:spcBef>
                          <a:spcPts val="0"/>
                        </a:spcBef>
                        <a:spcAft>
                          <a:spcPts val="0"/>
                        </a:spcAft>
                      </a:pPr>
                      <a:r>
                        <a:rPr lang="en-US" sz="1400">
                          <a:effectLst/>
                        </a:rPr>
                        <a:t>Variable name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Type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Minimal Constraint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Purpose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646468566"/>
                  </a:ext>
                </a:extLst>
              </a:tr>
              <a:tr h="718657">
                <a:tc>
                  <a:txBody>
                    <a:bodyPr/>
                    <a:lstStyle/>
                    <a:p>
                      <a:pPr marL="0" marR="0">
                        <a:lnSpc>
                          <a:spcPct val="107000"/>
                        </a:lnSpc>
                        <a:spcBef>
                          <a:spcPts val="0"/>
                        </a:spcBef>
                        <a:spcAft>
                          <a:spcPts val="0"/>
                        </a:spcAft>
                      </a:pPr>
                      <a:r>
                        <a:rPr lang="en-US" sz="1400">
                          <a:effectLst/>
                        </a:rPr>
                        <a:t>Centroids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[8][91]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Randomly generate initial centroid values.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378275006"/>
                  </a:ext>
                </a:extLst>
              </a:tr>
              <a:tr h="900331">
                <a:tc>
                  <a:txBody>
                    <a:bodyPr/>
                    <a:lstStyle/>
                    <a:p>
                      <a:pPr marL="0" marR="0">
                        <a:lnSpc>
                          <a:spcPct val="107000"/>
                        </a:lnSpc>
                        <a:spcBef>
                          <a:spcPts val="0"/>
                        </a:spcBef>
                        <a:spcAft>
                          <a:spcPts val="0"/>
                        </a:spcAft>
                      </a:pPr>
                      <a:r>
                        <a:rPr lang="en-US" sz="1400" dirty="0" err="1">
                          <a:effectLst/>
                        </a:rPr>
                        <a:t>Num_points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int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Between 8 and 512.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Generate the number of input 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711791806"/>
                  </a:ext>
                </a:extLst>
              </a:tr>
              <a:tr h="718657">
                <a:tc>
                  <a:txBody>
                    <a:bodyPr/>
                    <a:lstStyle/>
                    <a:p>
                      <a:pPr marL="0" marR="0">
                        <a:lnSpc>
                          <a:spcPct val="107000"/>
                        </a:lnSpc>
                        <a:spcBef>
                          <a:spcPts val="0"/>
                        </a:spcBef>
                        <a:spcAft>
                          <a:spcPts val="0"/>
                        </a:spcAft>
                      </a:pPr>
                      <a:r>
                        <a:rPr lang="en-US" sz="1400" dirty="0">
                          <a:effectLst/>
                        </a:rPr>
                        <a:t>Data_points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[512][91]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Generate input points values.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1996725939"/>
                  </a:ext>
                </a:extLst>
              </a:tr>
              <a:tr h="536983">
                <a:tc>
                  <a:txBody>
                    <a:bodyPr/>
                    <a:lstStyle/>
                    <a:p>
                      <a:pPr marL="0" marR="0">
                        <a:lnSpc>
                          <a:spcPct val="107000"/>
                        </a:lnSpc>
                        <a:spcBef>
                          <a:spcPts val="0"/>
                        </a:spcBef>
                        <a:spcAft>
                          <a:spcPts val="0"/>
                        </a:spcAft>
                      </a:pPr>
                      <a:r>
                        <a:rPr lang="en-US" sz="1400">
                          <a:effectLst/>
                        </a:rPr>
                        <a:t>Threshold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[12:0]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threshold[12:8] == 5'd0</a:t>
                      </a:r>
                    </a:p>
                    <a:p>
                      <a:pPr marL="0" marR="0">
                        <a:lnSpc>
                          <a:spcPct val="107000"/>
                        </a:lnSpc>
                        <a:spcBef>
                          <a:spcPts val="0"/>
                        </a:spcBef>
                        <a:spcAft>
                          <a:spcPts val="0"/>
                        </a:spcAft>
                      </a:pPr>
                      <a:r>
                        <a:rPr lang="en-US" sz="1400" dirty="0">
                          <a:effectLst/>
                        </a:rPr>
                        <a:t>(so the threshold is small)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generate thresh – hold.</a:t>
                      </a:r>
                    </a:p>
                  </a:txBody>
                  <a:tcPr marL="64753" marR="64753" marT="0" marB="0"/>
                </a:tc>
                <a:extLst>
                  <a:ext uri="{0D108BD9-81ED-4DB2-BD59-A6C34878D82A}">
                    <a16:rowId xmlns:a16="http://schemas.microsoft.com/office/drawing/2014/main" val="3854913355"/>
                  </a:ext>
                </a:extLst>
              </a:tr>
              <a:tr h="900331">
                <a:tc>
                  <a:txBody>
                    <a:bodyPr/>
                    <a:lstStyle/>
                    <a:p>
                      <a:pPr marL="0" marR="0">
                        <a:lnSpc>
                          <a:spcPct val="107000"/>
                        </a:lnSpc>
                        <a:spcBef>
                          <a:spcPts val="0"/>
                        </a:spcBef>
                        <a:spcAft>
                          <a:spcPts val="0"/>
                        </a:spcAft>
                      </a:pPr>
                      <a:r>
                        <a:rPr lang="en-US" sz="1400">
                          <a:effectLst/>
                        </a:rPr>
                        <a:t>first_point_index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Between 1 to largest allowed so that we have at least </a:t>
                      </a:r>
                      <a:r>
                        <a:rPr lang="en-US" sz="1400" dirty="0" err="1">
                          <a:effectLst/>
                        </a:rPr>
                        <a:t>Num_points</a:t>
                      </a:r>
                      <a:r>
                        <a:rPr lang="en-US" sz="1400" dirty="0">
                          <a:effectLst/>
                        </a:rPr>
                        <a:t> as generated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First ram index where data points will be written to.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566708113"/>
                  </a:ext>
                </a:extLst>
              </a:tr>
              <a:tr h="718657">
                <a:tc>
                  <a:txBody>
                    <a:bodyPr/>
                    <a:lstStyle/>
                    <a:p>
                      <a:pPr marL="0" marR="0">
                        <a:lnSpc>
                          <a:spcPct val="107000"/>
                        </a:lnSpc>
                        <a:spcBef>
                          <a:spcPts val="0"/>
                        </a:spcBef>
                        <a:spcAft>
                          <a:spcPts val="0"/>
                        </a:spcAft>
                      </a:pPr>
                      <a:r>
                        <a:rPr lang="en-US" sz="1400" dirty="0">
                          <a:effectLst/>
                        </a:rPr>
                        <a:t>last_point_index</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Has to be sum of first </a:t>
                      </a:r>
                      <a:r>
                        <a:rPr lang="en-US" sz="1400" dirty="0" err="1">
                          <a:effectLst/>
                          <a:latin typeface="Calibri" panose="020F0502020204030204" pitchFamily="34" charset="0"/>
                          <a:ea typeface="Calibri" panose="020F0502020204030204" pitchFamily="34" charset="0"/>
                          <a:cs typeface="Arial" panose="020B0604020202020204" pitchFamily="34" charset="0"/>
                        </a:rPr>
                        <a:t>idx</a:t>
                      </a:r>
                      <a:r>
                        <a:rPr lang="en-US" sz="1400" dirty="0">
                          <a:effectLst/>
                          <a:latin typeface="Calibri" panose="020F0502020204030204" pitchFamily="34" charset="0"/>
                          <a:ea typeface="Calibri" panose="020F0502020204030204" pitchFamily="34" charset="0"/>
                          <a:cs typeface="Arial" panose="020B0604020202020204" pitchFamily="34" charset="0"/>
                        </a:rPr>
                        <a:t> with num of points.</a:t>
                      </a:r>
                    </a:p>
                  </a:txBody>
                  <a:tcPr marL="64753" marR="64753" marT="0" marB="0"/>
                </a:tc>
                <a:tc>
                  <a:txBody>
                    <a:bodyPr/>
                    <a:lstStyle/>
                    <a:p>
                      <a:pPr marL="0" marR="0">
                        <a:lnSpc>
                          <a:spcPct val="107000"/>
                        </a:lnSpc>
                        <a:spcBef>
                          <a:spcPts val="0"/>
                        </a:spcBef>
                        <a:spcAft>
                          <a:spcPts val="0"/>
                        </a:spcAft>
                      </a:pPr>
                      <a:r>
                        <a:rPr lang="en-US" sz="1400" dirty="0">
                          <a:effectLst/>
                        </a:rPr>
                        <a:t>Last ram index where data points will be written to.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700088725"/>
                  </a:ext>
                </a:extLst>
              </a:tr>
            </a:tbl>
          </a:graphicData>
        </a:graphic>
      </p:graphicFrame>
    </p:spTree>
    <p:extLst>
      <p:ext uri="{BB962C8B-B14F-4D97-AF65-F5344CB8AC3E}">
        <p14:creationId xmlns:p14="http://schemas.microsoft.com/office/powerpoint/2010/main" val="412042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B7CE-2B28-4D18-B0B5-00CBBA2760E0}"/>
              </a:ext>
            </a:extLst>
          </p:cNvPr>
          <p:cNvSpPr>
            <a:spLocks noGrp="1"/>
          </p:cNvSpPr>
          <p:nvPr>
            <p:ph type="title"/>
          </p:nvPr>
        </p:nvSpPr>
        <p:spPr/>
        <p:txBody>
          <a:bodyPr/>
          <a:lstStyle/>
          <a:p>
            <a:r>
              <a:rPr lang="en-US" dirty="0"/>
              <a:t>Implemented Environment - Sequence</a:t>
            </a:r>
          </a:p>
        </p:txBody>
      </p:sp>
      <p:sp>
        <p:nvSpPr>
          <p:cNvPr id="3" name="Content Placeholder 2">
            <a:extLst>
              <a:ext uri="{FF2B5EF4-FFF2-40B4-BE49-F238E27FC236}">
                <a16:creationId xmlns:a16="http://schemas.microsoft.com/office/drawing/2014/main" id="{025688D2-EA4D-46B1-BAD4-522B08A10FDA}"/>
              </a:ext>
            </a:extLst>
          </p:cNvPr>
          <p:cNvSpPr>
            <a:spLocks noGrp="1"/>
          </p:cNvSpPr>
          <p:nvPr>
            <p:ph idx="1"/>
          </p:nvPr>
        </p:nvSpPr>
        <p:spPr>
          <a:xfrm>
            <a:off x="838200" y="1939925"/>
            <a:ext cx="10515600" cy="4351338"/>
          </a:xfrm>
        </p:spPr>
        <p:txBody>
          <a:bodyPr>
            <a:normAutofit/>
          </a:bodyPr>
          <a:lstStyle/>
          <a:p>
            <a:r>
              <a:rPr lang="en-US" sz="2000" dirty="0"/>
              <a:t>Derived from the UVM built in class </a:t>
            </a:r>
            <a:r>
              <a:rPr lang="en-US" sz="2000" dirty="0" err="1"/>
              <a:t>uvm_sequence</a:t>
            </a:r>
            <a:r>
              <a:rPr lang="en-US" sz="2000" dirty="0"/>
              <a:t>.</a:t>
            </a:r>
          </a:p>
          <a:p>
            <a:endParaRPr lang="en-US" sz="2000" dirty="0"/>
          </a:p>
          <a:p>
            <a:r>
              <a:rPr lang="en-US" sz="2000" dirty="0"/>
              <a:t>The instance of sequence class was named </a:t>
            </a:r>
            <a:r>
              <a:rPr lang="en-US" sz="2000" dirty="0" err="1"/>
              <a:t>Kmeans_in_sequence</a:t>
            </a:r>
            <a:r>
              <a:rPr lang="en-US" sz="2000" dirty="0"/>
              <a:t> and consists:</a:t>
            </a:r>
          </a:p>
          <a:p>
            <a:pPr lvl="1"/>
            <a:r>
              <a:rPr lang="en-US" sz="1800" dirty="0"/>
              <a:t>Variable called </a:t>
            </a:r>
            <a:r>
              <a:rPr lang="en-US" sz="1800" dirty="0" err="1"/>
              <a:t>num_txs</a:t>
            </a:r>
            <a:r>
              <a:rPr lang="en-US" sz="1800" dirty="0"/>
              <a:t> – the </a:t>
            </a:r>
            <a:r>
              <a:rPr lang="en-US" sz="1800" b="1" dirty="0"/>
              <a:t>number</a:t>
            </a:r>
            <a:r>
              <a:rPr lang="en-US" sz="1800" dirty="0"/>
              <a:t> of Testbench’s transactions.</a:t>
            </a:r>
          </a:p>
          <a:p>
            <a:pPr lvl="1"/>
            <a:r>
              <a:rPr lang="en-US" sz="1800" dirty="0"/>
              <a:t>At each instantiated new transaction, the </a:t>
            </a:r>
            <a:r>
              <a:rPr lang="en-US" sz="1800" b="1" dirty="0"/>
              <a:t>randomize</a:t>
            </a:r>
            <a:r>
              <a:rPr lang="en-US" sz="1800" dirty="0"/>
              <a:t> function will generate all “rand” type related variables.</a:t>
            </a:r>
          </a:p>
          <a:p>
            <a:pPr lvl="1"/>
            <a:r>
              <a:rPr lang="en-US" sz="1800" dirty="0"/>
              <a:t>Afterwards, the transaction </a:t>
            </a:r>
            <a:r>
              <a:rPr lang="en-US" sz="1800" b="1" dirty="0"/>
              <a:t>sent</a:t>
            </a:r>
            <a:r>
              <a:rPr lang="en-US" sz="1800" dirty="0"/>
              <a:t> to the driver, </a:t>
            </a:r>
            <a:r>
              <a:rPr lang="en-US" sz="1800" b="1" dirty="0"/>
              <a:t>waiting</a:t>
            </a:r>
            <a:r>
              <a:rPr lang="en-US" sz="1800" dirty="0"/>
              <a:t> for him to finish.</a:t>
            </a:r>
          </a:p>
          <a:p>
            <a:pPr lvl="1"/>
            <a:r>
              <a:rPr lang="en-US" sz="1800" dirty="0"/>
              <a:t>When the driver finishes the transaction, the driver </a:t>
            </a:r>
            <a:r>
              <a:rPr lang="en-US" sz="1800" b="1" dirty="0"/>
              <a:t>reports</a:t>
            </a:r>
            <a:r>
              <a:rPr lang="en-US" sz="1800" dirty="0"/>
              <a:t> the sequencer, which then can send another one, and so on.</a:t>
            </a:r>
          </a:p>
        </p:txBody>
      </p:sp>
    </p:spTree>
    <p:extLst>
      <p:ext uri="{BB962C8B-B14F-4D97-AF65-F5344CB8AC3E}">
        <p14:creationId xmlns:p14="http://schemas.microsoft.com/office/powerpoint/2010/main" val="409928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0213-F588-48EA-B29D-C615D17C100A}"/>
              </a:ext>
            </a:extLst>
          </p:cNvPr>
          <p:cNvSpPr>
            <a:spLocks noGrp="1"/>
          </p:cNvSpPr>
          <p:nvPr>
            <p:ph type="title"/>
          </p:nvPr>
        </p:nvSpPr>
        <p:spPr/>
        <p:txBody>
          <a:bodyPr/>
          <a:lstStyle/>
          <a:p>
            <a:r>
              <a:rPr lang="en-US" u="sng" dirty="0"/>
              <a:t>Content</a:t>
            </a:r>
            <a:endParaRPr lang="en-US" dirty="0"/>
          </a:p>
        </p:txBody>
      </p:sp>
      <p:sp>
        <p:nvSpPr>
          <p:cNvPr id="3" name="Content Placeholder 2">
            <a:extLst>
              <a:ext uri="{FF2B5EF4-FFF2-40B4-BE49-F238E27FC236}">
                <a16:creationId xmlns:a16="http://schemas.microsoft.com/office/drawing/2014/main" id="{509AF0B6-00AE-41CB-A23F-1029F5BB80D5}"/>
              </a:ext>
            </a:extLst>
          </p:cNvPr>
          <p:cNvSpPr>
            <a:spLocks noGrp="1"/>
          </p:cNvSpPr>
          <p:nvPr>
            <p:ph idx="1"/>
          </p:nvPr>
        </p:nvSpPr>
        <p:spPr/>
        <p:txBody>
          <a:bodyPr>
            <a:normAutofit lnSpcReduction="10000"/>
          </a:bodyPr>
          <a:lstStyle/>
          <a:p>
            <a:r>
              <a:rPr lang="en-US" dirty="0"/>
              <a:t>Hardware Verification</a:t>
            </a:r>
          </a:p>
          <a:p>
            <a:r>
              <a:rPr lang="en-US" dirty="0"/>
              <a:t>UVM</a:t>
            </a:r>
          </a:p>
          <a:p>
            <a:r>
              <a:rPr lang="en-US" dirty="0"/>
              <a:t>DUT</a:t>
            </a:r>
          </a:p>
          <a:p>
            <a:r>
              <a:rPr lang="en-US" dirty="0"/>
              <a:t>Implemented UVM Environment</a:t>
            </a:r>
          </a:p>
          <a:p>
            <a:r>
              <a:rPr lang="en-US" dirty="0"/>
              <a:t>Test Plan</a:t>
            </a:r>
          </a:p>
          <a:p>
            <a:r>
              <a:rPr lang="en-US" dirty="0"/>
              <a:t>Tests Results</a:t>
            </a:r>
          </a:p>
          <a:p>
            <a:r>
              <a:rPr lang="en-US" dirty="0"/>
              <a:t>Bug Fixes</a:t>
            </a:r>
          </a:p>
          <a:p>
            <a:r>
              <a:rPr lang="en-US" dirty="0"/>
              <a:t>Coverage Results</a:t>
            </a:r>
          </a:p>
          <a:p>
            <a:r>
              <a:rPr lang="en-US" dirty="0"/>
              <a:t>Summary and Conclusion</a:t>
            </a:r>
          </a:p>
        </p:txBody>
      </p:sp>
    </p:spTree>
    <p:extLst>
      <p:ext uri="{BB962C8B-B14F-4D97-AF65-F5344CB8AC3E}">
        <p14:creationId xmlns:p14="http://schemas.microsoft.com/office/powerpoint/2010/main" val="125757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5CEC-CDB1-402C-A38F-48CB17F1C53D}"/>
              </a:ext>
            </a:extLst>
          </p:cNvPr>
          <p:cNvSpPr>
            <a:spLocks noGrp="1"/>
          </p:cNvSpPr>
          <p:nvPr>
            <p:ph type="title"/>
          </p:nvPr>
        </p:nvSpPr>
        <p:spPr/>
        <p:txBody>
          <a:bodyPr/>
          <a:lstStyle/>
          <a:p>
            <a:r>
              <a:rPr lang="en-US" dirty="0"/>
              <a:t>Implemented Environment - Driver</a:t>
            </a:r>
          </a:p>
        </p:txBody>
      </p:sp>
      <p:sp>
        <p:nvSpPr>
          <p:cNvPr id="3" name="Content Placeholder 2">
            <a:extLst>
              <a:ext uri="{FF2B5EF4-FFF2-40B4-BE49-F238E27FC236}">
                <a16:creationId xmlns:a16="http://schemas.microsoft.com/office/drawing/2014/main" id="{8ACA95D0-46C6-4F72-9D84-BE846EBCB309}"/>
              </a:ext>
            </a:extLst>
          </p:cNvPr>
          <p:cNvSpPr>
            <a:spLocks noGrp="1"/>
          </p:cNvSpPr>
          <p:nvPr>
            <p:ph idx="1"/>
          </p:nvPr>
        </p:nvSpPr>
        <p:spPr>
          <a:xfrm>
            <a:off x="246581" y="2141537"/>
            <a:ext cx="4438435" cy="4351338"/>
          </a:xfrm>
        </p:spPr>
        <p:txBody>
          <a:bodyPr>
            <a:normAutofit/>
          </a:bodyPr>
          <a:lstStyle/>
          <a:p>
            <a:r>
              <a:rPr lang="en-US" sz="1800" dirty="0"/>
              <a:t>Driver instantiation named </a:t>
            </a:r>
            <a:r>
              <a:rPr lang="en-US" sz="1800" dirty="0" err="1"/>
              <a:t>Kmeans_driver</a:t>
            </a:r>
            <a:r>
              <a:rPr lang="en-US" sz="1800" dirty="0"/>
              <a:t>.</a:t>
            </a:r>
          </a:p>
          <a:p>
            <a:endParaRPr lang="en-US" sz="1800" dirty="0"/>
          </a:p>
          <a:p>
            <a:r>
              <a:rPr lang="en-US" sz="1800" dirty="0"/>
              <a:t>Derived from the UVM built in class </a:t>
            </a:r>
            <a:r>
              <a:rPr lang="en-US" sz="1800" dirty="0" err="1"/>
              <a:t>uvm_driver</a:t>
            </a:r>
            <a:r>
              <a:rPr lang="en-US" sz="1800" dirty="0"/>
              <a:t>.</a:t>
            </a:r>
          </a:p>
          <a:p>
            <a:endParaRPr lang="en-US" sz="1800" dirty="0"/>
          </a:p>
          <a:p>
            <a:r>
              <a:rPr lang="en-US" sz="1800" dirty="0"/>
              <a:t>Implements the following tasks in order to </a:t>
            </a:r>
            <a:r>
              <a:rPr lang="en-US" sz="1800" dirty="0" err="1"/>
              <a:t>fullfill</a:t>
            </a:r>
            <a:r>
              <a:rPr lang="en-US" sz="1800" dirty="0"/>
              <a:t> its purpose:</a:t>
            </a:r>
          </a:p>
        </p:txBody>
      </p:sp>
      <p:pic>
        <p:nvPicPr>
          <p:cNvPr id="4" name="Picture 3">
            <a:extLst>
              <a:ext uri="{FF2B5EF4-FFF2-40B4-BE49-F238E27FC236}">
                <a16:creationId xmlns:a16="http://schemas.microsoft.com/office/drawing/2014/main" id="{25505327-97B9-40E4-8C63-3CFCE75055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63111" y="1551398"/>
            <a:ext cx="6208542" cy="5041650"/>
          </a:xfrm>
          <a:prstGeom prst="rect">
            <a:avLst/>
          </a:prstGeom>
          <a:noFill/>
          <a:ln>
            <a:noFill/>
          </a:ln>
        </p:spPr>
      </p:pic>
    </p:spTree>
    <p:extLst>
      <p:ext uri="{BB962C8B-B14F-4D97-AF65-F5344CB8AC3E}">
        <p14:creationId xmlns:p14="http://schemas.microsoft.com/office/powerpoint/2010/main" val="141210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6B06-2BF3-45EC-AE86-0B12171C4EB6}"/>
              </a:ext>
            </a:extLst>
          </p:cNvPr>
          <p:cNvSpPr>
            <a:spLocks noGrp="1"/>
          </p:cNvSpPr>
          <p:nvPr>
            <p:ph type="title"/>
          </p:nvPr>
        </p:nvSpPr>
        <p:spPr/>
        <p:txBody>
          <a:bodyPr/>
          <a:lstStyle/>
          <a:p>
            <a:r>
              <a:rPr lang="en-US" dirty="0"/>
              <a:t>Implemented Environment - Scoreboard</a:t>
            </a:r>
          </a:p>
        </p:txBody>
      </p:sp>
      <p:sp>
        <p:nvSpPr>
          <p:cNvPr id="3" name="Content Placeholder 2">
            <a:extLst>
              <a:ext uri="{FF2B5EF4-FFF2-40B4-BE49-F238E27FC236}">
                <a16:creationId xmlns:a16="http://schemas.microsoft.com/office/drawing/2014/main" id="{1B9E2A20-FF0C-47DA-9D0D-8433374FBA28}"/>
              </a:ext>
            </a:extLst>
          </p:cNvPr>
          <p:cNvSpPr>
            <a:spLocks noGrp="1"/>
          </p:cNvSpPr>
          <p:nvPr>
            <p:ph idx="1"/>
          </p:nvPr>
        </p:nvSpPr>
        <p:spPr/>
        <p:txBody>
          <a:bodyPr>
            <a:normAutofit/>
          </a:bodyPr>
          <a:lstStyle/>
          <a:p>
            <a:r>
              <a:rPr lang="en-US" sz="2000" dirty="0"/>
              <a:t>Implemented of scoreboard contains:</a:t>
            </a:r>
          </a:p>
          <a:p>
            <a:pPr lvl="1"/>
            <a:r>
              <a:rPr lang="en-US" sz="1800" dirty="0"/>
              <a:t>Two of each </a:t>
            </a:r>
            <a:r>
              <a:rPr lang="en-US" sz="1800" dirty="0" err="1"/>
              <a:t>uvm_analysis_export</a:t>
            </a:r>
            <a:r>
              <a:rPr lang="en-US" sz="1800" dirty="0"/>
              <a:t> and </a:t>
            </a:r>
            <a:r>
              <a:rPr lang="en-US" sz="1800" dirty="0" err="1"/>
              <a:t>uvm_tlm_analysis_fifo</a:t>
            </a:r>
            <a:r>
              <a:rPr lang="en-US" sz="1800" dirty="0"/>
              <a:t>.</a:t>
            </a:r>
          </a:p>
          <a:p>
            <a:pPr lvl="1"/>
            <a:r>
              <a:rPr lang="en-US" sz="1800" dirty="0"/>
              <a:t>Virtual </a:t>
            </a:r>
            <a:r>
              <a:rPr lang="en-US" sz="1800" b="1" dirty="0"/>
              <a:t>functional</a:t>
            </a:r>
            <a:r>
              <a:rPr lang="en-US" sz="1800" dirty="0"/>
              <a:t> named compare centroids</a:t>
            </a:r>
          </a:p>
          <a:p>
            <a:pPr lvl="1"/>
            <a:endParaRPr lang="en-US" sz="1800" dirty="0"/>
          </a:p>
          <a:p>
            <a:r>
              <a:rPr lang="en-US" sz="2000" dirty="0"/>
              <a:t>In Run task, calls the </a:t>
            </a:r>
            <a:r>
              <a:rPr lang="en-US" sz="2000" dirty="0" err="1"/>
              <a:t>compare_centroids</a:t>
            </a:r>
            <a:r>
              <a:rPr lang="en-US" sz="2000" dirty="0"/>
              <a:t> function to </a:t>
            </a:r>
            <a:r>
              <a:rPr lang="en-US" sz="2000" b="1" dirty="0"/>
              <a:t>determine</a:t>
            </a:r>
            <a:r>
              <a:rPr lang="en-US" sz="2000" dirty="0"/>
              <a:t> if a test run failed or passed.</a:t>
            </a:r>
          </a:p>
          <a:p>
            <a:pPr lvl="1"/>
            <a:r>
              <a:rPr lang="en-US" sz="1600" dirty="0"/>
              <a:t>Comparing the centroids of the DUT and the Ref Model.</a:t>
            </a:r>
          </a:p>
          <a:p>
            <a:pPr lvl="1"/>
            <a:r>
              <a:rPr lang="en-US" sz="1600" dirty="0"/>
              <a:t>Test </a:t>
            </a:r>
            <a:r>
              <a:rPr lang="en-US" sz="1600" b="1" dirty="0"/>
              <a:t>Passes</a:t>
            </a:r>
            <a:r>
              <a:rPr lang="en-US" sz="1600" dirty="0"/>
              <a:t> if the overall difference between all coordinates off all centroids is </a:t>
            </a:r>
            <a:r>
              <a:rPr lang="en-US" sz="1600" b="1" dirty="0"/>
              <a:t>smaller than </a:t>
            </a:r>
            <a:r>
              <a:rPr lang="en-US" sz="1600" dirty="0"/>
              <a:t>16 times the value of the threshold.</a:t>
            </a:r>
          </a:p>
          <a:p>
            <a:pPr lvl="1"/>
            <a:endParaRPr lang="en-US" sz="1600" dirty="0"/>
          </a:p>
          <a:p>
            <a:r>
              <a:rPr lang="en-US" sz="2000" dirty="0"/>
              <a:t>The pass/fail condition was derived from the functionality of the DUT and Ref Model:</a:t>
            </a:r>
          </a:p>
          <a:p>
            <a:pPr lvl="1"/>
            <a:r>
              <a:rPr lang="en-US" sz="1600" dirty="0"/>
              <a:t>A set of centroid’s are announced as converged if the difference between them to last iteration’s set is smaller than the threshold. </a:t>
            </a:r>
          </a:p>
          <a:p>
            <a:endParaRPr lang="en-US" sz="2000" dirty="0"/>
          </a:p>
        </p:txBody>
      </p:sp>
    </p:spTree>
    <p:extLst>
      <p:ext uri="{BB962C8B-B14F-4D97-AF65-F5344CB8AC3E}">
        <p14:creationId xmlns:p14="http://schemas.microsoft.com/office/powerpoint/2010/main" val="386011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E2F9-A627-425F-B759-DBEBD008A941}"/>
              </a:ext>
            </a:extLst>
          </p:cNvPr>
          <p:cNvSpPr>
            <a:spLocks noGrp="1"/>
          </p:cNvSpPr>
          <p:nvPr>
            <p:ph type="title"/>
          </p:nvPr>
        </p:nvSpPr>
        <p:spPr/>
        <p:txBody>
          <a:bodyPr/>
          <a:lstStyle/>
          <a:p>
            <a:r>
              <a:rPr lang="en-US" dirty="0"/>
              <a:t>Reference Model (1/2)</a:t>
            </a:r>
          </a:p>
        </p:txBody>
      </p:sp>
      <p:sp>
        <p:nvSpPr>
          <p:cNvPr id="3" name="Content Placeholder 2">
            <a:extLst>
              <a:ext uri="{FF2B5EF4-FFF2-40B4-BE49-F238E27FC236}">
                <a16:creationId xmlns:a16="http://schemas.microsoft.com/office/drawing/2014/main" id="{0486D11A-F47E-46DD-A792-62AD83C1180F}"/>
              </a:ext>
            </a:extLst>
          </p:cNvPr>
          <p:cNvSpPr>
            <a:spLocks noGrp="1"/>
          </p:cNvSpPr>
          <p:nvPr>
            <p:ph idx="1"/>
          </p:nvPr>
        </p:nvSpPr>
        <p:spPr>
          <a:xfrm>
            <a:off x="838200" y="2027756"/>
            <a:ext cx="10515600" cy="4351338"/>
          </a:xfrm>
        </p:spPr>
        <p:txBody>
          <a:bodyPr>
            <a:normAutofit fontScale="92500" lnSpcReduction="20000"/>
          </a:bodyPr>
          <a:lstStyle/>
          <a:p>
            <a:r>
              <a:rPr lang="en-US" sz="2200" dirty="0"/>
              <a:t>The Reference Model was written using </a:t>
            </a:r>
            <a:r>
              <a:rPr lang="en-US" sz="2200" dirty="0" err="1"/>
              <a:t>Matlab</a:t>
            </a:r>
            <a:r>
              <a:rPr lang="en-US" sz="2200" dirty="0"/>
              <a:t>.</a:t>
            </a:r>
          </a:p>
          <a:p>
            <a:endParaRPr lang="en-US" sz="2200" dirty="0"/>
          </a:p>
          <a:p>
            <a:r>
              <a:rPr lang="en-US" sz="2200" dirty="0"/>
              <a:t>A </a:t>
            </a:r>
            <a:r>
              <a:rPr lang="en-US" sz="2200" dirty="0" err="1"/>
              <a:t>Matlab</a:t>
            </a:r>
            <a:r>
              <a:rPr lang="en-US" sz="2200" dirty="0"/>
              <a:t> function named </a:t>
            </a:r>
            <a:r>
              <a:rPr lang="en-US" sz="2200" dirty="0" err="1"/>
              <a:t>RefModel.m</a:t>
            </a:r>
            <a:r>
              <a:rPr lang="en-US" sz="2200" dirty="0"/>
              <a:t>, performs the K Means algorithm.</a:t>
            </a:r>
          </a:p>
          <a:p>
            <a:pPr marL="457200" lvl="1" indent="0">
              <a:buNone/>
            </a:pPr>
            <a:r>
              <a:rPr lang="en-US" sz="1800" dirty="0"/>
              <a:t>The function receives five input parameters, all received with corresponding of DUT numeric representation model:</a:t>
            </a:r>
          </a:p>
          <a:p>
            <a:pPr marL="457200" lvl="1" indent="0">
              <a:buNone/>
            </a:pPr>
            <a:endParaRPr lang="en-US" sz="1800" dirty="0"/>
          </a:p>
          <a:p>
            <a:pPr lvl="1">
              <a:lnSpc>
                <a:spcPct val="107000"/>
              </a:lnSpc>
              <a:spcBef>
                <a:spcPts val="0"/>
              </a:spcBef>
            </a:pPr>
            <a:r>
              <a:rPr lang="en-US" sz="1800" b="1" dirty="0"/>
              <a:t>Data Points </a:t>
            </a:r>
            <a:r>
              <a:rPr lang="en-US" sz="1800" dirty="0"/>
              <a:t>matrix with 512 rows and 7 columns.</a:t>
            </a:r>
          </a:p>
          <a:p>
            <a:pPr lvl="2">
              <a:lnSpc>
                <a:spcPct val="107000"/>
              </a:lnSpc>
              <a:spcBef>
                <a:spcPts val="0"/>
              </a:spcBef>
            </a:pPr>
            <a:r>
              <a:rPr lang="en-US" sz="1400" dirty="0"/>
              <a:t>Each row represent a point in the data set.</a:t>
            </a:r>
          </a:p>
          <a:p>
            <a:pPr lvl="2">
              <a:lnSpc>
                <a:spcPct val="107000"/>
              </a:lnSpc>
              <a:spcBef>
                <a:spcPts val="0"/>
              </a:spcBef>
            </a:pPr>
            <a:endParaRPr lang="en-US" sz="1400" dirty="0"/>
          </a:p>
          <a:p>
            <a:pPr lvl="1">
              <a:lnSpc>
                <a:spcPct val="107000"/>
              </a:lnSpc>
              <a:spcBef>
                <a:spcPts val="0"/>
              </a:spcBef>
            </a:pPr>
            <a:r>
              <a:rPr lang="en-US" sz="1800" b="1" dirty="0"/>
              <a:t>Initial centroids </a:t>
            </a:r>
            <a:r>
              <a:rPr lang="en-US" sz="1800" dirty="0"/>
              <a:t>matrix with 8 rows and 7 columns.</a:t>
            </a:r>
          </a:p>
          <a:p>
            <a:pPr lvl="2">
              <a:lnSpc>
                <a:spcPct val="107000"/>
              </a:lnSpc>
              <a:spcBef>
                <a:spcPts val="0"/>
              </a:spcBef>
            </a:pPr>
            <a:r>
              <a:rPr lang="en-US" sz="1400" dirty="0"/>
              <a:t>Each row represents an initial centroid value.</a:t>
            </a:r>
          </a:p>
          <a:p>
            <a:pPr lvl="2">
              <a:lnSpc>
                <a:spcPct val="107000"/>
              </a:lnSpc>
              <a:spcBef>
                <a:spcPts val="0"/>
              </a:spcBef>
            </a:pPr>
            <a:endParaRPr lang="en-US" sz="1400" dirty="0"/>
          </a:p>
          <a:p>
            <a:pPr lvl="1">
              <a:lnSpc>
                <a:spcPct val="107000"/>
              </a:lnSpc>
              <a:spcBef>
                <a:spcPts val="0"/>
              </a:spcBef>
            </a:pPr>
            <a:r>
              <a:rPr lang="en-US" sz="1800" b="1" dirty="0"/>
              <a:t>Threshold</a:t>
            </a:r>
            <a:r>
              <a:rPr lang="en-US" sz="1800" dirty="0"/>
              <a:t> value.</a:t>
            </a:r>
          </a:p>
          <a:p>
            <a:pPr lvl="1">
              <a:lnSpc>
                <a:spcPct val="107000"/>
              </a:lnSpc>
              <a:spcBef>
                <a:spcPts val="0"/>
              </a:spcBef>
            </a:pPr>
            <a:endParaRPr lang="en-US" sz="1800" dirty="0"/>
          </a:p>
          <a:p>
            <a:pPr lvl="1">
              <a:lnSpc>
                <a:spcPct val="107000"/>
              </a:lnSpc>
              <a:spcBef>
                <a:spcPts val="0"/>
              </a:spcBef>
            </a:pPr>
            <a:r>
              <a:rPr lang="en-US" sz="1800" dirty="0"/>
              <a:t>First point index of RAM.</a:t>
            </a:r>
          </a:p>
          <a:p>
            <a:pPr lvl="1">
              <a:lnSpc>
                <a:spcPct val="107000"/>
              </a:lnSpc>
              <a:spcBef>
                <a:spcPts val="0"/>
              </a:spcBef>
            </a:pPr>
            <a:endParaRPr lang="en-US" sz="1800" dirty="0"/>
          </a:p>
          <a:p>
            <a:pPr lvl="1">
              <a:lnSpc>
                <a:spcPct val="107000"/>
              </a:lnSpc>
              <a:spcBef>
                <a:spcPts val="0"/>
              </a:spcBef>
              <a:spcAft>
                <a:spcPts val="800"/>
              </a:spcAft>
            </a:pPr>
            <a:r>
              <a:rPr lang="en-US" sz="1800" dirty="0"/>
              <a:t>Last point index of RAM.</a:t>
            </a:r>
          </a:p>
          <a:p>
            <a:endParaRPr lang="en-US" dirty="0"/>
          </a:p>
        </p:txBody>
      </p:sp>
    </p:spTree>
    <p:extLst>
      <p:ext uri="{BB962C8B-B14F-4D97-AF65-F5344CB8AC3E}">
        <p14:creationId xmlns:p14="http://schemas.microsoft.com/office/powerpoint/2010/main" val="3226284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7EC-D985-42F9-99EB-5DE9F3ECF8B9}"/>
              </a:ext>
            </a:extLst>
          </p:cNvPr>
          <p:cNvSpPr>
            <a:spLocks noGrp="1"/>
          </p:cNvSpPr>
          <p:nvPr>
            <p:ph type="title"/>
          </p:nvPr>
        </p:nvSpPr>
        <p:spPr>
          <a:xfrm>
            <a:off x="838200" y="365125"/>
            <a:ext cx="6913098" cy="1325563"/>
          </a:xfrm>
        </p:spPr>
        <p:txBody>
          <a:bodyPr/>
          <a:lstStyle/>
          <a:p>
            <a:r>
              <a:rPr lang="en-US" dirty="0"/>
              <a:t>Reference Model (2/2)</a:t>
            </a:r>
          </a:p>
        </p:txBody>
      </p:sp>
      <p:sp>
        <p:nvSpPr>
          <p:cNvPr id="3" name="Content Placeholder 2">
            <a:extLst>
              <a:ext uri="{FF2B5EF4-FFF2-40B4-BE49-F238E27FC236}">
                <a16:creationId xmlns:a16="http://schemas.microsoft.com/office/drawing/2014/main" id="{C9E3F398-BDF1-4DEB-ACA2-943B04F27A02}"/>
              </a:ext>
            </a:extLst>
          </p:cNvPr>
          <p:cNvSpPr>
            <a:spLocks noGrp="1"/>
          </p:cNvSpPr>
          <p:nvPr>
            <p:ph idx="1"/>
          </p:nvPr>
        </p:nvSpPr>
        <p:spPr>
          <a:xfrm>
            <a:off x="838200" y="1825625"/>
            <a:ext cx="5745480" cy="4351338"/>
          </a:xfrm>
        </p:spPr>
        <p:txBody>
          <a:bodyPr>
            <a:normAutofit fontScale="85000" lnSpcReduction="10000"/>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parameters are used in the following way: </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function </a:t>
            </a:r>
            <a:r>
              <a:rPr lang="en-US" sz="2000" b="1" dirty="0">
                <a:effectLst/>
                <a:latin typeface="Calibri" panose="020F0502020204030204" pitchFamily="34" charset="0"/>
                <a:ea typeface="Calibri" panose="020F0502020204030204" pitchFamily="34" charset="0"/>
                <a:cs typeface="Arial" panose="020B0604020202020204" pitchFamily="34" charset="0"/>
              </a:rPr>
              <a:t>reads</a:t>
            </a:r>
            <a:r>
              <a:rPr lang="en-US" sz="2000" dirty="0">
                <a:effectLst/>
                <a:latin typeface="Calibri" panose="020F0502020204030204" pitchFamily="34" charset="0"/>
                <a:ea typeface="Calibri" panose="020F0502020204030204" pitchFamily="34" charset="0"/>
                <a:cs typeface="Arial" panose="020B0604020202020204" pitchFamily="34" charset="0"/>
              </a:rPr>
              <a:t> the points values from the “First point index” till the “Last point index” </a:t>
            </a:r>
            <a:r>
              <a:rPr lang="en-US" sz="2000" dirty="0">
                <a:latin typeface="Calibri" panose="020F0502020204030204" pitchFamily="34" charset="0"/>
                <a:ea typeface="Calibri" panose="020F0502020204030204" pitchFamily="34" charset="0"/>
                <a:cs typeface="Arial" panose="020B0604020202020204" pitchFamily="34" charset="0"/>
              </a:rPr>
              <a:t>into</a:t>
            </a:r>
            <a:r>
              <a:rPr lang="en-US" sz="2000" dirty="0">
                <a:effectLst/>
                <a:latin typeface="Calibri" panose="020F0502020204030204" pitchFamily="34" charset="0"/>
                <a:ea typeface="Calibri" panose="020F0502020204030204" pitchFamily="34" charset="0"/>
                <a:cs typeface="Arial" panose="020B0604020202020204" pitchFamily="34" charset="0"/>
              </a:rPr>
              <a:t> another matrix, named </a:t>
            </a:r>
            <a:r>
              <a:rPr lang="en-US" sz="2000" b="1" dirty="0">
                <a:effectLst/>
                <a:latin typeface="Calibri" panose="020F0502020204030204" pitchFamily="34" charset="0"/>
                <a:ea typeface="Calibri" panose="020F0502020204030204" pitchFamily="34" charset="0"/>
                <a:cs typeface="Arial" panose="020B0604020202020204" pitchFamily="34" charset="0"/>
              </a:rPr>
              <a:t>point matrix</a:t>
            </a:r>
            <a:r>
              <a:rPr lang="en-US" sz="2000" b="1" dirty="0">
                <a:latin typeface="Calibri" panose="020F0502020204030204" pitchFamily="34" charset="0"/>
                <a:ea typeface="Calibri" panose="020F0502020204030204" pitchFamily="34" charset="0"/>
                <a:cs typeface="Arial" panose="020B0604020202020204" pitchFamily="34" charset="0"/>
              </a:rPr>
              <a:t>.</a:t>
            </a:r>
          </a:p>
          <a:p>
            <a:pPr lvl="1">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Then, the function </a:t>
            </a:r>
            <a:r>
              <a:rPr lang="en-US" sz="2400" b="1" dirty="0">
                <a:effectLst/>
                <a:latin typeface="Calibri" panose="020F0502020204030204" pitchFamily="34" charset="0"/>
                <a:ea typeface="Calibri" panose="020F0502020204030204" pitchFamily="34" charset="0"/>
                <a:cs typeface="Arial" panose="020B0604020202020204" pitchFamily="34" charset="0"/>
              </a:rPr>
              <a:t>interactively</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b="1" dirty="0">
                <a:effectLst/>
                <a:latin typeface="Calibri" panose="020F0502020204030204" pitchFamily="34" charset="0"/>
                <a:ea typeface="Calibri" panose="020F0502020204030204" pitchFamily="34" charset="0"/>
                <a:cs typeface="Arial" panose="020B0604020202020204" pitchFamily="34" charset="0"/>
              </a:rPr>
              <a:t>executes</a:t>
            </a:r>
            <a:r>
              <a:rPr lang="en-US" sz="2400" dirty="0">
                <a:effectLst/>
                <a:latin typeface="Calibri" panose="020F0502020204030204" pitchFamily="34" charset="0"/>
                <a:ea typeface="Calibri" panose="020F0502020204030204" pitchFamily="34" charset="0"/>
                <a:cs typeface="Arial" panose="020B0604020202020204" pitchFamily="34" charset="0"/>
              </a:rPr>
              <a:t> the algorithm</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b="1" dirty="0">
                <a:effectLst/>
                <a:latin typeface="Calibri" panose="020F0502020204030204" pitchFamily="34" charset="0"/>
                <a:ea typeface="Calibri" panose="020F0502020204030204" pitchFamily="34" charset="0"/>
                <a:cs typeface="Arial" panose="020B0604020202020204" pitchFamily="34" charset="0"/>
              </a:rPr>
              <a:t>using</a:t>
            </a:r>
            <a:r>
              <a:rPr lang="en-US" sz="2400" dirty="0">
                <a:effectLst/>
                <a:latin typeface="Calibri" panose="020F0502020204030204" pitchFamily="34" charset="0"/>
                <a:ea typeface="Calibri" panose="020F0502020204030204" pitchFamily="34" charset="0"/>
                <a:cs typeface="Arial" panose="020B0604020202020204" pitchFamily="34" charset="0"/>
              </a:rPr>
              <a:t> the following parameters:</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point matrix.</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“initial centroid matrix”</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“Threshold”.</a:t>
            </a:r>
          </a:p>
          <a:p>
            <a:pPr lvl="2">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pPr marL="0" marR="0" indent="0">
              <a:lnSpc>
                <a:spcPct val="107000"/>
              </a:lnSpc>
              <a:spcBef>
                <a:spcPts val="0"/>
              </a:spcBef>
              <a:spcAft>
                <a:spcPts val="800"/>
              </a:spcAft>
              <a:buNone/>
            </a:pPr>
            <a:endParaRPr lang="en-US" dirty="0"/>
          </a:p>
        </p:txBody>
      </p:sp>
      <p:pic>
        <p:nvPicPr>
          <p:cNvPr id="4" name="Picture 3">
            <a:extLst>
              <a:ext uri="{FF2B5EF4-FFF2-40B4-BE49-F238E27FC236}">
                <a16:creationId xmlns:a16="http://schemas.microsoft.com/office/drawing/2014/main" id="{7FE5513A-736D-4B29-B565-4630BD931D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84881" y="492368"/>
            <a:ext cx="2720633" cy="6249573"/>
          </a:xfrm>
          <a:prstGeom prst="rect">
            <a:avLst/>
          </a:prstGeom>
          <a:noFill/>
          <a:ln>
            <a:noFill/>
          </a:ln>
        </p:spPr>
      </p:pic>
    </p:spTree>
    <p:extLst>
      <p:ext uri="{BB962C8B-B14F-4D97-AF65-F5344CB8AC3E}">
        <p14:creationId xmlns:p14="http://schemas.microsoft.com/office/powerpoint/2010/main" val="341541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27C6-D18D-440A-BEF9-BA63C2EBD781}"/>
              </a:ext>
            </a:extLst>
          </p:cNvPr>
          <p:cNvSpPr>
            <a:spLocks noGrp="1"/>
          </p:cNvSpPr>
          <p:nvPr>
            <p:ph type="title"/>
          </p:nvPr>
        </p:nvSpPr>
        <p:spPr/>
        <p:txBody>
          <a:bodyPr/>
          <a:lstStyle/>
          <a:p>
            <a:r>
              <a:rPr lang="en-US" dirty="0"/>
              <a:t>Test Plan – Verifying APB Protocol</a:t>
            </a:r>
          </a:p>
        </p:txBody>
      </p:sp>
      <p:sp>
        <p:nvSpPr>
          <p:cNvPr id="3" name="Content Placeholder 2">
            <a:extLst>
              <a:ext uri="{FF2B5EF4-FFF2-40B4-BE49-F238E27FC236}">
                <a16:creationId xmlns:a16="http://schemas.microsoft.com/office/drawing/2014/main" id="{27713E18-75A5-43E7-91AB-9DBFC8930ED2}"/>
              </a:ext>
            </a:extLst>
          </p:cNvPr>
          <p:cNvSpPr>
            <a:spLocks noGrp="1"/>
          </p:cNvSpPr>
          <p:nvPr>
            <p:ph idx="1"/>
          </p:nvPr>
        </p:nvSpPr>
        <p:spPr>
          <a:xfrm>
            <a:off x="838200" y="2141537"/>
            <a:ext cx="10515600" cy="4351338"/>
          </a:xfrm>
        </p:spPr>
        <p:txBody>
          <a:bodyPr>
            <a:normAutofit/>
          </a:bodyPr>
          <a:lstStyle/>
          <a:p>
            <a:pPr marL="0" indent="0">
              <a:buNone/>
            </a:pPr>
            <a:r>
              <a:rPr lang="en-US" sz="2000" u="sng" dirty="0"/>
              <a:t>Purpose: </a:t>
            </a:r>
            <a:r>
              <a:rPr lang="en-US" sz="2000" dirty="0"/>
              <a:t>Verify the functionality of the communication with the DUT.</a:t>
            </a:r>
          </a:p>
          <a:p>
            <a:pPr marL="0" indent="0">
              <a:buNone/>
            </a:pPr>
            <a:endParaRPr lang="en-US" sz="2000" dirty="0"/>
          </a:p>
          <a:p>
            <a:r>
              <a:rPr lang="en-US" sz="2000" dirty="0"/>
              <a:t>an early test was done, </a:t>
            </a:r>
            <a:r>
              <a:rPr lang="en-US" sz="2000" b="1" dirty="0"/>
              <a:t>separately</a:t>
            </a:r>
            <a:r>
              <a:rPr lang="en-US" sz="2000" dirty="0"/>
              <a:t> from the following test plan.</a:t>
            </a:r>
          </a:p>
          <a:p>
            <a:endParaRPr lang="en-US" sz="2000" dirty="0"/>
          </a:p>
          <a:p>
            <a:r>
              <a:rPr lang="en-US" sz="2000" dirty="0"/>
              <a:t>All registers of the DUT Reg File were written to and read from.</a:t>
            </a:r>
          </a:p>
          <a:p>
            <a:endParaRPr lang="en-US" sz="2000" dirty="0"/>
          </a:p>
          <a:p>
            <a:r>
              <a:rPr lang="en-US" sz="2000" dirty="0"/>
              <a:t>This test was successful, leading to the conclusion that the communication protocol with the DUT works correctly.</a:t>
            </a:r>
          </a:p>
        </p:txBody>
      </p:sp>
    </p:spTree>
    <p:extLst>
      <p:ext uri="{BB962C8B-B14F-4D97-AF65-F5344CB8AC3E}">
        <p14:creationId xmlns:p14="http://schemas.microsoft.com/office/powerpoint/2010/main" val="3137159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3ED4-8C85-4F9D-AEFC-BF0564F0BF4A}"/>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B83DF09C-84C1-48EB-83FF-A9604EBF444C}"/>
              </a:ext>
            </a:extLst>
          </p:cNvPr>
          <p:cNvSpPr>
            <a:spLocks noGrp="1"/>
          </p:cNvSpPr>
          <p:nvPr>
            <p:ph idx="1"/>
          </p:nvPr>
        </p:nvSpPr>
        <p:spPr>
          <a:xfrm>
            <a:off x="838200" y="1690688"/>
            <a:ext cx="10515600" cy="4620012"/>
          </a:xfrm>
        </p:spPr>
        <p:txBody>
          <a:bodyPr>
            <a:normAutofit lnSpcReduction="10000"/>
          </a:bodyPr>
          <a:lstStyle/>
          <a:p>
            <a:r>
              <a:rPr lang="en-US" sz="2000" dirty="0"/>
              <a:t>In the following slides there would be a numerical order of different test scenarios.</a:t>
            </a:r>
          </a:p>
          <a:p>
            <a:endParaRPr lang="en-US" sz="2000" dirty="0"/>
          </a:p>
          <a:p>
            <a:r>
              <a:rPr lang="en-US" sz="2000" dirty="0"/>
              <a:t>Each Test Scenario detail here was built and run.</a:t>
            </a:r>
          </a:p>
          <a:p>
            <a:endParaRPr lang="en-US" sz="2000" dirty="0"/>
          </a:p>
          <a:p>
            <a:r>
              <a:rPr lang="en-US" sz="2000" dirty="0"/>
              <a:t>The </a:t>
            </a:r>
            <a:r>
              <a:rPr lang="en-US" sz="2000" b="1" dirty="0"/>
              <a:t>purpose</a:t>
            </a:r>
            <a:r>
              <a:rPr lang="en-US" sz="2000" dirty="0"/>
              <a:t> of these test lines is to test the </a:t>
            </a:r>
            <a:r>
              <a:rPr lang="en-US" sz="2000" b="1" dirty="0"/>
              <a:t>main functionality </a:t>
            </a:r>
            <a:r>
              <a:rPr lang="en-US" sz="2000" dirty="0"/>
              <a:t>of the DUT.</a:t>
            </a:r>
          </a:p>
          <a:p>
            <a:endParaRPr lang="en-US" sz="2000" dirty="0"/>
          </a:p>
          <a:p>
            <a:r>
              <a:rPr lang="en-US" sz="2000"/>
              <a:t>The pass</a:t>
            </a:r>
            <a:r>
              <a:rPr lang="en-US" sz="2000" dirty="0"/>
              <a:t>/fail criteria are handled by the scoreboard.</a:t>
            </a:r>
          </a:p>
          <a:p>
            <a:endParaRPr lang="en-US" sz="2000" dirty="0"/>
          </a:p>
          <a:p>
            <a:r>
              <a:rPr lang="en-US" sz="2000" dirty="0"/>
              <a:t>In each test scenario, different parameters are set</a:t>
            </a:r>
          </a:p>
          <a:p>
            <a:pPr lvl="1"/>
            <a:r>
              <a:rPr lang="en-US" sz="1800" dirty="0"/>
              <a:t>These parameters are sent to the DUT and the REF Model.</a:t>
            </a:r>
          </a:p>
          <a:p>
            <a:pPr lvl="1"/>
            <a:r>
              <a:rPr lang="en-US" sz="1800" dirty="0"/>
              <a:t>The outputs from both are compared.</a:t>
            </a:r>
          </a:p>
          <a:p>
            <a:pPr lvl="1"/>
            <a:r>
              <a:rPr lang="en-US" sz="1800" dirty="0"/>
              <a:t>They are considered equivalent if every output centroid from each set has a corresponding “close” centroid in the other set (up to threshold value).</a:t>
            </a:r>
          </a:p>
          <a:p>
            <a:endParaRPr lang="en-US" sz="2000" dirty="0"/>
          </a:p>
        </p:txBody>
      </p:sp>
    </p:spTree>
    <p:extLst>
      <p:ext uri="{BB962C8B-B14F-4D97-AF65-F5344CB8AC3E}">
        <p14:creationId xmlns:p14="http://schemas.microsoft.com/office/powerpoint/2010/main" val="3847212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E021-8534-47C1-95A4-C8E8C52320DB}"/>
              </a:ext>
            </a:extLst>
          </p:cNvPr>
          <p:cNvSpPr>
            <a:spLocks noGrp="1"/>
          </p:cNvSpPr>
          <p:nvPr>
            <p:ph type="title"/>
          </p:nvPr>
        </p:nvSpPr>
        <p:spPr/>
        <p:txBody>
          <a:bodyPr/>
          <a:lstStyle/>
          <a:p>
            <a:r>
              <a:rPr lang="en-US" dirty="0"/>
              <a:t>Test Plan – Test Scenarios</a:t>
            </a:r>
          </a:p>
        </p:txBody>
      </p:sp>
      <p:graphicFrame>
        <p:nvGraphicFramePr>
          <p:cNvPr id="4" name="Table 4">
            <a:extLst>
              <a:ext uri="{FF2B5EF4-FFF2-40B4-BE49-F238E27FC236}">
                <a16:creationId xmlns:a16="http://schemas.microsoft.com/office/drawing/2014/main" id="{41184F93-F8F7-48F1-A856-048AF4F40F83}"/>
              </a:ext>
            </a:extLst>
          </p:cNvPr>
          <p:cNvGraphicFramePr>
            <a:graphicFrameLocks noGrp="1"/>
          </p:cNvGraphicFramePr>
          <p:nvPr>
            <p:ph idx="1"/>
            <p:extLst>
              <p:ext uri="{D42A27DB-BD31-4B8C-83A1-F6EECF244321}">
                <p14:modId xmlns:p14="http://schemas.microsoft.com/office/powerpoint/2010/main" val="3101398780"/>
              </p:ext>
            </p:extLst>
          </p:nvPr>
        </p:nvGraphicFramePr>
        <p:xfrm>
          <a:off x="838200" y="1479672"/>
          <a:ext cx="10515600" cy="509016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491162">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906003">
                <a:tc>
                  <a:txBody>
                    <a:bodyPr/>
                    <a:lstStyle/>
                    <a:p>
                      <a:r>
                        <a:rPr lang="en-US"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Gradual Random Points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Centroids one to eight </a:t>
                      </a:r>
                    </a:p>
                    <a:p>
                      <a:pPr marL="342900" lvl="0" indent="-342900" rtl="0">
                        <a:buFont typeface="+mj-lt"/>
                        <a:buAutoNum type="arabicPeriod"/>
                      </a:pPr>
                      <a:r>
                        <a:rPr lang="en-US" sz="1600" kern="1200" dirty="0">
                          <a:solidFill>
                            <a:schemeClr val="dk1"/>
                          </a:solidFill>
                          <a:effectLst/>
                          <a:latin typeface="+mn-lt"/>
                          <a:ea typeface="+mn-ea"/>
                          <a:cs typeface="+mn-cs"/>
                        </a:rPr>
                        <a:t>Threshold value will be one </a:t>
                      </a:r>
                    </a:p>
                    <a:p>
                      <a:pPr marL="342900" lvl="0" indent="-342900" rtl="0">
                        <a:buFont typeface="+mj-lt"/>
                        <a:buAutoNum type="arabicPeriod"/>
                      </a:pPr>
                      <a:r>
                        <a:rPr lang="en-US" sz="1600" kern="1200" dirty="0">
                          <a:solidFill>
                            <a:schemeClr val="dk1"/>
                          </a:solidFill>
                          <a:effectLst/>
                          <a:latin typeface="+mn-lt"/>
                          <a:ea typeface="+mn-ea"/>
                          <a:cs typeface="+mn-cs"/>
                        </a:rPr>
                        <a:t>Ten data points.</a:t>
                      </a:r>
                    </a:p>
                    <a:p>
                      <a:pPr marL="342900" indent="-342900">
                        <a:buFont typeface="+mj-lt"/>
                        <a:buAutoNum type="arabicPeriod"/>
                      </a:pPr>
                      <a:endParaRPr lang="en-US" sz="1600" dirty="0"/>
                    </a:p>
                  </a:txBody>
                  <a:tcPr/>
                </a:tc>
                <a:tc>
                  <a:txBody>
                    <a:bodyPr/>
                    <a:lstStyle/>
                    <a:p>
                      <a:pPr marL="342900" indent="-342900">
                        <a:buFont typeface="+mj-lt"/>
                        <a:buAutoNum type="arabicPeriod"/>
                      </a:pPr>
                      <a:r>
                        <a:rPr lang="en-US" sz="1600" kern="1200" dirty="0">
                          <a:solidFill>
                            <a:schemeClr val="dk1"/>
                          </a:solidFill>
                          <a:effectLst/>
                          <a:latin typeface="+mn-lt"/>
                          <a:ea typeface="+mn-ea"/>
                          <a:cs typeface="+mn-cs"/>
                        </a:rPr>
                        <a:t>Centroids one to eight will be set to values 1 to 8(respectively)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Threshold value will be one (only threshold LSB will be one).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First only one data point will be </a:t>
                      </a:r>
                      <a:r>
                        <a:rPr lang="en-US" sz="1600" kern="1200" dirty="0" err="1">
                          <a:solidFill>
                            <a:schemeClr val="dk1"/>
                          </a:solidFill>
                          <a:effectLst/>
                          <a:latin typeface="+mn-lt"/>
                          <a:ea typeface="+mn-ea"/>
                          <a:cs typeface="+mn-cs"/>
                        </a:rPr>
                        <a:t>random.At</a:t>
                      </a:r>
                      <a:r>
                        <a:rPr lang="en-US" sz="1600" kern="1200" dirty="0">
                          <a:solidFill>
                            <a:schemeClr val="dk1"/>
                          </a:solidFill>
                          <a:effectLst/>
                          <a:latin typeface="+mn-lt"/>
                          <a:ea typeface="+mn-ea"/>
                          <a:cs typeface="+mn-cs"/>
                        </a:rPr>
                        <a:t> each iteration, one more data point will be randomly generated. </a:t>
                      </a:r>
                    </a:p>
                    <a:p>
                      <a:pPr marL="342900" indent="-342900">
                        <a:buFont typeface="+mj-lt"/>
                        <a:buAutoNum type="arabicPeriod"/>
                      </a:pPr>
                      <a:endParaRPr lang="en-US" sz="1600" dirty="0"/>
                    </a:p>
                  </a:txBody>
                  <a:tcPr/>
                </a:tc>
                <a:extLst>
                  <a:ext uri="{0D108BD9-81ED-4DB2-BD59-A6C34878D82A}">
                    <a16:rowId xmlns:a16="http://schemas.microsoft.com/office/drawing/2014/main" val="845609921"/>
                  </a:ext>
                </a:extLst>
              </a:tr>
              <a:tr h="522862">
                <a:tc>
                  <a:txBody>
                    <a:bodyPr/>
                    <a:lstStyle/>
                    <a:p>
                      <a:r>
                        <a:rPr lang="en-US"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One Iteration Test</a:t>
                      </a:r>
                    </a:p>
                    <a:p>
                      <a:endParaRPr lang="en-US" sz="1600" dirty="0"/>
                    </a:p>
                  </a:txBody>
                  <a:tcPr/>
                </a:tc>
                <a:tc>
                  <a:txBody>
                    <a:bodyPr/>
                    <a:lstStyle/>
                    <a:p>
                      <a:r>
                        <a:rPr lang="en-US" sz="1600" dirty="0"/>
                        <a:t>1. Eight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These eight values will be used both as points values and initial centroid values. </a:t>
                      </a:r>
                      <a:endParaRPr lang="en-US" sz="1600" dirty="0"/>
                    </a:p>
                  </a:txBody>
                  <a:tcPr/>
                </a:tc>
                <a:extLst>
                  <a:ext uri="{0D108BD9-81ED-4DB2-BD59-A6C34878D82A}">
                    <a16:rowId xmlns:a16="http://schemas.microsoft.com/office/drawing/2014/main" val="3879243205"/>
                  </a:ext>
                </a:extLst>
              </a:tr>
              <a:tr h="1419196">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Random Points and Centroids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a:t>
                      </a:r>
                    </a:p>
                    <a:p>
                      <a:pPr marL="342900" lvl="0" indent="-342900">
                        <a:buFont typeface="+mj-lt"/>
                        <a:buAutoNum type="arabicPeriod"/>
                      </a:pPr>
                      <a:r>
                        <a:rPr lang="en-US" sz="1600" kern="1200" dirty="0">
                          <a:solidFill>
                            <a:schemeClr val="dk1"/>
                          </a:solidFill>
                          <a:effectLst/>
                          <a:latin typeface="+mn-lt"/>
                          <a:ea typeface="+mn-ea"/>
                          <a:cs typeface="+mn-cs"/>
                        </a:rPr>
                        <a:t>Eighth initial Centroid values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 will be randomly generated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Eighth initial Centroid values will be randomly generated </a:t>
                      </a:r>
                    </a:p>
                    <a:p>
                      <a:pPr marL="342900" lvl="0" indent="-342900">
                        <a:buFont typeface="+mj-lt"/>
                        <a:buAutoNum type="arabicPeriod"/>
                      </a:pPr>
                      <a:endParaRPr lang="en-US" sz="1600" kern="1200" dirty="0">
                        <a:solidFill>
                          <a:schemeClr val="dk1"/>
                        </a:solidFill>
                        <a:effectLst/>
                        <a:latin typeface="+mn-lt"/>
                        <a:ea typeface="+mn-ea"/>
                        <a:cs typeface="+mn-cs"/>
                      </a:endParaRPr>
                    </a:p>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3070761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2818396849"/>
              </p:ext>
            </p:extLst>
          </p:nvPr>
        </p:nvGraphicFramePr>
        <p:xfrm>
          <a:off x="838200" y="1479672"/>
          <a:ext cx="10515600" cy="502920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72045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666750">
                <a:tc>
                  <a:txBody>
                    <a:bodyPr/>
                    <a:lstStyle/>
                    <a:p>
                      <a:r>
                        <a:rPr lang="en-US" dirty="0"/>
                        <a:t>4</a:t>
                      </a:r>
                    </a:p>
                  </a:txBody>
                  <a:tcPr/>
                </a:tc>
                <a:tc>
                  <a:txBody>
                    <a:bodyPr/>
                    <a:lstStyle/>
                    <a:p>
                      <a:r>
                        <a:rPr lang="en-US" sz="1800" b="1" kern="1200" dirty="0">
                          <a:solidFill>
                            <a:schemeClr val="dk1"/>
                          </a:solidFill>
                          <a:effectLst/>
                          <a:latin typeface="+mn-lt"/>
                          <a:ea typeface="+mn-ea"/>
                          <a:cs typeface="+mn-cs"/>
                        </a:rPr>
                        <a:t>Random Constrained Number of Points</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pPr marL="342900" indent="-342900">
                        <a:buFont typeface="+mj-lt"/>
                        <a:buAutoNum type="arabicPeriod"/>
                      </a:pPr>
                      <a:endParaRPr lang="en-US" dirty="0"/>
                    </a:p>
                  </a:txBody>
                  <a:tcPr/>
                </a:tc>
                <a:tc>
                  <a:txBody>
                    <a:bodyPr/>
                    <a:lstStyle/>
                    <a:p>
                      <a:r>
                        <a:rPr lang="en-US" sz="1800" kern="1200" dirty="0">
                          <a:solidFill>
                            <a:schemeClr val="dk1"/>
                          </a:solidFill>
                          <a:effectLst/>
                          <a:latin typeface="+mn-lt"/>
                          <a:ea typeface="+mn-ea"/>
                          <a:cs typeface="+mn-cs"/>
                        </a:rPr>
                        <a:t>This test will be run overall ten times, where in each run the constraint over the </a:t>
                      </a:r>
                      <a:r>
                        <a:rPr lang="en-US" sz="1800" i="1" kern="1200" dirty="0">
                          <a:solidFill>
                            <a:schemeClr val="dk1"/>
                          </a:solidFill>
                          <a:effectLst/>
                          <a:latin typeface="+mn-lt"/>
                          <a:ea typeface="+mn-ea"/>
                          <a:cs typeface="+mn-cs"/>
                        </a:rPr>
                        <a:t>Number of Points</a:t>
                      </a:r>
                      <a:r>
                        <a:rPr lang="en-US" sz="1800" kern="1200" dirty="0">
                          <a:solidFill>
                            <a:schemeClr val="dk1"/>
                          </a:solidFill>
                          <a:effectLst/>
                          <a:latin typeface="+mn-lt"/>
                          <a:ea typeface="+mn-ea"/>
                          <a:cs typeface="+mn-cs"/>
                        </a:rPr>
                        <a:t> parameters will change.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66675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Equal Initial Values Test</a:t>
                      </a:r>
                    </a:p>
                    <a:p>
                      <a:endParaRPr lang="en-US" dirty="0"/>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 A single value which will be   used as an initial value for all centroids.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666750">
                <a:tc>
                  <a:txBody>
                    <a:bodyPr/>
                    <a:lstStyle/>
                    <a:p>
                      <a:r>
                        <a:rPr lang="en-US" dirty="0"/>
                        <a:t>6</a:t>
                      </a:r>
                    </a:p>
                  </a:txBody>
                  <a:tcPr/>
                </a:tc>
                <a:tc>
                  <a:txBody>
                    <a:bodyPr/>
                    <a:lstStyle/>
                    <a:p>
                      <a:r>
                        <a:rPr lang="en-US" sz="1800" b="1" kern="1200" dirty="0">
                          <a:solidFill>
                            <a:schemeClr val="dk1"/>
                          </a:solidFill>
                          <a:effectLst/>
                          <a:latin typeface="+mn-lt"/>
                          <a:ea typeface="+mn-ea"/>
                          <a:cs typeface="+mn-cs"/>
                        </a:rPr>
                        <a:t>Positive Overflow Test</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512 data points will be generated and set to have maximum allowed value. </a:t>
                      </a:r>
                    </a:p>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1295865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3481873557"/>
              </p:ext>
            </p:extLst>
          </p:nvPr>
        </p:nvGraphicFramePr>
        <p:xfrm>
          <a:off x="838200" y="1479671"/>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1092393">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092393">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Negative Overflow Test</a:t>
                      </a:r>
                    </a:p>
                    <a:p>
                      <a:endParaRPr lang="en-US" sz="1800" b="1"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pPr marL="0" indent="0">
                        <a:buFont typeface="+mj-lt"/>
                        <a:buNone/>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kern="1200" dirty="0">
                          <a:solidFill>
                            <a:schemeClr val="dk1"/>
                          </a:solidFill>
                          <a:effectLst/>
                          <a:latin typeface="+mn-lt"/>
                          <a:ea typeface="+mn-ea"/>
                          <a:cs typeface="+mn-cs"/>
                        </a:rPr>
                        <a:t>512 data points will be generated and set to have minimum allowed value.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1092393">
                <a:tc>
                  <a:txBody>
                    <a:bodyPr/>
                    <a:lstStyle/>
                    <a:p>
                      <a:r>
                        <a:rPr lang="en-US" dirty="0"/>
                        <a:t>8</a:t>
                      </a:r>
                    </a:p>
                  </a:txBody>
                  <a:tcPr/>
                </a:tc>
                <a:tc>
                  <a:txBody>
                    <a:bodyPr/>
                    <a:lstStyle/>
                    <a:p>
                      <a:r>
                        <a:rPr lang="en-US" sz="1800" b="1" kern="1200" dirty="0">
                          <a:solidFill>
                            <a:schemeClr val="dk1"/>
                          </a:solidFill>
                          <a:effectLst/>
                          <a:latin typeface="+mn-lt"/>
                          <a:ea typeface="+mn-ea"/>
                          <a:cs typeface="+mn-cs"/>
                        </a:rPr>
                        <a:t>Full Memory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512 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1420111">
                <a:tc>
                  <a:txBody>
                    <a:bodyPr/>
                    <a:lstStyle/>
                    <a:p>
                      <a:r>
                        <a:rPr lang="en-US" dirty="0"/>
                        <a:t>9</a:t>
                      </a:r>
                    </a:p>
                  </a:txBody>
                  <a:tcPr/>
                </a:tc>
                <a:tc>
                  <a:txBody>
                    <a:bodyPr/>
                    <a:lstStyle/>
                    <a:p>
                      <a:r>
                        <a:rPr lang="en-US" sz="1800" b="1" kern="1200" dirty="0">
                          <a:solidFill>
                            <a:schemeClr val="dk1"/>
                          </a:solidFill>
                          <a:effectLst/>
                          <a:latin typeface="+mn-lt"/>
                          <a:ea typeface="+mn-ea"/>
                          <a:cs typeface="+mn-cs"/>
                        </a:rPr>
                        <a:t>Fully Random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415288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821719390"/>
              </p:ext>
            </p:extLst>
          </p:nvPr>
        </p:nvGraphicFramePr>
        <p:xfrm>
          <a:off x="838200" y="1479673"/>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93323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337639">
                <a:tc>
                  <a:txBody>
                    <a:bodyPr/>
                    <a:lstStyle/>
                    <a:p>
                      <a:r>
                        <a:rPr lang="en-US" sz="1600" dirty="0"/>
                        <a:t>10</a:t>
                      </a:r>
                    </a:p>
                  </a:txBody>
                  <a:tcPr/>
                </a:tc>
                <a:tc>
                  <a:txBody>
                    <a:bodyPr/>
                    <a:lstStyle/>
                    <a:p>
                      <a:r>
                        <a:rPr lang="en-US" sz="1600" b="1" kern="1200" dirty="0">
                          <a:solidFill>
                            <a:schemeClr val="dk1"/>
                          </a:solidFill>
                          <a:effectLst/>
                          <a:latin typeface="+mn-lt"/>
                          <a:ea typeface="+mn-ea"/>
                          <a:cs typeface="+mn-cs"/>
                        </a:rPr>
                        <a:t>Isolated Centroid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0" indent="0">
                        <a:buFont typeface="+mj-lt"/>
                        <a:buNone/>
                      </a:pPr>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One of the centroids is constrained to be far away from the all the data points. </a:t>
                      </a:r>
                    </a:p>
                    <a:p>
                      <a:pPr marL="342900" lvl="0" indent="-342900" rtl="0">
                        <a:buFont typeface="+mj-lt"/>
                        <a:buAutoNum type="arabicPeriod"/>
                      </a:pPr>
                      <a:r>
                        <a:rPr lang="en-US" sz="1600" kern="1200" dirty="0">
                          <a:solidFill>
                            <a:schemeClr val="dk1"/>
                          </a:solidFill>
                          <a:effectLst/>
                          <a:latin typeface="+mn-lt"/>
                          <a:ea typeface="+mn-ea"/>
                          <a:cs typeface="+mn-cs"/>
                        </a:rPr>
                        <a:t>All of the centroids, except from one, are constrained to be far away from the all the data points. </a:t>
                      </a:r>
                      <a:endParaRPr lang="en-US" sz="1600" dirty="0"/>
                    </a:p>
                  </a:txBody>
                  <a:tcPr/>
                </a:tc>
                <a:extLst>
                  <a:ext uri="{0D108BD9-81ED-4DB2-BD59-A6C34878D82A}">
                    <a16:rowId xmlns:a16="http://schemas.microsoft.com/office/drawing/2014/main" val="845609921"/>
                  </a:ext>
                </a:extLst>
              </a:tr>
              <a:tr h="1088776">
                <a:tc>
                  <a:txBody>
                    <a:bodyPr/>
                    <a:lstStyle/>
                    <a:p>
                      <a:r>
                        <a:rPr lang="en-US" sz="1600" dirty="0"/>
                        <a:t>11</a:t>
                      </a:r>
                    </a:p>
                  </a:txBody>
                  <a:tcPr/>
                </a:tc>
                <a:tc>
                  <a:txBody>
                    <a:bodyPr/>
                    <a:lstStyle/>
                    <a:p>
                      <a:r>
                        <a:rPr lang="en-US" sz="1600" b="1" kern="1200" dirty="0">
                          <a:solidFill>
                            <a:schemeClr val="dk1"/>
                          </a:solidFill>
                          <a:effectLst/>
                          <a:latin typeface="+mn-lt"/>
                          <a:ea typeface="+mn-ea"/>
                          <a:cs typeface="+mn-cs"/>
                        </a:rPr>
                        <a:t>Robustness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indent="-342900">
                        <a:buFont typeface="+mj-lt"/>
                        <a:buAutoNum type="arabicPeriod"/>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879243205"/>
                  </a:ext>
                </a:extLst>
              </a:tr>
              <a:tr h="1337639">
                <a:tc>
                  <a:txBody>
                    <a:bodyPr/>
                    <a:lstStyle/>
                    <a:p>
                      <a:r>
                        <a:rPr lang="en-US" sz="16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Threshold Test</a:t>
                      </a:r>
                    </a:p>
                    <a:p>
                      <a:endParaRPr lang="en-US" sz="1600" b="1" kern="1200" dirty="0">
                        <a:solidFill>
                          <a:schemeClr val="dk1"/>
                        </a:solidFill>
                        <a:effectLst/>
                        <a:latin typeface="+mn-lt"/>
                        <a:ea typeface="+mn-ea"/>
                        <a:cs typeface="+mn-cs"/>
                      </a:endParaRP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lvl="0" indent="-342900">
                        <a:buFont typeface="+mj-lt"/>
                        <a:buAutoNum type="arabicPeriod"/>
                      </a:pPr>
                      <a:r>
                        <a:rPr lang="en-US" sz="1600" kern="1200" dirty="0">
                          <a:solidFill>
                            <a:schemeClr val="dk1"/>
                          </a:solidFill>
                          <a:effectLst/>
                          <a:latin typeface="+mn-lt"/>
                          <a:ea typeface="+mn-ea"/>
                          <a:cs typeface="+mn-cs"/>
                        </a:rPr>
                        <a:t>Convergence threshold value </a:t>
                      </a:r>
                    </a:p>
                    <a:p>
                      <a:endParaRPr lang="en-US" sz="1600" dirty="0"/>
                    </a:p>
                  </a:txBody>
                  <a:tcPr/>
                </a:tc>
                <a:tc>
                  <a:txBody>
                    <a:bodyPr/>
                    <a:lstStyle/>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95663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C86-650D-4B92-9382-D9899CAFAB80}"/>
              </a:ext>
            </a:extLst>
          </p:cNvPr>
          <p:cNvSpPr>
            <a:spLocks noGrp="1"/>
          </p:cNvSpPr>
          <p:nvPr>
            <p:ph type="title"/>
          </p:nvPr>
        </p:nvSpPr>
        <p:spPr/>
        <p:txBody>
          <a:bodyPr/>
          <a:lstStyle/>
          <a:p>
            <a:r>
              <a:rPr lang="en-US" dirty="0"/>
              <a:t>Hardware Verification – Motivation</a:t>
            </a:r>
          </a:p>
        </p:txBody>
      </p:sp>
      <p:sp>
        <p:nvSpPr>
          <p:cNvPr id="3" name="Content Placeholder 2">
            <a:extLst>
              <a:ext uri="{FF2B5EF4-FFF2-40B4-BE49-F238E27FC236}">
                <a16:creationId xmlns:a16="http://schemas.microsoft.com/office/drawing/2014/main" id="{D3B2F8A8-71D6-4CF8-859D-BA1197205431}"/>
              </a:ext>
            </a:extLst>
          </p:cNvPr>
          <p:cNvSpPr>
            <a:spLocks noGrp="1"/>
          </p:cNvSpPr>
          <p:nvPr>
            <p:ph idx="1"/>
          </p:nvPr>
        </p:nvSpPr>
        <p:spPr/>
        <p:txBody>
          <a:bodyPr/>
          <a:lstStyle/>
          <a:p>
            <a:r>
              <a:rPr lang="en-US" sz="2400" dirty="0">
                <a:latin typeface="Calibri" panose="020F0502020204030204" pitchFamily="34" charset="0"/>
                <a:cs typeface="Arial" panose="020B0604020202020204" pitchFamily="34" charset="0"/>
              </a:rPr>
              <a:t>Ensure that the devices </a:t>
            </a:r>
            <a:r>
              <a:rPr lang="en-US" sz="2400" b="1" dirty="0">
                <a:latin typeface="Calibri" panose="020F0502020204030204" pitchFamily="34" charset="0"/>
                <a:cs typeface="Arial" panose="020B0604020202020204" pitchFamily="34" charset="0"/>
              </a:rPr>
              <a:t>performs </a:t>
            </a:r>
            <a:r>
              <a:rPr lang="en-US" sz="2400" dirty="0">
                <a:latin typeface="Calibri" panose="020F0502020204030204" pitchFamily="34" charset="0"/>
                <a:cs typeface="Arial" panose="020B0604020202020204" pitchFamily="34" charset="0"/>
              </a:rPr>
              <a:t>required task successfully:</a:t>
            </a:r>
          </a:p>
          <a:p>
            <a:pPr lvl="1"/>
            <a:r>
              <a:rPr lang="en-US" sz="2000" dirty="0">
                <a:latin typeface="Calibri" panose="020F0502020204030204" pitchFamily="34" charset="0"/>
                <a:cs typeface="Arial" panose="020B0604020202020204" pitchFamily="34" charset="0"/>
              </a:rPr>
              <a:t>Device should reflect accurately the specification.</a:t>
            </a:r>
          </a:p>
          <a:p>
            <a:pPr lvl="1"/>
            <a:r>
              <a:rPr lang="en-US" sz="2000" dirty="0">
                <a:latin typeface="Calibri" panose="020F0502020204030204" pitchFamily="34" charset="0"/>
                <a:cs typeface="Arial" panose="020B0604020202020204" pitchFamily="34" charset="0"/>
              </a:rPr>
              <a:t> Bugs are a result of the discrepancy between the device design and the device specification.</a:t>
            </a:r>
          </a:p>
          <a:p>
            <a:pPr marL="457200" lvl="1" indent="0">
              <a:buNone/>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400" dirty="0">
                <a:latin typeface="Calibri" panose="020F0502020204030204" pitchFamily="34" charset="0"/>
                <a:cs typeface="Arial" panose="020B0604020202020204" pitchFamily="34" charset="0"/>
              </a:rPr>
              <a:t>Design verification (DV) </a:t>
            </a:r>
            <a:r>
              <a:rPr lang="en-US" sz="2400" b="1" dirty="0">
                <a:latin typeface="Calibri" panose="020F0502020204030204" pitchFamily="34" charset="0"/>
                <a:cs typeface="Arial" panose="020B0604020202020204" pitchFamily="34" charset="0"/>
              </a:rPr>
              <a:t>contains</a:t>
            </a:r>
            <a:r>
              <a:rPr lang="en-US" sz="2400" dirty="0">
                <a:latin typeface="Calibri" panose="020F0502020204030204" pitchFamily="34" charset="0"/>
                <a:cs typeface="Arial" panose="020B0604020202020204" pitchFamily="34" charset="0"/>
              </a:rPr>
              <a:t> different technologies and methodologies:</a:t>
            </a:r>
          </a:p>
          <a:p>
            <a:pPr lvl="1">
              <a:lnSpc>
                <a:spcPct val="107000"/>
              </a:lnSpc>
              <a:spcBef>
                <a:spcPts val="0"/>
              </a:spcBef>
            </a:pPr>
            <a:r>
              <a:rPr lang="en-US" sz="2000" dirty="0">
                <a:latin typeface="Calibri" panose="020F0502020204030204" pitchFamily="34" charset="0"/>
                <a:cs typeface="Arial" panose="020B0604020202020204" pitchFamily="34" charset="0"/>
              </a:rPr>
              <a:t>UVM (Universal Verification Methodology)</a:t>
            </a:r>
          </a:p>
          <a:p>
            <a:pPr lvl="1">
              <a:lnSpc>
                <a:spcPct val="107000"/>
              </a:lnSpc>
              <a:spcBef>
                <a:spcPts val="0"/>
              </a:spcBef>
            </a:pPr>
            <a:r>
              <a:rPr lang="en-US" sz="2000" dirty="0">
                <a:latin typeface="Calibri" panose="020F0502020204030204" pitchFamily="34" charset="0"/>
                <a:cs typeface="Arial" panose="020B0604020202020204" pitchFamily="34" charset="0"/>
              </a:rPr>
              <a:t>UPF (Unified Power Format) low-power verification</a:t>
            </a:r>
          </a:p>
          <a:p>
            <a:pPr lvl="1">
              <a:lnSpc>
                <a:spcPct val="107000"/>
              </a:lnSpc>
              <a:spcBef>
                <a:spcPts val="0"/>
              </a:spcBef>
            </a:pPr>
            <a:r>
              <a:rPr lang="en-US" sz="2000" dirty="0">
                <a:latin typeface="Calibri" panose="020F0502020204030204" pitchFamily="34" charset="0"/>
                <a:cs typeface="Arial" panose="020B0604020202020204" pitchFamily="34" charset="0"/>
              </a:rPr>
              <a:t>AMS (analog/mixed signal) verification</a:t>
            </a:r>
          </a:p>
          <a:p>
            <a:pPr marL="457200" lvl="1" indent="0">
              <a:lnSpc>
                <a:spcPct val="107000"/>
              </a:lnSpc>
              <a:spcBef>
                <a:spcPts val="0"/>
              </a:spcBef>
              <a:buNone/>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400" dirty="0">
                <a:latin typeface="Calibri" panose="020F0502020204030204" pitchFamily="34" charset="0"/>
                <a:cs typeface="Arial" panose="020B0604020202020204" pitchFamily="34" charset="0"/>
              </a:rPr>
              <a:t>In this project, the </a:t>
            </a:r>
            <a:r>
              <a:rPr lang="en-US" sz="2400" b="1" dirty="0">
                <a:latin typeface="Calibri" panose="020F0502020204030204" pitchFamily="34" charset="0"/>
                <a:cs typeface="Arial" panose="020B0604020202020204" pitchFamily="34" charset="0"/>
              </a:rPr>
              <a:t>chosen</a:t>
            </a:r>
            <a:r>
              <a:rPr lang="en-US" sz="2400" dirty="0">
                <a:latin typeface="Calibri" panose="020F0502020204030204" pitchFamily="34" charset="0"/>
                <a:cs typeface="Arial" panose="020B0604020202020204" pitchFamily="34" charset="0"/>
              </a:rPr>
              <a:t> </a:t>
            </a:r>
            <a:r>
              <a:rPr lang="en-US" sz="2400" b="1" dirty="0">
                <a:latin typeface="Calibri" panose="020F0502020204030204" pitchFamily="34" charset="0"/>
                <a:cs typeface="Arial" panose="020B0604020202020204" pitchFamily="34" charset="0"/>
              </a:rPr>
              <a:t>method</a:t>
            </a:r>
            <a:r>
              <a:rPr lang="en-US" sz="2400" dirty="0">
                <a:latin typeface="Calibri" panose="020F0502020204030204" pitchFamily="34" charset="0"/>
                <a:cs typeface="Arial" panose="020B0604020202020204" pitchFamily="34" charset="0"/>
              </a:rPr>
              <a:t> for design verification is UVM.</a:t>
            </a:r>
          </a:p>
        </p:txBody>
      </p:sp>
    </p:spTree>
    <p:extLst>
      <p:ext uri="{BB962C8B-B14F-4D97-AF65-F5344CB8AC3E}">
        <p14:creationId xmlns:p14="http://schemas.microsoft.com/office/powerpoint/2010/main" val="933835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E2B8-9BBB-4444-B40E-72ACC3124FBB}"/>
              </a:ext>
            </a:extLst>
          </p:cNvPr>
          <p:cNvSpPr>
            <a:spLocks noGrp="1"/>
          </p:cNvSpPr>
          <p:nvPr>
            <p:ph type="title"/>
          </p:nvPr>
        </p:nvSpPr>
        <p:spPr/>
        <p:txBody>
          <a:bodyPr/>
          <a:lstStyle/>
          <a:p>
            <a:r>
              <a:rPr lang="en-US" dirty="0"/>
              <a:t>Test Plan – Test Results</a:t>
            </a:r>
          </a:p>
        </p:txBody>
      </p:sp>
      <p:graphicFrame>
        <p:nvGraphicFramePr>
          <p:cNvPr id="4" name="Table 4">
            <a:extLst>
              <a:ext uri="{FF2B5EF4-FFF2-40B4-BE49-F238E27FC236}">
                <a16:creationId xmlns:a16="http://schemas.microsoft.com/office/drawing/2014/main" id="{7D64812E-4C2F-4788-BE09-AA5B6E030095}"/>
              </a:ext>
            </a:extLst>
          </p:cNvPr>
          <p:cNvGraphicFramePr>
            <a:graphicFrameLocks noGrp="1"/>
          </p:cNvGraphicFramePr>
          <p:nvPr>
            <p:ph idx="1"/>
            <p:extLst>
              <p:ext uri="{D42A27DB-BD31-4B8C-83A1-F6EECF244321}">
                <p14:modId xmlns:p14="http://schemas.microsoft.com/office/powerpoint/2010/main" val="2302326816"/>
              </p:ext>
            </p:extLst>
          </p:nvPr>
        </p:nvGraphicFramePr>
        <p:xfrm>
          <a:off x="838200" y="1825625"/>
          <a:ext cx="10515596" cy="4820920"/>
        </p:xfrm>
        <a:graphic>
          <a:graphicData uri="http://schemas.openxmlformats.org/drawingml/2006/table">
            <a:tbl>
              <a:tblPr firstRow="1" bandRow="1">
                <a:tableStyleId>{5C22544A-7EE6-4342-B048-85BDC9FD1C3A}</a:tableStyleId>
              </a:tblPr>
              <a:tblGrid>
                <a:gridCol w="2397369">
                  <a:extLst>
                    <a:ext uri="{9D8B030D-6E8A-4147-A177-3AD203B41FA5}">
                      <a16:colId xmlns:a16="http://schemas.microsoft.com/office/drawing/2014/main" val="1450622566"/>
                    </a:ext>
                  </a:extLst>
                </a:gridCol>
                <a:gridCol w="2860429">
                  <a:extLst>
                    <a:ext uri="{9D8B030D-6E8A-4147-A177-3AD203B41FA5}">
                      <a16:colId xmlns:a16="http://schemas.microsoft.com/office/drawing/2014/main" val="3745035678"/>
                    </a:ext>
                  </a:extLst>
                </a:gridCol>
                <a:gridCol w="2628899">
                  <a:extLst>
                    <a:ext uri="{9D8B030D-6E8A-4147-A177-3AD203B41FA5}">
                      <a16:colId xmlns:a16="http://schemas.microsoft.com/office/drawing/2014/main" val="1641741759"/>
                    </a:ext>
                  </a:extLst>
                </a:gridCol>
                <a:gridCol w="2628899">
                  <a:extLst>
                    <a:ext uri="{9D8B030D-6E8A-4147-A177-3AD203B41FA5}">
                      <a16:colId xmlns:a16="http://schemas.microsoft.com/office/drawing/2014/main" val="36659064"/>
                    </a:ext>
                  </a:extLst>
                </a:gridCol>
              </a:tblGrid>
              <a:tr h="370840">
                <a:tc>
                  <a:txBody>
                    <a:bodyPr/>
                    <a:lstStyle/>
                    <a:p>
                      <a:r>
                        <a:rPr lang="en-US" dirty="0"/>
                        <a:t>Test Scenario Number</a:t>
                      </a:r>
                    </a:p>
                  </a:txBody>
                  <a:tcPr/>
                </a:tc>
                <a:tc>
                  <a:txBody>
                    <a:bodyPr/>
                    <a:lstStyle/>
                    <a:p>
                      <a:r>
                        <a:rPr lang="en-US" dirty="0"/>
                        <a:t>Number of tests</a:t>
                      </a:r>
                    </a:p>
                  </a:txBody>
                  <a:tcPr/>
                </a:tc>
                <a:tc>
                  <a:txBody>
                    <a:bodyPr/>
                    <a:lstStyle/>
                    <a:p>
                      <a:r>
                        <a:rPr lang="en-US" dirty="0"/>
                        <a:t>Fail number </a:t>
                      </a:r>
                    </a:p>
                  </a:txBody>
                  <a:tcPr/>
                </a:tc>
                <a:tc>
                  <a:txBody>
                    <a:bodyPr/>
                    <a:lstStyle/>
                    <a:p>
                      <a:r>
                        <a:rPr lang="en-US" dirty="0"/>
                        <a:t>Fail Percent [%]</a:t>
                      </a:r>
                    </a:p>
                  </a:txBody>
                  <a:tcPr/>
                </a:tc>
                <a:extLst>
                  <a:ext uri="{0D108BD9-81ED-4DB2-BD59-A6C34878D82A}">
                    <a16:rowId xmlns:a16="http://schemas.microsoft.com/office/drawing/2014/main" val="3931976215"/>
                  </a:ext>
                </a:extLst>
              </a:tr>
              <a:tr h="370840">
                <a:tc>
                  <a:txBody>
                    <a:bodyPr/>
                    <a:lstStyle/>
                    <a:p>
                      <a:r>
                        <a:rPr lang="en-US" dirty="0"/>
                        <a:t>1</a:t>
                      </a:r>
                    </a:p>
                  </a:txBody>
                  <a:tcPr/>
                </a:tc>
                <a:tc>
                  <a:txBody>
                    <a:bodyPr/>
                    <a:lstStyle/>
                    <a:p>
                      <a:r>
                        <a:rPr lang="en-US" dirty="0"/>
                        <a:t>10000</a:t>
                      </a:r>
                    </a:p>
                  </a:txBody>
                  <a:tcPr/>
                </a:tc>
                <a:tc>
                  <a:txBody>
                    <a:bodyPr/>
                    <a:lstStyle/>
                    <a:p>
                      <a:r>
                        <a:rPr lang="en-US" dirty="0"/>
                        <a:t>23</a:t>
                      </a:r>
                    </a:p>
                  </a:txBody>
                  <a:tcPr/>
                </a:tc>
                <a:tc>
                  <a:txBody>
                    <a:bodyPr/>
                    <a:lstStyle/>
                    <a:p>
                      <a:r>
                        <a:rPr lang="en-US" dirty="0"/>
                        <a:t>0.23</a:t>
                      </a:r>
                    </a:p>
                  </a:txBody>
                  <a:tcPr/>
                </a:tc>
                <a:extLst>
                  <a:ext uri="{0D108BD9-81ED-4DB2-BD59-A6C34878D82A}">
                    <a16:rowId xmlns:a16="http://schemas.microsoft.com/office/drawing/2014/main" val="1328172507"/>
                  </a:ext>
                </a:extLst>
              </a:tr>
              <a:tr h="370840">
                <a:tc>
                  <a:txBody>
                    <a:bodyPr/>
                    <a:lstStyle/>
                    <a:p>
                      <a:r>
                        <a:rPr lang="en-US" dirty="0"/>
                        <a:t>2</a:t>
                      </a:r>
                    </a:p>
                  </a:txBody>
                  <a:tcPr/>
                </a:tc>
                <a:tc>
                  <a:txBody>
                    <a:bodyPr/>
                    <a:lstStyle/>
                    <a:p>
                      <a:r>
                        <a:rPr lang="en-US" dirty="0"/>
                        <a:t>10000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409176"/>
                  </a:ext>
                </a:extLst>
              </a:tr>
              <a:tr h="370840">
                <a:tc>
                  <a:txBody>
                    <a:bodyPr/>
                    <a:lstStyle/>
                    <a:p>
                      <a:r>
                        <a:rPr lang="en-US" dirty="0"/>
                        <a:t>3</a:t>
                      </a:r>
                    </a:p>
                  </a:txBody>
                  <a:tcPr/>
                </a:tc>
                <a:tc>
                  <a:txBody>
                    <a:bodyPr/>
                    <a:lstStyle/>
                    <a:p>
                      <a:r>
                        <a:rPr lang="en-US" dirty="0"/>
                        <a:t>10000</a:t>
                      </a:r>
                    </a:p>
                  </a:txBody>
                  <a:tcPr/>
                </a:tc>
                <a:tc>
                  <a:txBody>
                    <a:bodyPr/>
                    <a:lstStyle/>
                    <a:p>
                      <a:r>
                        <a:rPr lang="en-US" dirty="0"/>
                        <a:t>4</a:t>
                      </a:r>
                    </a:p>
                  </a:txBody>
                  <a:tcPr/>
                </a:tc>
                <a:tc>
                  <a:txBody>
                    <a:bodyPr/>
                    <a:lstStyle/>
                    <a:p>
                      <a:r>
                        <a:rPr lang="en-US" dirty="0"/>
                        <a:t>0.4</a:t>
                      </a:r>
                    </a:p>
                  </a:txBody>
                  <a:tcPr/>
                </a:tc>
                <a:extLst>
                  <a:ext uri="{0D108BD9-81ED-4DB2-BD59-A6C34878D82A}">
                    <a16:rowId xmlns:a16="http://schemas.microsoft.com/office/drawing/2014/main" val="3528804808"/>
                  </a:ext>
                </a:extLst>
              </a:tr>
              <a:tr h="370840">
                <a:tc>
                  <a:txBody>
                    <a:bodyPr/>
                    <a:lstStyle/>
                    <a:p>
                      <a:r>
                        <a:rPr lang="en-US" dirty="0"/>
                        <a:t>4</a:t>
                      </a:r>
                    </a:p>
                  </a:txBody>
                  <a:tcPr/>
                </a:tc>
                <a:tc>
                  <a:txBody>
                    <a:bodyPr/>
                    <a:lstStyle/>
                    <a:p>
                      <a:r>
                        <a:rPr lang="en-US" dirty="0"/>
                        <a:t>11</a:t>
                      </a:r>
                    </a:p>
                  </a:txBody>
                  <a:tcPr/>
                </a:tc>
                <a:tc>
                  <a:txBody>
                    <a:bodyPr/>
                    <a:lstStyle/>
                    <a:p>
                      <a:r>
                        <a:rPr lang="en-US" dirty="0"/>
                        <a:t>4</a:t>
                      </a:r>
                    </a:p>
                  </a:txBody>
                  <a:tcPr/>
                </a:tc>
                <a:tc>
                  <a:txBody>
                    <a:bodyPr/>
                    <a:lstStyle/>
                    <a:p>
                      <a:r>
                        <a:rPr lang="en-US" dirty="0"/>
                        <a:t>36.36</a:t>
                      </a:r>
                    </a:p>
                  </a:txBody>
                  <a:tcPr/>
                </a:tc>
                <a:extLst>
                  <a:ext uri="{0D108BD9-81ED-4DB2-BD59-A6C34878D82A}">
                    <a16:rowId xmlns:a16="http://schemas.microsoft.com/office/drawing/2014/main" val="2878062095"/>
                  </a:ext>
                </a:extLst>
              </a:tr>
              <a:tr h="370840">
                <a:tc>
                  <a:txBody>
                    <a:bodyPr/>
                    <a:lstStyle/>
                    <a:p>
                      <a:r>
                        <a:rPr lang="en-US" dirty="0"/>
                        <a:t>5</a:t>
                      </a:r>
                    </a:p>
                  </a:txBody>
                  <a:tcPr/>
                </a:tc>
                <a:tc>
                  <a:txBody>
                    <a:bodyPr/>
                    <a:lstStyle/>
                    <a:p>
                      <a:r>
                        <a:rPr lang="en-US" dirty="0"/>
                        <a:t>10</a:t>
                      </a:r>
                    </a:p>
                  </a:txBody>
                  <a:tcPr/>
                </a:tc>
                <a:tc>
                  <a:txBody>
                    <a:bodyPr/>
                    <a:lstStyle/>
                    <a:p>
                      <a:r>
                        <a:rPr lang="en-US" dirty="0"/>
                        <a:t>5</a:t>
                      </a:r>
                    </a:p>
                  </a:txBody>
                  <a:tcPr/>
                </a:tc>
                <a:tc>
                  <a:txBody>
                    <a:bodyPr/>
                    <a:lstStyle/>
                    <a:p>
                      <a:r>
                        <a:rPr lang="en-US" dirty="0"/>
                        <a:t>50</a:t>
                      </a:r>
                    </a:p>
                  </a:txBody>
                  <a:tcPr/>
                </a:tc>
                <a:extLst>
                  <a:ext uri="{0D108BD9-81ED-4DB2-BD59-A6C34878D82A}">
                    <a16:rowId xmlns:a16="http://schemas.microsoft.com/office/drawing/2014/main" val="1403273888"/>
                  </a:ext>
                </a:extLst>
              </a:tr>
              <a:tr h="370840">
                <a:tc>
                  <a:txBody>
                    <a:bodyPr/>
                    <a:lstStyle/>
                    <a:p>
                      <a:r>
                        <a:rPr lang="en-US" dirty="0"/>
                        <a:t>6</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92146184"/>
                  </a:ext>
                </a:extLst>
              </a:tr>
              <a:tr h="370840">
                <a:tc>
                  <a:txBody>
                    <a:bodyPr/>
                    <a:lstStyle/>
                    <a:p>
                      <a:r>
                        <a:rPr lang="en-US" dirty="0"/>
                        <a:t>7</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2561251"/>
                  </a:ext>
                </a:extLst>
              </a:tr>
              <a:tr h="370840">
                <a:tc>
                  <a:txBody>
                    <a:bodyPr/>
                    <a:lstStyle/>
                    <a:p>
                      <a:r>
                        <a:rPr lang="en-US" dirty="0"/>
                        <a:t>8</a:t>
                      </a:r>
                    </a:p>
                  </a:txBody>
                  <a:tcPr/>
                </a:tc>
                <a:tc>
                  <a:txBody>
                    <a:bodyPr/>
                    <a:lstStyle/>
                    <a:p>
                      <a:r>
                        <a:rPr lang="en-US" dirty="0"/>
                        <a:t>10</a:t>
                      </a:r>
                    </a:p>
                  </a:txBody>
                  <a:tcPr/>
                </a:tc>
                <a:tc>
                  <a:txBody>
                    <a:bodyPr/>
                    <a:lstStyle/>
                    <a:p>
                      <a:r>
                        <a:rPr lang="en-US" dirty="0"/>
                        <a:t>9</a:t>
                      </a:r>
                    </a:p>
                  </a:txBody>
                  <a:tcPr/>
                </a:tc>
                <a:tc>
                  <a:txBody>
                    <a:bodyPr/>
                    <a:lstStyle/>
                    <a:p>
                      <a:r>
                        <a:rPr lang="en-US" dirty="0"/>
                        <a:t>90</a:t>
                      </a:r>
                    </a:p>
                  </a:txBody>
                  <a:tcPr/>
                </a:tc>
                <a:extLst>
                  <a:ext uri="{0D108BD9-81ED-4DB2-BD59-A6C34878D82A}">
                    <a16:rowId xmlns:a16="http://schemas.microsoft.com/office/drawing/2014/main" val="1315809388"/>
                  </a:ext>
                </a:extLst>
              </a:tr>
              <a:tr h="370840">
                <a:tc>
                  <a:txBody>
                    <a:bodyPr/>
                    <a:lstStyle/>
                    <a:p>
                      <a:r>
                        <a:rPr lang="en-US" dirty="0"/>
                        <a:t>9</a:t>
                      </a:r>
                    </a:p>
                  </a:txBody>
                  <a:tcPr/>
                </a:tc>
                <a:tc>
                  <a:txBody>
                    <a:bodyPr/>
                    <a:lstStyle/>
                    <a:p>
                      <a:r>
                        <a:rPr lang="en-US" dirty="0"/>
                        <a:t>10</a:t>
                      </a:r>
                    </a:p>
                  </a:txBody>
                  <a:tcPr/>
                </a:tc>
                <a:tc>
                  <a:txBody>
                    <a:bodyPr/>
                    <a:lstStyle/>
                    <a:p>
                      <a:r>
                        <a:rPr lang="en-US" dirty="0"/>
                        <a:t>3 </a:t>
                      </a:r>
                    </a:p>
                  </a:txBody>
                  <a:tcPr/>
                </a:tc>
                <a:tc>
                  <a:txBody>
                    <a:bodyPr/>
                    <a:lstStyle/>
                    <a:p>
                      <a:r>
                        <a:rPr lang="en-US" dirty="0"/>
                        <a:t>30</a:t>
                      </a:r>
                    </a:p>
                  </a:txBody>
                  <a:tcPr/>
                </a:tc>
                <a:extLst>
                  <a:ext uri="{0D108BD9-81ED-4DB2-BD59-A6C34878D82A}">
                    <a16:rowId xmlns:a16="http://schemas.microsoft.com/office/drawing/2014/main" val="3028410000"/>
                  </a:ext>
                </a:extLst>
              </a:tr>
              <a:tr h="370840">
                <a:tc>
                  <a:txBody>
                    <a:bodyPr/>
                    <a:lstStyle/>
                    <a:p>
                      <a:r>
                        <a:rPr lang="en-US" dirty="0"/>
                        <a:t>10</a:t>
                      </a:r>
                    </a:p>
                  </a:txBody>
                  <a:tcPr/>
                </a:tc>
                <a:tc>
                  <a:txBody>
                    <a:bodyPr/>
                    <a:lstStyle/>
                    <a:p>
                      <a:r>
                        <a:rPr lang="en-US" dirty="0"/>
                        <a:t>10</a:t>
                      </a:r>
                    </a:p>
                  </a:txBody>
                  <a:tcPr/>
                </a:tc>
                <a:tc>
                  <a:txBody>
                    <a:bodyPr/>
                    <a:lstStyle/>
                    <a:p>
                      <a:r>
                        <a:rPr lang="en-US" dirty="0"/>
                        <a:t>6</a:t>
                      </a:r>
                    </a:p>
                  </a:txBody>
                  <a:tcPr/>
                </a:tc>
                <a:tc>
                  <a:txBody>
                    <a:bodyPr/>
                    <a:lstStyle/>
                    <a:p>
                      <a:r>
                        <a:rPr lang="en-US" dirty="0"/>
                        <a:t>60</a:t>
                      </a:r>
                    </a:p>
                  </a:txBody>
                  <a:tcPr/>
                </a:tc>
                <a:extLst>
                  <a:ext uri="{0D108BD9-81ED-4DB2-BD59-A6C34878D82A}">
                    <a16:rowId xmlns:a16="http://schemas.microsoft.com/office/drawing/2014/main" val="2300435837"/>
                  </a:ext>
                </a:extLst>
              </a:tr>
              <a:tr h="370840">
                <a:tc>
                  <a:txBody>
                    <a:bodyPr/>
                    <a:lstStyle/>
                    <a:p>
                      <a:r>
                        <a:rPr lang="en-US" dirty="0"/>
                        <a:t>11</a:t>
                      </a:r>
                    </a:p>
                  </a:txBody>
                  <a:tcPr/>
                </a:tc>
                <a:tc>
                  <a:txBody>
                    <a:bodyPr/>
                    <a:lstStyle/>
                    <a:p>
                      <a:r>
                        <a:rPr lang="en-US" dirty="0"/>
                        <a:t>10000</a:t>
                      </a:r>
                    </a:p>
                  </a:txBody>
                  <a:tcPr/>
                </a:tc>
                <a:tc>
                  <a:txBody>
                    <a:bodyPr/>
                    <a:lstStyle/>
                    <a:p>
                      <a:r>
                        <a:rPr lang="en-US" dirty="0"/>
                        <a:t>1941</a:t>
                      </a:r>
                    </a:p>
                  </a:txBody>
                  <a:tcPr/>
                </a:tc>
                <a:tc>
                  <a:txBody>
                    <a:bodyPr/>
                    <a:lstStyle/>
                    <a:p>
                      <a:r>
                        <a:rPr lang="en-US" dirty="0"/>
                        <a:t>19.41</a:t>
                      </a:r>
                    </a:p>
                  </a:txBody>
                  <a:tcPr/>
                </a:tc>
                <a:extLst>
                  <a:ext uri="{0D108BD9-81ED-4DB2-BD59-A6C34878D82A}">
                    <a16:rowId xmlns:a16="http://schemas.microsoft.com/office/drawing/2014/main" val="523635152"/>
                  </a:ext>
                </a:extLst>
              </a:tr>
              <a:tr h="370840">
                <a:tc>
                  <a:txBody>
                    <a:bodyPr/>
                    <a:lstStyle/>
                    <a:p>
                      <a:r>
                        <a:rPr lang="en-US" dirty="0"/>
                        <a:t>12</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67581675"/>
                  </a:ext>
                </a:extLst>
              </a:tr>
            </a:tbl>
          </a:graphicData>
        </a:graphic>
      </p:graphicFrame>
    </p:spTree>
    <p:extLst>
      <p:ext uri="{BB962C8B-B14F-4D97-AF65-F5344CB8AC3E}">
        <p14:creationId xmlns:p14="http://schemas.microsoft.com/office/powerpoint/2010/main" val="238969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E91-7F5E-4396-B4E5-27D9E2F8834F}"/>
              </a:ext>
            </a:extLst>
          </p:cNvPr>
          <p:cNvSpPr>
            <a:spLocks noGrp="1"/>
          </p:cNvSpPr>
          <p:nvPr>
            <p:ph type="title"/>
          </p:nvPr>
        </p:nvSpPr>
        <p:spPr/>
        <p:txBody>
          <a:bodyPr/>
          <a:lstStyle/>
          <a:p>
            <a:r>
              <a:rPr lang="en-US" dirty="0"/>
              <a:t>Bug Fixes (1/3)</a:t>
            </a:r>
          </a:p>
        </p:txBody>
      </p:sp>
      <p:sp>
        <p:nvSpPr>
          <p:cNvPr id="3" name="Content Placeholder 2">
            <a:extLst>
              <a:ext uri="{FF2B5EF4-FFF2-40B4-BE49-F238E27FC236}">
                <a16:creationId xmlns:a16="http://schemas.microsoft.com/office/drawing/2014/main" id="{DCE65B34-9296-43C2-8632-060305F841DF}"/>
              </a:ext>
            </a:extLst>
          </p:cNvPr>
          <p:cNvSpPr>
            <a:spLocks noGrp="1"/>
          </p:cNvSpPr>
          <p:nvPr>
            <p:ph idx="1"/>
          </p:nvPr>
        </p:nvSpPr>
        <p:spPr>
          <a:xfrm>
            <a:off x="838200" y="1970004"/>
            <a:ext cx="10515600" cy="4351338"/>
          </a:xfrm>
        </p:spPr>
        <p:txBody>
          <a:bodyPr>
            <a:normAutofit/>
          </a:bodyPr>
          <a:lstStyle/>
          <a:p>
            <a:pPr marL="0" indent="0">
              <a:buNone/>
            </a:pPr>
            <a:r>
              <a:rPr lang="en-US" sz="2000" u="sng" dirty="0"/>
              <a:t>Negative values bug:</a:t>
            </a:r>
            <a:endParaRPr lang="en-US" sz="2000" u="sng"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While building the verification environment, a “sanity check test” done.</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It was done in order to verify if the UVM </a:t>
            </a:r>
            <a:r>
              <a:rPr lang="en-US" sz="1800" b="1" dirty="0">
                <a:effectLst/>
                <a:latin typeface="Calibri" panose="020F0502020204030204" pitchFamily="34" charset="0"/>
                <a:ea typeface="Calibri" panose="020F0502020204030204" pitchFamily="34" charset="0"/>
                <a:cs typeface="Arial" panose="020B0604020202020204" pitchFamily="34" charset="0"/>
              </a:rPr>
              <a:t>environments</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b="1" dirty="0">
                <a:effectLst/>
                <a:latin typeface="Calibri" panose="020F0502020204030204" pitchFamily="34" charset="0"/>
                <a:ea typeface="Calibri" panose="020F0502020204030204" pitchFamily="34" charset="0"/>
                <a:cs typeface="Arial" panose="020B0604020202020204" pitchFamily="34" charset="0"/>
              </a:rPr>
              <a:t>works</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lvl="1"/>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results from the DUT </a:t>
            </a:r>
            <a:r>
              <a:rPr lang="en-US" sz="1800" b="1" dirty="0">
                <a:effectLst/>
                <a:latin typeface="Calibri" panose="020F0502020204030204" pitchFamily="34" charset="0"/>
                <a:ea typeface="Calibri" panose="020F0502020204030204" pitchFamily="34" charset="0"/>
                <a:cs typeface="Arial" panose="020B0604020202020204" pitchFamily="34" charset="0"/>
              </a:rPr>
              <a:t>indicated a bug.</a:t>
            </a:r>
          </a:p>
          <a:p>
            <a:pPr lvl="1"/>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This bug was apparently related to the DUT’s inability to recognize </a:t>
            </a:r>
            <a:r>
              <a:rPr lang="en-US" sz="2000" b="1" dirty="0">
                <a:effectLst/>
                <a:latin typeface="Calibri" panose="020F0502020204030204" pitchFamily="34" charset="0"/>
                <a:ea typeface="Calibri" panose="020F0502020204030204" pitchFamily="34" charset="0"/>
                <a:cs typeface="Arial" panose="020B0604020202020204" pitchFamily="34" charset="0"/>
              </a:rPr>
              <a:t>negative values.</a:t>
            </a:r>
          </a:p>
          <a:p>
            <a:endParaRPr lang="en-US" sz="2000" b="1"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This bug was </a:t>
            </a:r>
            <a:r>
              <a:rPr lang="en-US" sz="2000" b="1" dirty="0">
                <a:effectLst/>
                <a:latin typeface="Calibri" panose="020F0502020204030204" pitchFamily="34" charset="0"/>
                <a:ea typeface="Calibri" panose="020F0502020204030204" pitchFamily="34" charset="0"/>
                <a:cs typeface="Arial" panose="020B0604020202020204" pitchFamily="34" charset="0"/>
              </a:rPr>
              <a:t>fixed</a:t>
            </a:r>
            <a:r>
              <a:rPr lang="en-US" sz="2000" dirty="0">
                <a:effectLst/>
                <a:latin typeface="Calibri" panose="020F0502020204030204" pitchFamily="34" charset="0"/>
                <a:ea typeface="Calibri" panose="020F0502020204030204" pitchFamily="34" charset="0"/>
                <a:cs typeface="Arial" panose="020B0604020202020204" pitchFamily="34" charset="0"/>
              </a:rPr>
              <a:t> by the following steps:</a:t>
            </a:r>
          </a:p>
          <a:p>
            <a:pPr marL="800100" lvl="1" indent="-342900">
              <a:buFont typeface="+mj-lt"/>
              <a:buAutoNum type="arabicPeriod"/>
            </a:pPr>
            <a:r>
              <a:rPr lang="en-US" sz="2000" dirty="0">
                <a:latin typeface="Calibri" panose="020F0502020204030204" pitchFamily="34" charset="0"/>
                <a:cs typeface="Arial" panose="020B0604020202020204" pitchFamily="34" charset="0"/>
              </a:rPr>
              <a:t>Fix sign representation of variables</a:t>
            </a:r>
          </a:p>
          <a:p>
            <a:pPr marL="800100" lvl="1" indent="-342900">
              <a:buFont typeface="+mj-lt"/>
              <a:buAutoNum type="arabicPeriod"/>
            </a:pPr>
            <a:r>
              <a:rPr lang="en-US" sz="2000" dirty="0">
                <a:latin typeface="Calibri" panose="020F0502020204030204" pitchFamily="34" charset="0"/>
                <a:cs typeface="Arial" panose="020B0604020202020204" pitchFamily="34" charset="0"/>
              </a:rPr>
              <a:t>Fix 2's complement representation </a:t>
            </a:r>
            <a:r>
              <a:rPr lang="en-US" sz="2000" dirty="0">
                <a:effectLst/>
                <a:latin typeface="Calibri" panose="020F0502020204030204" pitchFamily="34" charset="0"/>
                <a:ea typeface="Calibri" panose="020F0502020204030204" pitchFamily="34" charset="0"/>
                <a:cs typeface="Arial" panose="020B0604020202020204" pitchFamily="34" charset="0"/>
              </a:rPr>
              <a:t>of numbers</a:t>
            </a:r>
            <a:endParaRPr lang="en-US" sz="2800" dirty="0"/>
          </a:p>
        </p:txBody>
      </p:sp>
    </p:spTree>
    <p:extLst>
      <p:ext uri="{BB962C8B-B14F-4D97-AF65-F5344CB8AC3E}">
        <p14:creationId xmlns:p14="http://schemas.microsoft.com/office/powerpoint/2010/main" val="1729528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88E5-8359-4CF4-89B0-E94979F8B74F}"/>
              </a:ext>
            </a:extLst>
          </p:cNvPr>
          <p:cNvSpPr>
            <a:spLocks noGrp="1"/>
          </p:cNvSpPr>
          <p:nvPr>
            <p:ph type="title"/>
          </p:nvPr>
        </p:nvSpPr>
        <p:spPr/>
        <p:txBody>
          <a:bodyPr>
            <a:normAutofit/>
          </a:bodyPr>
          <a:lstStyle/>
          <a:p>
            <a:r>
              <a:rPr lang="en-US" dirty="0"/>
              <a:t>Bug Fixes</a:t>
            </a:r>
            <a:r>
              <a:rPr lang="en-US" sz="4000" dirty="0"/>
              <a:t> (2/3)</a:t>
            </a:r>
          </a:p>
        </p:txBody>
      </p:sp>
      <p:sp>
        <p:nvSpPr>
          <p:cNvPr id="3" name="Content Placeholder 2">
            <a:extLst>
              <a:ext uri="{FF2B5EF4-FFF2-40B4-BE49-F238E27FC236}">
                <a16:creationId xmlns:a16="http://schemas.microsoft.com/office/drawing/2014/main" id="{CCC9E19C-164F-492A-950F-B33731A56B8C}"/>
              </a:ext>
            </a:extLst>
          </p:cNvPr>
          <p:cNvSpPr>
            <a:spLocks noGrp="1"/>
          </p:cNvSpPr>
          <p:nvPr>
            <p:ph idx="1"/>
          </p:nvPr>
        </p:nvSpPr>
        <p:spPr/>
        <p:txBody>
          <a:bodyPr>
            <a:normAutofit fontScale="62500" lnSpcReduction="20000"/>
          </a:bodyPr>
          <a:lstStyle/>
          <a:p>
            <a:pPr marL="0" indent="0">
              <a:buNone/>
            </a:pPr>
            <a:r>
              <a:rPr lang="en-US" sz="2800" u="sng" dirty="0"/>
              <a:t>Combinatorial sensitivity list missing item bug:</a:t>
            </a:r>
            <a:endParaRPr lang="en-US" u="sng" dirty="0"/>
          </a:p>
          <a:p>
            <a:r>
              <a:rPr lang="en-US" dirty="0"/>
              <a:t>In </a:t>
            </a:r>
            <a:r>
              <a:rPr lang="en-US" dirty="0" err="1"/>
              <a:t>convergence_check_block</a:t>
            </a:r>
            <a:r>
              <a:rPr lang="en-US" dirty="0"/>
              <a:t>:</a:t>
            </a:r>
          </a:p>
          <a:p>
            <a:pPr lvl="1"/>
            <a:r>
              <a:rPr lang="en-US" dirty="0"/>
              <a:t>The new calculated centroids of each iteration are compared to former iteration’s centroids.</a:t>
            </a:r>
          </a:p>
          <a:p>
            <a:pPr lvl="1"/>
            <a:r>
              <a:rPr lang="en-US" dirty="0"/>
              <a:t>It is a step for a decision of reaching convergence.</a:t>
            </a:r>
          </a:p>
          <a:p>
            <a:pPr marL="457200" lvl="1" indent="0">
              <a:buNone/>
            </a:pPr>
            <a:endParaRPr lang="en-US" dirty="0"/>
          </a:p>
          <a:p>
            <a:r>
              <a:rPr lang="en-US" dirty="0"/>
              <a:t>Whether </a:t>
            </a:r>
            <a:r>
              <a:rPr lang="en-US" b="1" dirty="0"/>
              <a:t>convergence</a:t>
            </a:r>
            <a:r>
              <a:rPr lang="en-US" dirty="0"/>
              <a:t> was reached or not, the new centroids are </a:t>
            </a:r>
            <a:r>
              <a:rPr lang="en-US" b="1" dirty="0"/>
              <a:t>defined</a:t>
            </a:r>
            <a:r>
              <a:rPr lang="en-US" dirty="0"/>
              <a:t> as the algorithm current centroids.</a:t>
            </a:r>
          </a:p>
          <a:p>
            <a:pPr marL="0" indent="0">
              <a:buNone/>
            </a:pPr>
            <a:endParaRPr lang="en-US" dirty="0"/>
          </a:p>
          <a:p>
            <a:r>
              <a:rPr lang="en-US" dirty="0"/>
              <a:t>The module consists a sensitivity list:</a:t>
            </a:r>
          </a:p>
          <a:p>
            <a:pPr lvl="1"/>
            <a:r>
              <a:rPr lang="en-US" dirty="0"/>
              <a:t>Expected behavior – take one old centroid from the 8 and compare it to the correspondingly new centroid.</a:t>
            </a:r>
          </a:p>
          <a:p>
            <a:pPr lvl="1"/>
            <a:r>
              <a:rPr lang="en-US" dirty="0"/>
              <a:t>This sensitivity list did not </a:t>
            </a:r>
            <a:r>
              <a:rPr lang="en-US" b="1" dirty="0"/>
              <a:t>cover</a:t>
            </a:r>
            <a:r>
              <a:rPr lang="en-US" dirty="0"/>
              <a:t> the change in values of the relevant inputs.</a:t>
            </a:r>
          </a:p>
          <a:p>
            <a:pPr lvl="1"/>
            <a:r>
              <a:rPr lang="en-US" dirty="0"/>
              <a:t>It did not represent a supposedly </a:t>
            </a:r>
            <a:r>
              <a:rPr lang="en-US" b="1" dirty="0"/>
              <a:t>combinatorial</a:t>
            </a:r>
            <a:r>
              <a:rPr lang="en-US" dirty="0"/>
              <a:t> representation of always block.</a:t>
            </a:r>
          </a:p>
          <a:p>
            <a:pPr marL="0" indent="0">
              <a:buNone/>
            </a:pPr>
            <a:endParaRPr lang="en-US" dirty="0"/>
          </a:p>
          <a:p>
            <a:pPr marL="0" marR="0">
              <a:lnSpc>
                <a:spcPct val="107000"/>
              </a:lnSpc>
              <a:spcBef>
                <a:spcPts val="0"/>
              </a:spcBef>
              <a:spcAft>
                <a:spcPts val="800"/>
              </a:spcAft>
            </a:pPr>
            <a:r>
              <a:rPr lang="en-US" dirty="0"/>
              <a:t>The following </a:t>
            </a:r>
            <a:r>
              <a:rPr lang="en-US" b="1" dirty="0"/>
              <a:t>change</a:t>
            </a:r>
            <a:r>
              <a:rPr lang="en-US" dirty="0"/>
              <a:t> was done to solve the problem:</a:t>
            </a:r>
          </a:p>
          <a:p>
            <a:pPr marL="457200" lvl="1">
              <a:lnSpc>
                <a:spcPct val="107000"/>
              </a:lnSpc>
              <a:spcBef>
                <a:spcPts val="0"/>
              </a:spcBef>
              <a:spcAft>
                <a:spcPts val="800"/>
              </a:spcAft>
            </a:pPr>
            <a:r>
              <a:rPr lang="en-US" u="sng" dirty="0"/>
              <a:t>Before:</a:t>
            </a:r>
            <a:r>
              <a:rPr lang="en-US" b="1" dirty="0"/>
              <a:t> </a:t>
            </a:r>
            <a:r>
              <a:rPr lang="en-US" dirty="0"/>
              <a:t>"always @(cent_num) begin".</a:t>
            </a:r>
          </a:p>
          <a:p>
            <a:pPr marL="457200" lvl="1">
              <a:lnSpc>
                <a:spcPct val="107000"/>
              </a:lnSpc>
              <a:spcBef>
                <a:spcPts val="0"/>
              </a:spcBef>
              <a:spcAft>
                <a:spcPts val="800"/>
              </a:spcAft>
            </a:pPr>
            <a:r>
              <a:rPr lang="en-US" u="sng" dirty="0"/>
              <a:t>After:</a:t>
            </a:r>
            <a:r>
              <a:rPr lang="en-US" dirty="0"/>
              <a:t> "always @* begin".</a:t>
            </a:r>
          </a:p>
          <a:p>
            <a:endParaRPr lang="en-US" dirty="0"/>
          </a:p>
          <a:p>
            <a:endParaRPr lang="en-US" dirty="0"/>
          </a:p>
        </p:txBody>
      </p:sp>
    </p:spTree>
    <p:extLst>
      <p:ext uri="{BB962C8B-B14F-4D97-AF65-F5344CB8AC3E}">
        <p14:creationId xmlns:p14="http://schemas.microsoft.com/office/powerpoint/2010/main" val="2015299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4E892-33BA-40F5-8F11-E69EBD08CC37}"/>
              </a:ext>
            </a:extLst>
          </p:cNvPr>
          <p:cNvSpPr>
            <a:spLocks noGrp="1"/>
          </p:cNvSpPr>
          <p:nvPr>
            <p:ph idx="1"/>
          </p:nvPr>
        </p:nvSpPr>
        <p:spPr>
          <a:xfrm>
            <a:off x="838200" y="1690688"/>
            <a:ext cx="10515600" cy="4941752"/>
          </a:xfrm>
        </p:spPr>
        <p:txBody>
          <a:bodyPr>
            <a:normAutofit fontScale="92500" lnSpcReduction="10000"/>
          </a:bodyPr>
          <a:lstStyle/>
          <a:p>
            <a:pPr marL="0" marR="0" indent="0">
              <a:lnSpc>
                <a:spcPct val="107000"/>
              </a:lnSpc>
              <a:spcBef>
                <a:spcPts val="0"/>
              </a:spcBef>
              <a:spcAft>
                <a:spcPts val="800"/>
              </a:spcAft>
              <a:buNone/>
            </a:pPr>
            <a:r>
              <a:rPr lang="en-US" sz="1800" u="sng" dirty="0"/>
              <a:t>Correction of wrong synchronization for controller FSM signal toggle:</a:t>
            </a:r>
          </a:p>
          <a:p>
            <a:pPr marL="0" marR="0" indent="0">
              <a:lnSpc>
                <a:spcPct val="107000"/>
              </a:lnSpc>
              <a:spcBef>
                <a:spcPts val="0"/>
              </a:spcBef>
              <a:spcAft>
                <a:spcPts val="800"/>
              </a:spcAft>
              <a:buNone/>
            </a:pPr>
            <a:endParaRPr lang="en-US" sz="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a:t>
            </a:r>
          </a:p>
          <a:p>
            <a:pPr marL="0" marR="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signal </a:t>
            </a:r>
            <a:r>
              <a:rPr lang="en-US" sz="1600" b="1" dirty="0">
                <a:latin typeface="Calibri" panose="020F0502020204030204" pitchFamily="34" charset="0"/>
                <a:cs typeface="Arial" panose="020B0604020202020204" pitchFamily="34" charset="0"/>
              </a:rPr>
              <a:t>determines</a:t>
            </a:r>
            <a:r>
              <a:rPr lang="en-US" sz="1600" dirty="0">
                <a:latin typeface="Calibri" panose="020F0502020204030204" pitchFamily="34" charset="0"/>
                <a:cs typeface="Arial" panose="020B0604020202020204" pitchFamily="34" charset="0"/>
              </a:rPr>
              <a:t> when to </a:t>
            </a:r>
            <a:r>
              <a:rPr lang="en-US" sz="1600" b="1" dirty="0">
                <a:latin typeface="Calibri" panose="020F0502020204030204" pitchFamily="34" charset="0"/>
                <a:cs typeface="Arial" panose="020B0604020202020204" pitchFamily="34" charset="0"/>
              </a:rPr>
              <a:t>sample</a:t>
            </a:r>
            <a:r>
              <a:rPr lang="en-US" sz="1600" dirty="0">
                <a:latin typeface="Calibri" panose="020F0502020204030204" pitchFamily="34" charset="0"/>
                <a:cs typeface="Arial" panose="020B0604020202020204" pitchFamily="34" charset="0"/>
              </a:rPr>
              <a:t> data point, which comes as input from the RAM to the classification block.</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After the last data point reached the last pipe stage, </a:t>
            </a:r>
            <a:r>
              <a:rPr lang="en-US" sz="1600" b="1" dirty="0">
                <a:latin typeface="Calibri" panose="020F0502020204030204" pitchFamily="34" charset="0"/>
                <a:cs typeface="Arial" panose="020B0604020202020204" pitchFamily="34" charset="0"/>
              </a:rPr>
              <a:t>no more </a:t>
            </a:r>
            <a:r>
              <a:rPr lang="en-US" sz="1600" dirty="0">
                <a:latin typeface="Calibri" panose="020F0502020204030204" pitchFamily="34" charset="0"/>
                <a:cs typeface="Arial" panose="020B0604020202020204" pitchFamily="34" charset="0"/>
              </a:rPr>
              <a:t>data should be </a:t>
            </a:r>
            <a:r>
              <a:rPr lang="en-US" sz="1600" b="1" dirty="0">
                <a:latin typeface="Calibri" panose="020F0502020204030204" pitchFamily="34" charset="0"/>
                <a:cs typeface="Arial" panose="020B0604020202020204" pitchFamily="34" charset="0"/>
              </a:rPr>
              <a:t>sample</a:t>
            </a:r>
            <a:r>
              <a:rPr lang="en-US" sz="1600" dirty="0">
                <a:latin typeface="Calibri" panose="020F0502020204030204" pitchFamily="34" charset="0"/>
                <a:cs typeface="Arial" panose="020B0604020202020204" pitchFamily="34" charset="0"/>
              </a:rPr>
              <a:t> by the accumulators.</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Therefore,  the enable needs to be </a:t>
            </a:r>
            <a:r>
              <a:rPr lang="en-US" sz="1600" b="1" dirty="0">
                <a:latin typeface="Calibri" panose="020F0502020204030204" pitchFamily="34" charset="0"/>
                <a:cs typeface="Arial" panose="020B0604020202020204" pitchFamily="34" charset="0"/>
              </a:rPr>
              <a:t>turned off </a:t>
            </a:r>
            <a:r>
              <a:rPr lang="en-US" sz="1600" dirty="0">
                <a:latin typeface="Calibri" panose="020F0502020204030204" pitchFamily="34" charset="0"/>
                <a:cs typeface="Arial" panose="020B0604020202020204" pitchFamily="34" charset="0"/>
              </a:rPr>
              <a:t>so at that in the next state, there would be no sampling of any more data points.</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bug was that the DUT sampled </a:t>
            </a:r>
            <a:r>
              <a:rPr lang="en-US" sz="1600" b="1" dirty="0">
                <a:latin typeface="Calibri" panose="020F0502020204030204" pitchFamily="34" charset="0"/>
                <a:cs typeface="Arial" panose="020B0604020202020204" pitchFamily="34" charset="0"/>
              </a:rPr>
              <a:t>one more </a:t>
            </a:r>
            <a:r>
              <a:rPr lang="en-US" sz="1600" dirty="0">
                <a:latin typeface="Calibri" panose="020F0502020204030204" pitchFamily="34" charset="0"/>
                <a:cs typeface="Arial" panose="020B0604020202020204" pitchFamily="34" charset="0"/>
              </a:rPr>
              <a:t>data point then needed.</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it was in the 2</a:t>
            </a:r>
            <a:r>
              <a:rPr lang="en-US" sz="1600" baseline="30000" dirty="0">
                <a:latin typeface="Calibri" panose="020F0502020204030204" pitchFamily="34" charset="0"/>
                <a:cs typeface="Arial" panose="020B0604020202020204" pitchFamily="34" charset="0"/>
              </a:rPr>
              <a:t>nd</a:t>
            </a:r>
            <a:r>
              <a:rPr lang="en-US" sz="1600" dirty="0">
                <a:latin typeface="Calibri" panose="020F0502020204030204" pitchFamily="34" charset="0"/>
                <a:cs typeface="Arial" panose="020B0604020202020204" pitchFamily="34" charset="0"/>
              </a:rPr>
              <a:t> state of “</a:t>
            </a:r>
            <a:r>
              <a:rPr lang="en-US" sz="1600" dirty="0" err="1">
                <a:latin typeface="Calibri" panose="020F0502020204030204" pitchFamily="34" charset="0"/>
                <a:cs typeface="Arial" panose="020B0604020202020204" pitchFamily="34" charset="0"/>
              </a:rPr>
              <a:t>empty_pipe</a:t>
            </a:r>
            <a:r>
              <a:rPr lang="en-US" sz="1600" dirty="0">
                <a:latin typeface="Calibri" panose="020F0502020204030204" pitchFamily="34" charset="0"/>
                <a:cs typeface="Arial" panose="020B0604020202020204" pitchFamily="34" charset="0"/>
              </a:rPr>
              <a:t>”.</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Disabling the enable signal one state/cycle earlier, removed the bug.</a:t>
            </a:r>
          </a:p>
          <a:p>
            <a:pPr marL="0" indent="0">
              <a:lnSpc>
                <a:spcPct val="107000"/>
              </a:lnSpc>
              <a:spcBef>
                <a:spcPts val="0"/>
              </a:spcBef>
              <a:spcAft>
                <a:spcPts val="800"/>
              </a:spcAft>
              <a:buNone/>
            </a:pPr>
            <a:endParaRPr lang="en-US" sz="400" dirty="0">
              <a:latin typeface="Calibri" panose="020F0502020204030204" pitchFamily="34" charset="0"/>
              <a:cs typeface="Arial" panose="020B0604020202020204" pitchFamily="34" charset="0"/>
            </a:endParaRPr>
          </a:p>
          <a:p>
            <a:pPr marL="0" indent="0">
              <a:buNone/>
            </a:pPr>
            <a:endParaRPr lang="en-US" sz="500" dirty="0"/>
          </a:p>
        </p:txBody>
      </p:sp>
      <p:sp>
        <p:nvSpPr>
          <p:cNvPr id="4" name="Title 1">
            <a:extLst>
              <a:ext uri="{FF2B5EF4-FFF2-40B4-BE49-F238E27FC236}">
                <a16:creationId xmlns:a16="http://schemas.microsoft.com/office/drawing/2014/main" id="{6CF0D34C-62E8-4752-8B83-5EC7F195CA99}"/>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Bug Fixes (3/3)</a:t>
            </a:r>
            <a:endParaRPr lang="en-US" sz="4000" dirty="0"/>
          </a:p>
        </p:txBody>
      </p:sp>
    </p:spTree>
    <p:extLst>
      <p:ext uri="{BB962C8B-B14F-4D97-AF65-F5344CB8AC3E}">
        <p14:creationId xmlns:p14="http://schemas.microsoft.com/office/powerpoint/2010/main" val="1350280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536E-694D-4057-9EFD-3317FD7D6034}"/>
              </a:ext>
            </a:extLst>
          </p:cNvPr>
          <p:cNvSpPr>
            <a:spLocks noGrp="1"/>
          </p:cNvSpPr>
          <p:nvPr>
            <p:ph type="title"/>
          </p:nvPr>
        </p:nvSpPr>
        <p:spPr/>
        <p:txBody>
          <a:bodyPr/>
          <a:lstStyle/>
          <a:p>
            <a:r>
              <a:rPr lang="en-US" dirty="0"/>
              <a:t>Coverage</a:t>
            </a:r>
          </a:p>
        </p:txBody>
      </p:sp>
      <p:sp>
        <p:nvSpPr>
          <p:cNvPr id="3" name="Content Placeholder 2">
            <a:extLst>
              <a:ext uri="{FF2B5EF4-FFF2-40B4-BE49-F238E27FC236}">
                <a16:creationId xmlns:a16="http://schemas.microsoft.com/office/drawing/2014/main" id="{1FD04047-9752-422C-9CE5-65E85F9C9A23}"/>
              </a:ext>
            </a:extLst>
          </p:cNvPr>
          <p:cNvSpPr>
            <a:spLocks noGrp="1"/>
          </p:cNvSpPr>
          <p:nvPr>
            <p:ph idx="1"/>
          </p:nvPr>
        </p:nvSpPr>
        <p:spPr>
          <a:xfrm>
            <a:off x="838200" y="1690688"/>
            <a:ext cx="10515600" cy="4351338"/>
          </a:xfrm>
        </p:spPr>
        <p:txBody>
          <a:bodyPr>
            <a:normAutofit/>
          </a:bodyPr>
          <a:lstStyle/>
          <a:p>
            <a:pPr marL="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Arial" panose="020B0604020202020204" pitchFamily="34" charset="0"/>
              </a:rPr>
              <a:t>Motivation:</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testcase pass/fail results are used to </a:t>
            </a:r>
            <a:r>
              <a:rPr lang="en-US" sz="1800" b="1" dirty="0">
                <a:effectLst/>
                <a:latin typeface="Calibri" panose="020F0502020204030204" pitchFamily="34" charset="0"/>
                <a:ea typeface="Calibri" panose="020F0502020204030204" pitchFamily="34" charset="0"/>
                <a:cs typeface="Arial" panose="020B0604020202020204" pitchFamily="34" charset="0"/>
              </a:rPr>
              <a:t>measure</a:t>
            </a:r>
            <a:r>
              <a:rPr lang="en-US" sz="1800" dirty="0">
                <a:effectLst/>
                <a:latin typeface="Calibri" panose="020F0502020204030204" pitchFamily="34" charset="0"/>
                <a:ea typeface="Calibri" panose="020F0502020204030204" pitchFamily="34" charset="0"/>
                <a:cs typeface="Arial" panose="020B0604020202020204" pitchFamily="34" charset="0"/>
              </a:rPr>
              <a:t> the verification status.</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hey are </a:t>
            </a:r>
            <a:r>
              <a:rPr lang="en-US" sz="1800" b="1" dirty="0">
                <a:effectLst/>
                <a:latin typeface="Calibri" panose="020F0502020204030204" pitchFamily="34" charset="0"/>
                <a:ea typeface="Calibri" panose="020F0502020204030204" pitchFamily="34" charset="0"/>
                <a:cs typeface="Arial" panose="020B0604020202020204" pitchFamily="34" charset="0"/>
              </a:rPr>
              <a:t>limited</a:t>
            </a:r>
            <a:r>
              <a:rPr lang="en-US" sz="1800" dirty="0">
                <a:effectLst/>
                <a:latin typeface="Calibri" panose="020F0502020204030204" pitchFamily="34" charset="0"/>
                <a:ea typeface="Calibri" panose="020F0502020204030204" pitchFamily="34" charset="0"/>
                <a:cs typeface="Arial" panose="020B0604020202020204" pitchFamily="34" charset="0"/>
              </a:rPr>
              <a:t> in terms of randomness.</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The engineer should verify that the test </a:t>
            </a:r>
            <a:r>
              <a:rPr lang="en-US" sz="1800" b="1" dirty="0">
                <a:latin typeface="Calibri" panose="020F0502020204030204" pitchFamily="34" charset="0"/>
                <a:ea typeface="Calibri" panose="020F0502020204030204" pitchFamily="34" charset="0"/>
                <a:cs typeface="Arial" panose="020B0604020202020204" pitchFamily="34" charset="0"/>
              </a:rPr>
              <a:t>fully cover </a:t>
            </a:r>
            <a:r>
              <a:rPr lang="en-US" sz="1800" dirty="0">
                <a:latin typeface="Calibri" panose="020F0502020204030204" pitchFamily="34" charset="0"/>
                <a:ea typeface="Calibri" panose="020F0502020204030204" pitchFamily="34" charset="0"/>
                <a:cs typeface="Arial" panose="020B0604020202020204" pitchFamily="34" charset="0"/>
              </a:rPr>
              <a:t>the defined constrains.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Therefore, test coverages are </a:t>
            </a:r>
            <a:r>
              <a:rPr lang="en-US" sz="1800" b="1" dirty="0">
                <a:latin typeface="Calibri" panose="020F0502020204030204" pitchFamily="34" charset="0"/>
                <a:ea typeface="Calibri" panose="020F0502020204030204" pitchFamily="34" charset="0"/>
                <a:cs typeface="Arial" panose="020B0604020202020204" pitchFamily="34" charset="0"/>
              </a:rPr>
              <a:t>defined</a:t>
            </a:r>
            <a:r>
              <a:rPr lang="en-US" sz="1800" dirty="0">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Arial" panose="020B0604020202020204" pitchFamily="34" charset="0"/>
              </a:rPr>
              <a:t>The types of verification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Code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Condition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Functional Coverage.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FSM Coverage.</a:t>
            </a:r>
            <a:endParaRPr lang="en-US" dirty="0"/>
          </a:p>
        </p:txBody>
      </p:sp>
    </p:spTree>
    <p:extLst>
      <p:ext uri="{BB962C8B-B14F-4D97-AF65-F5344CB8AC3E}">
        <p14:creationId xmlns:p14="http://schemas.microsoft.com/office/powerpoint/2010/main" val="3282316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8E6B-54F9-4DD6-9DFD-6AC6F1C83236}"/>
              </a:ext>
            </a:extLst>
          </p:cNvPr>
          <p:cNvSpPr>
            <a:spLocks noGrp="1"/>
          </p:cNvSpPr>
          <p:nvPr>
            <p:ph type="title"/>
          </p:nvPr>
        </p:nvSpPr>
        <p:spPr/>
        <p:txBody>
          <a:bodyPr/>
          <a:lstStyle/>
          <a:p>
            <a:r>
              <a:rPr lang="en-US" dirty="0"/>
              <a:t>Coverage results</a:t>
            </a:r>
          </a:p>
        </p:txBody>
      </p:sp>
      <p:sp>
        <p:nvSpPr>
          <p:cNvPr id="3" name="Content Placeholder 2">
            <a:extLst>
              <a:ext uri="{FF2B5EF4-FFF2-40B4-BE49-F238E27FC236}">
                <a16:creationId xmlns:a16="http://schemas.microsoft.com/office/drawing/2014/main" id="{25D95C08-20E5-4833-AC44-F856CE440FAA}"/>
              </a:ext>
            </a:extLst>
          </p:cNvPr>
          <p:cNvSpPr>
            <a:spLocks noGrp="1"/>
          </p:cNvSpPr>
          <p:nvPr>
            <p:ph idx="1"/>
          </p:nvPr>
        </p:nvSpPr>
        <p:spPr>
          <a:xfrm>
            <a:off x="838200" y="2278180"/>
            <a:ext cx="5257800" cy="2967756"/>
          </a:xfrm>
        </p:spPr>
        <p:txBody>
          <a:bodyPr>
            <a:normAutofit/>
          </a:bodyPr>
          <a:lstStyle/>
          <a:p>
            <a:r>
              <a:rPr lang="en-US" sz="2000" dirty="0"/>
              <a:t>Coverage was performed to the test line called Robustness.</a:t>
            </a:r>
          </a:p>
          <a:p>
            <a:pPr lvl="1"/>
            <a:r>
              <a:rPr lang="en-US" sz="1600" dirty="0"/>
              <a:t>It is the most “random” test line.</a:t>
            </a:r>
          </a:p>
          <a:p>
            <a:pPr lvl="1"/>
            <a:r>
              <a:rPr lang="en-US" sz="1600" dirty="0"/>
              <a:t>It has the biggest number of tests.</a:t>
            </a:r>
          </a:p>
          <a:p>
            <a:pPr lvl="1"/>
            <a:endParaRPr lang="en-US" sz="1600" dirty="0"/>
          </a:p>
          <a:p>
            <a:r>
              <a:rPr lang="en-US" sz="2000" dirty="0"/>
              <a:t> The total coverage results can be seen in the following figure:</a:t>
            </a:r>
          </a:p>
          <a:p>
            <a:endParaRPr lang="en-US" sz="2000" dirty="0"/>
          </a:p>
        </p:txBody>
      </p:sp>
      <p:pic>
        <p:nvPicPr>
          <p:cNvPr id="5" name="Picture 4">
            <a:extLst>
              <a:ext uri="{FF2B5EF4-FFF2-40B4-BE49-F238E27FC236}">
                <a16:creationId xmlns:a16="http://schemas.microsoft.com/office/drawing/2014/main" id="{478723D7-98A4-42D7-8A81-6A84E1658C27}"/>
              </a:ext>
            </a:extLst>
          </p:cNvPr>
          <p:cNvPicPr/>
          <p:nvPr/>
        </p:nvPicPr>
        <p:blipFill>
          <a:blip r:embed="rId3"/>
          <a:stretch>
            <a:fillRect/>
          </a:stretch>
        </p:blipFill>
        <p:spPr>
          <a:xfrm>
            <a:off x="6670138" y="1347153"/>
            <a:ext cx="4000500" cy="4829810"/>
          </a:xfrm>
          <a:prstGeom prst="rect">
            <a:avLst/>
          </a:prstGeom>
        </p:spPr>
      </p:pic>
    </p:spTree>
    <p:extLst>
      <p:ext uri="{BB962C8B-B14F-4D97-AF65-F5344CB8AC3E}">
        <p14:creationId xmlns:p14="http://schemas.microsoft.com/office/powerpoint/2010/main" val="1642952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231F-21BC-491E-9F16-E27FA91DA490}"/>
              </a:ext>
            </a:extLst>
          </p:cNvPr>
          <p:cNvSpPr>
            <a:spLocks noGrp="1"/>
          </p:cNvSpPr>
          <p:nvPr>
            <p:ph type="title"/>
          </p:nvPr>
        </p:nvSpPr>
        <p:spPr/>
        <p:txBody>
          <a:bodyPr/>
          <a:lstStyle/>
          <a:p>
            <a:r>
              <a:rPr lang="en-US" dirty="0"/>
              <a:t>Code Coverage</a:t>
            </a:r>
          </a:p>
        </p:txBody>
      </p:sp>
      <p:sp>
        <p:nvSpPr>
          <p:cNvPr id="3" name="Content Placeholder 2">
            <a:extLst>
              <a:ext uri="{FF2B5EF4-FFF2-40B4-BE49-F238E27FC236}">
                <a16:creationId xmlns:a16="http://schemas.microsoft.com/office/drawing/2014/main" id="{F703CFE2-84B8-4DF2-9187-5106352ABC3A}"/>
              </a:ext>
            </a:extLst>
          </p:cNvPr>
          <p:cNvSpPr>
            <a:spLocks noGrp="1"/>
          </p:cNvSpPr>
          <p:nvPr>
            <p:ph idx="1"/>
          </p:nvPr>
        </p:nvSpPr>
        <p:spPr>
          <a:xfrm>
            <a:off x="838200" y="2141537"/>
            <a:ext cx="3719732" cy="4351338"/>
          </a:xfrm>
        </p:spPr>
        <p:txBody>
          <a:bodyPr>
            <a:normAutofit/>
          </a:bodyPr>
          <a:lstStyle/>
          <a:p>
            <a:r>
              <a:rPr lang="en-US" sz="2000" dirty="0"/>
              <a:t>Total code coverage was 91.43%.</a:t>
            </a:r>
          </a:p>
          <a:p>
            <a:endParaRPr lang="en-US" sz="2000" dirty="0"/>
          </a:p>
          <a:p>
            <a:r>
              <a:rPr lang="en-US" sz="2000" dirty="0"/>
              <a:t>The following figure details the code coverage from the DUT modules:</a:t>
            </a:r>
          </a:p>
        </p:txBody>
      </p:sp>
      <p:pic>
        <p:nvPicPr>
          <p:cNvPr id="5" name="Picture 4">
            <a:extLst>
              <a:ext uri="{FF2B5EF4-FFF2-40B4-BE49-F238E27FC236}">
                <a16:creationId xmlns:a16="http://schemas.microsoft.com/office/drawing/2014/main" id="{554C89C5-ECB0-46A5-AE55-2653730C9499}"/>
              </a:ext>
            </a:extLst>
          </p:cNvPr>
          <p:cNvPicPr/>
          <p:nvPr/>
        </p:nvPicPr>
        <p:blipFill>
          <a:blip r:embed="rId2"/>
          <a:stretch>
            <a:fillRect/>
          </a:stretch>
        </p:blipFill>
        <p:spPr>
          <a:xfrm>
            <a:off x="5519225" y="2001715"/>
            <a:ext cx="5486400" cy="3642360"/>
          </a:xfrm>
          <a:prstGeom prst="rect">
            <a:avLst/>
          </a:prstGeom>
        </p:spPr>
      </p:pic>
    </p:spTree>
    <p:extLst>
      <p:ext uri="{BB962C8B-B14F-4D97-AF65-F5344CB8AC3E}">
        <p14:creationId xmlns:p14="http://schemas.microsoft.com/office/powerpoint/2010/main" val="3536897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5AD4-B3A1-4416-A986-BE75E5E78EC8}"/>
              </a:ext>
            </a:extLst>
          </p:cNvPr>
          <p:cNvSpPr>
            <a:spLocks noGrp="1"/>
          </p:cNvSpPr>
          <p:nvPr>
            <p:ph type="title"/>
          </p:nvPr>
        </p:nvSpPr>
        <p:spPr/>
        <p:txBody>
          <a:bodyPr/>
          <a:lstStyle/>
          <a:p>
            <a:r>
              <a:rPr lang="en-US" dirty="0"/>
              <a:t>Conditional Coverage</a:t>
            </a:r>
          </a:p>
        </p:txBody>
      </p:sp>
      <p:pic>
        <p:nvPicPr>
          <p:cNvPr id="4" name="Picture 3">
            <a:extLst>
              <a:ext uri="{FF2B5EF4-FFF2-40B4-BE49-F238E27FC236}">
                <a16:creationId xmlns:a16="http://schemas.microsoft.com/office/drawing/2014/main" id="{D315DA4D-93CD-4AAB-98F7-5B5091A7F160}"/>
              </a:ext>
            </a:extLst>
          </p:cNvPr>
          <p:cNvPicPr/>
          <p:nvPr/>
        </p:nvPicPr>
        <p:blipFill>
          <a:blip r:embed="rId3"/>
          <a:stretch>
            <a:fillRect/>
          </a:stretch>
        </p:blipFill>
        <p:spPr>
          <a:xfrm>
            <a:off x="7531100" y="1493256"/>
            <a:ext cx="4000500" cy="4829810"/>
          </a:xfrm>
          <a:prstGeom prst="rect">
            <a:avLst/>
          </a:prstGeom>
        </p:spPr>
      </p:pic>
      <p:sp>
        <p:nvSpPr>
          <p:cNvPr id="5" name="Rectangle 1">
            <a:extLst>
              <a:ext uri="{FF2B5EF4-FFF2-40B4-BE49-F238E27FC236}">
                <a16:creationId xmlns:a16="http://schemas.microsoft.com/office/drawing/2014/main" id="{4EA3C35B-F0F2-4DB4-8ADE-488E085314D3}"/>
              </a:ext>
            </a:extLst>
          </p:cNvPr>
          <p:cNvSpPr>
            <a:spLocks noGrp="1" noChangeArrowheads="1"/>
          </p:cNvSpPr>
          <p:nvPr>
            <p:ph idx="1"/>
          </p:nvPr>
        </p:nvSpPr>
        <p:spPr bwMode="auto">
          <a:xfrm>
            <a:off x="838200" y="2507920"/>
            <a:ext cx="6587156" cy="255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800" dirty="0"/>
              <a:t>Total code coverage was 98.26%.</a:t>
            </a:r>
          </a:p>
          <a:p>
            <a:pPr>
              <a:lnSpc>
                <a:spcPct val="100000"/>
              </a:lnSpc>
            </a:pP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endParaRPr>
          </a:p>
          <a:p>
            <a:pPr>
              <a:lnSpc>
                <a:spcPct val="100000"/>
              </a:lnSpc>
            </a:pP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ea typeface="Calibri" panose="020F0502020204030204" pitchFamily="34" charset="0"/>
                <a:cs typeface="Arial" panose="020B0604020202020204" pitchFamily="34" charset="0"/>
              </a:rPr>
              <a:t>U</a:t>
            </a: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ncovered conditionals come from the following modules:</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Reg File</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RAM</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Classification block</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Convergence check block</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New means calculation </a:t>
            </a:r>
            <a:r>
              <a:rPr kumimoji="0" lang="en-US" altLang="en-US" sz="1800" b="0" i="0" u="none" strike="noStrike" cap="none" normalizeH="0" baseline="0" dirty="0" err="1">
                <a:ln>
                  <a:noFill/>
                </a:ln>
                <a:solidFill>
                  <a:schemeClr val="tx1"/>
                </a:solidFill>
                <a:effectLst/>
                <a:latin typeface="+mn-lt"/>
                <a:ea typeface="Calibri" panose="020F0502020204030204" pitchFamily="34" charset="0"/>
                <a:cs typeface="Arial" panose="020B0604020202020204" pitchFamily="34" charset="0"/>
              </a:rPr>
              <a:t>blockt</a:t>
            </a:r>
            <a:endParaRPr kumimoji="0" lang="en-US" altLang="en-US" sz="32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930090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E9A-AE79-4FC7-B9E1-B0E9943ED8DE}"/>
              </a:ext>
            </a:extLst>
          </p:cNvPr>
          <p:cNvSpPr>
            <a:spLocks noGrp="1"/>
          </p:cNvSpPr>
          <p:nvPr>
            <p:ph type="title"/>
          </p:nvPr>
        </p:nvSpPr>
        <p:spPr/>
        <p:txBody>
          <a:bodyPr/>
          <a:lstStyle/>
          <a:p>
            <a:r>
              <a:rPr lang="en-US" dirty="0"/>
              <a:t>Functional Coverage</a:t>
            </a:r>
          </a:p>
        </p:txBody>
      </p:sp>
      <p:sp>
        <p:nvSpPr>
          <p:cNvPr id="3" name="Content Placeholder 2">
            <a:extLst>
              <a:ext uri="{FF2B5EF4-FFF2-40B4-BE49-F238E27FC236}">
                <a16:creationId xmlns:a16="http://schemas.microsoft.com/office/drawing/2014/main" id="{15218B08-7861-4E5F-9CDF-276C046700A6}"/>
              </a:ext>
            </a:extLst>
          </p:cNvPr>
          <p:cNvSpPr>
            <a:spLocks noGrp="1"/>
          </p:cNvSpPr>
          <p:nvPr>
            <p:ph idx="1"/>
          </p:nvPr>
        </p:nvSpPr>
        <p:spPr/>
        <p:txBody>
          <a:bodyPr>
            <a:normAutofit/>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NUM_POINTS - Samples the number of data , </a:t>
            </a:r>
            <a:r>
              <a:rPr lang="en-US" dirty="0">
                <a:latin typeface="Calibri" panose="020F0502020204030204" pitchFamily="34" charset="0"/>
                <a:ea typeface="Calibri" panose="020F0502020204030204" pitchFamily="34" charset="0"/>
                <a:cs typeface="Arial" panose="020B0604020202020204" pitchFamily="34" charset="0"/>
              </a:rPr>
              <a:t>to </a:t>
            </a:r>
            <a:r>
              <a:rPr lang="en-US" dirty="0">
                <a:effectLst/>
                <a:latin typeface="Calibri" panose="020F0502020204030204" pitchFamily="34" charset="0"/>
                <a:ea typeface="Calibri" panose="020F0502020204030204" pitchFamily="34" charset="0"/>
                <a:cs typeface="Arial" panose="020B0604020202020204" pitchFamily="34" charset="0"/>
              </a:rPr>
              <a:t>verify that all values  of this variable are uniformly distributed between 8 and 512.</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DATA_VALUE – Samples the values of each one of the seven coordinates of all data points ,to verify that all values  of this variable are uniformly distributed between all the possible values.</a:t>
            </a:r>
          </a:p>
          <a:p>
            <a:pPr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CENTX_VALUE - Samples the value of each one of the seven coordinates of centroid </a:t>
            </a:r>
            <a:r>
              <a:rPr lang="en-US" dirty="0" err="1">
                <a:effectLst/>
                <a:latin typeface="Calibri" panose="020F0502020204030204" pitchFamily="34" charset="0"/>
                <a:ea typeface="Calibri" panose="020F0502020204030204" pitchFamily="34" charset="0"/>
                <a:cs typeface="Arial" panose="020B0604020202020204" pitchFamily="34" charset="0"/>
              </a:rPr>
              <a:t>X,to</a:t>
            </a:r>
            <a:r>
              <a:rPr lang="en-US" dirty="0">
                <a:effectLst/>
                <a:latin typeface="Calibri" panose="020F0502020204030204" pitchFamily="34" charset="0"/>
                <a:ea typeface="Calibri" panose="020F0502020204030204" pitchFamily="34" charset="0"/>
                <a:cs typeface="Arial" panose="020B0604020202020204" pitchFamily="34" charset="0"/>
              </a:rPr>
              <a:t> verify that all values of this variable are uniformly distributed between all the possible values.</a:t>
            </a:r>
          </a:p>
          <a:p>
            <a:endParaRPr lang="en-US" sz="3200" dirty="0"/>
          </a:p>
        </p:txBody>
      </p:sp>
    </p:spTree>
    <p:extLst>
      <p:ext uri="{BB962C8B-B14F-4D97-AF65-F5344CB8AC3E}">
        <p14:creationId xmlns:p14="http://schemas.microsoft.com/office/powerpoint/2010/main" val="3646463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number of points</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2294340"/>
            <a:ext cx="2654300" cy="3495675"/>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Arial" panose="020B0604020202020204" pitchFamily="34" charset="0"/>
              </a:rPr>
              <a:t>T</a:t>
            </a:r>
            <a:r>
              <a:rPr lang="en-US" sz="2000" dirty="0">
                <a:effectLst/>
                <a:latin typeface="Calibri" panose="020F0502020204030204" pitchFamily="34" charset="0"/>
                <a:ea typeface="Calibri" panose="020F0502020204030204" pitchFamily="34" charset="0"/>
                <a:cs typeface="Arial" panose="020B0604020202020204" pitchFamily="34" charset="0"/>
              </a:rPr>
              <a:t>he number of points in all the tests was approximately </a:t>
            </a:r>
            <a:r>
              <a:rPr lang="en-US" sz="2000" b="1" dirty="0">
                <a:effectLst/>
                <a:latin typeface="Calibri" panose="020F0502020204030204" pitchFamily="34" charset="0"/>
                <a:ea typeface="Calibri" panose="020F0502020204030204" pitchFamily="34" charset="0"/>
                <a:cs typeface="Arial" panose="020B0604020202020204" pitchFamily="34" charset="0"/>
              </a:rPr>
              <a:t>uniformly</a:t>
            </a: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b="1" dirty="0">
                <a:effectLst/>
                <a:latin typeface="Calibri" panose="020F0502020204030204" pitchFamily="34" charset="0"/>
                <a:ea typeface="Calibri" panose="020F0502020204030204" pitchFamily="34" charset="0"/>
                <a:cs typeface="Arial" panose="020B0604020202020204" pitchFamily="34" charset="0"/>
              </a:rPr>
              <a:t>distributed</a:t>
            </a:r>
            <a:r>
              <a:rPr lang="en-US" sz="2000" dirty="0">
                <a:effectLst/>
                <a:latin typeface="Calibri" panose="020F0502020204030204" pitchFamily="34" charset="0"/>
                <a:ea typeface="Calibri" panose="020F0502020204030204" pitchFamily="34" charset="0"/>
                <a:cs typeface="Arial" panose="020B0604020202020204" pitchFamily="34" charset="0"/>
              </a:rPr>
              <a:t> between 8 and 512.</a:t>
            </a:r>
          </a:p>
          <a:p>
            <a:endParaRPr lang="en-US" sz="3200" dirty="0"/>
          </a:p>
        </p:txBody>
      </p:sp>
      <p:pic>
        <p:nvPicPr>
          <p:cNvPr id="4" name="Picture 3">
            <a:extLst>
              <a:ext uri="{FF2B5EF4-FFF2-40B4-BE49-F238E27FC236}">
                <a16:creationId xmlns:a16="http://schemas.microsoft.com/office/drawing/2014/main" id="{9A52836D-2C3C-49EC-81A3-771BA3F59E9F}"/>
              </a:ext>
            </a:extLst>
          </p:cNvPr>
          <p:cNvPicPr/>
          <p:nvPr/>
        </p:nvPicPr>
        <p:blipFill>
          <a:blip r:embed="rId2"/>
          <a:stretch>
            <a:fillRect/>
          </a:stretch>
        </p:blipFill>
        <p:spPr>
          <a:xfrm>
            <a:off x="4723228" y="1972334"/>
            <a:ext cx="6630572" cy="3707888"/>
          </a:xfrm>
          <a:prstGeom prst="rect">
            <a:avLst/>
          </a:prstGeom>
        </p:spPr>
      </p:pic>
    </p:spTree>
    <p:extLst>
      <p:ext uri="{BB962C8B-B14F-4D97-AF65-F5344CB8AC3E}">
        <p14:creationId xmlns:p14="http://schemas.microsoft.com/office/powerpoint/2010/main" val="211048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78C4-26DF-477B-8556-F1BAA88E581D}"/>
              </a:ext>
            </a:extLst>
          </p:cNvPr>
          <p:cNvSpPr>
            <a:spLocks noGrp="1"/>
          </p:cNvSpPr>
          <p:nvPr>
            <p:ph type="title"/>
          </p:nvPr>
        </p:nvSpPr>
        <p:spPr/>
        <p:txBody>
          <a:bodyPr/>
          <a:lstStyle/>
          <a:p>
            <a:r>
              <a:rPr lang="en-US" dirty="0"/>
              <a:t>UVM</a:t>
            </a:r>
          </a:p>
        </p:txBody>
      </p:sp>
      <p:sp>
        <p:nvSpPr>
          <p:cNvPr id="3" name="Content Placeholder 2">
            <a:extLst>
              <a:ext uri="{FF2B5EF4-FFF2-40B4-BE49-F238E27FC236}">
                <a16:creationId xmlns:a16="http://schemas.microsoft.com/office/drawing/2014/main" id="{6AA172DF-8CEB-445D-A9AE-32CF0229AEA6}"/>
              </a:ext>
            </a:extLst>
          </p:cNvPr>
          <p:cNvSpPr>
            <a:spLocks noGrp="1"/>
          </p:cNvSpPr>
          <p:nvPr>
            <p:ph idx="1"/>
          </p:nvPr>
        </p:nvSpPr>
        <p:spPr>
          <a:xfrm>
            <a:off x="838200" y="1690688"/>
            <a:ext cx="10515600" cy="4351338"/>
          </a:xfrm>
        </p:spPr>
        <p:txBody>
          <a:bodyPr>
            <a:normAutofit fontScale="85000" lnSpcReduction="20000"/>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UVM’s </a:t>
            </a:r>
            <a:r>
              <a:rPr lang="en-US" sz="2000" b="1" dirty="0">
                <a:effectLst/>
                <a:latin typeface="Calibri" panose="020F0502020204030204" pitchFamily="34" charset="0"/>
                <a:ea typeface="Calibri" panose="020F0502020204030204" pitchFamily="34" charset="0"/>
                <a:cs typeface="Arial" panose="020B0604020202020204" pitchFamily="34" charset="0"/>
              </a:rPr>
              <a:t>primary advantages </a:t>
            </a:r>
            <a:r>
              <a:rPr lang="en-US" sz="2000" dirty="0">
                <a:latin typeface="Calibri" panose="020F0502020204030204" pitchFamily="34" charset="0"/>
                <a:ea typeface="Calibri" panose="020F0502020204030204" pitchFamily="34" charset="0"/>
                <a:cs typeface="Arial" panose="020B0604020202020204" pitchFamily="34" charset="0"/>
              </a:rPr>
              <a:t>are</a:t>
            </a:r>
            <a:r>
              <a:rPr lang="en-US" sz="2000" dirty="0">
                <a:effectLst/>
                <a:latin typeface="Calibri" panose="020F0502020204030204" pitchFamily="34" charset="0"/>
                <a:ea typeface="Calibri" panose="020F0502020204030204" pitchFamily="34" charset="0"/>
                <a:cs typeface="Arial" panose="020B0604020202020204" pitchFamily="34" charset="0"/>
              </a:rPr>
              <a:t> specifications and lays out of guidelines to be followed for creation of verification testbenches. </a:t>
            </a:r>
            <a:br>
              <a:rPr lang="en-US" sz="2000" dirty="0">
                <a:effectLst/>
                <a:latin typeface="Calibri" panose="020F0502020204030204" pitchFamily="34" charset="0"/>
                <a:ea typeface="Calibri" panose="020F0502020204030204" pitchFamily="34" charset="0"/>
                <a:cs typeface="Arial" panose="020B0604020202020204" pitchFamily="34" charset="0"/>
              </a:rPr>
            </a:br>
            <a:endParaRPr lang="en-US" sz="2000"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Above fact </a:t>
            </a:r>
            <a:r>
              <a:rPr lang="en-US" sz="2000" b="1" dirty="0">
                <a:effectLst/>
                <a:latin typeface="Calibri" panose="020F0502020204030204" pitchFamily="34" charset="0"/>
                <a:ea typeface="Calibri" panose="020F0502020204030204" pitchFamily="34" charset="0"/>
                <a:cs typeface="Arial" panose="020B0604020202020204" pitchFamily="34" charset="0"/>
              </a:rPr>
              <a:t>ensures</a:t>
            </a:r>
            <a:r>
              <a:rPr lang="en-US" sz="2000" dirty="0">
                <a:effectLst/>
                <a:latin typeface="Calibri" panose="020F0502020204030204" pitchFamily="34" charset="0"/>
                <a:ea typeface="Calibri" panose="020F0502020204030204" pitchFamily="34" charset="0"/>
                <a:cs typeface="Arial" panose="020B0604020202020204" pitchFamily="34" charset="0"/>
              </a:rPr>
              <a:t>:</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 testbench uniformity between different verification teams.</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 cross-compatibility between IPs.</a:t>
            </a:r>
            <a:endParaRPr lang="en-US" sz="1800" dirty="0">
              <a:latin typeface="Calibri" panose="020F0502020204030204" pitchFamily="34" charset="0"/>
              <a:ea typeface="Calibri" panose="020F0502020204030204" pitchFamily="34" charset="0"/>
              <a:cs typeface="Arial" panose="020B0604020202020204" pitchFamily="34" charset="0"/>
            </a:endParaRPr>
          </a:p>
          <a:p>
            <a:pPr lvl="1"/>
            <a:r>
              <a:rPr lang="en-US" sz="1800" dirty="0">
                <a:effectLst/>
                <a:latin typeface="Calibri" panose="020F0502020204030204" pitchFamily="34" charset="0"/>
                <a:ea typeface="Calibri" panose="020F0502020204030204" pitchFamily="34" charset="0"/>
                <a:cs typeface="Arial" panose="020B0604020202020204" pitchFamily="34" charset="0"/>
              </a:rPr>
              <a:t> standalone environment integration.</a:t>
            </a:r>
            <a:endParaRPr lang="en-US" sz="1800" dirty="0">
              <a:latin typeface="Calibri" panose="020F0502020204030204" pitchFamily="34" charset="0"/>
              <a:ea typeface="Calibri" panose="020F0502020204030204" pitchFamily="34" charset="0"/>
              <a:cs typeface="Arial" panose="020B0604020202020204" pitchFamily="34" charset="0"/>
            </a:endParaRPr>
          </a:p>
          <a:p>
            <a:pPr lvl="1"/>
            <a:r>
              <a:rPr lang="en-US" sz="1800" dirty="0">
                <a:effectLst/>
                <a:latin typeface="Calibri" panose="020F0502020204030204" pitchFamily="34" charset="0"/>
                <a:ea typeface="Calibri" panose="020F0502020204030204" pitchFamily="34" charset="0"/>
                <a:cs typeface="Arial" panose="020B0604020202020204" pitchFamily="34" charset="0"/>
              </a:rPr>
              <a:t> flexibility and ease of maintaining testbenches. </a:t>
            </a:r>
          </a:p>
          <a:p>
            <a:pPr marL="457200" lvl="1"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r>
              <a:rPr lang="en-US" sz="2000" dirty="0">
                <a:effectLst/>
                <a:latin typeface="Calibri" panose="020F0502020204030204" pitchFamily="34" charset="0"/>
                <a:ea typeface="Calibri" panose="020F0502020204030204" pitchFamily="34" charset="0"/>
                <a:cs typeface="Arial" panose="020B0604020202020204" pitchFamily="34" charset="0"/>
              </a:rPr>
              <a:t>Every verification environment has </a:t>
            </a:r>
            <a:r>
              <a:rPr lang="en-US" sz="2000" b="1" dirty="0">
                <a:effectLst/>
                <a:latin typeface="Calibri" panose="020F0502020204030204" pitchFamily="34" charset="0"/>
                <a:ea typeface="Calibri" panose="020F0502020204030204" pitchFamily="34" charset="0"/>
                <a:cs typeface="Arial" panose="020B0604020202020204" pitchFamily="34" charset="0"/>
              </a:rPr>
              <a:t>similar components </a:t>
            </a:r>
            <a:r>
              <a:rPr lang="en-US" sz="2000" dirty="0">
                <a:effectLst/>
                <a:latin typeface="Calibri" panose="020F0502020204030204" pitchFamily="34" charset="0"/>
                <a:ea typeface="Calibri" panose="020F0502020204030204" pitchFamily="34" charset="0"/>
                <a:cs typeface="Arial" panose="020B0604020202020204" pitchFamily="34" charset="0"/>
              </a:rPr>
              <a:t>like drivers, monitors, transactions and scoreboards.</a:t>
            </a:r>
          </a:p>
          <a:p>
            <a:pPr marL="0" indent="0">
              <a:buNone/>
            </a:pPr>
            <a:r>
              <a:rPr lang="en-US" sz="2000" dirty="0">
                <a:effectLst/>
                <a:latin typeface="Calibri" panose="020F0502020204030204" pitchFamily="34" charset="0"/>
                <a:ea typeface="Calibri" panose="020F0502020204030204" pitchFamily="34" charset="0"/>
                <a:cs typeface="Arial" panose="020B0604020202020204" pitchFamily="34" charset="0"/>
              </a:rPr>
              <a:t> </a:t>
            </a:r>
          </a:p>
          <a:p>
            <a:r>
              <a:rPr lang="en-US" sz="2000" dirty="0">
                <a:effectLst/>
                <a:latin typeface="Calibri" panose="020F0502020204030204" pitchFamily="34" charset="0"/>
                <a:ea typeface="Calibri" panose="020F0502020204030204" pitchFamily="34" charset="0"/>
                <a:cs typeface="Arial" panose="020B0604020202020204" pitchFamily="34" charset="0"/>
              </a:rPr>
              <a:t>UVM provides a </a:t>
            </a:r>
            <a:r>
              <a:rPr lang="en-US" sz="2000" b="1" dirty="0">
                <a:latin typeface="Calibri" panose="020F0502020204030204" pitchFamily="34" charset="0"/>
                <a:ea typeface="Calibri" panose="020F0502020204030204" pitchFamily="34" charset="0"/>
                <a:cs typeface="Arial" panose="020B0604020202020204" pitchFamily="34" charset="0"/>
              </a:rPr>
              <a:t>basic c</a:t>
            </a:r>
            <a:r>
              <a:rPr lang="en-US" sz="2000" b="1" dirty="0">
                <a:effectLst/>
                <a:latin typeface="Calibri" panose="020F0502020204030204" pitchFamily="34" charset="0"/>
                <a:ea typeface="Calibri" panose="020F0502020204030204" pitchFamily="34" charset="0"/>
                <a:cs typeface="Arial" panose="020B0604020202020204" pitchFamily="34" charset="0"/>
              </a:rPr>
              <a:t>lass </a:t>
            </a:r>
            <a:r>
              <a:rPr lang="en-US" sz="2000" dirty="0">
                <a:effectLst/>
                <a:latin typeface="Calibri" panose="020F0502020204030204" pitchFamily="34" charset="0"/>
                <a:ea typeface="Calibri" panose="020F0502020204030204" pitchFamily="34" charset="0"/>
                <a:cs typeface="Arial" panose="020B0604020202020204" pitchFamily="34" charset="0"/>
              </a:rPr>
              <a:t>for those components, </a:t>
            </a:r>
            <a:r>
              <a:rPr lang="en-US" sz="2000" dirty="0">
                <a:latin typeface="Calibri" panose="020F0502020204030204" pitchFamily="34" charset="0"/>
                <a:ea typeface="Calibri" panose="020F0502020204030204" pitchFamily="34" charset="0"/>
                <a:cs typeface="Arial" panose="020B0604020202020204" pitchFamily="34" charset="0"/>
              </a:rPr>
              <a:t>along</a:t>
            </a:r>
            <a:r>
              <a:rPr lang="en-US" sz="2000" dirty="0">
                <a:effectLst/>
                <a:latin typeface="Calibri" panose="020F0502020204030204" pitchFamily="34" charset="0"/>
                <a:ea typeface="Calibri" panose="020F0502020204030204" pitchFamily="34" charset="0"/>
                <a:cs typeface="Arial" panose="020B0604020202020204" pitchFamily="34" charset="0"/>
              </a:rPr>
              <a:t> with </a:t>
            </a:r>
            <a:r>
              <a:rPr lang="en-US" sz="2000" b="1" dirty="0">
                <a:effectLst/>
                <a:latin typeface="Calibri" panose="020F0502020204030204" pitchFamily="34" charset="0"/>
                <a:ea typeface="Calibri" panose="020F0502020204030204" pitchFamily="34" charset="0"/>
                <a:cs typeface="Arial" panose="020B0604020202020204" pitchFamily="34" charset="0"/>
              </a:rPr>
              <a:t>standardized functions</a:t>
            </a:r>
            <a:r>
              <a:rPr lang="en-US" sz="2000" dirty="0">
                <a:effectLst/>
                <a:latin typeface="Calibri" panose="020F0502020204030204" pitchFamily="34" charset="0"/>
                <a:ea typeface="Calibri" panose="020F0502020204030204" pitchFamily="34" charset="0"/>
                <a:cs typeface="Arial" panose="020B0604020202020204" pitchFamily="34" charset="0"/>
              </a:rPr>
              <a:t> to instantiate, connect and build the test bench environment.</a:t>
            </a:r>
          </a:p>
          <a:p>
            <a:endParaRPr lang="en-US" sz="2000" dirty="0">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UVM also provides a mechanism named Factory used to create instances which makes the class override operation simple and easy.</a:t>
            </a:r>
          </a:p>
          <a:p>
            <a:pPr marL="0" indent="0">
              <a:buNone/>
            </a:pPr>
            <a:endParaRPr lang="en-US" sz="2400" dirty="0"/>
          </a:p>
        </p:txBody>
      </p:sp>
    </p:spTree>
    <p:extLst>
      <p:ext uri="{BB962C8B-B14F-4D97-AF65-F5344CB8AC3E}">
        <p14:creationId xmlns:p14="http://schemas.microsoft.com/office/powerpoint/2010/main" val="392672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data points</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608397" y="2506662"/>
            <a:ext cx="3437238" cy="4351338"/>
          </a:xfrm>
        </p:spPr>
        <p:txBody>
          <a:bodyPr>
            <a:normAutofit/>
          </a:bodyPr>
          <a:lstStyle/>
          <a:p>
            <a:r>
              <a:rPr lang="en-US" sz="2000" dirty="0"/>
              <a:t>For all data points, the values of their coordinates were </a:t>
            </a:r>
            <a:r>
              <a:rPr lang="en-US" sz="2000" b="1" dirty="0"/>
              <a:t>uniformly distributed </a:t>
            </a:r>
            <a:r>
              <a:rPr lang="en-US" sz="2000" dirty="0"/>
              <a:t>between all the possible values in all the tests.</a:t>
            </a:r>
          </a:p>
        </p:txBody>
      </p:sp>
      <p:pic>
        <p:nvPicPr>
          <p:cNvPr id="5" name="Picture 4">
            <a:extLst>
              <a:ext uri="{FF2B5EF4-FFF2-40B4-BE49-F238E27FC236}">
                <a16:creationId xmlns:a16="http://schemas.microsoft.com/office/drawing/2014/main" id="{626FEBA1-B578-482A-A266-65A3AA360BC7}"/>
              </a:ext>
            </a:extLst>
          </p:cNvPr>
          <p:cNvPicPr/>
          <p:nvPr/>
        </p:nvPicPr>
        <p:blipFill>
          <a:blip r:embed="rId2"/>
          <a:stretch>
            <a:fillRect/>
          </a:stretch>
        </p:blipFill>
        <p:spPr>
          <a:xfrm>
            <a:off x="4765431" y="1931988"/>
            <a:ext cx="6588369" cy="4351338"/>
          </a:xfrm>
          <a:prstGeom prst="rect">
            <a:avLst/>
          </a:prstGeom>
        </p:spPr>
      </p:pic>
    </p:spTree>
    <p:extLst>
      <p:ext uri="{BB962C8B-B14F-4D97-AF65-F5344CB8AC3E}">
        <p14:creationId xmlns:p14="http://schemas.microsoft.com/office/powerpoint/2010/main" val="2364078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centroids 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2141537"/>
            <a:ext cx="2566182" cy="4351338"/>
          </a:xfrm>
        </p:spPr>
        <p:txBody>
          <a:bodyPr>
            <a:normAutofit/>
          </a:bodyPr>
          <a:lstStyle/>
          <a:p>
            <a:r>
              <a:rPr lang="en-US" sz="2000" dirty="0"/>
              <a:t>For centroid 1:</a:t>
            </a:r>
          </a:p>
          <a:p>
            <a:pPr marL="457200" lvl="1" indent="0">
              <a:buNone/>
            </a:pPr>
            <a:r>
              <a:rPr lang="en-US" sz="1600" dirty="0"/>
              <a:t>The values of its coordinates were uniformly distributed between all the possible values in all the tests.</a:t>
            </a:r>
          </a:p>
          <a:p>
            <a:pPr marL="457200" lvl="1" indent="0">
              <a:buNone/>
            </a:pPr>
            <a:endParaRPr lang="en-US" sz="1600" dirty="0"/>
          </a:p>
          <a:p>
            <a:r>
              <a:rPr lang="en-US" sz="2000" dirty="0"/>
              <a:t>That is also correct for the other 7 centroids.</a:t>
            </a:r>
          </a:p>
        </p:txBody>
      </p:sp>
      <p:pic>
        <p:nvPicPr>
          <p:cNvPr id="6" name="Picture 5">
            <a:extLst>
              <a:ext uri="{FF2B5EF4-FFF2-40B4-BE49-F238E27FC236}">
                <a16:creationId xmlns:a16="http://schemas.microsoft.com/office/drawing/2014/main" id="{20BE9623-66D8-4C26-97A9-041804F9CCD2}"/>
              </a:ext>
            </a:extLst>
          </p:cNvPr>
          <p:cNvPicPr/>
          <p:nvPr/>
        </p:nvPicPr>
        <p:blipFill>
          <a:blip r:embed="rId2"/>
          <a:stretch>
            <a:fillRect/>
          </a:stretch>
        </p:blipFill>
        <p:spPr>
          <a:xfrm>
            <a:off x="4312318" y="1690688"/>
            <a:ext cx="7189763" cy="4802187"/>
          </a:xfrm>
          <a:prstGeom prst="rect">
            <a:avLst/>
          </a:prstGeom>
        </p:spPr>
      </p:pic>
    </p:spTree>
    <p:extLst>
      <p:ext uri="{BB962C8B-B14F-4D97-AF65-F5344CB8AC3E}">
        <p14:creationId xmlns:p14="http://schemas.microsoft.com/office/powerpoint/2010/main" val="8562940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2141537"/>
            <a:ext cx="5070231" cy="4351338"/>
          </a:xfrm>
        </p:spPr>
        <p:txBody>
          <a:bodyPr>
            <a:normAutofit/>
          </a:bodyPr>
          <a:lstStyle/>
          <a:p>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a:t>
            </a:r>
            <a:r>
              <a:rPr lang="en-US" sz="1800" dirty="0">
                <a:latin typeface="Calibri" panose="020F0502020204030204" pitchFamily="34" charset="0"/>
                <a:ea typeface="Calibri" panose="020F0502020204030204" pitchFamily="34" charset="0"/>
                <a:cs typeface="Arial" panose="020B0604020202020204" pitchFamily="34" charset="0"/>
              </a:rPr>
              <a:t>default</a:t>
            </a:r>
            <a:r>
              <a:rPr lang="en-US" sz="1800" dirty="0">
                <a:effectLst/>
                <a:latin typeface="Calibri" panose="020F0502020204030204" pitchFamily="34" charset="0"/>
                <a:ea typeface="Calibri" panose="020F0502020204030204" pitchFamily="34" charset="0"/>
                <a:cs typeface="Arial" panose="020B0604020202020204" pitchFamily="34" charset="0"/>
              </a:rPr>
              <a:t> FSM coverage has a low result.</a:t>
            </a:r>
          </a:p>
          <a:p>
            <a:pPr marL="457200" lvl="1" indent="0">
              <a:buNone/>
            </a:pPr>
            <a:r>
              <a:rPr lang="en-US" sz="1400" dirty="0">
                <a:effectLst/>
                <a:latin typeface="Calibri" panose="020F0502020204030204" pitchFamily="34" charset="0"/>
                <a:ea typeface="Calibri" panose="020F0502020204030204" pitchFamily="34" charset="0"/>
                <a:cs typeface="Arial" panose="020B0604020202020204" pitchFamily="34" charset="0"/>
              </a:rPr>
              <a:t>It checks all transitions for the FSM, </a:t>
            </a:r>
            <a:r>
              <a:rPr lang="en-US" sz="1400" b="1" dirty="0">
                <a:effectLst/>
                <a:latin typeface="Calibri" panose="020F0502020204030204" pitchFamily="34" charset="0"/>
                <a:ea typeface="Calibri" panose="020F0502020204030204" pitchFamily="34" charset="0"/>
                <a:cs typeface="Arial" panose="020B0604020202020204" pitchFamily="34" charset="0"/>
              </a:rPr>
              <a:t>illegal</a:t>
            </a:r>
            <a:r>
              <a:rPr lang="en-US" sz="1400" b="1" dirty="0">
                <a:latin typeface="Calibri" panose="020F0502020204030204" pitchFamily="34" charset="0"/>
                <a:ea typeface="Calibri" panose="020F0502020204030204" pitchFamily="34" charset="0"/>
                <a:cs typeface="Arial" panose="020B0604020202020204" pitchFamily="34" charset="0"/>
              </a:rPr>
              <a:t> </a:t>
            </a:r>
            <a:r>
              <a:rPr lang="en-US" sz="1400" dirty="0">
                <a:latin typeface="Calibri" panose="020F0502020204030204" pitchFamily="34" charset="0"/>
                <a:ea typeface="Calibri" panose="020F0502020204030204" pitchFamily="34" charset="0"/>
                <a:cs typeface="Arial" panose="020B0604020202020204" pitchFamily="34" charset="0"/>
              </a:rPr>
              <a:t>ones in particular.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Therefore, a </a:t>
            </a:r>
            <a:r>
              <a:rPr lang="en-US" sz="1800" b="1" dirty="0">
                <a:effectLst/>
                <a:latin typeface="Calibri" panose="020F0502020204030204" pitchFamily="34" charset="0"/>
                <a:ea typeface="Calibri" panose="020F0502020204030204" pitchFamily="34" charset="0"/>
                <a:cs typeface="Arial" panose="020B0604020202020204" pitchFamily="34" charset="0"/>
              </a:rPr>
              <a:t>cover group </a:t>
            </a:r>
            <a:r>
              <a:rPr lang="en-US" sz="1800" dirty="0">
                <a:effectLst/>
                <a:latin typeface="Calibri" panose="020F0502020204030204" pitchFamily="34" charset="0"/>
                <a:ea typeface="Calibri" panose="020F0502020204030204" pitchFamily="34" charset="0"/>
                <a:cs typeface="Arial" panose="020B0604020202020204" pitchFamily="34" charset="0"/>
              </a:rPr>
              <a:t>for the legal transitions was built. </a:t>
            </a:r>
          </a:p>
          <a:p>
            <a:r>
              <a:rPr lang="en-US" sz="1800" dirty="0">
                <a:effectLst/>
                <a:latin typeface="Calibri" panose="020F0502020204030204" pitchFamily="34" charset="0"/>
                <a:ea typeface="Calibri" panose="020F0502020204030204" pitchFamily="34" charset="0"/>
                <a:cs typeface="Arial" panose="020B0604020202020204" pitchFamily="34" charset="0"/>
              </a:rPr>
              <a:t>The FSM presented in the DUT is the one inside the </a:t>
            </a:r>
            <a:r>
              <a:rPr lang="en-US" sz="1800" b="1" dirty="0">
                <a:effectLst/>
                <a:latin typeface="Calibri" panose="020F0502020204030204" pitchFamily="34" charset="0"/>
                <a:ea typeface="Calibri" panose="020F0502020204030204" pitchFamily="34" charset="0"/>
                <a:cs typeface="Arial" panose="020B0604020202020204" pitchFamily="34" charset="0"/>
              </a:rPr>
              <a:t>controller</a:t>
            </a:r>
            <a:r>
              <a:rPr lang="en-US" sz="1800" dirty="0">
                <a:effectLst/>
                <a:latin typeface="Calibri" panose="020F0502020204030204" pitchFamily="34" charset="0"/>
                <a:ea typeface="Calibri" panose="020F0502020204030204" pitchFamily="34" charset="0"/>
                <a:cs typeface="Arial" panose="020B0604020202020204" pitchFamily="34" charset="0"/>
              </a:rPr>
              <a:t> module. </a:t>
            </a:r>
          </a:p>
          <a:p>
            <a:r>
              <a:rPr lang="en-US" sz="1800" dirty="0">
                <a:effectLst/>
                <a:latin typeface="Calibri" panose="020F0502020204030204" pitchFamily="34" charset="0"/>
                <a:ea typeface="Calibri" panose="020F0502020204030204" pitchFamily="34" charset="0"/>
                <a:cs typeface="Arial" panose="020B0604020202020204" pitchFamily="34" charset="0"/>
              </a:rPr>
              <a:t>The cover group for the valid transitions </a:t>
            </a:r>
            <a:r>
              <a:rPr lang="en-US" sz="1800" b="1" dirty="0">
                <a:effectLst/>
                <a:latin typeface="Calibri" panose="020F0502020204030204" pitchFamily="34" charset="0"/>
                <a:ea typeface="Calibri" panose="020F0502020204030204" pitchFamily="34" charset="0"/>
                <a:cs typeface="Arial" panose="020B0604020202020204" pitchFamily="34" charset="0"/>
              </a:rPr>
              <a:t>was written</a:t>
            </a:r>
            <a:r>
              <a:rPr lang="en-US" sz="1800" dirty="0">
                <a:effectLst/>
                <a:latin typeface="Calibri" panose="020F0502020204030204" pitchFamily="34" charset="0"/>
                <a:ea typeface="Calibri" panose="020F0502020204030204" pitchFamily="34" charset="0"/>
                <a:cs typeface="Arial" panose="020B0604020202020204" pitchFamily="34" charset="0"/>
              </a:rPr>
              <a:t> according to the transitions and control signals in the following </a:t>
            </a:r>
            <a:r>
              <a:rPr lang="en-US" sz="1800" b="1" dirty="0">
                <a:effectLst/>
                <a:latin typeface="Calibri" panose="020F0502020204030204" pitchFamily="34" charset="0"/>
                <a:ea typeface="Calibri" panose="020F0502020204030204" pitchFamily="34" charset="0"/>
                <a:cs typeface="Arial" panose="020B0604020202020204" pitchFamily="34" charset="0"/>
              </a:rPr>
              <a:t>figure</a:t>
            </a:r>
            <a:r>
              <a:rPr lang="en-US" sz="1800" dirty="0">
                <a:effectLst/>
                <a:latin typeface="Calibri" panose="020F0502020204030204" pitchFamily="34" charset="0"/>
                <a:ea typeface="Calibri" panose="020F0502020204030204" pitchFamily="34" charset="0"/>
                <a:cs typeface="Arial" panose="020B0604020202020204" pitchFamily="34" charset="0"/>
              </a:rPr>
              <a:t>, which describes the K means controller FSM: </a:t>
            </a:r>
          </a:p>
          <a:p>
            <a:endParaRPr lang="en-US" sz="2000" dirty="0"/>
          </a:p>
        </p:txBody>
      </p:sp>
      <p:pic>
        <p:nvPicPr>
          <p:cNvPr id="4" name="Picture 3">
            <a:extLst>
              <a:ext uri="{FF2B5EF4-FFF2-40B4-BE49-F238E27FC236}">
                <a16:creationId xmlns:a16="http://schemas.microsoft.com/office/drawing/2014/main" id="{5BAD96CE-78F3-427E-AC57-1B7CE55B21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08763" y="1456728"/>
            <a:ext cx="5176911" cy="5350766"/>
          </a:xfrm>
          <a:prstGeom prst="rect">
            <a:avLst/>
          </a:prstGeom>
          <a:noFill/>
          <a:ln>
            <a:noFill/>
          </a:ln>
        </p:spPr>
      </p:pic>
    </p:spTree>
    <p:extLst>
      <p:ext uri="{BB962C8B-B14F-4D97-AF65-F5344CB8AC3E}">
        <p14:creationId xmlns:p14="http://schemas.microsoft.com/office/powerpoint/2010/main" val="3862353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690688"/>
            <a:ext cx="9853246" cy="467409"/>
          </a:xfrm>
        </p:spPr>
        <p:txBody>
          <a:bodyPr/>
          <a:lstStyle/>
          <a:p>
            <a:pPr marL="0" indent="0">
              <a:buNone/>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FSM states were named according to the following table:</a:t>
            </a:r>
          </a:p>
          <a:p>
            <a:endParaRPr lang="en-US" dirty="0"/>
          </a:p>
        </p:txBody>
      </p:sp>
      <p:graphicFrame>
        <p:nvGraphicFramePr>
          <p:cNvPr id="7" name="Table 6">
            <a:extLst>
              <a:ext uri="{FF2B5EF4-FFF2-40B4-BE49-F238E27FC236}">
                <a16:creationId xmlns:a16="http://schemas.microsoft.com/office/drawing/2014/main" id="{90044C65-A9C2-491F-9BC0-8EB9D0062007}"/>
              </a:ext>
            </a:extLst>
          </p:cNvPr>
          <p:cNvGraphicFramePr>
            <a:graphicFrameLocks noGrp="1"/>
          </p:cNvGraphicFramePr>
          <p:nvPr>
            <p:extLst>
              <p:ext uri="{D42A27DB-BD31-4B8C-83A1-F6EECF244321}">
                <p14:modId xmlns:p14="http://schemas.microsoft.com/office/powerpoint/2010/main" val="4193648913"/>
              </p:ext>
            </p:extLst>
          </p:nvPr>
        </p:nvGraphicFramePr>
        <p:xfrm>
          <a:off x="1273714" y="2293034"/>
          <a:ext cx="8187396" cy="4332454"/>
        </p:xfrm>
        <a:graphic>
          <a:graphicData uri="http://schemas.openxmlformats.org/drawingml/2006/table">
            <a:tbl>
              <a:tblPr firstRow="1" firstCol="1" bandRow="1">
                <a:tableStyleId>{5C22544A-7EE6-4342-B048-85BDC9FD1C3A}</a:tableStyleId>
              </a:tblPr>
              <a:tblGrid>
                <a:gridCol w="3825680">
                  <a:extLst>
                    <a:ext uri="{9D8B030D-6E8A-4147-A177-3AD203B41FA5}">
                      <a16:colId xmlns:a16="http://schemas.microsoft.com/office/drawing/2014/main" val="1748193613"/>
                    </a:ext>
                  </a:extLst>
                </a:gridCol>
                <a:gridCol w="4361716">
                  <a:extLst>
                    <a:ext uri="{9D8B030D-6E8A-4147-A177-3AD203B41FA5}">
                      <a16:colId xmlns:a16="http://schemas.microsoft.com/office/drawing/2014/main" val="974483339"/>
                    </a:ext>
                  </a:extLst>
                </a:gridCol>
              </a:tblGrid>
              <a:tr h="282499">
                <a:tc>
                  <a:txBody>
                    <a:bodyPr/>
                    <a:lstStyle/>
                    <a:p>
                      <a:pPr marL="0" marR="0">
                        <a:lnSpc>
                          <a:spcPct val="107000"/>
                        </a:lnSpc>
                        <a:spcBef>
                          <a:spcPts val="0"/>
                        </a:spcBef>
                        <a:spcAft>
                          <a:spcPts val="0"/>
                        </a:spcAft>
                        <a:tabLst>
                          <a:tab pos="1905000" algn="l"/>
                        </a:tabLst>
                      </a:pPr>
                      <a:r>
                        <a:rPr lang="en-US" sz="2000">
                          <a:effectLst/>
                        </a:rPr>
                        <a:t>Idle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9569974"/>
                  </a:ext>
                </a:extLst>
              </a:tr>
              <a:tr h="282499">
                <a:tc>
                  <a:txBody>
                    <a:bodyPr/>
                    <a:lstStyle/>
                    <a:p>
                      <a:pPr marL="0" marR="0">
                        <a:lnSpc>
                          <a:spcPct val="107000"/>
                        </a:lnSpc>
                        <a:spcBef>
                          <a:spcPts val="0"/>
                        </a:spcBef>
                        <a:spcAft>
                          <a:spcPts val="0"/>
                        </a:spcAft>
                        <a:tabLst>
                          <a:tab pos="1905000" algn="l"/>
                        </a:tabLst>
                      </a:pPr>
                      <a:r>
                        <a:rPr lang="en-US" sz="2000">
                          <a:effectLst/>
                        </a:rPr>
                        <a:t>Read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4285175"/>
                  </a:ext>
                </a:extLst>
              </a:tr>
              <a:tr h="282499">
                <a:tc>
                  <a:txBody>
                    <a:bodyPr/>
                    <a:lstStyle/>
                    <a:p>
                      <a:pPr marL="0" marR="0">
                        <a:lnSpc>
                          <a:spcPct val="107000"/>
                        </a:lnSpc>
                        <a:spcBef>
                          <a:spcPts val="0"/>
                        </a:spcBef>
                        <a:spcAft>
                          <a:spcPts val="0"/>
                        </a:spcAft>
                        <a:tabLst>
                          <a:tab pos="1905000" algn="l"/>
                        </a:tabLst>
                      </a:pPr>
                      <a:r>
                        <a:rPr lang="en-US" sz="2000">
                          <a:effectLst/>
                        </a:rPr>
                        <a:t>Write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0702284"/>
                  </a:ext>
                </a:extLst>
              </a:tr>
              <a:tr h="282499">
                <a:tc>
                  <a:txBody>
                    <a:bodyPr/>
                    <a:lstStyle/>
                    <a:p>
                      <a:pPr marL="0" marR="0">
                        <a:lnSpc>
                          <a:spcPct val="107000"/>
                        </a:lnSpc>
                        <a:spcBef>
                          <a:spcPts val="0"/>
                        </a:spcBef>
                        <a:spcAft>
                          <a:spcPts val="0"/>
                        </a:spcAft>
                        <a:tabLst>
                          <a:tab pos="1905000" algn="l"/>
                        </a:tabLst>
                      </a:pPr>
                      <a:r>
                        <a:rPr lang="en-US" sz="2000">
                          <a:effectLst/>
                        </a:rPr>
                        <a:t>Read first point Ram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2875584"/>
                  </a:ext>
                </a:extLst>
              </a:tr>
              <a:tr h="282499">
                <a:tc>
                  <a:txBody>
                    <a:bodyPr/>
                    <a:lstStyle/>
                    <a:p>
                      <a:pPr marL="0" marR="0">
                        <a:lnSpc>
                          <a:spcPct val="107000"/>
                        </a:lnSpc>
                        <a:spcBef>
                          <a:spcPts val="0"/>
                        </a:spcBef>
                        <a:spcAft>
                          <a:spcPts val="0"/>
                        </a:spcAft>
                        <a:tabLst>
                          <a:tab pos="1905000" algn="l"/>
                        </a:tabLst>
                      </a:pPr>
                      <a:r>
                        <a:rPr lang="en-US" sz="2000">
                          <a:effectLst/>
                        </a:rPr>
                        <a:t>Fill pipe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893729"/>
                  </a:ext>
                </a:extLst>
              </a:tr>
              <a:tr h="282499">
                <a:tc>
                  <a:txBody>
                    <a:bodyPr/>
                    <a:lstStyle/>
                    <a:p>
                      <a:pPr marL="0" marR="0">
                        <a:lnSpc>
                          <a:spcPct val="107000"/>
                        </a:lnSpc>
                        <a:spcBef>
                          <a:spcPts val="0"/>
                        </a:spcBef>
                        <a:spcAft>
                          <a:spcPts val="0"/>
                        </a:spcAft>
                        <a:tabLst>
                          <a:tab pos="1905000" algn="l"/>
                        </a:tabLst>
                      </a:pPr>
                      <a:r>
                        <a:rPr lang="en-US" sz="2000">
                          <a:effectLst/>
                        </a:rPr>
                        <a:t>Classify remaining points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31510"/>
                  </a:ext>
                </a:extLst>
              </a:tr>
              <a:tr h="282499">
                <a:tc>
                  <a:txBody>
                    <a:bodyPr/>
                    <a:lstStyle/>
                    <a:p>
                      <a:pPr marL="0" marR="0">
                        <a:lnSpc>
                          <a:spcPct val="107000"/>
                        </a:lnSpc>
                        <a:spcBef>
                          <a:spcPts val="0"/>
                        </a:spcBef>
                        <a:spcAft>
                          <a:spcPts val="0"/>
                        </a:spcAft>
                        <a:tabLst>
                          <a:tab pos="1905000" algn="l"/>
                        </a:tabLst>
                      </a:pPr>
                      <a:r>
                        <a:rPr lang="en-US" sz="2000">
                          <a:effectLst/>
                        </a:rPr>
                        <a:t>Empty pipe1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7176659"/>
                  </a:ext>
                </a:extLst>
              </a:tr>
              <a:tr h="282499">
                <a:tc>
                  <a:txBody>
                    <a:bodyPr/>
                    <a:lstStyle/>
                    <a:p>
                      <a:pPr marL="0" marR="0">
                        <a:lnSpc>
                          <a:spcPct val="107000"/>
                        </a:lnSpc>
                        <a:spcBef>
                          <a:spcPts val="0"/>
                        </a:spcBef>
                        <a:spcAft>
                          <a:spcPts val="0"/>
                        </a:spcAft>
                        <a:tabLst>
                          <a:tab pos="1905000" algn="l"/>
                        </a:tabLst>
                      </a:pPr>
                      <a:r>
                        <a:rPr lang="en-US" sz="2000">
                          <a:effectLst/>
                        </a:rPr>
                        <a:t>Empty pipe 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4368430"/>
                  </a:ext>
                </a:extLst>
              </a:tr>
              <a:tr h="282499">
                <a:tc>
                  <a:txBody>
                    <a:bodyPr/>
                    <a:lstStyle/>
                    <a:p>
                      <a:pPr marL="0" marR="0">
                        <a:lnSpc>
                          <a:spcPct val="107000"/>
                        </a:lnSpc>
                        <a:spcBef>
                          <a:spcPts val="0"/>
                        </a:spcBef>
                        <a:spcAft>
                          <a:spcPts val="0"/>
                        </a:spcAft>
                        <a:tabLst>
                          <a:tab pos="1905000" algn="l"/>
                        </a:tabLst>
                      </a:pPr>
                      <a:r>
                        <a:rPr lang="en-US" sz="2000">
                          <a:effectLst/>
                        </a:rPr>
                        <a:t>Calculate new mean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8015538"/>
                  </a:ext>
                </a:extLst>
              </a:tr>
              <a:tr h="578080">
                <a:tc>
                  <a:txBody>
                    <a:bodyPr/>
                    <a:lstStyle/>
                    <a:p>
                      <a:pPr marL="0" marR="0">
                        <a:lnSpc>
                          <a:spcPct val="107000"/>
                        </a:lnSpc>
                        <a:spcBef>
                          <a:spcPts val="0"/>
                        </a:spcBef>
                        <a:spcAft>
                          <a:spcPts val="0"/>
                        </a:spcAft>
                        <a:tabLst>
                          <a:tab pos="1905000" algn="l"/>
                        </a:tabLst>
                      </a:pPr>
                      <a:r>
                        <a:rPr lang="en-US" sz="2000">
                          <a:effectLst/>
                        </a:rPr>
                        <a:t>New centroid write &amp; convergence check</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S9</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4197331"/>
                  </a:ext>
                </a:extLst>
              </a:tr>
              <a:tr h="578080">
                <a:tc>
                  <a:txBody>
                    <a:bodyPr/>
                    <a:lstStyle/>
                    <a:p>
                      <a:pPr marL="0" marR="0">
                        <a:lnSpc>
                          <a:spcPct val="107000"/>
                        </a:lnSpc>
                        <a:spcBef>
                          <a:spcPts val="0"/>
                        </a:spcBef>
                        <a:spcAft>
                          <a:spcPts val="0"/>
                        </a:spcAft>
                        <a:tabLst>
                          <a:tab pos="1905000" algn="l"/>
                        </a:tabLst>
                      </a:pPr>
                      <a:r>
                        <a:rPr lang="en-US" sz="2000">
                          <a:effectLst/>
                        </a:rPr>
                        <a:t>Write new centroid to Reg File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289867"/>
                  </a:ext>
                </a:extLst>
              </a:tr>
              <a:tr h="282499">
                <a:tc>
                  <a:txBody>
                    <a:bodyPr/>
                    <a:lstStyle/>
                    <a:p>
                      <a:pPr marL="0" marR="0">
                        <a:lnSpc>
                          <a:spcPct val="107000"/>
                        </a:lnSpc>
                        <a:spcBef>
                          <a:spcPts val="0"/>
                        </a:spcBef>
                        <a:spcAft>
                          <a:spcPts val="0"/>
                        </a:spcAft>
                        <a:tabLst>
                          <a:tab pos="1905000" algn="l"/>
                        </a:tabLst>
                      </a:pPr>
                      <a:r>
                        <a:rPr lang="en-US" sz="2000">
                          <a:effectLst/>
                        </a:rPr>
                        <a:t>Interrupt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S11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0007343"/>
                  </a:ext>
                </a:extLst>
              </a:tr>
            </a:tbl>
          </a:graphicData>
        </a:graphic>
      </p:graphicFrame>
    </p:spTree>
    <p:extLst>
      <p:ext uri="{BB962C8B-B14F-4D97-AF65-F5344CB8AC3E}">
        <p14:creationId xmlns:p14="http://schemas.microsoft.com/office/powerpoint/2010/main" val="1750872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DE35-7B4B-42DA-95FA-C4C620B2195C}"/>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F2B971AD-A910-40FF-A4A5-F181350DBCEF}"/>
              </a:ext>
            </a:extLst>
          </p:cNvPr>
          <p:cNvSpPr>
            <a:spLocks noGrp="1"/>
          </p:cNvSpPr>
          <p:nvPr>
            <p:ph idx="1"/>
          </p:nvPr>
        </p:nvSpPr>
        <p:spPr>
          <a:xfrm>
            <a:off x="838200" y="1751880"/>
            <a:ext cx="10515600" cy="636221"/>
          </a:xfrm>
        </p:spPr>
        <p:txBody>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effectLst/>
                <a:latin typeface="Calibri" panose="020F0502020204030204" pitchFamily="34" charset="0"/>
                <a:ea typeface="Calibri" panose="020F0502020204030204" pitchFamily="34" charset="0"/>
                <a:cs typeface="Arial" panose="020B0604020202020204" pitchFamily="34" charset="0"/>
              </a:rPr>
              <a:t>states</a:t>
            </a:r>
            <a:r>
              <a:rPr lang="en-US" sz="1800" dirty="0">
                <a:effectLst/>
                <a:latin typeface="Calibri" panose="020F0502020204030204" pitchFamily="34" charset="0"/>
                <a:ea typeface="Calibri" panose="020F0502020204030204" pitchFamily="34" charset="0"/>
                <a:cs typeface="Arial" panose="020B0604020202020204" pitchFamily="34" charset="0"/>
              </a:rPr>
              <a:t> coverage was of 100%, as it can be seen in the following figures:</a:t>
            </a:r>
          </a:p>
          <a:p>
            <a:pPr marL="0" indent="0">
              <a:buNone/>
            </a:pPr>
            <a:endParaRPr lang="en-US" dirty="0"/>
          </a:p>
        </p:txBody>
      </p:sp>
      <p:pic>
        <p:nvPicPr>
          <p:cNvPr id="4" name="Picture 3">
            <a:extLst>
              <a:ext uri="{FF2B5EF4-FFF2-40B4-BE49-F238E27FC236}">
                <a16:creationId xmlns:a16="http://schemas.microsoft.com/office/drawing/2014/main" id="{87764BCC-BE5A-4A1C-BC34-0A53030DAA1B}"/>
              </a:ext>
            </a:extLst>
          </p:cNvPr>
          <p:cNvPicPr/>
          <p:nvPr/>
        </p:nvPicPr>
        <p:blipFill>
          <a:blip r:embed="rId3"/>
          <a:stretch>
            <a:fillRect/>
          </a:stretch>
        </p:blipFill>
        <p:spPr>
          <a:xfrm>
            <a:off x="1031631" y="2533700"/>
            <a:ext cx="5486400" cy="3724910"/>
          </a:xfrm>
          <a:prstGeom prst="rect">
            <a:avLst/>
          </a:prstGeom>
        </p:spPr>
      </p:pic>
      <p:pic>
        <p:nvPicPr>
          <p:cNvPr id="5" name="Picture 4">
            <a:extLst>
              <a:ext uri="{FF2B5EF4-FFF2-40B4-BE49-F238E27FC236}">
                <a16:creationId xmlns:a16="http://schemas.microsoft.com/office/drawing/2014/main" id="{845D5275-C2E9-44FF-BD18-7E42F2051111}"/>
              </a:ext>
            </a:extLst>
          </p:cNvPr>
          <p:cNvPicPr/>
          <p:nvPr/>
        </p:nvPicPr>
        <p:blipFill>
          <a:blip r:embed="rId4"/>
          <a:stretch>
            <a:fillRect/>
          </a:stretch>
        </p:blipFill>
        <p:spPr>
          <a:xfrm>
            <a:off x="6209112" y="3085515"/>
            <a:ext cx="5486400" cy="3173095"/>
          </a:xfrm>
          <a:prstGeom prst="rect">
            <a:avLst/>
          </a:prstGeom>
        </p:spPr>
      </p:pic>
    </p:spTree>
    <p:extLst>
      <p:ext uri="{BB962C8B-B14F-4D97-AF65-F5344CB8AC3E}">
        <p14:creationId xmlns:p14="http://schemas.microsoft.com/office/powerpoint/2010/main" val="4185936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CE5-917F-422D-AD44-496D97120C51}"/>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8D41DD4F-C3F3-442A-8C5A-B5B7F2118E29}"/>
              </a:ext>
            </a:extLst>
          </p:cNvPr>
          <p:cNvSpPr>
            <a:spLocks noGrp="1"/>
          </p:cNvSpPr>
          <p:nvPr>
            <p:ph idx="1"/>
          </p:nvPr>
        </p:nvSpPr>
        <p:spPr>
          <a:xfrm>
            <a:off x="838200" y="1825625"/>
            <a:ext cx="10515600" cy="4667250"/>
          </a:xfrm>
        </p:spPr>
        <p:txBody>
          <a:bodyPr>
            <a:normAutofit/>
          </a:bodyPr>
          <a:lstStyle/>
          <a:p>
            <a:pPr marL="342900" marR="0" lvl="0" indent="-342900" rtl="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The tests results indicate that are </a:t>
            </a:r>
            <a:r>
              <a:rPr lang="en-US" sz="2000" b="1" dirty="0">
                <a:effectLst/>
                <a:latin typeface="Calibri" panose="020F0502020204030204" pitchFamily="34" charset="0"/>
                <a:ea typeface="Calibri" panose="020F0502020204030204" pitchFamily="34" charset="0"/>
                <a:cs typeface="Arial" panose="020B0604020202020204" pitchFamily="34" charset="0"/>
              </a:rPr>
              <a:t>bugs</a:t>
            </a:r>
            <a:r>
              <a:rPr lang="en-US" sz="2000" dirty="0">
                <a:effectLst/>
                <a:latin typeface="Calibri" panose="020F0502020204030204" pitchFamily="34" charset="0"/>
                <a:ea typeface="Calibri" panose="020F0502020204030204" pitchFamily="34" charset="0"/>
                <a:cs typeface="Arial" panose="020B0604020202020204" pitchFamily="34" charset="0"/>
              </a:rPr>
              <a:t> in the DUT</a:t>
            </a:r>
            <a:r>
              <a:rPr lang="en-US" sz="2000" dirty="0">
                <a:latin typeface="Calibri" panose="020F0502020204030204" pitchFamily="34" charset="0"/>
                <a:ea typeface="Calibri" panose="020F0502020204030204" pitchFamily="34" charset="0"/>
                <a:cs typeface="Arial" panose="020B0604020202020204" pitchFamily="34"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a:t>
            </a:r>
            <a:r>
              <a:rPr lang="en-US" sz="1600" b="1" dirty="0">
                <a:effectLst/>
                <a:latin typeface="Calibri" panose="020F0502020204030204" pitchFamily="34" charset="0"/>
                <a:ea typeface="Calibri" panose="020F0502020204030204" pitchFamily="34" charset="0"/>
                <a:cs typeface="Arial" panose="020B0604020202020204" pitchFamily="34" charset="0"/>
              </a:rPr>
              <a:t>overflow bug </a:t>
            </a:r>
            <a:r>
              <a:rPr lang="en-US" sz="1600" dirty="0">
                <a:effectLst/>
                <a:latin typeface="Calibri" panose="020F0502020204030204" pitchFamily="34" charset="0"/>
                <a:ea typeface="Calibri" panose="020F0502020204030204" pitchFamily="34" charset="0"/>
                <a:cs typeface="Arial" panose="020B0604020202020204" pitchFamily="34" charset="0"/>
              </a:rPr>
              <a:t>when trying to fill the RAMs.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a:t>
            </a:r>
          </a:p>
          <a:p>
            <a:pPr marL="914400" lvl="2"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This could be </a:t>
            </a:r>
            <a:r>
              <a:rPr lang="en-US" sz="1400" b="1" dirty="0">
                <a:effectLst/>
                <a:latin typeface="Calibri" panose="020F0502020204030204" pitchFamily="34" charset="0"/>
                <a:ea typeface="Calibri" panose="020F0502020204030204" pitchFamily="34" charset="0"/>
                <a:cs typeface="Arial" panose="020B0604020202020204" pitchFamily="34" charset="0"/>
              </a:rPr>
              <a:t>related to </a:t>
            </a:r>
            <a:r>
              <a:rPr lang="en-US" sz="1400" dirty="0">
                <a:effectLst/>
                <a:latin typeface="Calibri" panose="020F0502020204030204" pitchFamily="34" charset="0"/>
                <a:ea typeface="Calibri" panose="020F0502020204030204" pitchFamily="34" charset="0"/>
                <a:cs typeface="Arial" panose="020B0604020202020204" pitchFamily="34" charset="0"/>
              </a:rPr>
              <a:t>bugs such as:</a:t>
            </a:r>
          </a:p>
          <a:p>
            <a:pPr lvl="2">
              <a:lnSpc>
                <a:spcPct val="107000"/>
              </a:lnSpc>
              <a:spcBef>
                <a:spcPts val="0"/>
              </a:spcBef>
            </a:pPr>
            <a:r>
              <a:rPr lang="en-US" sz="1400" dirty="0">
                <a:latin typeface="Calibri" panose="020F0502020204030204" pitchFamily="34" charset="0"/>
                <a:ea typeface="Calibri" panose="020F0502020204030204" pitchFamily="34" charset="0"/>
                <a:cs typeface="Arial" panose="020B0604020202020204" pitchFamily="34" charset="0"/>
              </a:rPr>
              <a:t>O</a:t>
            </a:r>
            <a:r>
              <a:rPr lang="en-US" sz="1400" dirty="0">
                <a:effectLst/>
                <a:latin typeface="Calibri" panose="020F0502020204030204" pitchFamily="34" charset="0"/>
                <a:ea typeface="Calibri" panose="020F0502020204030204" pitchFamily="34" charset="0"/>
                <a:cs typeface="Arial" panose="020B0604020202020204" pitchFamily="34" charset="0"/>
              </a:rPr>
              <a:t>verflow</a:t>
            </a:r>
            <a:r>
              <a:rPr lang="en-US" sz="1400" dirty="0">
                <a:latin typeface="Calibri" panose="020F0502020204030204" pitchFamily="34" charset="0"/>
                <a:ea typeface="Calibri" panose="020F0502020204030204" pitchFamily="34" charset="0"/>
                <a:cs typeface="Arial" panose="020B0604020202020204" pitchFamily="34" charset="0"/>
              </a:rPr>
              <a:t>.</a:t>
            </a:r>
          </a:p>
          <a:p>
            <a:pPr lvl="2">
              <a:lnSpc>
                <a:spcPct val="107000"/>
              </a:lnSpc>
              <a:spcBef>
                <a:spcPts val="0"/>
              </a:spcBef>
            </a:pPr>
            <a:r>
              <a:rPr lang="en-US" sz="1400" dirty="0">
                <a:effectLst/>
                <a:latin typeface="Calibri" panose="020F0502020204030204" pitchFamily="34" charset="0"/>
                <a:ea typeface="Calibri" panose="020F0502020204030204" pitchFamily="34" charset="0"/>
                <a:cs typeface="Arial" panose="020B0604020202020204" pitchFamily="34" charset="0"/>
              </a:rPr>
              <a:t>Wrong classification of close points.</a:t>
            </a:r>
          </a:p>
          <a:p>
            <a:pPr lvl="2">
              <a:lnSpc>
                <a:spcPct val="107000"/>
              </a:lnSpc>
              <a:spcBef>
                <a:spcPts val="0"/>
              </a:spcBef>
            </a:pPr>
            <a:r>
              <a:rPr lang="en-US" sz="1400" dirty="0">
                <a:latin typeface="Calibri" panose="020F0502020204030204" pitchFamily="34" charset="0"/>
                <a:ea typeface="Calibri" panose="020F0502020204030204" pitchFamily="34" charset="0"/>
                <a:cs typeface="Arial" panose="020B0604020202020204" pitchFamily="34" charset="0"/>
              </a:rPr>
              <a:t>W</a:t>
            </a:r>
            <a:r>
              <a:rPr lang="en-US" sz="1400" dirty="0">
                <a:effectLst/>
                <a:latin typeface="Calibri" panose="020F0502020204030204" pitchFamily="34" charset="0"/>
                <a:ea typeface="Calibri" panose="020F0502020204030204" pitchFamily="34" charset="0"/>
                <a:cs typeface="Arial" panose="020B0604020202020204" pitchFamily="34" charset="0"/>
              </a:rPr>
              <a:t>rong calculations.</a:t>
            </a: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Even though many test benches </a:t>
            </a:r>
            <a:r>
              <a:rPr lang="en-US" sz="2000" b="1" dirty="0">
                <a:effectLst/>
                <a:latin typeface="Calibri" panose="020F0502020204030204" pitchFamily="34" charset="0"/>
                <a:ea typeface="Calibri" panose="020F0502020204030204" pitchFamily="34" charset="0"/>
                <a:cs typeface="Arial" panose="020B0604020202020204" pitchFamily="34" charset="0"/>
              </a:rPr>
              <a:t>were run</a:t>
            </a:r>
            <a:r>
              <a:rPr lang="en-US" sz="2000" dirty="0">
                <a:effectLst/>
                <a:latin typeface="Calibri" panose="020F0502020204030204" pitchFamily="34" charset="0"/>
                <a:ea typeface="Calibri" panose="020F0502020204030204" pitchFamily="34" charset="0"/>
                <a:cs typeface="Arial" panose="020B0604020202020204" pitchFamily="34" charset="0"/>
              </a:rPr>
              <a:t> on the DUT in its design phase, many tests have </a:t>
            </a:r>
            <a:r>
              <a:rPr lang="en-US" sz="2000" b="1" dirty="0">
                <a:effectLst/>
                <a:latin typeface="Calibri" panose="020F0502020204030204" pitchFamily="34" charset="0"/>
                <a:ea typeface="Calibri" panose="020F0502020204030204" pitchFamily="34" charset="0"/>
                <a:cs typeface="Arial" panose="020B0604020202020204" pitchFamily="34" charset="0"/>
              </a:rPr>
              <a:t>failed</a:t>
            </a:r>
            <a:r>
              <a:rPr lang="en-US" sz="20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a:lnSpc>
                <a:spcPct val="107000"/>
              </a:lnSpc>
              <a:spcBef>
                <a:spcPts val="0"/>
              </a:spcBef>
              <a:buNone/>
            </a:pPr>
            <a:r>
              <a:rPr lang="en-US" sz="1600" dirty="0">
                <a:effectLst/>
                <a:latin typeface="Calibri" panose="020F0502020204030204" pitchFamily="34" charset="0"/>
                <a:ea typeface="Calibri" panose="020F0502020204030204" pitchFamily="34" charset="0"/>
                <a:cs typeface="Arial" panose="020B0604020202020204" pitchFamily="34" charset="0"/>
              </a:rPr>
              <a:t>This emphasizes the need for an </a:t>
            </a:r>
            <a:r>
              <a:rPr lang="en-US" sz="1600" b="1" dirty="0">
                <a:effectLst/>
                <a:latin typeface="Calibri" panose="020F0502020204030204" pitchFamily="34" charset="0"/>
                <a:ea typeface="Calibri" panose="020F0502020204030204" pitchFamily="34" charset="0"/>
                <a:cs typeface="Arial" panose="020B0604020202020204" pitchFamily="34" charset="0"/>
              </a:rPr>
              <a:t>efficient</a:t>
            </a:r>
            <a:r>
              <a:rPr lang="en-US" sz="1600" dirty="0">
                <a:effectLst/>
                <a:latin typeface="Calibri" panose="020F0502020204030204" pitchFamily="34" charset="0"/>
                <a:ea typeface="Calibri" panose="020F0502020204030204" pitchFamily="34" charset="0"/>
                <a:cs typeface="Arial" panose="020B0604020202020204" pitchFamily="34" charset="0"/>
              </a:rPr>
              <a:t> verification environment, as UVM, parallel to the design process.</a:t>
            </a: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UVM is</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an effective tool.</a:t>
            </a:r>
          </a:p>
          <a:p>
            <a:pPr marL="457200" lvl="1" indent="0">
              <a:lnSpc>
                <a:spcPct val="107000"/>
              </a:lnSpc>
              <a:spcBef>
                <a:spcPts val="0"/>
              </a:spcBef>
              <a:spcAft>
                <a:spcPts val="800"/>
              </a:spcAft>
              <a:buNone/>
            </a:pPr>
            <a:r>
              <a:rPr lang="en-US" sz="1600" dirty="0">
                <a:effectLst/>
                <a:latin typeface="Calibri" panose="020F0502020204030204" pitchFamily="34" charset="0"/>
                <a:ea typeface="Calibri" panose="020F0502020204030204" pitchFamily="34" charset="0"/>
                <a:cs typeface="Arial" panose="020B0604020202020204" pitchFamily="34" charset="0"/>
              </a:rPr>
              <a:t>It is </a:t>
            </a:r>
            <a:r>
              <a:rPr lang="en-US" sz="1600" b="1" dirty="0">
                <a:effectLst/>
                <a:latin typeface="Calibri" panose="020F0502020204030204" pitchFamily="34" charset="0"/>
                <a:ea typeface="Calibri" panose="020F0502020204030204" pitchFamily="34" charset="0"/>
                <a:cs typeface="Arial" panose="020B0604020202020204" pitchFamily="34" charset="0"/>
              </a:rPr>
              <a:t>intuitive</a:t>
            </a:r>
            <a:r>
              <a:rPr lang="en-US" sz="1600" dirty="0">
                <a:effectLst/>
                <a:latin typeface="Calibri" panose="020F0502020204030204" pitchFamily="34" charset="0"/>
                <a:ea typeface="Calibri" panose="020F0502020204030204" pitchFamily="34" charset="0"/>
                <a:cs typeface="Arial" panose="020B0604020202020204" pitchFamily="34" charset="0"/>
              </a:rPr>
              <a:t>, with high level coding and easy to </a:t>
            </a:r>
            <a:r>
              <a:rPr lang="en-US" sz="1600" b="1" dirty="0">
                <a:effectLst/>
                <a:latin typeface="Calibri" panose="020F0502020204030204" pitchFamily="34" charset="0"/>
                <a:ea typeface="Calibri" panose="020F0502020204030204" pitchFamily="34" charset="0"/>
                <a:cs typeface="Arial" panose="020B0604020202020204" pitchFamily="34" charset="0"/>
              </a:rPr>
              <a:t>reuse</a:t>
            </a:r>
            <a:r>
              <a:rPr lang="en-US" sz="1600" dirty="0">
                <a:effectLst/>
                <a:latin typeface="Calibri" panose="020F0502020204030204" pitchFamily="34" charset="0"/>
                <a:ea typeface="Calibri" panose="020F0502020204030204" pitchFamily="34" charset="0"/>
                <a:cs typeface="Arial" panose="020B0604020202020204" pitchFamily="34" charset="0"/>
              </a:rPr>
              <a:t>, making the verification process </a:t>
            </a:r>
            <a:r>
              <a:rPr lang="en-US" sz="1600" b="1" dirty="0">
                <a:effectLst/>
                <a:latin typeface="Calibri" panose="020F0502020204030204" pitchFamily="34" charset="0"/>
                <a:ea typeface="Calibri" panose="020F0502020204030204" pitchFamily="34" charset="0"/>
                <a:cs typeface="Arial" panose="020B0604020202020204" pitchFamily="34" charset="0"/>
              </a:rPr>
              <a:t>simpler and faster</a:t>
            </a:r>
            <a:r>
              <a:rPr lang="en-US" sz="1600" dirty="0">
                <a:effectLst/>
                <a:latin typeface="Calibri" panose="020F0502020204030204" pitchFamily="34" charset="0"/>
                <a:ea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1606806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6352-DDA0-4E81-AFA4-44045E1F453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2327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8EAF-0B5A-4D49-A952-77C18C38A93B}"/>
              </a:ext>
            </a:extLst>
          </p:cNvPr>
          <p:cNvSpPr>
            <a:spLocks noGrp="1"/>
          </p:cNvSpPr>
          <p:nvPr>
            <p:ph type="title"/>
          </p:nvPr>
        </p:nvSpPr>
        <p:spPr/>
        <p:txBody>
          <a:bodyPr/>
          <a:lstStyle/>
          <a:p>
            <a:r>
              <a:rPr lang="en-US" dirty="0"/>
              <a:t>UVM Structure</a:t>
            </a:r>
          </a:p>
        </p:txBody>
      </p:sp>
      <p:sp>
        <p:nvSpPr>
          <p:cNvPr id="3" name="Content Placeholder 2">
            <a:extLst>
              <a:ext uri="{FF2B5EF4-FFF2-40B4-BE49-F238E27FC236}">
                <a16:creationId xmlns:a16="http://schemas.microsoft.com/office/drawing/2014/main" id="{DC4A5A4C-8614-485E-A72E-95C099A88FCE}"/>
              </a:ext>
            </a:extLst>
          </p:cNvPr>
          <p:cNvSpPr>
            <a:spLocks noGrp="1"/>
          </p:cNvSpPr>
          <p:nvPr>
            <p:ph idx="1"/>
          </p:nvPr>
        </p:nvSpPr>
        <p:spPr>
          <a:xfrm>
            <a:off x="838200" y="1825625"/>
            <a:ext cx="5257800" cy="4351338"/>
          </a:xfrm>
        </p:spPr>
        <p:txBody>
          <a:bodyPr>
            <a:normAutofit fontScale="92500" lnSpcReduction="20000"/>
          </a:bodyPr>
          <a:lstStyle/>
          <a:p>
            <a:r>
              <a:rPr lang="en-US" sz="2600" dirty="0"/>
              <a:t>The UVM usual structure is constructed with the following classes:</a:t>
            </a:r>
          </a:p>
          <a:p>
            <a:r>
              <a:rPr lang="en-US" sz="2600" dirty="0"/>
              <a:t>Top block</a:t>
            </a:r>
          </a:p>
          <a:p>
            <a:r>
              <a:rPr lang="en-US" sz="2600" dirty="0"/>
              <a:t>Sequence</a:t>
            </a:r>
          </a:p>
          <a:p>
            <a:r>
              <a:rPr lang="en-US" sz="2600" dirty="0"/>
              <a:t>Sequencer</a:t>
            </a:r>
          </a:p>
          <a:p>
            <a:r>
              <a:rPr lang="en-US" sz="2600" dirty="0"/>
              <a:t>Driver</a:t>
            </a:r>
          </a:p>
          <a:p>
            <a:r>
              <a:rPr lang="en-US" sz="2600" dirty="0"/>
              <a:t>Monitor</a:t>
            </a:r>
          </a:p>
          <a:p>
            <a:r>
              <a:rPr lang="en-US" sz="2600" dirty="0"/>
              <a:t>Agent</a:t>
            </a:r>
          </a:p>
          <a:p>
            <a:r>
              <a:rPr lang="en-US" sz="2600" dirty="0"/>
              <a:t>Scoreboard</a:t>
            </a:r>
          </a:p>
          <a:p>
            <a:r>
              <a:rPr lang="en-US" sz="2600" dirty="0"/>
              <a:t>Env</a:t>
            </a:r>
          </a:p>
          <a:p>
            <a:r>
              <a:rPr lang="en-US" sz="2600" dirty="0"/>
              <a:t>Test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5D8F759-EBB5-444F-AFA7-7A3941EF9E2E}"/>
              </a:ext>
            </a:extLst>
          </p:cNvPr>
          <p:cNvPicPr/>
          <p:nvPr/>
        </p:nvPicPr>
        <p:blipFill>
          <a:blip r:embed="rId2"/>
          <a:stretch>
            <a:fillRect/>
          </a:stretch>
        </p:blipFill>
        <p:spPr>
          <a:xfrm>
            <a:off x="6096000" y="1825626"/>
            <a:ext cx="6096000" cy="4351338"/>
          </a:xfrm>
          <a:prstGeom prst="rect">
            <a:avLst/>
          </a:prstGeom>
        </p:spPr>
      </p:pic>
    </p:spTree>
    <p:extLst>
      <p:ext uri="{BB962C8B-B14F-4D97-AF65-F5344CB8AC3E}">
        <p14:creationId xmlns:p14="http://schemas.microsoft.com/office/powerpoint/2010/main" val="7875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B4E1-0B16-47FB-B258-4F2F084735F5}"/>
              </a:ext>
            </a:extLst>
          </p:cNvPr>
          <p:cNvSpPr>
            <a:spLocks noGrp="1"/>
          </p:cNvSpPr>
          <p:nvPr>
            <p:ph type="title"/>
          </p:nvPr>
        </p:nvSpPr>
        <p:spPr>
          <a:xfrm>
            <a:off x="838200" y="365125"/>
            <a:ext cx="6997700" cy="1325563"/>
          </a:xfrm>
        </p:spPr>
        <p:txBody>
          <a:bodyPr/>
          <a:lstStyle/>
          <a:p>
            <a:r>
              <a:rPr lang="en-US" dirty="0"/>
              <a:t>UVM Structure - Top block</a:t>
            </a:r>
          </a:p>
        </p:txBody>
      </p:sp>
      <p:sp>
        <p:nvSpPr>
          <p:cNvPr id="3" name="Content Placeholder 2">
            <a:extLst>
              <a:ext uri="{FF2B5EF4-FFF2-40B4-BE49-F238E27FC236}">
                <a16:creationId xmlns:a16="http://schemas.microsoft.com/office/drawing/2014/main" id="{33674886-1846-46EA-8DDF-7FD822CE2FE9}"/>
              </a:ext>
            </a:extLst>
          </p:cNvPr>
          <p:cNvSpPr>
            <a:spLocks noGrp="1"/>
          </p:cNvSpPr>
          <p:nvPr>
            <p:ph idx="1"/>
          </p:nvPr>
        </p:nvSpPr>
        <p:spPr>
          <a:xfrm>
            <a:off x="635000" y="1825625"/>
            <a:ext cx="6286500" cy="4351338"/>
          </a:xfrm>
        </p:spPr>
        <p:txBody>
          <a:bodyPr>
            <a:normAutofit fontScale="85000" lnSpcReduction="20000"/>
          </a:bodyPr>
          <a:lstStyle/>
          <a:p>
            <a:pPr marL="0" marR="0" indent="0">
              <a:lnSpc>
                <a:spcPct val="107000"/>
              </a:lnSpc>
              <a:spcBef>
                <a:spcPts val="0"/>
              </a:spcBef>
              <a:spcAft>
                <a:spcPts val="800"/>
              </a:spcAft>
              <a:buNone/>
            </a:pPr>
            <a:r>
              <a:rPr lang="en-US" sz="2000" u="sng" dirty="0">
                <a:effectLst/>
                <a:latin typeface="Calibri" panose="020F0502020204030204" pitchFamily="34" charset="0"/>
                <a:ea typeface="Calibri" panose="020F0502020204030204" pitchFamily="34" charset="0"/>
                <a:cs typeface="Arial" panose="020B0604020202020204" pitchFamily="34" charset="0"/>
              </a:rPr>
              <a:t>Responsibilities:</a:t>
            </a:r>
            <a:endParaRPr lang="en-US" sz="2000" u="sng" dirty="0">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C</a:t>
            </a:r>
            <a:r>
              <a:rPr lang="en-US" sz="2000" dirty="0">
                <a:effectLst/>
                <a:latin typeface="Calibri" panose="020F0502020204030204" pitchFamily="34" charset="0"/>
                <a:ea typeface="Calibri" panose="020F0502020204030204" pitchFamily="34" charset="0"/>
                <a:cs typeface="Arial" panose="020B0604020202020204" pitchFamily="34" charset="0"/>
              </a:rPr>
              <a:t>reate </a:t>
            </a:r>
            <a:r>
              <a:rPr lang="en-US" sz="2000" b="1" dirty="0">
                <a:effectLst/>
                <a:latin typeface="Calibri" panose="020F0502020204030204" pitchFamily="34" charset="0"/>
                <a:ea typeface="Calibri" panose="020F0502020204030204" pitchFamily="34" charset="0"/>
                <a:cs typeface="Arial" panose="020B0604020202020204" pitchFamily="34" charset="0"/>
              </a:rPr>
              <a:t>instances</a:t>
            </a:r>
            <a:r>
              <a:rPr lang="en-US" sz="2000" dirty="0">
                <a:effectLst/>
                <a:latin typeface="Calibri" panose="020F0502020204030204" pitchFamily="34" charset="0"/>
                <a:ea typeface="Calibri" panose="020F0502020204030204" pitchFamily="34" charset="0"/>
                <a:cs typeface="Arial" panose="020B0604020202020204" pitchFamily="34" charset="0"/>
              </a:rPr>
              <a:t> of DUT, Reference model, and testbench. </a:t>
            </a: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Declare the </a:t>
            </a:r>
            <a:r>
              <a:rPr lang="en-US" sz="2000" b="1" dirty="0">
                <a:effectLst/>
                <a:latin typeface="Calibri" panose="020F0502020204030204" pitchFamily="34" charset="0"/>
                <a:ea typeface="Calibri" panose="020F0502020204030204" pitchFamily="34" charset="0"/>
                <a:cs typeface="Arial" panose="020B0604020202020204" pitchFamily="34" charset="0"/>
              </a:rPr>
              <a:t>virtual interface</a:t>
            </a:r>
            <a:r>
              <a:rPr lang="en-US" sz="2000" b="1" dirty="0">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 bridge between the Test component and the DUT/Reference Model.</a:t>
            </a: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b="1" dirty="0">
                <a:latin typeface="Calibri" panose="020F0502020204030204" pitchFamily="34" charset="0"/>
                <a:cs typeface="Arial" panose="020B0604020202020204" pitchFamily="34" charset="0"/>
              </a:rPr>
              <a:t>Connecting</a:t>
            </a:r>
            <a:r>
              <a:rPr lang="en-US" sz="2000" dirty="0">
                <a:latin typeface="Calibri" panose="020F0502020204030204" pitchFamily="34" charset="0"/>
                <a:cs typeface="Arial" panose="020B0604020202020204" pitchFamily="34" charset="0"/>
              </a:rPr>
              <a:t> the DUT and Reference Model to test , using interface.</a:t>
            </a:r>
          </a:p>
          <a:p>
            <a:pPr>
              <a:lnSpc>
                <a:spcPct val="107000"/>
              </a:lnSpc>
              <a:spcBef>
                <a:spcPts val="0"/>
              </a:spcBef>
              <a:spcAft>
                <a:spcPts val="800"/>
              </a:spcAft>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dirty="0">
                <a:latin typeface="Calibri" panose="020F0502020204030204" pitchFamily="34" charset="0"/>
                <a:cs typeface="Arial" panose="020B0604020202020204" pitchFamily="34" charset="0"/>
              </a:rPr>
              <a:t>Generating the </a:t>
            </a:r>
            <a:r>
              <a:rPr lang="en-US" sz="2000" b="1" dirty="0">
                <a:latin typeface="Calibri" panose="020F0502020204030204" pitchFamily="34" charset="0"/>
                <a:cs typeface="Arial" panose="020B0604020202020204" pitchFamily="34" charset="0"/>
              </a:rPr>
              <a:t>clock</a:t>
            </a:r>
            <a:r>
              <a:rPr lang="en-US" sz="2000" dirty="0">
                <a:latin typeface="Calibri" panose="020F0502020204030204" pitchFamily="34" charset="0"/>
                <a:cs typeface="Arial" panose="020B0604020202020204" pitchFamily="34" charset="0"/>
              </a:rPr>
              <a:t> for the DUT.</a:t>
            </a:r>
          </a:p>
          <a:p>
            <a:pPr>
              <a:lnSpc>
                <a:spcPct val="107000"/>
              </a:lnSpc>
              <a:spcBef>
                <a:spcPts val="0"/>
              </a:spcBef>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b="1" dirty="0">
                <a:latin typeface="Calibri" panose="020F0502020204030204" pitchFamily="34" charset="0"/>
                <a:cs typeface="Arial" panose="020B0604020202020204" pitchFamily="34" charset="0"/>
              </a:rPr>
              <a:t>Registering</a:t>
            </a:r>
            <a:r>
              <a:rPr lang="en-US" sz="2000" dirty="0">
                <a:latin typeface="Calibri" panose="020F0502020204030204" pitchFamily="34" charset="0"/>
                <a:cs typeface="Arial" panose="020B0604020202020204" pitchFamily="34" charset="0"/>
              </a:rPr>
              <a:t> the interface in the UVM factory.</a:t>
            </a:r>
            <a:br>
              <a:rPr lang="en-US" sz="2000" dirty="0">
                <a:latin typeface="Calibri" panose="020F0502020204030204" pitchFamily="34" charset="0"/>
                <a:cs typeface="Arial" panose="020B0604020202020204" pitchFamily="34" charset="0"/>
              </a:rPr>
            </a:br>
            <a:r>
              <a:rPr lang="en-US" sz="1600" dirty="0">
                <a:latin typeface="Calibri" panose="020F0502020204030204" pitchFamily="34" charset="0"/>
                <a:cs typeface="Arial" panose="020B0604020202020204" pitchFamily="34" charset="0"/>
              </a:rPr>
              <a:t>This is necessary in order to pass this interface to all other classes that will be instantiated in the testbench.</a:t>
            </a:r>
          </a:p>
          <a:p>
            <a:pPr>
              <a:lnSpc>
                <a:spcPct val="107000"/>
              </a:lnSpc>
              <a:spcBef>
                <a:spcPts val="0"/>
              </a:spcBef>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dirty="0">
                <a:latin typeface="Calibri" panose="020F0502020204030204" pitchFamily="34" charset="0"/>
                <a:cs typeface="Arial" panose="020B0604020202020204" pitchFamily="34" charset="0"/>
              </a:rPr>
              <a:t>Running the test.</a:t>
            </a:r>
          </a:p>
          <a:p>
            <a:pPr marL="0" indent="0">
              <a:buNone/>
            </a:pPr>
            <a:endParaRPr lang="en-US" dirty="0"/>
          </a:p>
        </p:txBody>
      </p:sp>
      <p:pic>
        <p:nvPicPr>
          <p:cNvPr id="10" name="תמונה 9">
            <a:extLst>
              <a:ext uri="{FF2B5EF4-FFF2-40B4-BE49-F238E27FC236}">
                <a16:creationId xmlns:a16="http://schemas.microsoft.com/office/drawing/2014/main" id="{AE9B650D-197D-4814-81E3-92C9B1129821}"/>
              </a:ext>
            </a:extLst>
          </p:cNvPr>
          <p:cNvPicPr>
            <a:picLocks noChangeAspect="1"/>
          </p:cNvPicPr>
          <p:nvPr/>
        </p:nvPicPr>
        <p:blipFill>
          <a:blip r:embed="rId3"/>
          <a:stretch>
            <a:fillRect/>
          </a:stretch>
        </p:blipFill>
        <p:spPr>
          <a:xfrm>
            <a:off x="7124700" y="2514600"/>
            <a:ext cx="4724400" cy="2743200"/>
          </a:xfrm>
          <a:prstGeom prst="rect">
            <a:avLst/>
          </a:prstGeom>
        </p:spPr>
      </p:pic>
    </p:spTree>
    <p:extLst>
      <p:ext uri="{BB962C8B-B14F-4D97-AF65-F5344CB8AC3E}">
        <p14:creationId xmlns:p14="http://schemas.microsoft.com/office/powerpoint/2010/main" val="326025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4B-08CF-47B4-8E05-B683F347AB58}"/>
              </a:ext>
            </a:extLst>
          </p:cNvPr>
          <p:cNvSpPr>
            <a:spLocks noGrp="1"/>
          </p:cNvSpPr>
          <p:nvPr>
            <p:ph type="title"/>
          </p:nvPr>
        </p:nvSpPr>
        <p:spPr/>
        <p:txBody>
          <a:bodyPr/>
          <a:lstStyle/>
          <a:p>
            <a:r>
              <a:rPr lang="en-US" dirty="0"/>
              <a:t>UVM Structure - Test</a:t>
            </a:r>
          </a:p>
        </p:txBody>
      </p:sp>
      <p:sp>
        <p:nvSpPr>
          <p:cNvPr id="3" name="Content Placeholder 2">
            <a:extLst>
              <a:ext uri="{FF2B5EF4-FFF2-40B4-BE49-F238E27FC236}">
                <a16:creationId xmlns:a16="http://schemas.microsoft.com/office/drawing/2014/main" id="{28BA5DDA-DA58-4616-954C-C8A3E8BAA3B8}"/>
              </a:ext>
            </a:extLst>
          </p:cNvPr>
          <p:cNvSpPr>
            <a:spLocks noGrp="1"/>
          </p:cNvSpPr>
          <p:nvPr>
            <p:ph idx="1"/>
          </p:nvPr>
        </p:nvSpPr>
        <p:spPr>
          <a:xfrm>
            <a:off x="647700" y="2315367"/>
            <a:ext cx="5880100" cy="3780633"/>
          </a:xfrm>
        </p:spPr>
        <p:txBody>
          <a:bodyPr>
            <a:normAutofit/>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Derived from the </a:t>
            </a:r>
            <a:r>
              <a:rPr lang="en-US" sz="2400" dirty="0" err="1">
                <a:effectLst/>
                <a:latin typeface="Calibri" panose="020F0502020204030204" pitchFamily="34" charset="0"/>
                <a:ea typeface="Calibri" panose="020F0502020204030204" pitchFamily="34" charset="0"/>
                <a:cs typeface="Arial" panose="020B0604020202020204" pitchFamily="34" charset="0"/>
              </a:rPr>
              <a:t>uvm_test</a:t>
            </a:r>
            <a:r>
              <a:rPr lang="en-US" sz="2400" dirty="0">
                <a:effectLst/>
                <a:latin typeface="Calibri" panose="020F0502020204030204" pitchFamily="34" charset="0"/>
                <a:ea typeface="Calibri" panose="020F0502020204030204" pitchFamily="34" charset="0"/>
                <a:cs typeface="Arial" panose="020B0604020202020204" pitchFamily="34" charset="0"/>
              </a:rPr>
              <a:t> class.</a:t>
            </a:r>
          </a:p>
          <a:p>
            <a:pPr>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H</a:t>
            </a:r>
            <a:r>
              <a:rPr lang="en-US" sz="2400" dirty="0">
                <a:effectLst/>
                <a:latin typeface="Calibri" panose="020F0502020204030204" pitchFamily="34" charset="0"/>
                <a:ea typeface="Calibri" panose="020F0502020204030204" pitchFamily="34" charset="0"/>
                <a:cs typeface="Arial" panose="020B0604020202020204" pitchFamily="34" charset="0"/>
              </a:rPr>
              <a:t>ave two main </a:t>
            </a:r>
            <a:r>
              <a:rPr lang="en-US" sz="2400" b="1" dirty="0">
                <a:effectLst/>
                <a:latin typeface="Calibri" panose="020F0502020204030204" pitchFamily="34" charset="0"/>
                <a:ea typeface="Calibri" panose="020F0502020204030204" pitchFamily="34" charset="0"/>
                <a:cs typeface="Arial" panose="020B0604020202020204" pitchFamily="34" charset="0"/>
              </a:rPr>
              <a:t>purposes</a:t>
            </a:r>
            <a:r>
              <a:rPr lang="en-US" sz="2400" dirty="0">
                <a:effectLst/>
                <a:latin typeface="Calibri" panose="020F0502020204030204" pitchFamily="34" charset="0"/>
                <a:ea typeface="Calibri" panose="020F0502020204030204" pitchFamily="34" charset="0"/>
                <a:cs typeface="Arial" panose="020B0604020202020204" pitchFamily="34" charset="0"/>
              </a:rPr>
              <a:t>:</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Create the env block.</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Connect the sequencer, sequence</a:t>
            </a:r>
            <a:r>
              <a:rPr lang="en-US" sz="2000" dirty="0">
                <a:latin typeface="Calibri" panose="020F0502020204030204" pitchFamily="34" charset="0"/>
                <a:ea typeface="Calibri" panose="020F0502020204030204" pitchFamily="34" charset="0"/>
                <a:cs typeface="Arial" panose="020B0604020202020204" pitchFamily="34" charset="0"/>
              </a:rPr>
              <a:t> blocks:</a:t>
            </a:r>
          </a:p>
          <a:p>
            <a:pPr marL="914400" lvl="2" indent="0">
              <a:lnSpc>
                <a:spcPct val="107000"/>
              </a:lnSpc>
              <a:spcBef>
                <a:spcPts val="0"/>
              </a:spcBef>
              <a:buNone/>
            </a:pPr>
            <a:r>
              <a:rPr lang="en-US" sz="1600" dirty="0">
                <a:latin typeface="Calibri" panose="020F0502020204030204" pitchFamily="34" charset="0"/>
                <a:cs typeface="Arial" panose="020B0604020202020204" pitchFamily="34" charset="0"/>
              </a:rPr>
              <a:t>Connecting them here </a:t>
            </a:r>
            <a:r>
              <a:rPr lang="en-US" sz="1600" dirty="0" err="1">
                <a:latin typeface="Calibri" panose="020F0502020204030204" pitchFamily="34" charset="0"/>
                <a:cs typeface="Arial" panose="020B0604020202020204" pitchFamily="34" charset="0"/>
              </a:rPr>
              <a:t>allowes</a:t>
            </a:r>
            <a:r>
              <a:rPr lang="en-US" sz="1600" dirty="0">
                <a:latin typeface="Calibri" panose="020F0502020204030204" pitchFamily="34" charset="0"/>
                <a:cs typeface="Arial" panose="020B0604020202020204" pitchFamily="34" charset="0"/>
              </a:rPr>
              <a:t> easy manipulation of data transformation from sequencer to DUT, </a:t>
            </a:r>
            <a:r>
              <a:rPr lang="en-US" sz="1600" b="1" dirty="0">
                <a:latin typeface="Calibri" panose="020F0502020204030204" pitchFamily="34" charset="0"/>
                <a:cs typeface="Arial" panose="020B0604020202020204" pitchFamily="34" charset="0"/>
              </a:rPr>
              <a:t>without</a:t>
            </a:r>
            <a:r>
              <a:rPr lang="en-US" sz="1600" dirty="0">
                <a:latin typeface="Calibri" panose="020F0502020204030204" pitchFamily="34" charset="0"/>
                <a:cs typeface="Arial" panose="020B0604020202020204" pitchFamily="34" charset="0"/>
              </a:rPr>
              <a:t> any changes to be made at of agent’s code or sequence’s code.</a:t>
            </a:r>
          </a:p>
        </p:txBody>
      </p:sp>
      <p:pic>
        <p:nvPicPr>
          <p:cNvPr id="18" name="תמונה 17">
            <a:extLst>
              <a:ext uri="{FF2B5EF4-FFF2-40B4-BE49-F238E27FC236}">
                <a16:creationId xmlns:a16="http://schemas.microsoft.com/office/drawing/2014/main" id="{2FB7F333-222A-46F7-9F31-586BD2AC2BD4}"/>
              </a:ext>
            </a:extLst>
          </p:cNvPr>
          <p:cNvPicPr>
            <a:picLocks noChangeAspect="1"/>
          </p:cNvPicPr>
          <p:nvPr/>
        </p:nvPicPr>
        <p:blipFill>
          <a:blip r:embed="rId3"/>
          <a:stretch>
            <a:fillRect/>
          </a:stretch>
        </p:blipFill>
        <p:spPr>
          <a:xfrm>
            <a:off x="7124700" y="2514600"/>
            <a:ext cx="4743450" cy="2762250"/>
          </a:xfrm>
          <a:prstGeom prst="rect">
            <a:avLst/>
          </a:prstGeom>
        </p:spPr>
      </p:pic>
    </p:spTree>
    <p:extLst>
      <p:ext uri="{BB962C8B-B14F-4D97-AF65-F5344CB8AC3E}">
        <p14:creationId xmlns:p14="http://schemas.microsoft.com/office/powerpoint/2010/main" val="383591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003F-FE98-4112-991E-D99AE2F9602D}"/>
              </a:ext>
            </a:extLst>
          </p:cNvPr>
          <p:cNvSpPr>
            <a:spLocks noGrp="1"/>
          </p:cNvSpPr>
          <p:nvPr>
            <p:ph type="title"/>
          </p:nvPr>
        </p:nvSpPr>
        <p:spPr>
          <a:xfrm>
            <a:off x="838199" y="365125"/>
            <a:ext cx="5511801" cy="1325563"/>
          </a:xfrm>
        </p:spPr>
        <p:txBody>
          <a:bodyPr/>
          <a:lstStyle/>
          <a:p>
            <a:r>
              <a:rPr lang="en-US" dirty="0"/>
              <a:t>UVM Structure</a:t>
            </a:r>
            <a:br>
              <a:rPr lang="en-US" dirty="0"/>
            </a:br>
            <a:r>
              <a:rPr lang="en-US" dirty="0"/>
              <a:t>Sequence &amp; Sequencer</a:t>
            </a:r>
          </a:p>
        </p:txBody>
      </p:sp>
      <p:sp>
        <p:nvSpPr>
          <p:cNvPr id="3" name="Content Placeholder 2">
            <a:extLst>
              <a:ext uri="{FF2B5EF4-FFF2-40B4-BE49-F238E27FC236}">
                <a16:creationId xmlns:a16="http://schemas.microsoft.com/office/drawing/2014/main" id="{EB1D7596-2F71-402C-9C24-63B50943CEA7}"/>
              </a:ext>
            </a:extLst>
          </p:cNvPr>
          <p:cNvSpPr>
            <a:spLocks noGrp="1"/>
          </p:cNvSpPr>
          <p:nvPr>
            <p:ph idx="1"/>
          </p:nvPr>
        </p:nvSpPr>
        <p:spPr>
          <a:xfrm>
            <a:off x="546628" y="2141537"/>
            <a:ext cx="4915486" cy="4351338"/>
          </a:xfrm>
        </p:spPr>
        <p:txBody>
          <a:bodyPr>
            <a:normAutofit/>
          </a:bodyPr>
          <a:lstStyle/>
          <a:p>
            <a:r>
              <a:rPr lang="en-US" sz="2400" dirty="0">
                <a:latin typeface="Calibri" panose="020F0502020204030204" pitchFamily="34" charset="0"/>
                <a:cs typeface="Arial" panose="020B0604020202020204" pitchFamily="34" charset="0"/>
              </a:rPr>
              <a:t>A transaction is a class object which includes the information for communication between components.</a:t>
            </a:r>
          </a:p>
          <a:p>
            <a:r>
              <a:rPr lang="en-US" sz="2400" dirty="0">
                <a:latin typeface="Calibri" panose="020F0502020204030204" pitchFamily="34" charset="0"/>
                <a:cs typeface="Arial" panose="020B0604020202020204" pitchFamily="34" charset="0"/>
              </a:rPr>
              <a:t>Sequences are an ordered collection of transactions, they shape and generate them to our needs.</a:t>
            </a:r>
          </a:p>
          <a:p>
            <a:r>
              <a:rPr lang="en-US" sz="2400" dirty="0">
                <a:latin typeface="Calibri" panose="020F0502020204030204" pitchFamily="34" charset="0"/>
                <a:cs typeface="Arial" panose="020B0604020202020204" pitchFamily="34" charset="0"/>
              </a:rPr>
              <a:t>The sequencer transfers </a:t>
            </a:r>
            <a:r>
              <a:rPr lang="en-US" sz="2400" dirty="0">
                <a:effectLst/>
                <a:latin typeface="Calibri" panose="020F0502020204030204" pitchFamily="34" charset="0"/>
                <a:ea typeface="Calibri" panose="020F0502020204030204" pitchFamily="34" charset="0"/>
                <a:cs typeface="Arial" panose="020B0604020202020204" pitchFamily="34" charset="0"/>
              </a:rPr>
              <a:t>one transaction at the time from the sequence</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to the driver.</a:t>
            </a:r>
            <a:endParaRPr lang="en-US" sz="3600" dirty="0"/>
          </a:p>
        </p:txBody>
      </p:sp>
      <p:pic>
        <p:nvPicPr>
          <p:cNvPr id="5" name="Picture 4">
            <a:extLst>
              <a:ext uri="{FF2B5EF4-FFF2-40B4-BE49-F238E27FC236}">
                <a16:creationId xmlns:a16="http://schemas.microsoft.com/office/drawing/2014/main" id="{F1225592-D5D4-4833-9A64-C228B2E8BF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5086" y="3847995"/>
            <a:ext cx="5486400" cy="2235835"/>
          </a:xfrm>
          <a:prstGeom prst="rect">
            <a:avLst/>
          </a:prstGeom>
          <a:noFill/>
          <a:ln>
            <a:noFill/>
          </a:ln>
        </p:spPr>
      </p:pic>
      <p:pic>
        <p:nvPicPr>
          <p:cNvPr id="7" name="תמונה 6">
            <a:extLst>
              <a:ext uri="{FF2B5EF4-FFF2-40B4-BE49-F238E27FC236}">
                <a16:creationId xmlns:a16="http://schemas.microsoft.com/office/drawing/2014/main" id="{E70639CF-3CCD-4DDE-BD1B-B7D83EBF272D}"/>
              </a:ext>
            </a:extLst>
          </p:cNvPr>
          <p:cNvPicPr>
            <a:picLocks noChangeAspect="1"/>
          </p:cNvPicPr>
          <p:nvPr/>
        </p:nvPicPr>
        <p:blipFill>
          <a:blip r:embed="rId4"/>
          <a:stretch>
            <a:fillRect/>
          </a:stretch>
        </p:blipFill>
        <p:spPr>
          <a:xfrm>
            <a:off x="6636753" y="454025"/>
            <a:ext cx="4733925" cy="2743200"/>
          </a:xfrm>
          <a:prstGeom prst="rect">
            <a:avLst/>
          </a:prstGeom>
        </p:spPr>
      </p:pic>
    </p:spTree>
    <p:extLst>
      <p:ext uri="{BB962C8B-B14F-4D97-AF65-F5344CB8AC3E}">
        <p14:creationId xmlns:p14="http://schemas.microsoft.com/office/powerpoint/2010/main" val="419163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804B-ECB4-425B-BAA0-A9D70CC1EDA1}"/>
              </a:ext>
            </a:extLst>
          </p:cNvPr>
          <p:cNvSpPr>
            <a:spLocks noGrp="1"/>
          </p:cNvSpPr>
          <p:nvPr>
            <p:ph type="title"/>
          </p:nvPr>
        </p:nvSpPr>
        <p:spPr/>
        <p:txBody>
          <a:bodyPr/>
          <a:lstStyle/>
          <a:p>
            <a:r>
              <a:rPr lang="en-US" dirty="0"/>
              <a:t>UVM Structure – Env</a:t>
            </a:r>
          </a:p>
        </p:txBody>
      </p:sp>
      <p:sp>
        <p:nvSpPr>
          <p:cNvPr id="3" name="Content Placeholder 2">
            <a:extLst>
              <a:ext uri="{FF2B5EF4-FFF2-40B4-BE49-F238E27FC236}">
                <a16:creationId xmlns:a16="http://schemas.microsoft.com/office/drawing/2014/main" id="{D13B3881-ABB6-4E03-8AFF-5FCF9FC30202}"/>
              </a:ext>
            </a:extLst>
          </p:cNvPr>
          <p:cNvSpPr>
            <a:spLocks noGrp="1"/>
          </p:cNvSpPr>
          <p:nvPr>
            <p:ph idx="1"/>
          </p:nvPr>
        </p:nvSpPr>
        <p:spPr>
          <a:xfrm>
            <a:off x="838198" y="2141537"/>
            <a:ext cx="4724400" cy="4351338"/>
          </a:xfrm>
        </p:spPr>
        <p:txBody>
          <a:bodyPr/>
          <a:lstStyle/>
          <a:p>
            <a:r>
              <a:rPr lang="en-US" sz="2400" b="1" dirty="0">
                <a:effectLst/>
                <a:latin typeface="Calibri" panose="020F0502020204030204" pitchFamily="34" charset="0"/>
                <a:ea typeface="Calibri" panose="020F0502020204030204" pitchFamily="34" charset="0"/>
                <a:cs typeface="Arial" panose="020B0604020202020204" pitchFamily="34" charset="0"/>
              </a:rPr>
              <a:t>Instantiates</a:t>
            </a:r>
            <a:r>
              <a:rPr lang="en-US" sz="2400" dirty="0">
                <a:effectLst/>
                <a:latin typeface="Calibri" panose="020F0502020204030204" pitchFamily="34" charset="0"/>
                <a:ea typeface="Calibri" panose="020F0502020204030204" pitchFamily="34" charset="0"/>
                <a:cs typeface="Arial" panose="020B0604020202020204" pitchFamily="34" charset="0"/>
              </a:rPr>
              <a:t> the agent and the scoreboard and connects them together.</a:t>
            </a:r>
          </a:p>
          <a:p>
            <a:r>
              <a:rPr lang="en-US" sz="2400" dirty="0">
                <a:latin typeface="Calibri" panose="020F0502020204030204" pitchFamily="34" charset="0"/>
                <a:ea typeface="Calibri" panose="020F0502020204030204" pitchFamily="34" charset="0"/>
                <a:cs typeface="Arial" panose="020B0604020202020204" pitchFamily="34" charset="0"/>
              </a:rPr>
              <a:t>Such hierarchy allows </a:t>
            </a:r>
            <a:r>
              <a:rPr lang="en-US" sz="2400" b="1" dirty="0">
                <a:latin typeface="Calibri" panose="020F0502020204030204" pitchFamily="34" charset="0"/>
                <a:ea typeface="Calibri" panose="020F0502020204030204" pitchFamily="34" charset="0"/>
                <a:cs typeface="Arial" panose="020B0604020202020204" pitchFamily="34" charset="0"/>
              </a:rPr>
              <a:t>separation</a:t>
            </a:r>
            <a:r>
              <a:rPr lang="en-US" sz="2400" dirty="0">
                <a:latin typeface="Calibri" panose="020F0502020204030204" pitchFamily="34" charset="0"/>
                <a:ea typeface="Calibri" panose="020F0502020204030204" pitchFamily="34" charset="0"/>
                <a:cs typeface="Arial" panose="020B0604020202020204" pitchFamily="34" charset="0"/>
              </a:rPr>
              <a:t> from data transfer to data processing regarding the verification process.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pic>
        <p:nvPicPr>
          <p:cNvPr id="5" name="תמונה 4">
            <a:extLst>
              <a:ext uri="{FF2B5EF4-FFF2-40B4-BE49-F238E27FC236}">
                <a16:creationId xmlns:a16="http://schemas.microsoft.com/office/drawing/2014/main" id="{77F541EC-9EBD-47A2-B6F4-BF42332EBDF6}"/>
              </a:ext>
            </a:extLst>
          </p:cNvPr>
          <p:cNvPicPr>
            <a:picLocks noChangeAspect="1"/>
          </p:cNvPicPr>
          <p:nvPr/>
        </p:nvPicPr>
        <p:blipFill>
          <a:blip r:embed="rId2"/>
          <a:stretch>
            <a:fillRect/>
          </a:stretch>
        </p:blipFill>
        <p:spPr>
          <a:xfrm>
            <a:off x="6096000" y="2141537"/>
            <a:ext cx="4724400" cy="2743200"/>
          </a:xfrm>
          <a:prstGeom prst="rect">
            <a:avLst/>
          </a:prstGeom>
        </p:spPr>
      </p:pic>
    </p:spTree>
    <p:extLst>
      <p:ext uri="{BB962C8B-B14F-4D97-AF65-F5344CB8AC3E}">
        <p14:creationId xmlns:p14="http://schemas.microsoft.com/office/powerpoint/2010/main" val="1296784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5777</Words>
  <Application>Microsoft Office PowerPoint</Application>
  <PresentationFormat>Widescreen</PresentationFormat>
  <Paragraphs>646</Paragraphs>
  <Slides>46</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-apple-system</vt:lpstr>
      <vt:lpstr>Arial</vt:lpstr>
      <vt:lpstr>Calibri</vt:lpstr>
      <vt:lpstr>Calibri Light</vt:lpstr>
      <vt:lpstr>Cambria Math</vt:lpstr>
      <vt:lpstr>Symbol</vt:lpstr>
      <vt:lpstr>Office Theme</vt:lpstr>
      <vt:lpstr>UVM for K Means IP</vt:lpstr>
      <vt:lpstr>Content</vt:lpstr>
      <vt:lpstr>Hardware Verification – Motivation</vt:lpstr>
      <vt:lpstr>UVM</vt:lpstr>
      <vt:lpstr>UVM Structure</vt:lpstr>
      <vt:lpstr>UVM Structure - Top block</vt:lpstr>
      <vt:lpstr>UVM Structure - Test</vt:lpstr>
      <vt:lpstr>UVM Structure Sequence &amp; Sequencer</vt:lpstr>
      <vt:lpstr>UVM Structure – Env</vt:lpstr>
      <vt:lpstr>UVM Structure – Driver</vt:lpstr>
      <vt:lpstr>UVM Structure-Monitor</vt:lpstr>
      <vt:lpstr>UVM Structure-Agent</vt:lpstr>
      <vt:lpstr>UVM Structure – Scoreboard</vt:lpstr>
      <vt:lpstr>DUT – The K means algorithm</vt:lpstr>
      <vt:lpstr>DUT - Architecture </vt:lpstr>
      <vt:lpstr>DUT - Input data characteristics</vt:lpstr>
      <vt:lpstr>DUT - Parameters</vt:lpstr>
      <vt:lpstr>Implemented Environment - Transaction</vt:lpstr>
      <vt:lpstr>Implemented Environment - Sequence</vt:lpstr>
      <vt:lpstr>Implemented Environment - Driver</vt:lpstr>
      <vt:lpstr>Implemented Environment - Scoreboard</vt:lpstr>
      <vt:lpstr>Reference Model (1/2)</vt:lpstr>
      <vt:lpstr>Reference Model (2/2)</vt:lpstr>
      <vt:lpstr>Test Plan – Verifying APB Protocol</vt:lpstr>
      <vt:lpstr>Test Plan – Test Scenarios</vt:lpstr>
      <vt:lpstr>Test Plan – Test Scenarios</vt:lpstr>
      <vt:lpstr>Test Plan – Test Scenarios</vt:lpstr>
      <vt:lpstr>Test Plan – Test Scenarios</vt:lpstr>
      <vt:lpstr>Test Plan – Test Scenarios</vt:lpstr>
      <vt:lpstr>Test Plan – Test Results</vt:lpstr>
      <vt:lpstr>Bug Fixes (1/3)</vt:lpstr>
      <vt:lpstr>Bug Fixes (2/3)</vt:lpstr>
      <vt:lpstr>PowerPoint Presentation</vt:lpstr>
      <vt:lpstr>Coverage</vt:lpstr>
      <vt:lpstr>Coverage results</vt:lpstr>
      <vt:lpstr>Code Coverage</vt:lpstr>
      <vt:lpstr>Conditional Coverage</vt:lpstr>
      <vt:lpstr>Functional Coverage</vt:lpstr>
      <vt:lpstr>Functional Coverage number of points</vt:lpstr>
      <vt:lpstr>Functional Coverage data points</vt:lpstr>
      <vt:lpstr>Functional Coverage centroids value</vt:lpstr>
      <vt:lpstr>Coverage results – FSM Coverage</vt:lpstr>
      <vt:lpstr>Coverage results – FSM Coverage</vt:lpstr>
      <vt:lpstr>Coverage results – FSM Coverage</vt:lpstr>
      <vt:lpstr>Summary &amp;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UVM for K Means IP</dc:title>
  <dc:creator>liora huf</dc:creator>
  <cp:lastModifiedBy>liora huf</cp:lastModifiedBy>
  <cp:revision>892</cp:revision>
  <dcterms:created xsi:type="dcterms:W3CDTF">2020-12-24T07:54:06Z</dcterms:created>
  <dcterms:modified xsi:type="dcterms:W3CDTF">2021-01-01T11:21:20Z</dcterms:modified>
</cp:coreProperties>
</file>