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303"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301" r:id="rId36"/>
    <p:sldId id="289" r:id="rId37"/>
    <p:sldId id="290" r:id="rId38"/>
    <p:sldId id="302" r:id="rId39"/>
    <p:sldId id="291" r:id="rId40"/>
    <p:sldId id="292" r:id="rId41"/>
    <p:sldId id="293" r:id="rId42"/>
    <p:sldId id="295" r:id="rId43"/>
    <p:sldId id="296" r:id="rId44"/>
    <p:sldId id="297" r:id="rId45"/>
    <p:sldId id="298" r:id="rId46"/>
    <p:sldId id="299" r:id="rId47"/>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8677" autoAdjust="0"/>
  </p:normalViewPr>
  <p:slideViewPr>
    <p:cSldViewPr snapToGrid="0">
      <p:cViewPr>
        <p:scale>
          <a:sx n="66" d="100"/>
          <a:sy n="66" d="100"/>
        </p:scale>
        <p:origin x="784" y="-25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132350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24</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34</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35</a:t>
            </a:fld>
            <a:endParaRPr lang="en-US"/>
          </a:p>
        </p:txBody>
      </p:sp>
    </p:spTree>
    <p:extLst>
      <p:ext uri="{BB962C8B-B14F-4D97-AF65-F5344CB8AC3E}">
        <p14:creationId xmlns:p14="http://schemas.microsoft.com/office/powerpoint/2010/main" val="42514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most “random” test line(every input for the DUT is randomly generated) and it has the biggest number of tests.</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36</a:t>
            </a:fld>
            <a:endParaRPr lang="en-US"/>
          </a:p>
        </p:txBody>
      </p:sp>
    </p:spTree>
    <p:extLst>
      <p:ext uri="{BB962C8B-B14F-4D97-AF65-F5344CB8AC3E}">
        <p14:creationId xmlns:p14="http://schemas.microsoft.com/office/powerpoint/2010/main" val="365522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503242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5</a:t>
            </a:fld>
            <a:endParaRPr lang="en-US"/>
          </a:p>
        </p:txBody>
      </p:sp>
    </p:spTree>
    <p:extLst>
      <p:ext uri="{BB962C8B-B14F-4D97-AF65-F5344CB8AC3E}">
        <p14:creationId xmlns:p14="http://schemas.microsoft.com/office/powerpoint/2010/main" val="62251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39</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3170983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46</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16</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18</a:t>
            </a:fld>
            <a:endParaRPr lang="en-US"/>
          </a:p>
        </p:txBody>
      </p:sp>
    </p:spTree>
    <p:extLst>
      <p:ext uri="{BB962C8B-B14F-4D97-AF65-F5344CB8AC3E}">
        <p14:creationId xmlns:p14="http://schemas.microsoft.com/office/powerpoint/2010/main" val="63884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1/4/2021</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1/4/2021</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to the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Arial" panose="020B0604020202020204" pitchFamily="34" charset="0"/>
              </a:rPr>
              <a:t>used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DUT Functionality – 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a:t>
            </a:r>
            <a:r>
              <a:rPr lang="en-US" sz="2800"/>
              <a:t>mediator, via APB protocol:</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fontScale="85000" lnSpcReduction="2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0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0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or centroid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in the DUT is represented by fixed point representation with 13 bits:</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a:t>
                </a:r>
                <a:r>
                  <a:rPr lang="en-US" sz="1600" dirty="0">
                    <a:latin typeface="Calibri" panose="020F0502020204030204" pitchFamily="34" charset="0"/>
                    <a:ea typeface="Calibri" panose="020F0502020204030204" pitchFamily="34" charset="0"/>
                    <a:cs typeface="Arial" panose="020B0604020202020204" pitchFamily="34" charset="0"/>
                  </a:rPr>
                  <a:t> – </a:t>
                </a:r>
                <a:r>
                  <a:rPr lang="en-US" sz="16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000" dirty="0">
                    <a:effectLst/>
                    <a:latin typeface="Calibri" panose="020F0502020204030204" pitchFamily="34" charset="0"/>
                    <a:ea typeface="Calibri" panose="020F0502020204030204" pitchFamily="34" charset="0"/>
                    <a:cs typeface="Arial" panose="020B0604020202020204" pitchFamily="34" charset="0"/>
                  </a:rPr>
                  <a:t>of data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is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000" b="1" dirty="0">
                    <a:effectLst/>
                    <a:latin typeface="Calibri" panose="020F0502020204030204" pitchFamily="34" charset="0"/>
                    <a:ea typeface="Calibri" panose="020F0502020204030204" pitchFamily="34" charset="0"/>
                    <a:cs typeface="Arial" panose="020B0604020202020204" pitchFamily="34" charset="0"/>
                  </a:rPr>
                  <a:t>stored</a:t>
                </a:r>
                <a:r>
                  <a:rPr lang="en-US" sz="20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latin typeface="Calibri" panose="020F0502020204030204" pitchFamily="34" charset="0"/>
                    <a:ea typeface="Calibri" panose="020F0502020204030204" pitchFamily="34" charset="0"/>
                    <a:cs typeface="Arial" panose="020B0604020202020204" pitchFamily="34" charset="0"/>
                  </a:rPr>
                  <a:t>core consists </a:t>
                </a:r>
                <a:r>
                  <a:rPr lang="en-US" sz="2000" dirty="0">
                    <a:effectLst/>
                    <a:latin typeface="Calibri" panose="020F0502020204030204" pitchFamily="34" charset="0"/>
                    <a:ea typeface="Calibri" panose="020F0502020204030204" pitchFamily="34" charset="0"/>
                    <a:cs typeface="Arial" panose="020B0604020202020204" pitchFamily="34" charset="0"/>
                  </a:rPr>
                  <a:t>accumulators for data points, the maximum value </a:t>
                </a:r>
                <a:r>
                  <a:rPr lang="en-US" sz="2000" dirty="0">
                    <a:latin typeface="Calibri" panose="020F0502020204030204" pitchFamily="34" charset="0"/>
                    <a:ea typeface="Calibri" panose="020F0502020204030204" pitchFamily="34" charset="0"/>
                    <a:cs typeface="Arial" panose="020B0604020202020204" pitchFamily="34" charset="0"/>
                  </a:rPr>
                  <a:t>of summation for point’s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1(the MSB is a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11 for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for the fractional part of the number.</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290" t="-1044"/>
                </a:stretch>
              </a:blipFill>
            </p:spPr>
            <p:txBody>
              <a:bodyPr/>
              <a:lstStyle/>
              <a:p>
                <a:r>
                  <a:rPr lang="he-IL">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centroids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Reference Model (1/2)</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a:xfrm>
            <a:off x="838200" y="2027756"/>
            <a:ext cx="10515600" cy="4351338"/>
          </a:xfrm>
        </p:spPr>
        <p:txBody>
          <a:bodyPr>
            <a:normAutofit fontScale="92500" lnSpcReduction="20000"/>
          </a:bodyPr>
          <a:lstStyle/>
          <a:p>
            <a:r>
              <a:rPr lang="en-US" sz="2200" dirty="0"/>
              <a:t>The Reference Model was written using </a:t>
            </a:r>
            <a:r>
              <a:rPr lang="en-US" sz="2200" dirty="0" err="1"/>
              <a:t>Matlab</a:t>
            </a:r>
            <a:r>
              <a:rPr lang="en-US" sz="2200" dirty="0"/>
              <a:t>.</a:t>
            </a:r>
          </a:p>
          <a:p>
            <a:endParaRPr lang="en-US" sz="2200" dirty="0"/>
          </a:p>
          <a:p>
            <a:r>
              <a:rPr lang="en-US" sz="2200" dirty="0"/>
              <a:t>A </a:t>
            </a:r>
            <a:r>
              <a:rPr lang="en-US" sz="2200" dirty="0" err="1"/>
              <a:t>Matlab</a:t>
            </a:r>
            <a:r>
              <a:rPr lang="en-US" sz="2200" dirty="0"/>
              <a:t> function named </a:t>
            </a:r>
            <a:r>
              <a:rPr lang="en-US" sz="2200" dirty="0" err="1"/>
              <a:t>RefModel.m</a:t>
            </a:r>
            <a:r>
              <a:rPr lang="en-US" sz="2200" dirty="0"/>
              <a:t>, performs the K Means algorithm.</a:t>
            </a:r>
          </a:p>
          <a:p>
            <a:pPr marL="457200" lvl="1" indent="0">
              <a:buNone/>
            </a:pPr>
            <a:r>
              <a:rPr lang="en-US" sz="1800" dirty="0"/>
              <a:t>The function receives five input parameters, all received with corresponding of DUT numeric representation model:</a:t>
            </a:r>
          </a:p>
          <a:p>
            <a:pPr marL="457200" lvl="1" indent="0">
              <a:buNone/>
            </a:pPr>
            <a:endParaRPr lang="en-US" sz="1800" dirty="0"/>
          </a:p>
          <a:p>
            <a:pPr lvl="1">
              <a:lnSpc>
                <a:spcPct val="107000"/>
              </a:lnSpc>
              <a:spcBef>
                <a:spcPts val="0"/>
              </a:spcBef>
            </a:pPr>
            <a:r>
              <a:rPr lang="en-US" sz="1800" b="1" dirty="0"/>
              <a:t>Data Points </a:t>
            </a:r>
            <a:r>
              <a:rPr lang="en-US" sz="1800" dirty="0"/>
              <a:t>matrix with 512 rows and 7 columns.</a:t>
            </a:r>
          </a:p>
          <a:p>
            <a:pPr lvl="2">
              <a:lnSpc>
                <a:spcPct val="107000"/>
              </a:lnSpc>
              <a:spcBef>
                <a:spcPts val="0"/>
              </a:spcBef>
            </a:pPr>
            <a:r>
              <a:rPr lang="en-US" sz="1400" dirty="0"/>
              <a:t>Each row represent a point in the data set.</a:t>
            </a:r>
          </a:p>
          <a:p>
            <a:pPr lvl="2">
              <a:lnSpc>
                <a:spcPct val="107000"/>
              </a:lnSpc>
              <a:spcBef>
                <a:spcPts val="0"/>
              </a:spcBef>
            </a:pPr>
            <a:endParaRPr lang="en-US" sz="1400" dirty="0"/>
          </a:p>
          <a:p>
            <a:pPr lvl="1">
              <a:lnSpc>
                <a:spcPct val="107000"/>
              </a:lnSpc>
              <a:spcBef>
                <a:spcPts val="0"/>
              </a:spcBef>
            </a:pPr>
            <a:r>
              <a:rPr lang="en-US" sz="1800" b="1" dirty="0"/>
              <a:t>Initial centroids </a:t>
            </a:r>
            <a:r>
              <a:rPr lang="en-US" sz="1800" dirty="0"/>
              <a:t>matrix with 8 rows and 7 columns.</a:t>
            </a:r>
          </a:p>
          <a:p>
            <a:pPr lvl="2">
              <a:lnSpc>
                <a:spcPct val="107000"/>
              </a:lnSpc>
              <a:spcBef>
                <a:spcPts val="0"/>
              </a:spcBef>
            </a:pPr>
            <a:r>
              <a:rPr lang="en-US" sz="1400" dirty="0"/>
              <a:t>Each row represents an initial centroid value.</a:t>
            </a:r>
          </a:p>
          <a:p>
            <a:pPr lvl="2">
              <a:lnSpc>
                <a:spcPct val="107000"/>
              </a:lnSpc>
              <a:spcBef>
                <a:spcPts val="0"/>
              </a:spcBef>
            </a:pPr>
            <a:endParaRPr lang="en-US" sz="1400" dirty="0"/>
          </a:p>
          <a:p>
            <a:pPr lvl="1">
              <a:lnSpc>
                <a:spcPct val="107000"/>
              </a:lnSpc>
              <a:spcBef>
                <a:spcPts val="0"/>
              </a:spcBef>
            </a:pPr>
            <a:r>
              <a:rPr lang="en-US" sz="1800" b="1" dirty="0"/>
              <a:t>Threshold</a:t>
            </a:r>
            <a:r>
              <a:rPr lang="en-US" sz="1800" dirty="0"/>
              <a:t> value.</a:t>
            </a:r>
          </a:p>
          <a:p>
            <a:pPr lvl="1">
              <a:lnSpc>
                <a:spcPct val="107000"/>
              </a:lnSpc>
              <a:spcBef>
                <a:spcPts val="0"/>
              </a:spcBef>
            </a:pPr>
            <a:endParaRPr lang="en-US" sz="1800" dirty="0"/>
          </a:p>
          <a:p>
            <a:pPr lvl="1">
              <a:lnSpc>
                <a:spcPct val="107000"/>
              </a:lnSpc>
              <a:spcBef>
                <a:spcPts val="0"/>
              </a:spcBef>
            </a:pPr>
            <a:r>
              <a:rPr lang="en-US" sz="1800" dirty="0"/>
              <a:t>First point index of RAM.</a:t>
            </a:r>
          </a:p>
          <a:p>
            <a:pPr lvl="1">
              <a:lnSpc>
                <a:spcPct val="107000"/>
              </a:lnSpc>
              <a:spcBef>
                <a:spcPts val="0"/>
              </a:spcBef>
            </a:pPr>
            <a:endParaRPr lang="en-US" sz="1800" dirty="0"/>
          </a:p>
          <a:p>
            <a:pPr lvl="1">
              <a:lnSpc>
                <a:spcPct val="107000"/>
              </a:lnSpc>
              <a:spcBef>
                <a:spcPts val="0"/>
              </a:spcBef>
              <a:spcAft>
                <a:spcPts val="800"/>
              </a:spcAft>
            </a:pPr>
            <a:r>
              <a:rPr lang="en-US" sz="1800" dirty="0"/>
              <a:t>Last point index of RAM.</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Reference Model (2/2)</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85000" lnSpcReduction="10000"/>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parameters are used in the following way: </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function </a:t>
            </a:r>
            <a:r>
              <a:rPr lang="en-US" sz="2000" b="1" dirty="0">
                <a:effectLst/>
                <a:latin typeface="Calibri" panose="020F0502020204030204" pitchFamily="34" charset="0"/>
                <a:ea typeface="Calibri" panose="020F0502020204030204" pitchFamily="34" charset="0"/>
                <a:cs typeface="Arial" panose="020B0604020202020204" pitchFamily="34" charset="0"/>
              </a:rPr>
              <a:t>reads</a:t>
            </a:r>
            <a:r>
              <a:rPr lang="en-US" sz="2000" dirty="0">
                <a:effectLst/>
                <a:latin typeface="Calibri" panose="020F0502020204030204" pitchFamily="34" charset="0"/>
                <a:ea typeface="Calibri" panose="020F0502020204030204" pitchFamily="34" charset="0"/>
                <a:cs typeface="Arial" panose="020B0604020202020204" pitchFamily="34" charset="0"/>
              </a:rPr>
              <a:t> the points values from the “First point index” till the “Last point index” </a:t>
            </a:r>
            <a:r>
              <a:rPr lang="en-US" sz="2000" dirty="0">
                <a:latin typeface="Calibri" panose="020F0502020204030204" pitchFamily="34" charset="0"/>
                <a:ea typeface="Calibri" panose="020F0502020204030204" pitchFamily="34" charset="0"/>
                <a:cs typeface="Arial" panose="020B0604020202020204" pitchFamily="34" charset="0"/>
              </a:rPr>
              <a:t>into</a:t>
            </a:r>
            <a:r>
              <a:rPr lang="en-US" sz="2000" dirty="0">
                <a:effectLst/>
                <a:latin typeface="Calibri" panose="020F0502020204030204" pitchFamily="34" charset="0"/>
                <a:ea typeface="Calibri" panose="020F0502020204030204" pitchFamily="34" charset="0"/>
                <a:cs typeface="Arial" panose="020B0604020202020204" pitchFamily="34" charset="0"/>
              </a:rPr>
              <a:t> another matrix, named </a:t>
            </a:r>
            <a:r>
              <a:rPr lang="en-US" sz="2000" b="1" dirty="0">
                <a:effectLst/>
                <a:latin typeface="Calibri" panose="020F0502020204030204" pitchFamily="34" charset="0"/>
                <a:ea typeface="Calibri" panose="020F0502020204030204" pitchFamily="34" charset="0"/>
                <a:cs typeface="Arial" panose="020B0604020202020204" pitchFamily="34" charset="0"/>
              </a:rPr>
              <a:t>point matrix</a:t>
            </a:r>
            <a:r>
              <a:rPr lang="en-US" sz="2000" b="1"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a:t>
            </a:r>
            <a:r>
              <a:rPr lang="en-US" sz="2400" b="1" dirty="0">
                <a:effectLst/>
                <a:latin typeface="Calibri" panose="020F0502020204030204" pitchFamily="34" charset="0"/>
                <a:ea typeface="Calibri" panose="020F0502020204030204" pitchFamily="34" charset="0"/>
                <a:cs typeface="Arial" panose="020B0604020202020204" pitchFamily="34" charset="0"/>
              </a:rPr>
              <a:t>interactively</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executes</a:t>
            </a:r>
            <a:r>
              <a:rPr lang="en-US" sz="2400" dirty="0">
                <a:effectLst/>
                <a:latin typeface="Calibri" panose="020F0502020204030204" pitchFamily="34" charset="0"/>
                <a:ea typeface="Calibri" panose="020F0502020204030204" pitchFamily="34" charset="0"/>
                <a:cs typeface="Arial" panose="020B0604020202020204" pitchFamily="34" charset="0"/>
              </a:rPr>
              <a:t>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using</a:t>
            </a:r>
            <a:r>
              <a:rPr lang="en-US" sz="2400" dirty="0">
                <a:effectLst/>
                <a:latin typeface="Calibri" panose="020F0502020204030204" pitchFamily="34" charset="0"/>
                <a:ea typeface="Calibri" panose="020F0502020204030204" pitchFamily="34" charset="0"/>
                <a:cs typeface="Arial" panose="020B0604020202020204" pitchFamily="34" charset="0"/>
              </a:rPr>
              <a:t> the following parameters:</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point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“initial centroid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“Threshold”.</a:t>
            </a:r>
          </a:p>
          <a:p>
            <a:pPr lvl="2">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a:xfrm>
            <a:off x="838200" y="2141537"/>
            <a:ext cx="10515600" cy="4351338"/>
          </a:xfrm>
        </p:spPr>
        <p:txBody>
          <a:bodyPr>
            <a:normAutofit/>
          </a:bodyPr>
          <a:lstStyle/>
          <a:p>
            <a:pPr marL="0" indent="0">
              <a:buNone/>
            </a:pPr>
            <a:r>
              <a:rPr lang="en-US" sz="2000" u="sng" dirty="0"/>
              <a:t>Purpose: </a:t>
            </a:r>
            <a:r>
              <a:rPr lang="en-US" sz="2000" dirty="0"/>
              <a:t>Verify the functionality of the communication with the DUT.</a:t>
            </a:r>
          </a:p>
          <a:p>
            <a:pPr marL="0" indent="0">
              <a:buNone/>
            </a:pPr>
            <a:endParaRPr lang="en-US" sz="2000" dirty="0"/>
          </a:p>
          <a:p>
            <a:r>
              <a:rPr lang="en-US" sz="2000" dirty="0"/>
              <a:t>an early test was done, </a:t>
            </a:r>
            <a:r>
              <a:rPr lang="en-US" sz="2000" b="1" dirty="0"/>
              <a:t>separately</a:t>
            </a:r>
            <a:r>
              <a:rPr lang="en-US" sz="2000" dirty="0"/>
              <a:t> from the following test plan.</a:t>
            </a:r>
          </a:p>
          <a:p>
            <a:endParaRPr lang="en-US" sz="2000" dirty="0"/>
          </a:p>
          <a:p>
            <a:r>
              <a:rPr lang="en-US" sz="2000" dirty="0"/>
              <a:t>All registers of the DUT Reg File were written to and read from.</a:t>
            </a:r>
          </a:p>
          <a:p>
            <a:endParaRPr lang="en-US" sz="2000" dirty="0"/>
          </a:p>
          <a:p>
            <a:r>
              <a:rPr lang="en-US" sz="2000" dirty="0"/>
              <a:t>This test was successful, leading to the conclusion that the communication protocol with the DUT works correctly.</a:t>
            </a:r>
          </a:p>
        </p:txBody>
      </p:sp>
    </p:spTree>
    <p:extLst>
      <p:ext uri="{BB962C8B-B14F-4D97-AF65-F5344CB8AC3E}">
        <p14:creationId xmlns:p14="http://schemas.microsoft.com/office/powerpoint/2010/main" val="313715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a:xfrm>
            <a:off x="838200" y="1690688"/>
            <a:ext cx="10515600" cy="4620012"/>
          </a:xfrm>
        </p:spPr>
        <p:txBody>
          <a:bodyPr>
            <a:normAutofit lnSpcReduction="10000"/>
          </a:bodyPr>
          <a:lstStyle/>
          <a:p>
            <a:r>
              <a:rPr lang="en-US" sz="2000" dirty="0"/>
              <a:t>In the following slides there would be a numerical order of different test scenarios.</a:t>
            </a:r>
          </a:p>
          <a:p>
            <a:endParaRPr lang="en-US" sz="2000" dirty="0"/>
          </a:p>
          <a:p>
            <a:r>
              <a:rPr lang="en-US" sz="2000" dirty="0"/>
              <a:t>Each Test Scenario detail here was built and run.</a:t>
            </a:r>
          </a:p>
          <a:p>
            <a:endParaRPr lang="en-US" sz="2000" dirty="0"/>
          </a:p>
          <a:p>
            <a:r>
              <a:rPr lang="en-US" sz="2000" dirty="0"/>
              <a:t>The </a:t>
            </a:r>
            <a:r>
              <a:rPr lang="en-US" sz="2000" b="1" dirty="0"/>
              <a:t>purpose</a:t>
            </a:r>
            <a:r>
              <a:rPr lang="en-US" sz="2000" dirty="0"/>
              <a:t> of these test lines is to test the </a:t>
            </a:r>
            <a:r>
              <a:rPr lang="en-US" sz="2000" b="1" dirty="0"/>
              <a:t>main functionality </a:t>
            </a:r>
            <a:r>
              <a:rPr lang="en-US" sz="2000" dirty="0"/>
              <a:t>of the DUT.</a:t>
            </a:r>
          </a:p>
          <a:p>
            <a:endParaRPr lang="en-US" sz="2000" dirty="0"/>
          </a:p>
          <a:p>
            <a:r>
              <a:rPr lang="en-US" sz="2000"/>
              <a:t>The pass</a:t>
            </a:r>
            <a:r>
              <a:rPr lang="en-US" sz="2000" dirty="0"/>
              <a:t>/fail criteria are handled by the scoreboard.</a:t>
            </a:r>
          </a:p>
          <a:p>
            <a:endParaRPr lang="en-US" sz="2000" dirty="0"/>
          </a:p>
          <a:p>
            <a:r>
              <a:rPr lang="en-US" sz="2000" dirty="0"/>
              <a:t>In each test scenario, different parameters are set</a:t>
            </a:r>
          </a:p>
          <a:p>
            <a:pPr lvl="1"/>
            <a:r>
              <a:rPr lang="en-US" sz="1800" dirty="0"/>
              <a:t>These parameters are sent to the DUT and the REF Model.</a:t>
            </a:r>
          </a:p>
          <a:p>
            <a:pPr lvl="1"/>
            <a:r>
              <a:rPr lang="en-US" sz="1800" dirty="0"/>
              <a:t>The outputs from both are compared.</a:t>
            </a:r>
          </a:p>
          <a:p>
            <a:pPr lvl="1"/>
            <a:r>
              <a:rPr lang="en-US" sz="1800" dirty="0"/>
              <a:t>They are considered equivalent if every output centroid from each set has a corresponding “close” centroid in the other set (up to threshold value).</a:t>
            </a:r>
          </a:p>
          <a:p>
            <a:endParaRPr lang="en-US" sz="2000" dirty="0"/>
          </a:p>
        </p:txBody>
      </p:sp>
    </p:spTree>
    <p:extLst>
      <p:ext uri="{BB962C8B-B14F-4D97-AF65-F5344CB8AC3E}">
        <p14:creationId xmlns:p14="http://schemas.microsoft.com/office/powerpoint/2010/main" val="3847212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Motivation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(1/3)</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a:xfrm>
            <a:off x="838200" y="1970004"/>
            <a:ext cx="10515600" cy="4351338"/>
          </a:xfrm>
        </p:spPr>
        <p:txBody>
          <a:bodyPr>
            <a:normAutofit/>
          </a:bodyPr>
          <a:lstStyle/>
          <a:p>
            <a:pPr marL="0" indent="0">
              <a:buNone/>
            </a:pPr>
            <a:r>
              <a:rPr lang="en-US" sz="2000" u="sng" dirty="0"/>
              <a:t>Negative values bug:</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It was done in order to verify if the UVM </a:t>
            </a:r>
            <a:r>
              <a:rPr lang="en-US" sz="1800" b="1" dirty="0">
                <a:effectLst/>
                <a:latin typeface="Calibri" panose="020F0502020204030204" pitchFamily="34" charset="0"/>
                <a:ea typeface="Calibri" panose="020F0502020204030204" pitchFamily="34" charset="0"/>
                <a:cs typeface="Arial" panose="020B0604020202020204" pitchFamily="34" charset="0"/>
              </a:rPr>
              <a:t>environments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1" dirty="0">
                <a:effectLst/>
                <a:latin typeface="Calibri" panose="020F0502020204030204" pitchFamily="34" charset="0"/>
                <a:ea typeface="Calibri" panose="020F0502020204030204" pitchFamily="34" charset="0"/>
                <a:cs typeface="Arial" panose="020B0604020202020204" pitchFamily="34" charset="0"/>
              </a:rPr>
              <a:t>works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results from the DUT </a:t>
            </a:r>
            <a:r>
              <a:rPr lang="en-US" sz="1800" b="1" dirty="0">
                <a:effectLst/>
                <a:latin typeface="Calibri" panose="020F0502020204030204" pitchFamily="34" charset="0"/>
                <a:ea typeface="Calibri" panose="020F0502020204030204" pitchFamily="34" charset="0"/>
                <a:cs typeface="Arial" panose="020B0604020202020204" pitchFamily="34" charset="0"/>
              </a:rPr>
              <a:t>indicated a bug.</a:t>
            </a:r>
          </a:p>
          <a:p>
            <a:pPr lvl="1"/>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apparently related to the DUT’s inability to recognize </a:t>
            </a:r>
            <a:r>
              <a:rPr lang="en-US" sz="2000" b="1" dirty="0">
                <a:effectLst/>
                <a:latin typeface="Calibri" panose="020F0502020204030204" pitchFamily="34" charset="0"/>
                <a:ea typeface="Calibri" panose="020F0502020204030204" pitchFamily="34" charset="0"/>
                <a:cs typeface="Arial" panose="020B0604020202020204" pitchFamily="34" charset="0"/>
              </a:rPr>
              <a:t>negative values.</a:t>
            </a:r>
          </a:p>
          <a:p>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t>
            </a:r>
            <a:r>
              <a:rPr lang="en-US" sz="2000" b="1" dirty="0">
                <a:effectLst/>
                <a:latin typeface="Calibri" panose="020F0502020204030204" pitchFamily="34" charset="0"/>
                <a:ea typeface="Calibri" panose="020F0502020204030204" pitchFamily="34" charset="0"/>
                <a:cs typeface="Arial" panose="020B0604020202020204" pitchFamily="34" charset="0"/>
              </a:rPr>
              <a:t>fixed</a:t>
            </a:r>
            <a:r>
              <a:rPr lang="en-US" sz="2000" dirty="0">
                <a:effectLst/>
                <a:latin typeface="Calibri" panose="020F0502020204030204" pitchFamily="34" charset="0"/>
                <a:ea typeface="Calibri" panose="020F0502020204030204" pitchFamily="34" charset="0"/>
                <a:cs typeface="Arial" panose="020B0604020202020204" pitchFamily="34" charset="0"/>
              </a:rPr>
              <a:t>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normAutofit/>
          </a:bodyPr>
          <a:lstStyle/>
          <a:p>
            <a:r>
              <a:rPr lang="en-US" dirty="0"/>
              <a:t>Bug Fixes</a:t>
            </a:r>
            <a:r>
              <a:rPr lang="en-US" sz="4000" dirty="0"/>
              <a:t> (2/3)</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62500" lnSpcReduction="20000"/>
          </a:bodyPr>
          <a:lstStyle/>
          <a:p>
            <a:pPr marL="0" indent="0">
              <a:buNone/>
            </a:pPr>
            <a:r>
              <a:rPr lang="en-US" sz="2800" u="sng" dirty="0"/>
              <a:t>Combinatorial sensitivity list missing item bug:</a:t>
            </a:r>
            <a:endParaRPr lang="en-US" u="sng" dirty="0"/>
          </a:p>
          <a:p>
            <a:r>
              <a:rPr lang="en-US" dirty="0"/>
              <a:t>In </a:t>
            </a:r>
            <a:r>
              <a:rPr lang="en-US" dirty="0" err="1"/>
              <a:t>convergence_check_block</a:t>
            </a:r>
            <a:r>
              <a:rPr lang="en-US" dirty="0"/>
              <a:t>:</a:t>
            </a:r>
          </a:p>
          <a:p>
            <a:pPr lvl="1"/>
            <a:r>
              <a:rPr lang="en-US" dirty="0"/>
              <a:t>The new calculated centroids of each iteration are compared to former iteration’s centroids.</a:t>
            </a:r>
          </a:p>
          <a:p>
            <a:pPr lvl="1"/>
            <a:r>
              <a:rPr lang="en-US" dirty="0"/>
              <a:t>It is a step for a decision of reaching convergence.</a:t>
            </a:r>
          </a:p>
          <a:p>
            <a:pPr marL="457200" lvl="1" indent="0">
              <a:buNone/>
            </a:pPr>
            <a:endParaRPr lang="en-US" dirty="0"/>
          </a:p>
          <a:p>
            <a:r>
              <a:rPr lang="en-US" dirty="0"/>
              <a:t>Whether </a:t>
            </a:r>
            <a:r>
              <a:rPr lang="en-US" b="1" dirty="0"/>
              <a:t>convergence</a:t>
            </a:r>
            <a:r>
              <a:rPr lang="en-US" dirty="0"/>
              <a:t> was reached or not, the new centroids are </a:t>
            </a:r>
            <a:r>
              <a:rPr lang="en-US" b="1" dirty="0"/>
              <a:t>defined</a:t>
            </a:r>
            <a:r>
              <a:rPr lang="en-US" dirty="0"/>
              <a:t> as the algorithm current centroids.</a:t>
            </a:r>
          </a:p>
          <a:p>
            <a:pPr marL="0" indent="0">
              <a:buNone/>
            </a:pPr>
            <a:endParaRPr lang="en-US" dirty="0"/>
          </a:p>
          <a:p>
            <a:r>
              <a:rPr lang="en-US" dirty="0"/>
              <a:t>The module consists a sensitivity list:</a:t>
            </a:r>
          </a:p>
          <a:p>
            <a:pPr lvl="1"/>
            <a:r>
              <a:rPr lang="en-US" dirty="0"/>
              <a:t>Expected behavior – take one old centroid from the 8 and compare it to the correspondingly new centroid.</a:t>
            </a:r>
          </a:p>
          <a:p>
            <a:pPr lvl="1"/>
            <a:r>
              <a:rPr lang="en-US" dirty="0"/>
              <a:t>This sensitivity list did not </a:t>
            </a:r>
            <a:r>
              <a:rPr lang="en-US" b="1" dirty="0"/>
              <a:t>cover</a:t>
            </a:r>
            <a:r>
              <a:rPr lang="en-US" dirty="0"/>
              <a:t> the change in values of the relevant inputs.</a:t>
            </a:r>
          </a:p>
          <a:p>
            <a:pPr lvl="1"/>
            <a:r>
              <a:rPr lang="en-US" dirty="0"/>
              <a:t>It did not represent a supposedly </a:t>
            </a:r>
            <a:r>
              <a:rPr lang="en-US" b="1" dirty="0"/>
              <a:t>combinatorial</a:t>
            </a:r>
            <a:r>
              <a:rPr lang="en-US" dirty="0"/>
              <a:t> representation of always block.</a:t>
            </a:r>
          </a:p>
          <a:p>
            <a:pPr marL="0" indent="0">
              <a:buNone/>
            </a:pPr>
            <a:endParaRPr lang="en-US" dirty="0"/>
          </a:p>
          <a:p>
            <a:pPr marL="0" marR="0">
              <a:lnSpc>
                <a:spcPct val="107000"/>
              </a:lnSpc>
              <a:spcBef>
                <a:spcPts val="0"/>
              </a:spcBef>
              <a:spcAft>
                <a:spcPts val="800"/>
              </a:spcAft>
            </a:pPr>
            <a:r>
              <a:rPr lang="en-US" dirty="0"/>
              <a:t>The following </a:t>
            </a:r>
            <a:r>
              <a:rPr lang="en-US" b="1" dirty="0"/>
              <a:t>change</a:t>
            </a:r>
            <a:r>
              <a:rPr lang="en-US" dirty="0"/>
              <a:t> was done to solve the problem:</a:t>
            </a:r>
          </a:p>
          <a:p>
            <a:pPr marL="457200" lvl="1">
              <a:lnSpc>
                <a:spcPct val="107000"/>
              </a:lnSpc>
              <a:spcBef>
                <a:spcPts val="0"/>
              </a:spcBef>
              <a:spcAft>
                <a:spcPts val="800"/>
              </a:spcAft>
            </a:pPr>
            <a:r>
              <a:rPr lang="en-US" u="sng" dirty="0"/>
              <a:t>Before:</a:t>
            </a:r>
            <a:r>
              <a:rPr lang="en-US" b="1" dirty="0"/>
              <a:t> </a:t>
            </a:r>
            <a:r>
              <a:rPr lang="en-US" dirty="0"/>
              <a:t>"always @(cent_num) begin".</a:t>
            </a:r>
          </a:p>
          <a:p>
            <a:pPr marL="457200" lvl="1">
              <a:lnSpc>
                <a:spcPct val="107000"/>
              </a:lnSpc>
              <a:spcBef>
                <a:spcPts val="0"/>
              </a:spcBef>
              <a:spcAft>
                <a:spcPts val="800"/>
              </a:spcAft>
            </a:pPr>
            <a:r>
              <a:rPr lang="en-US" u="sng" dirty="0"/>
              <a:t>After:</a:t>
            </a:r>
            <a:r>
              <a:rPr lang="en-US" dirty="0"/>
              <a:t>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1690688"/>
            <a:ext cx="10515600" cy="4941752"/>
          </a:xfrm>
        </p:spPr>
        <p:txBody>
          <a:bodyPr>
            <a:normAutofit fontScale="92500" lnSpcReduction="10000"/>
          </a:bodyPr>
          <a:lstStyle/>
          <a:p>
            <a:pPr marL="0" marR="0" indent="0">
              <a:lnSpc>
                <a:spcPct val="107000"/>
              </a:lnSpc>
              <a:spcBef>
                <a:spcPts val="0"/>
              </a:spcBef>
              <a:spcAft>
                <a:spcPts val="800"/>
              </a:spcAft>
              <a:buNone/>
            </a:pPr>
            <a:r>
              <a:rPr lang="en-US" sz="1800" u="sng" dirty="0"/>
              <a:t>Correction of wrong synchronization for controller FSM signal toggle:</a:t>
            </a:r>
          </a:p>
          <a:p>
            <a:pPr marL="0" marR="0" indent="0">
              <a:lnSpc>
                <a:spcPct val="107000"/>
              </a:lnSpc>
              <a:spcBef>
                <a:spcPts val="0"/>
              </a:spcBef>
              <a:spcAft>
                <a:spcPts val="800"/>
              </a:spcAft>
              <a:buNone/>
            </a:pPr>
            <a:endParaRPr lang="en-US" sz="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a:t>
            </a: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signal </a:t>
            </a:r>
            <a:r>
              <a:rPr lang="en-US" sz="1600" b="1" dirty="0">
                <a:latin typeface="Calibri" panose="020F0502020204030204" pitchFamily="34" charset="0"/>
                <a:cs typeface="Arial" panose="020B0604020202020204" pitchFamily="34" charset="0"/>
              </a:rPr>
              <a:t>determines</a:t>
            </a:r>
            <a:r>
              <a:rPr lang="en-US" sz="1600" dirty="0">
                <a:latin typeface="Calibri" panose="020F0502020204030204" pitchFamily="34" charset="0"/>
                <a:cs typeface="Arial" panose="020B0604020202020204" pitchFamily="34" charset="0"/>
              </a:rPr>
              <a:t> when to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data point, which comes as input from the RAM to the classification block.</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After the last data point reached the last pipe stage, </a:t>
            </a:r>
            <a:r>
              <a:rPr lang="en-US" sz="1600" b="1" dirty="0">
                <a:latin typeface="Calibri" panose="020F0502020204030204" pitchFamily="34" charset="0"/>
                <a:cs typeface="Arial" panose="020B0604020202020204" pitchFamily="34" charset="0"/>
              </a:rPr>
              <a:t>no more </a:t>
            </a:r>
            <a:r>
              <a:rPr lang="en-US" sz="1600" dirty="0">
                <a:latin typeface="Calibri" panose="020F0502020204030204" pitchFamily="34" charset="0"/>
                <a:cs typeface="Arial" panose="020B0604020202020204" pitchFamily="34" charset="0"/>
              </a:rPr>
              <a:t>data should be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by the accumulators.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Therefore,  the enable needs to be </a:t>
            </a:r>
            <a:r>
              <a:rPr lang="en-US" sz="1600" b="1" dirty="0">
                <a:latin typeface="Calibri" panose="020F0502020204030204" pitchFamily="34" charset="0"/>
                <a:cs typeface="Arial" panose="020B0604020202020204" pitchFamily="34" charset="0"/>
              </a:rPr>
              <a:t>turned off </a:t>
            </a:r>
            <a:r>
              <a:rPr lang="en-US" sz="1600" dirty="0">
                <a:latin typeface="Calibri" panose="020F0502020204030204" pitchFamily="34" charset="0"/>
                <a:cs typeface="Arial" panose="020B0604020202020204" pitchFamily="34" charset="0"/>
              </a:rPr>
              <a:t>so at that in the next state, there would be no sampling of any more data points.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bug was that the DUT sampled </a:t>
            </a:r>
            <a:r>
              <a:rPr lang="en-US" sz="1600" b="1" dirty="0">
                <a:latin typeface="Calibri" panose="020F0502020204030204" pitchFamily="34" charset="0"/>
                <a:cs typeface="Arial" panose="020B0604020202020204" pitchFamily="34" charset="0"/>
              </a:rPr>
              <a:t>one more </a:t>
            </a:r>
            <a:r>
              <a:rPr lang="en-US" sz="1600" dirty="0">
                <a:latin typeface="Calibri" panose="020F0502020204030204" pitchFamily="34" charset="0"/>
                <a:cs typeface="Arial" panose="020B0604020202020204" pitchFamily="34" charset="0"/>
              </a:rPr>
              <a:t>data point then needed.</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was in the 2</a:t>
            </a:r>
            <a:r>
              <a:rPr lang="en-US" sz="1600" baseline="30000" dirty="0">
                <a:latin typeface="Calibri" panose="020F0502020204030204" pitchFamily="34" charset="0"/>
                <a:cs typeface="Arial" panose="020B0604020202020204" pitchFamily="34" charset="0"/>
              </a:rPr>
              <a:t>nd</a:t>
            </a:r>
            <a:r>
              <a:rPr lang="en-US" sz="1600" dirty="0">
                <a:latin typeface="Calibri" panose="020F0502020204030204" pitchFamily="34" charset="0"/>
                <a:cs typeface="Arial" panose="020B0604020202020204" pitchFamily="34" charset="0"/>
              </a:rPr>
              <a:t> state of “</a:t>
            </a:r>
            <a:r>
              <a:rPr lang="en-US" sz="1600" dirty="0" err="1">
                <a:latin typeface="Calibri" panose="020F0502020204030204" pitchFamily="34" charset="0"/>
                <a:cs typeface="Arial" panose="020B0604020202020204" pitchFamily="34" charset="0"/>
              </a:rPr>
              <a:t>empty_pipe</a:t>
            </a:r>
            <a:r>
              <a:rPr lang="en-US" sz="1600" dirty="0">
                <a:latin typeface="Calibri" panose="020F0502020204030204" pitchFamily="34" charset="0"/>
                <a:cs typeface="Arial" panose="020B0604020202020204" pitchFamily="34" charset="0"/>
              </a:rPr>
              <a:t>”.</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Disabling the enable signal one state/cycle earlier, removed the bug.</a:t>
            </a:r>
          </a:p>
          <a:p>
            <a:pPr marL="0" indent="0">
              <a:lnSpc>
                <a:spcPct val="107000"/>
              </a:lnSpc>
              <a:spcBef>
                <a:spcPts val="0"/>
              </a:spcBef>
              <a:spcAft>
                <a:spcPts val="800"/>
              </a:spcAft>
              <a:buNone/>
            </a:pPr>
            <a:endParaRPr lang="en-US" sz="400" dirty="0">
              <a:latin typeface="Calibri" panose="020F0502020204030204" pitchFamily="34" charset="0"/>
              <a:cs typeface="Arial" panose="020B0604020202020204" pitchFamily="34" charset="0"/>
            </a:endParaRPr>
          </a:p>
          <a:p>
            <a:pPr marL="0" indent="0">
              <a:buNone/>
            </a:pPr>
            <a:endParaRPr lang="en-US" sz="500" dirty="0"/>
          </a:p>
        </p:txBody>
      </p:sp>
      <p:sp>
        <p:nvSpPr>
          <p:cNvPr id="4" name="Title 1">
            <a:extLst>
              <a:ext uri="{FF2B5EF4-FFF2-40B4-BE49-F238E27FC236}">
                <a16:creationId xmlns:a16="http://schemas.microsoft.com/office/drawing/2014/main" id="{6CF0D34C-62E8-4752-8B83-5EC7F195CA9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Bug Fixes (3/3)</a:t>
            </a:r>
            <a:endParaRPr lang="en-US" sz="4000" dirty="0"/>
          </a:p>
        </p:txBody>
      </p:sp>
    </p:spTree>
    <p:extLst>
      <p:ext uri="{BB962C8B-B14F-4D97-AF65-F5344CB8AC3E}">
        <p14:creationId xmlns:p14="http://schemas.microsoft.com/office/powerpoint/2010/main" val="1350280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a:xfrm>
            <a:off x="838200" y="1690688"/>
            <a:ext cx="10515600" cy="4351338"/>
          </a:xfrm>
        </p:spPr>
        <p:txBody>
          <a:bodyPr>
            <a:normAutofit/>
          </a:bodyPr>
          <a:lstStyle/>
          <a:p>
            <a:pPr marL="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Motivation: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testcase pass/fail results are used to </a:t>
            </a:r>
            <a:r>
              <a:rPr lang="en-US" sz="1800" b="1" dirty="0">
                <a:effectLst/>
                <a:latin typeface="Calibri" panose="020F0502020204030204" pitchFamily="34" charset="0"/>
                <a:ea typeface="Calibri" panose="020F0502020204030204" pitchFamily="34" charset="0"/>
                <a:cs typeface="Arial" panose="020B0604020202020204" pitchFamily="34" charset="0"/>
              </a:rPr>
              <a:t>measure</a:t>
            </a:r>
            <a:r>
              <a:rPr lang="en-US" sz="1800" dirty="0">
                <a:effectLst/>
                <a:latin typeface="Calibri" panose="020F0502020204030204" pitchFamily="34" charset="0"/>
                <a:ea typeface="Calibri" panose="020F0502020204030204" pitchFamily="34" charset="0"/>
                <a:cs typeface="Arial" panose="020B0604020202020204" pitchFamily="34" charset="0"/>
              </a:rPr>
              <a:t> the verification status.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hey are </a:t>
            </a:r>
            <a:r>
              <a:rPr lang="en-US" sz="1800" b="1" dirty="0">
                <a:effectLst/>
                <a:latin typeface="Calibri" panose="020F0502020204030204" pitchFamily="34" charset="0"/>
                <a:ea typeface="Calibri" panose="020F0502020204030204" pitchFamily="34" charset="0"/>
                <a:cs typeface="Arial" panose="020B0604020202020204" pitchFamily="34" charset="0"/>
              </a:rPr>
              <a:t>limited</a:t>
            </a:r>
            <a:r>
              <a:rPr lang="en-US" sz="1800" dirty="0">
                <a:effectLst/>
                <a:latin typeface="Calibri" panose="020F0502020204030204" pitchFamily="34" charset="0"/>
                <a:ea typeface="Calibri" panose="020F0502020204030204" pitchFamily="34" charset="0"/>
                <a:cs typeface="Arial" panose="020B0604020202020204" pitchFamily="34" charset="0"/>
              </a:rPr>
              <a:t> in terms of randomness.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 engineer should verify that the test </a:t>
            </a:r>
            <a:r>
              <a:rPr lang="en-US" sz="1800" b="1" dirty="0">
                <a:latin typeface="Calibri" panose="020F0502020204030204" pitchFamily="34" charset="0"/>
                <a:ea typeface="Calibri" panose="020F0502020204030204" pitchFamily="34" charset="0"/>
                <a:cs typeface="Arial" panose="020B0604020202020204" pitchFamily="34" charset="0"/>
              </a:rPr>
              <a:t>fully cover </a:t>
            </a:r>
            <a:r>
              <a:rPr lang="en-US" sz="1800" dirty="0">
                <a:latin typeface="Calibri" panose="020F0502020204030204" pitchFamily="34" charset="0"/>
                <a:ea typeface="Calibri" panose="020F0502020204030204" pitchFamily="34" charset="0"/>
                <a:cs typeface="Arial" panose="020B0604020202020204" pitchFamily="34" charset="0"/>
              </a:rPr>
              <a:t>the defined constrains.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Therefore, test coverages are </a:t>
            </a:r>
            <a:r>
              <a:rPr lang="en-US" sz="1800" b="1" dirty="0">
                <a:latin typeface="Calibri" panose="020F0502020204030204" pitchFamily="34" charset="0"/>
                <a:ea typeface="Calibri" panose="020F0502020204030204" pitchFamily="34" charset="0"/>
                <a:cs typeface="Arial" panose="020B0604020202020204" pitchFamily="34" charset="0"/>
              </a:rPr>
              <a:t>defined</a:t>
            </a:r>
            <a:r>
              <a:rPr lang="en-US"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a:t>
            </a:r>
            <a:endParaRPr lang="en-US" dirty="0"/>
          </a:p>
        </p:txBody>
      </p:sp>
    </p:spTree>
    <p:extLst>
      <p:ext uri="{BB962C8B-B14F-4D97-AF65-F5344CB8AC3E}">
        <p14:creationId xmlns:p14="http://schemas.microsoft.com/office/powerpoint/2010/main" val="3282316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2278180"/>
            <a:ext cx="5257800" cy="2967756"/>
          </a:xfrm>
        </p:spPr>
        <p:txBody>
          <a:bodyPr>
            <a:normAutofit/>
          </a:bodyPr>
          <a:lstStyle/>
          <a:p>
            <a:r>
              <a:rPr lang="en-US" sz="2000" dirty="0"/>
              <a:t>Coverage was performed to the test line called Robustness.</a:t>
            </a:r>
          </a:p>
          <a:p>
            <a:pPr lvl="1"/>
            <a:r>
              <a:rPr lang="en-US" sz="1600" dirty="0"/>
              <a:t>It is the most “random” test line.</a:t>
            </a:r>
          </a:p>
          <a:p>
            <a:pPr lvl="1"/>
            <a:r>
              <a:rPr lang="en-US" sz="1600" dirty="0"/>
              <a:t>It has the biggest number of tests.</a:t>
            </a:r>
          </a:p>
          <a:p>
            <a:pPr lvl="1"/>
            <a:endParaRPr lang="en-US" sz="1600" dirty="0"/>
          </a:p>
          <a:p>
            <a:r>
              <a:rPr lang="en-US" sz="2000" dirty="0"/>
              <a:t> The total coverage results can be seen in the following figure:</a:t>
            </a:r>
          </a:p>
          <a:p>
            <a:endParaRPr lang="en-US" sz="2000"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3"/>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2141537"/>
            <a:ext cx="3719732" cy="4351338"/>
          </a:xfrm>
        </p:spPr>
        <p:txBody>
          <a:bodyPr>
            <a:normAutofit/>
          </a:bodyPr>
          <a:lstStyle/>
          <a:p>
            <a:r>
              <a:rPr lang="en-US" sz="2000" dirty="0"/>
              <a:t>Total code coverage was 91.43%.</a:t>
            </a:r>
          </a:p>
          <a:p>
            <a:endParaRPr lang="en-US" sz="2000" dirty="0"/>
          </a:p>
          <a:p>
            <a:r>
              <a:rPr lang="en-US" sz="2000" dirty="0"/>
              <a:t>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Conditional Coverage</a:t>
            </a:r>
          </a:p>
        </p:txBody>
      </p:sp>
      <p:pic>
        <p:nvPicPr>
          <p:cNvPr id="4" name="Picture 3">
            <a:extLst>
              <a:ext uri="{FF2B5EF4-FFF2-40B4-BE49-F238E27FC236}">
                <a16:creationId xmlns:a16="http://schemas.microsoft.com/office/drawing/2014/main" id="{D315DA4D-93CD-4AAB-98F7-5B5091A7F160}"/>
              </a:ext>
            </a:extLst>
          </p:cNvPr>
          <p:cNvPicPr/>
          <p:nvPr/>
        </p:nvPicPr>
        <p:blipFill>
          <a:blip r:embed="rId3"/>
          <a:stretch>
            <a:fillRect/>
          </a:stretch>
        </p:blipFill>
        <p:spPr>
          <a:xfrm>
            <a:off x="7531100" y="1493256"/>
            <a:ext cx="4000500" cy="4829810"/>
          </a:xfrm>
          <a:prstGeom prst="rect">
            <a:avLst/>
          </a:prstGeom>
        </p:spPr>
      </p:pic>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507920"/>
            <a:ext cx="6587156"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Total code coverage was 98.26%.</a:t>
            </a: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ea typeface="Calibri" panose="020F0502020204030204" pitchFamily="34" charset="0"/>
                <a:cs typeface="Arial" panose="020B0604020202020204" pitchFamily="34" charset="0"/>
              </a:rPr>
              <a:t>U</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a:t>
            </a:r>
            <a:r>
              <a:rPr kumimoji="0" lang="en-US" altLang="en-US" sz="1800" b="0" i="0" u="none" strike="noStrike" cap="none" normalizeH="0" baseline="0" dirty="0" err="1">
                <a:ln>
                  <a:noFill/>
                </a:ln>
                <a:solidFill>
                  <a:schemeClr val="tx1"/>
                </a:solidFill>
                <a:effectLst/>
                <a:latin typeface="+mn-lt"/>
                <a:ea typeface="Calibri" panose="020F0502020204030204" pitchFamily="34" charset="0"/>
                <a:cs typeface="Arial" panose="020B0604020202020204" pitchFamily="34" charset="0"/>
              </a:rPr>
              <a:t>blockt</a:t>
            </a:r>
            <a:endParaRPr kumimoji="0" lang="en-US" altLang="en-US" sz="3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30090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a:xfrm>
            <a:off x="838200" y="1690688"/>
            <a:ext cx="10515600" cy="4351338"/>
          </a:xfrm>
        </p:spPr>
        <p:txBody>
          <a:bodyPr>
            <a:normAutofit fontScale="85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UVM’s </a:t>
            </a:r>
            <a:r>
              <a:rPr lang="en-US" sz="20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000" dirty="0">
                <a:latin typeface="Calibri" panose="020F0502020204030204" pitchFamily="34" charset="0"/>
                <a:ea typeface="Calibri" panose="020F0502020204030204" pitchFamily="34" charset="0"/>
                <a:cs typeface="Arial" panose="020B0604020202020204" pitchFamily="34" charset="0"/>
              </a:rPr>
              <a:t>are</a:t>
            </a:r>
            <a:r>
              <a:rPr lang="en-US" sz="20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Above fact </a:t>
            </a:r>
            <a:r>
              <a:rPr lang="en-US" sz="2000" b="1" dirty="0">
                <a:effectLst/>
                <a:latin typeface="Calibri" panose="020F0502020204030204" pitchFamily="34" charset="0"/>
                <a:ea typeface="Calibri" panose="020F0502020204030204" pitchFamily="34" charset="0"/>
                <a:cs typeface="Arial" panose="020B0604020202020204" pitchFamily="34" charset="0"/>
              </a:rPr>
              <a:t>ensures</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0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0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000" b="1" dirty="0">
                <a:latin typeface="Calibri" panose="020F0502020204030204" pitchFamily="34" charset="0"/>
                <a:ea typeface="Calibri" panose="020F0502020204030204" pitchFamily="34" charset="0"/>
                <a:cs typeface="Arial" panose="020B0604020202020204" pitchFamily="34" charset="0"/>
              </a:rPr>
              <a:t>basic c</a:t>
            </a:r>
            <a:r>
              <a:rPr lang="en-US" sz="2000" b="1" dirty="0">
                <a:effectLst/>
                <a:latin typeface="Calibri" panose="020F0502020204030204" pitchFamily="34" charset="0"/>
                <a:ea typeface="Calibri" panose="020F0502020204030204" pitchFamily="34" charset="0"/>
                <a:cs typeface="Arial" panose="020B0604020202020204" pitchFamily="34" charset="0"/>
              </a:rPr>
              <a:t>lass </a:t>
            </a:r>
            <a:r>
              <a:rPr lang="en-US" sz="20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000" dirty="0">
                <a:latin typeface="Calibri" panose="020F0502020204030204" pitchFamily="34" charset="0"/>
                <a:ea typeface="Calibri" panose="020F0502020204030204" pitchFamily="34" charset="0"/>
                <a:cs typeface="Arial" panose="020B0604020202020204" pitchFamily="34" charset="0"/>
              </a:rPr>
              <a:t>along</a:t>
            </a:r>
            <a:r>
              <a:rPr lang="en-US" sz="2000" dirty="0">
                <a:effectLst/>
                <a:latin typeface="Calibri" panose="020F0502020204030204" pitchFamily="34" charset="0"/>
                <a:ea typeface="Calibri" panose="020F0502020204030204" pitchFamily="34" charset="0"/>
                <a:cs typeface="Arial" panose="020B0604020202020204" pitchFamily="34" charset="0"/>
              </a:rPr>
              <a:t> with </a:t>
            </a:r>
            <a:r>
              <a:rPr lang="en-US" sz="20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0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UVM also provides a mechanism named Factory used to create instances which makes the class override operation simple and easy.</a:t>
            </a:r>
          </a:p>
          <a:p>
            <a:pPr marL="0" indent="0">
              <a:buNone/>
            </a:pPr>
            <a:endParaRPr lang="en-US" sz="2400"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number of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294340"/>
            <a:ext cx="2654300" cy="3495675"/>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number of points in all the tests was approximately </a:t>
            </a:r>
            <a:r>
              <a:rPr lang="en-US" sz="2000" b="1" dirty="0">
                <a:effectLst/>
                <a:latin typeface="Calibri" panose="020F0502020204030204" pitchFamily="34" charset="0"/>
                <a:ea typeface="Calibri" panose="020F0502020204030204" pitchFamily="34" charset="0"/>
                <a:cs typeface="Arial" panose="020B0604020202020204" pitchFamily="34" charset="0"/>
              </a:rPr>
              <a:t>uniformly</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distributed</a:t>
            </a:r>
            <a:r>
              <a:rPr lang="en-US" sz="2000" dirty="0">
                <a:effectLst/>
                <a:latin typeface="Calibri" panose="020F0502020204030204" pitchFamily="34" charset="0"/>
                <a:ea typeface="Calibri" panose="020F0502020204030204" pitchFamily="34" charset="0"/>
                <a:cs typeface="Arial" panose="020B0604020202020204" pitchFamily="34" charset="0"/>
              </a:rPr>
              <a:t> between 8 and 512.</a:t>
            </a:r>
          </a:p>
          <a:p>
            <a:endParaRPr lang="en-US" sz="32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4723228" y="19723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data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608397" y="2506662"/>
            <a:ext cx="3437238" cy="4351338"/>
          </a:xfrm>
        </p:spPr>
        <p:txBody>
          <a:bodyPr>
            <a:normAutofit/>
          </a:bodyPr>
          <a:lstStyle/>
          <a:p>
            <a:r>
              <a:rPr lang="en-US" sz="2000" dirty="0"/>
              <a:t>For all data points, the values of their coordinates were </a:t>
            </a:r>
            <a:r>
              <a:rPr lang="en-US" sz="2000" b="1" dirty="0"/>
              <a:t>uniformly distributed </a:t>
            </a:r>
            <a:r>
              <a:rPr lang="en-US" sz="2000" dirty="0"/>
              <a:t>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765431" y="1931988"/>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centroids 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141537"/>
            <a:ext cx="2566182" cy="4351338"/>
          </a:xfrm>
        </p:spPr>
        <p:txBody>
          <a:bodyPr>
            <a:normAutofit/>
          </a:bodyPr>
          <a:lstStyle/>
          <a:p>
            <a:r>
              <a:rPr lang="en-US" sz="2000" dirty="0"/>
              <a:t>For centroid 1:</a:t>
            </a:r>
          </a:p>
          <a:p>
            <a:pPr marL="457200" lvl="1" indent="0">
              <a:buNone/>
            </a:pPr>
            <a:r>
              <a:rPr lang="en-US" sz="1600" dirty="0"/>
              <a:t>The values of its coordinates were uniformly distributed between all the possible values in all the tests.</a:t>
            </a:r>
          </a:p>
          <a:p>
            <a:pPr marL="457200" lvl="1" indent="0">
              <a:buNone/>
            </a:pPr>
            <a:endParaRPr lang="en-US" sz="1600" dirty="0"/>
          </a:p>
          <a:p>
            <a:r>
              <a:rPr lang="en-US" sz="2000" dirty="0"/>
              <a:t>That is also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312318" y="1690688"/>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2141537"/>
            <a:ext cx="5070231" cy="4351338"/>
          </a:xfrm>
        </p:spPr>
        <p:txBody>
          <a:bodyPr>
            <a:normAutofit/>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a:t>
            </a:r>
            <a:r>
              <a:rPr lang="en-US" sz="1800" dirty="0">
                <a:latin typeface="Calibri" panose="020F0502020204030204" pitchFamily="34" charset="0"/>
                <a:ea typeface="Calibri" panose="020F0502020204030204" pitchFamily="34" charset="0"/>
                <a:cs typeface="Arial" panose="020B0604020202020204" pitchFamily="34" charset="0"/>
              </a:rPr>
              <a:t>default</a:t>
            </a:r>
            <a:r>
              <a:rPr lang="en-US" sz="1800" dirty="0">
                <a:effectLst/>
                <a:latin typeface="Calibri" panose="020F0502020204030204" pitchFamily="34" charset="0"/>
                <a:ea typeface="Calibri" panose="020F0502020204030204" pitchFamily="34" charset="0"/>
                <a:cs typeface="Arial" panose="020B0604020202020204" pitchFamily="34" charset="0"/>
              </a:rPr>
              <a:t> FSM coverage has a low result.</a:t>
            </a:r>
          </a:p>
          <a:p>
            <a:pPr marL="457200" lvl="1" indent="0">
              <a:buNone/>
            </a:pPr>
            <a:r>
              <a:rPr lang="en-US" sz="1400" dirty="0">
                <a:effectLst/>
                <a:latin typeface="Calibri" panose="020F0502020204030204" pitchFamily="34" charset="0"/>
                <a:ea typeface="Calibri" panose="020F0502020204030204" pitchFamily="34" charset="0"/>
                <a:cs typeface="Arial" panose="020B0604020202020204" pitchFamily="34" charset="0"/>
              </a:rPr>
              <a:t>It checks all transitions for the FSM, </a:t>
            </a:r>
            <a:r>
              <a:rPr lang="en-US" sz="1400" b="1" dirty="0">
                <a:effectLst/>
                <a:latin typeface="Calibri" panose="020F0502020204030204" pitchFamily="34" charset="0"/>
                <a:ea typeface="Calibri" panose="020F0502020204030204" pitchFamily="34" charset="0"/>
                <a:cs typeface="Arial" panose="020B0604020202020204" pitchFamily="34" charset="0"/>
              </a:rPr>
              <a:t>illegal</a:t>
            </a:r>
            <a:r>
              <a:rPr lang="en-US" sz="1400"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ones in particular.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Therefore, a </a:t>
            </a:r>
            <a:r>
              <a:rPr lang="en-US" sz="1800" b="1" dirty="0">
                <a:effectLst/>
                <a:latin typeface="Calibri" panose="020F0502020204030204" pitchFamily="34" charset="0"/>
                <a:ea typeface="Calibri" panose="020F0502020204030204" pitchFamily="34" charset="0"/>
                <a:cs typeface="Arial" panose="020B0604020202020204" pitchFamily="34" charset="0"/>
              </a:rPr>
              <a:t>cover group </a:t>
            </a:r>
            <a:r>
              <a:rPr lang="en-US" sz="1800" dirty="0">
                <a:effectLst/>
                <a:latin typeface="Calibri" panose="020F0502020204030204" pitchFamily="34" charset="0"/>
                <a:ea typeface="Calibri" panose="020F0502020204030204" pitchFamily="34" charset="0"/>
                <a:cs typeface="Arial" panose="020B0604020202020204" pitchFamily="34" charset="0"/>
              </a:rPr>
              <a:t>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presented in the DUT is the one inside the </a:t>
            </a:r>
            <a:r>
              <a:rPr lang="en-US" sz="1800" b="1" dirty="0">
                <a:effectLst/>
                <a:latin typeface="Calibri" panose="020F0502020204030204" pitchFamily="34" charset="0"/>
                <a:ea typeface="Calibri" panose="020F0502020204030204" pitchFamily="34" charset="0"/>
                <a:cs typeface="Arial" panose="020B0604020202020204" pitchFamily="34" charset="0"/>
              </a:rPr>
              <a:t>controller</a:t>
            </a:r>
            <a:r>
              <a:rPr lang="en-US" sz="1800" dirty="0">
                <a:effectLst/>
                <a:latin typeface="Calibri" panose="020F0502020204030204" pitchFamily="34" charset="0"/>
                <a:ea typeface="Calibri" panose="020F0502020204030204" pitchFamily="34" charset="0"/>
                <a:cs typeface="Arial" panose="020B0604020202020204" pitchFamily="34" charset="0"/>
              </a:rPr>
              <a:t> module. </a:t>
            </a:r>
          </a:p>
          <a:p>
            <a:r>
              <a:rPr lang="en-US" sz="18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a:t>
            </a:r>
            <a:r>
              <a:rPr lang="en-US" sz="1800" b="1" dirty="0">
                <a:effectLst/>
                <a:latin typeface="Calibri" panose="020F0502020204030204" pitchFamily="34" charset="0"/>
                <a:ea typeface="Calibri" panose="020F0502020204030204" pitchFamily="34" charset="0"/>
                <a:cs typeface="Arial" panose="020B0604020202020204" pitchFamily="34" charset="0"/>
              </a:rPr>
              <a:t>was written</a:t>
            </a:r>
            <a:r>
              <a:rPr lang="en-US" sz="1800" dirty="0">
                <a:effectLst/>
                <a:latin typeface="Calibri" panose="020F0502020204030204" pitchFamily="34" charset="0"/>
                <a:ea typeface="Calibri" panose="020F0502020204030204" pitchFamily="34" charset="0"/>
                <a:cs typeface="Arial" panose="020B0604020202020204" pitchFamily="34" charset="0"/>
              </a:rPr>
              <a:t> according to the transitions and control signals in the following </a:t>
            </a:r>
            <a:r>
              <a:rPr lang="en-US" sz="1800" b="1" dirty="0">
                <a:effectLst/>
                <a:latin typeface="Calibri" panose="020F0502020204030204" pitchFamily="34" charset="0"/>
                <a:ea typeface="Calibri" panose="020F0502020204030204" pitchFamily="34" charset="0"/>
                <a:cs typeface="Arial" panose="020B0604020202020204" pitchFamily="34" charset="0"/>
              </a:rPr>
              <a:t>figure</a:t>
            </a:r>
            <a:r>
              <a:rPr lang="en-US" sz="1800" dirty="0">
                <a:effectLst/>
                <a:latin typeface="Calibri" panose="020F0502020204030204" pitchFamily="34" charset="0"/>
                <a:ea typeface="Calibri" panose="020F0502020204030204" pitchFamily="34" charset="0"/>
                <a:cs typeface="Arial" panose="020B0604020202020204" pitchFamily="34" charset="0"/>
              </a:rPr>
              <a:t>, which describes the K means controller FSM: </a:t>
            </a:r>
          </a:p>
          <a:p>
            <a:endParaRPr lang="en-US" sz="2000"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690688"/>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4193648913"/>
              </p:ext>
            </p:extLst>
          </p:nvPr>
        </p:nvGraphicFramePr>
        <p:xfrm>
          <a:off x="12737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751880"/>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3"/>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4"/>
          <a:stretch>
            <a:fillRect/>
          </a:stretch>
        </p:blipFill>
        <p:spPr>
          <a:xfrm>
            <a:off x="6209112"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a:t>
            </a:r>
            <a:r>
              <a:rPr lang="en-US" sz="2000" b="1" dirty="0">
                <a:effectLst/>
                <a:latin typeface="Calibri" panose="020F0502020204030204" pitchFamily="34" charset="0"/>
                <a:ea typeface="Calibri" panose="020F0502020204030204" pitchFamily="34" charset="0"/>
                <a:cs typeface="Arial" panose="020B0604020202020204" pitchFamily="34" charset="0"/>
              </a:rPr>
              <a:t>bugs</a:t>
            </a:r>
            <a:r>
              <a:rPr lang="en-US" sz="2000" dirty="0">
                <a:effectLst/>
                <a:latin typeface="Calibri" panose="020F0502020204030204" pitchFamily="34" charset="0"/>
                <a:ea typeface="Calibri" panose="020F0502020204030204" pitchFamily="34" charset="0"/>
                <a:cs typeface="Arial" panose="020B0604020202020204" pitchFamily="34" charset="0"/>
              </a:rPr>
              <a:t> in the DUT</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a:t>
            </a:r>
            <a:r>
              <a:rPr lang="en-US" sz="1600" b="1" dirty="0">
                <a:effectLst/>
                <a:latin typeface="Calibri" panose="020F0502020204030204" pitchFamily="34" charset="0"/>
                <a:ea typeface="Calibri" panose="020F0502020204030204" pitchFamily="34" charset="0"/>
                <a:cs typeface="Arial" panose="020B0604020202020204" pitchFamily="34" charset="0"/>
              </a:rPr>
              <a:t>overflow bug </a:t>
            </a:r>
            <a:r>
              <a:rPr lang="en-US" sz="1600" dirty="0">
                <a:effectLst/>
                <a:latin typeface="Calibri" panose="020F0502020204030204" pitchFamily="34" charset="0"/>
                <a:ea typeface="Calibri" panose="020F0502020204030204" pitchFamily="34" charset="0"/>
                <a:cs typeface="Arial" panose="020B0604020202020204" pitchFamily="34" charset="0"/>
              </a:rPr>
              <a:t>when trying to fill the RAMs.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a:t>
            </a:r>
          </a:p>
          <a:p>
            <a:pPr marL="914400" lvl="2"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This could be </a:t>
            </a:r>
            <a:r>
              <a:rPr lang="en-US" sz="1400" b="1" dirty="0">
                <a:effectLst/>
                <a:latin typeface="Calibri" panose="020F0502020204030204" pitchFamily="34" charset="0"/>
                <a:ea typeface="Calibri" panose="020F0502020204030204" pitchFamily="34" charset="0"/>
                <a:cs typeface="Arial" panose="020B0604020202020204" pitchFamily="34" charset="0"/>
              </a:rPr>
              <a:t>related to </a:t>
            </a:r>
            <a:r>
              <a:rPr lang="en-US" sz="1400" dirty="0">
                <a:effectLst/>
                <a:latin typeface="Calibri" panose="020F0502020204030204" pitchFamily="34" charset="0"/>
                <a:ea typeface="Calibri" panose="020F0502020204030204" pitchFamily="34" charset="0"/>
                <a:cs typeface="Arial" panose="020B0604020202020204" pitchFamily="34" charset="0"/>
              </a:rPr>
              <a:t>bugs such as: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verflow</a:t>
            </a:r>
            <a:r>
              <a:rPr lang="en-US" sz="1400" dirty="0">
                <a:latin typeface="Calibri" panose="020F0502020204030204" pitchFamily="34" charset="0"/>
                <a:ea typeface="Calibri" panose="020F0502020204030204" pitchFamily="34" charset="0"/>
                <a:cs typeface="Arial" panose="020B0604020202020204" pitchFamily="34" charset="0"/>
              </a:rPr>
              <a:t>.</a:t>
            </a:r>
          </a:p>
          <a:p>
            <a:pPr lvl="2">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Wrong classification of close points.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W</a:t>
            </a:r>
            <a:r>
              <a:rPr lang="en-US" sz="1400" dirty="0">
                <a:effectLst/>
                <a:latin typeface="Calibri" panose="020F0502020204030204" pitchFamily="34" charset="0"/>
                <a:ea typeface="Calibri" panose="020F0502020204030204" pitchFamily="34" charset="0"/>
                <a:cs typeface="Arial" panose="020B0604020202020204" pitchFamily="34" charset="0"/>
              </a:rPr>
              <a:t>rong calculations.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a:t>
            </a:r>
            <a:r>
              <a:rPr lang="en-US" sz="2000" b="1" dirty="0">
                <a:effectLst/>
                <a:latin typeface="Calibri" panose="020F0502020204030204" pitchFamily="34" charset="0"/>
                <a:ea typeface="Calibri" panose="020F0502020204030204" pitchFamily="34" charset="0"/>
                <a:cs typeface="Arial" panose="020B0604020202020204" pitchFamily="34" charset="0"/>
              </a:rPr>
              <a:t>were run</a:t>
            </a:r>
            <a:r>
              <a:rPr lang="en-US" sz="2000" dirty="0">
                <a:effectLst/>
                <a:latin typeface="Calibri" panose="020F0502020204030204" pitchFamily="34" charset="0"/>
                <a:ea typeface="Calibri" panose="020F0502020204030204" pitchFamily="34" charset="0"/>
                <a:cs typeface="Arial" panose="020B0604020202020204" pitchFamily="34" charset="0"/>
              </a:rPr>
              <a:t> on the DUT in its design phase, many tests have </a:t>
            </a:r>
            <a:r>
              <a:rPr lang="en-US" sz="2000" b="1" dirty="0">
                <a:effectLst/>
                <a:latin typeface="Calibri" panose="020F0502020204030204" pitchFamily="34" charset="0"/>
                <a:ea typeface="Calibri" panose="020F0502020204030204" pitchFamily="34" charset="0"/>
                <a:cs typeface="Arial" panose="020B0604020202020204" pitchFamily="34" charset="0"/>
              </a:rPr>
              <a:t>failed</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lnSpc>
                <a:spcPct val="107000"/>
              </a:lnSpc>
              <a:spcBef>
                <a:spcPts val="0"/>
              </a:spcBef>
              <a:buNone/>
            </a:pPr>
            <a:r>
              <a:rPr lang="en-US" sz="1600" dirty="0">
                <a:effectLst/>
                <a:latin typeface="Calibri" panose="020F0502020204030204" pitchFamily="34" charset="0"/>
                <a:ea typeface="Calibri" panose="020F0502020204030204" pitchFamily="34" charset="0"/>
                <a:cs typeface="Arial" panose="020B0604020202020204" pitchFamily="34" charset="0"/>
              </a:rPr>
              <a:t>This emphasizes the need for an </a:t>
            </a:r>
            <a:r>
              <a:rPr lang="en-US" sz="1600" b="1" dirty="0">
                <a:effectLst/>
                <a:latin typeface="Calibri" panose="020F0502020204030204" pitchFamily="34" charset="0"/>
                <a:ea typeface="Calibri" panose="020F0502020204030204" pitchFamily="34" charset="0"/>
                <a:cs typeface="Arial" panose="020B0604020202020204" pitchFamily="34" charset="0"/>
              </a:rPr>
              <a:t>efficient</a:t>
            </a:r>
            <a:r>
              <a:rPr lang="en-US" sz="1600" dirty="0">
                <a:effectLst/>
                <a:latin typeface="Calibri" panose="020F0502020204030204" pitchFamily="34" charset="0"/>
                <a:ea typeface="Calibri" panose="020F0502020204030204" pitchFamily="34" charset="0"/>
                <a:cs typeface="Arial" panose="020B0604020202020204" pitchFamily="34" charset="0"/>
              </a:rPr>
              <a:t> verification environment, as UVM, parallel to the design process.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a:t>
            </a:r>
          </a:p>
          <a:p>
            <a:pPr marL="457200" lvl="1"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It is </a:t>
            </a:r>
            <a:r>
              <a:rPr lang="en-US" sz="1600" b="1" dirty="0">
                <a:effectLst/>
                <a:latin typeface="Calibri" panose="020F0502020204030204" pitchFamily="34" charset="0"/>
                <a:ea typeface="Calibri" panose="020F0502020204030204" pitchFamily="34" charset="0"/>
                <a:cs typeface="Arial" panose="020B0604020202020204" pitchFamily="34" charset="0"/>
              </a:rPr>
              <a:t>intuitive</a:t>
            </a:r>
            <a:r>
              <a:rPr lang="en-US" sz="1600" dirty="0">
                <a:effectLst/>
                <a:latin typeface="Calibri" panose="020F0502020204030204" pitchFamily="34" charset="0"/>
                <a:ea typeface="Calibri" panose="020F0502020204030204" pitchFamily="34" charset="0"/>
                <a:cs typeface="Arial" panose="020B0604020202020204" pitchFamily="34" charset="0"/>
              </a:rPr>
              <a:t>, with high level coding and easy to </a:t>
            </a:r>
            <a:r>
              <a:rPr lang="en-US" sz="1600" b="1" dirty="0">
                <a:effectLst/>
                <a:latin typeface="Calibri" panose="020F0502020204030204" pitchFamily="34" charset="0"/>
                <a:ea typeface="Calibri" panose="020F0502020204030204" pitchFamily="34" charset="0"/>
                <a:cs typeface="Arial" panose="020B0604020202020204" pitchFamily="34" charset="0"/>
              </a:rPr>
              <a:t>reuse</a:t>
            </a:r>
            <a:r>
              <a:rPr lang="en-US" sz="1600" dirty="0">
                <a:effectLst/>
                <a:latin typeface="Calibri" panose="020F0502020204030204" pitchFamily="34" charset="0"/>
                <a:ea typeface="Calibri" panose="020F0502020204030204" pitchFamily="34" charset="0"/>
                <a:cs typeface="Arial" panose="020B0604020202020204" pitchFamily="34" charset="0"/>
              </a:rPr>
              <a:t>, making the verification process </a:t>
            </a:r>
            <a:r>
              <a:rPr lang="en-US" sz="1600" b="1" dirty="0">
                <a:effectLst/>
                <a:latin typeface="Calibri" panose="020F0502020204030204" pitchFamily="34" charset="0"/>
                <a:ea typeface="Calibri" panose="020F0502020204030204" pitchFamily="34" charset="0"/>
                <a:cs typeface="Arial" panose="020B0604020202020204" pitchFamily="34" charset="0"/>
              </a:rPr>
              <a:t>simpler and faster</a:t>
            </a:r>
            <a:r>
              <a:rPr lang="en-US" sz="16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3"/>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p>
          <a:p>
            <a:pPr marL="914400" lvl="2" indent="0">
              <a:lnSpc>
                <a:spcPct val="107000"/>
              </a:lnSpc>
              <a:spcBef>
                <a:spcPts val="0"/>
              </a:spcBef>
              <a:buNone/>
            </a:pPr>
            <a:r>
              <a:rPr lang="en-US" sz="1600" dirty="0">
                <a:latin typeface="Calibri" panose="020F0502020204030204" pitchFamily="34" charset="0"/>
                <a:cs typeface="Arial" panose="020B0604020202020204" pitchFamily="34" charset="0"/>
              </a:rPr>
              <a:t>Connecting them here </a:t>
            </a:r>
            <a:r>
              <a:rPr lang="en-US" sz="1600" dirty="0" err="1">
                <a:latin typeface="Calibri" panose="020F0502020204030204" pitchFamily="34" charset="0"/>
                <a:cs typeface="Arial" panose="020B0604020202020204" pitchFamily="34" charset="0"/>
              </a:rPr>
              <a:t>allowes</a:t>
            </a:r>
            <a:r>
              <a:rPr lang="en-US" sz="1600" dirty="0">
                <a:latin typeface="Calibri" panose="020F0502020204030204" pitchFamily="34" charset="0"/>
                <a:cs typeface="Arial" panose="020B0604020202020204" pitchFamily="34" charset="0"/>
              </a:rPr>
              <a:t> easy manipulation of data transformation from sequencer to DUT, </a:t>
            </a:r>
            <a:r>
              <a:rPr lang="en-US" sz="1600" b="1" dirty="0">
                <a:latin typeface="Calibri" panose="020F0502020204030204" pitchFamily="34" charset="0"/>
                <a:cs typeface="Arial" panose="020B0604020202020204" pitchFamily="34" charset="0"/>
              </a:rPr>
              <a:t>without</a:t>
            </a:r>
            <a:r>
              <a:rPr lang="en-US" sz="1600" dirty="0">
                <a:latin typeface="Calibri" panose="020F0502020204030204" pitchFamily="34" charset="0"/>
                <a:cs typeface="Arial" panose="020B0604020202020204" pitchFamily="34" charset="0"/>
              </a:rPr>
              <a:t> any changes to be made at of agent’s code or sequence’s code.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546628" y="2141537"/>
            <a:ext cx="4915486" cy="4351338"/>
          </a:xfrm>
        </p:spPr>
        <p:txBody>
          <a:bodyPr>
            <a:normAutofit/>
          </a:bodyPr>
          <a:lstStyle/>
          <a:p>
            <a:r>
              <a:rPr lang="en-US" sz="2400" dirty="0">
                <a:latin typeface="Calibri" panose="020F0502020204030204" pitchFamily="34" charset="0"/>
                <a:cs typeface="Arial" panose="020B0604020202020204" pitchFamily="34" charset="0"/>
              </a:rPr>
              <a:t>A transaction is a class object which includes the information for communication between components.</a:t>
            </a:r>
          </a:p>
          <a:p>
            <a:r>
              <a:rPr lang="en-US" sz="2400" dirty="0">
                <a:latin typeface="Calibri" panose="020F0502020204030204" pitchFamily="34" charset="0"/>
                <a:cs typeface="Arial" panose="020B0604020202020204" pitchFamily="34" charset="0"/>
              </a:rPr>
              <a:t>Sequences are an ordered collection of transactions, they shape and generate them to our needs.</a:t>
            </a:r>
          </a:p>
          <a:p>
            <a:r>
              <a:rPr lang="en-US" sz="2400" dirty="0">
                <a:latin typeface="Calibri" panose="020F0502020204030204" pitchFamily="34" charset="0"/>
                <a:cs typeface="Arial" panose="020B0604020202020204" pitchFamily="34" charset="0"/>
              </a:rPr>
              <a:t>The sequencer transfers </a:t>
            </a:r>
            <a:r>
              <a:rPr lang="en-US" sz="2400" dirty="0">
                <a:effectLst/>
                <a:latin typeface="Calibri" panose="020F0502020204030204" pitchFamily="34" charset="0"/>
                <a:ea typeface="Calibri" panose="020F0502020204030204" pitchFamily="34" charset="0"/>
                <a:cs typeface="Arial" panose="020B0604020202020204" pitchFamily="34" charset="0"/>
              </a:rPr>
              <a:t>one transaction at the time from the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6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5086" y="3847995"/>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verification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תמונה 4">
            <a:extLst>
              <a:ext uri="{FF2B5EF4-FFF2-40B4-BE49-F238E27FC236}">
                <a16:creationId xmlns:a16="http://schemas.microsoft.com/office/drawing/2014/main" id="{77F541EC-9EBD-47A2-B6F4-BF42332EBDF6}"/>
              </a:ext>
            </a:extLst>
          </p:cNvPr>
          <p:cNvPicPr>
            <a:picLocks noChangeAspect="1"/>
          </p:cNvPicPr>
          <p:nvPr/>
        </p:nvPicPr>
        <p:blipFill>
          <a:blip r:embed="rId2"/>
          <a:stretch>
            <a:fillRect/>
          </a:stretch>
        </p:blipFill>
        <p:spPr>
          <a:xfrm>
            <a:off x="6096000"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5998</Words>
  <Application>Microsoft Office PowerPoint</Application>
  <PresentationFormat>מסך רחב</PresentationFormat>
  <Paragraphs>657</Paragraphs>
  <Slides>47</Slides>
  <Notes>22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47</vt:i4>
      </vt:variant>
    </vt:vector>
  </HeadingPairs>
  <TitlesOfParts>
    <vt:vector size="54" baseType="lpstr">
      <vt:lpstr>-apple-system</vt:lpstr>
      <vt:lpstr>Arial</vt:lpstr>
      <vt:lpstr>Calibri</vt:lpstr>
      <vt:lpstr>Calibri Light</vt:lpstr>
      <vt:lpstr>Cambria Math</vt:lpstr>
      <vt:lpstr>Symbol</vt:lpstr>
      <vt:lpstr>Office Theme</vt:lpstr>
      <vt:lpstr>UVM for K Means IP</vt:lpstr>
      <vt:lpstr>Content</vt:lpstr>
      <vt:lpstr>Hardware Verification – Motivation</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Functionality – Motivation</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Reference Model (1/2)</vt:lpstr>
      <vt:lpstr>Reference Model (2/2)</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(1/3)</vt:lpstr>
      <vt:lpstr>Bug Fixes (2/3)</vt:lpstr>
      <vt:lpstr>מצגת של PowerPoint‏</vt:lpstr>
      <vt:lpstr>Coverage</vt:lpstr>
      <vt:lpstr>Coverage results</vt:lpstr>
      <vt:lpstr>Code Coverage</vt:lpstr>
      <vt:lpstr>Conditional Coverage</vt:lpstr>
      <vt:lpstr>Functional Coverage</vt:lpstr>
      <vt:lpstr>Functional Coverage number of points</vt:lpstr>
      <vt:lpstr>Functional Coverage data points</vt:lpstr>
      <vt:lpstr>Functional Coverage centroids 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אדי שרייבר</cp:lastModifiedBy>
  <cp:revision>898</cp:revision>
  <dcterms:created xsi:type="dcterms:W3CDTF">2020-12-24T07:54:06Z</dcterms:created>
  <dcterms:modified xsi:type="dcterms:W3CDTF">2021-01-04T16:48:30Z</dcterms:modified>
</cp:coreProperties>
</file>