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7513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43</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12/30/2020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12/30/2020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a:t>
            </a:r>
          </a:p>
          <a:p>
            <a:r>
              <a:rPr lang="en-US" sz="2400" dirty="0">
                <a:effectLst/>
                <a:latin typeface="Calibri" panose="020F0502020204030204" pitchFamily="34" charset="0"/>
                <a:ea typeface="Calibri" panose="020F0502020204030204" pitchFamily="34" charset="0"/>
                <a:cs typeface="Arial" panose="020B0604020202020204" pitchFamily="34" charset="0"/>
              </a:rPr>
              <a: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pic>
        <p:nvPicPr>
          <p:cNvPr id="4" name="Picture 3">
            <a:extLst>
              <a:ext uri="{FF2B5EF4-FFF2-40B4-BE49-F238E27FC236}">
                <a16:creationId xmlns:a16="http://schemas.microsoft.com/office/drawing/2014/main" id="{FBE0A48A-017E-4216-9916-19D79DCCD1CB}"/>
              </a:ext>
            </a:extLst>
          </p:cNvPr>
          <p:cNvPicPr/>
          <p:nvPr/>
        </p:nvPicPr>
        <p:blipFill>
          <a:blip r:embed="rId2"/>
          <a:stretch>
            <a:fillRect/>
          </a:stretch>
        </p:blipFill>
        <p:spPr>
          <a:xfrm>
            <a:off x="8426823" y="4636899"/>
            <a:ext cx="3299012" cy="1855976"/>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838200" y="1449107"/>
            <a:ext cx="10515600" cy="4351338"/>
          </a:xfrm>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observes the communication of the DUT with the testbench.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pic>
        <p:nvPicPr>
          <p:cNvPr id="4" name="Picture 3">
            <a:extLst>
              <a:ext uri="{FF2B5EF4-FFF2-40B4-BE49-F238E27FC236}">
                <a16:creationId xmlns:a16="http://schemas.microsoft.com/office/drawing/2014/main" id="{6CAEC450-4C66-4BD6-8693-92C3DB53DC07}"/>
              </a:ext>
            </a:extLst>
          </p:cNvPr>
          <p:cNvPicPr/>
          <p:nvPr/>
        </p:nvPicPr>
        <p:blipFill>
          <a:blip r:embed="rId2"/>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623047" y="1352225"/>
            <a:ext cx="10515600" cy="4351338"/>
          </a:xfrm>
        </p:spPr>
        <p:txBody>
          <a:bodyPr>
            <a:normAutofit/>
          </a:bodyPr>
          <a:lstStyle/>
          <a:p>
            <a:pPr marL="0" marR="0" indent="0">
              <a:lnSpc>
                <a:spcPct val="107000"/>
              </a:lnSpc>
              <a:spcBef>
                <a:spcPts val="0"/>
              </a:spcBef>
              <a:spcAft>
                <a:spcPts val="800"/>
              </a:spcAft>
              <a:buNone/>
            </a:pPr>
            <a:r>
              <a:rPr lang="en-US" dirty="0">
                <a:latin typeface="Calibri" panose="020F0502020204030204" pitchFamily="34" charset="0"/>
                <a:cs typeface="Arial" panose="020B0604020202020204" pitchFamily="34" charset="0"/>
              </a:rPr>
              <a:t>The purpose of the agent module is:</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 Construct the monitors, the sequencer and the driver in the build phase.</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Create two analysis ports, these ports will act as proxies for the monitors to be connect to an external scoreboard through the agent’s ports. Using the concept of TLM ports, it can connect each port to its destination.</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Connect b</a:t>
            </a:r>
            <a:r>
              <a:rPr lang="en-US" sz="2800" dirty="0">
                <a:latin typeface="Calibri" panose="020F0502020204030204" pitchFamily="34" charset="0"/>
                <a:cs typeface="Arial" panose="020B0604020202020204" pitchFamily="34" charset="0"/>
              </a:rPr>
              <a:t>oth monitors, the sequencer and the Driver</a:t>
            </a:r>
            <a:r>
              <a:rPr lang="en-US" dirty="0">
                <a:latin typeface="Calibri" panose="020F0502020204030204" pitchFamily="34" charset="0"/>
                <a:cs typeface="Arial" panose="020B0604020202020204" pitchFamily="34" charset="0"/>
              </a:rPr>
              <a:t>. </a:t>
            </a:r>
            <a:endParaRPr lang="en-US" dirty="0"/>
          </a:p>
        </p:txBody>
      </p:sp>
      <p:pic>
        <p:nvPicPr>
          <p:cNvPr id="4" name="Picture 3">
            <a:extLst>
              <a:ext uri="{FF2B5EF4-FFF2-40B4-BE49-F238E27FC236}">
                <a16:creationId xmlns:a16="http://schemas.microsoft.com/office/drawing/2014/main" id="{E0FF4E03-BB3D-4ED2-A8A6-84FD820D94A6}"/>
              </a:ext>
            </a:extLst>
          </p:cNvPr>
          <p:cNvPicPr/>
          <p:nvPr/>
        </p:nvPicPr>
        <p:blipFill>
          <a:blip r:embed="rId3"/>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200" y="1467037"/>
            <a:ext cx="10515600" cy="4055222"/>
          </a:xfrm>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scoreboard verifies the proper operation of a design at a functional level.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A method compare()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pic>
        <p:nvPicPr>
          <p:cNvPr id="4" name="Picture 3">
            <a:extLst>
              <a:ext uri="{FF2B5EF4-FFF2-40B4-BE49-F238E27FC236}">
                <a16:creationId xmlns:a16="http://schemas.microsoft.com/office/drawing/2014/main" id="{03148A15-35DC-42B5-A89C-AD4BD9FADED4}"/>
              </a:ext>
            </a:extLst>
          </p:cNvPr>
          <p:cNvPicPr/>
          <p:nvPr/>
        </p:nvPicPr>
        <p:blipFill>
          <a:blip r:embed="rId2"/>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coordinate or centroid coordinate in the DUT is represented by fixed point representation with 13 bits: 1(the MSB is the sign bit),2 for the integral part of the number and 10 for the fractional part of the number.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Therefore, every data coordinate a dynamic range of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is a sign bit), 11 for integer part of the number and 10 for the fractional part of the number. </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638" t="-840" r="-870"/>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a:t>
            </a:r>
          </a:p>
          <a:p>
            <a:r>
              <a:rPr lang="en-US" sz="2000" dirty="0">
                <a:latin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2000" dirty="0">
                <a:latin typeface="Calibri" panose="020F0502020204030204" pitchFamily="34" charset="0"/>
                <a:cs typeface="Arial" panose="020B0604020202020204" pitchFamily="34" charset="0"/>
              </a:rPr>
              <a:t>First ram </a:t>
            </a:r>
            <a:r>
              <a:rPr lang="en-US" sz="2000" dirty="0" err="1">
                <a:latin typeface="Calibri" panose="020F0502020204030204" pitchFamily="34" charset="0"/>
                <a:cs typeface="Arial" panose="020B0604020202020204" pitchFamily="34" charset="0"/>
              </a:rPr>
              <a:t>addr</a:t>
            </a:r>
            <a:r>
              <a:rPr lang="en-US" sz="2000" dirty="0">
                <a:latin typeface="Calibri" panose="020F0502020204030204" pitchFamily="34" charset="0"/>
                <a:cs typeface="Arial" panose="020B0604020202020204" pitchFamily="34" charset="0"/>
              </a:rPr>
              <a:t> </a:t>
            </a:r>
          </a:p>
          <a:p>
            <a:pPr marL="800100" lvl="1" indent="-342900">
              <a:lnSpc>
                <a:spcPct val="107000"/>
              </a:lnSpc>
              <a:spcBef>
                <a:spcPts val="0"/>
              </a:spcBef>
              <a:spcAft>
                <a:spcPts val="800"/>
              </a:spcAft>
              <a:buFont typeface="Calibri" panose="020F0502020204030204" pitchFamily="34" charset="0"/>
              <a:buChar char="-"/>
            </a:pPr>
            <a:r>
              <a:rPr lang="en-US" sz="2000" dirty="0">
                <a:latin typeface="Calibri" panose="020F0502020204030204" pitchFamily="34" charset="0"/>
                <a:cs typeface="Arial" panose="020B0604020202020204" pitchFamily="34" charset="0"/>
              </a:rPr>
              <a:t>Last ram </a:t>
            </a:r>
            <a:r>
              <a:rPr lang="en-US" sz="2000" dirty="0" err="1">
                <a:latin typeface="Calibri" panose="020F0502020204030204" pitchFamily="34" charset="0"/>
                <a:cs typeface="Arial" panose="020B0604020202020204" pitchFamily="34" charset="0"/>
              </a:rPr>
              <a:t>addr</a:t>
            </a: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 performing these configurations, in order to instruct the DUT to start its function, the user must write the value ‘1’ to register named “</a:t>
            </a:r>
            <a:r>
              <a:rPr lang="en-US" sz="2000" dirty="0" err="1">
                <a:latin typeface="Calibri" panose="020F0502020204030204" pitchFamily="34" charset="0"/>
                <a:cs typeface="Arial" panose="020B0604020202020204" pitchFamily="34" charset="0"/>
              </a:rPr>
              <a:t>Go_reg</a:t>
            </a:r>
            <a:r>
              <a:rPr lang="en-US" sz="2000" dirty="0">
                <a:latin typeface="Calibri" panose="020F0502020204030204" pitchFamily="34" charset="0"/>
                <a:cs typeface="Arial" panose="020B0604020202020204" pitchFamily="34" charset="0"/>
              </a:rPr>
              <a:t>”.</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default value for all centroid initial is </a:t>
            </a:r>
            <a:r>
              <a:rPr lang="en-US" sz="2000" dirty="0" err="1">
                <a:latin typeface="Calibri" panose="020F0502020204030204" pitchFamily="34" charset="0"/>
                <a:cs typeface="Arial" panose="020B0604020202020204" pitchFamily="34" charset="0"/>
              </a:rPr>
              <a:t>zero.The</a:t>
            </a:r>
            <a:r>
              <a:rPr lang="en-US" sz="2000" dirty="0">
                <a:latin typeface="Calibri" panose="020F0502020204030204" pitchFamily="34" charset="0"/>
                <a:cs typeface="Arial" panose="020B0604020202020204" pitchFamily="34" charset="0"/>
              </a:rPr>
              <a:t> centroid initial values can be configured by writing these values to registers “</a:t>
            </a:r>
            <a:r>
              <a:rPr lang="en-US" sz="2000" dirty="0" err="1">
                <a:latin typeface="Calibri" panose="020F0502020204030204" pitchFamily="34" charset="0"/>
                <a:cs typeface="Arial" panose="020B0604020202020204" pitchFamily="34" charset="0"/>
              </a:rPr>
              <a:t>Cent_X_reg</a:t>
            </a:r>
            <a:r>
              <a:rPr lang="en-US" sz="2000" dirty="0">
                <a:latin typeface="Calibri" panose="020F0502020204030204" pitchFamily="34" charset="0"/>
                <a:cs typeface="Arial" panose="020B0604020202020204" pitchFamily="34" charset="0"/>
              </a:rPr>
              <a:t>”(X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The default value for threshold is zero.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1" y="1825625"/>
            <a:ext cx="2891118" cy="4351338"/>
          </a:xfrm>
        </p:spPr>
        <p:txBody>
          <a:bodyPr>
            <a:normAutofit fontScale="92500" lnSpcReduction="2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597712246"/>
              </p:ext>
            </p:extLst>
          </p:nvPr>
        </p:nvGraphicFramePr>
        <p:xfrm>
          <a:off x="4034119" y="1502896"/>
          <a:ext cx="7319682" cy="4854976"/>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1549601">
                  <a:extLst>
                    <a:ext uri="{9D8B030D-6E8A-4147-A177-3AD203B41FA5}">
                      <a16:colId xmlns:a16="http://schemas.microsoft.com/office/drawing/2014/main" val="3257503677"/>
                    </a:ext>
                  </a:extLst>
                </a:gridCol>
                <a:gridCol w="2092429">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Constrain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[8][91]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initial centroid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a:effectLst/>
                        </a:rPr>
                        <a:t>Num_points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8&lt;num_points&lt;512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number of points used as input points on the DUT and on the ref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data points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threshold[12:8] == 5'd0</a:t>
                      </a:r>
                    </a:p>
                    <a:p>
                      <a:pPr marL="0" marR="0">
                        <a:lnSpc>
                          <a:spcPct val="107000"/>
                        </a:lnSpc>
                        <a:spcBef>
                          <a:spcPts val="0"/>
                        </a:spcBef>
                        <a:spcAft>
                          <a:spcPts val="0"/>
                        </a:spcAft>
                      </a:pPr>
                      <a:r>
                        <a:rPr lang="en-US" sz="1400">
                          <a:effectLst/>
                        </a:rPr>
                        <a:t>(so the threshold is small)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threshold value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first_point_index &lt;= 512 - </a:t>
                      </a:r>
                      <a:r>
                        <a:rPr lang="en-US" sz="1400" dirty="0" err="1">
                          <a:effectLst/>
                        </a:rPr>
                        <a:t>num_points</a:t>
                      </a:r>
                      <a:r>
                        <a:rPr lang="en-US" sz="1400" dirty="0">
                          <a:effectLst/>
                        </a:rPr>
                        <a:t>;</a:t>
                      </a:r>
                    </a:p>
                    <a:p>
                      <a:pPr marL="0" marR="0">
                        <a:lnSpc>
                          <a:spcPct val="107000"/>
                        </a:lnSpc>
                        <a:spcBef>
                          <a:spcPts val="0"/>
                        </a:spcBef>
                        <a:spcAft>
                          <a:spcPts val="0"/>
                        </a:spcAft>
                      </a:pPr>
                      <a:r>
                        <a:rPr lang="en-US" sz="1400" dirty="0">
                          <a:effectLst/>
                        </a:rPr>
                        <a:t>first_point_index &gt;=1;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first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last_point_index == num_points + first_point_index - 13'b1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last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92500" lnSpcReduction="10000"/>
          </a:bodyPr>
          <a:lstStyle/>
          <a:p>
            <a:r>
              <a:rPr lang="en-US" dirty="0"/>
              <a:t>The sequence class used by the verification environment was named </a:t>
            </a:r>
            <a:r>
              <a:rPr lang="en-US" dirty="0" err="1"/>
              <a:t>Kmeans_in_sequence</a:t>
            </a:r>
            <a:r>
              <a:rPr lang="en-US" dirty="0"/>
              <a:t>. </a:t>
            </a:r>
          </a:p>
          <a:p>
            <a:r>
              <a:rPr lang="en-US" dirty="0"/>
              <a:t>It is a class is derived from the UVM built in class </a:t>
            </a:r>
            <a:r>
              <a:rPr lang="en-US" dirty="0" err="1"/>
              <a:t>uvm_sequence</a:t>
            </a:r>
            <a:r>
              <a:rPr lang="en-US" dirty="0"/>
              <a:t> .</a:t>
            </a:r>
          </a:p>
          <a:p>
            <a:r>
              <a:rPr lang="en-US" dirty="0"/>
              <a:t>In </a:t>
            </a:r>
            <a:r>
              <a:rPr lang="en-US" dirty="0" err="1"/>
              <a:t>Kmeans_in_sequence</a:t>
            </a:r>
            <a:r>
              <a:rPr lang="en-US" dirty="0"/>
              <a:t>:</a:t>
            </a:r>
          </a:p>
          <a:p>
            <a:pPr lvl="1"/>
            <a:r>
              <a:rPr lang="en-US" dirty="0"/>
              <a:t>Variable called </a:t>
            </a:r>
            <a:r>
              <a:rPr lang="en-US" dirty="0" err="1"/>
              <a:t>num_txs</a:t>
            </a:r>
            <a:r>
              <a:rPr lang="en-US" dirty="0"/>
              <a:t>  which is set to be the number of transactions the Testbench will produce and send</a:t>
            </a:r>
          </a:p>
          <a:p>
            <a:pPr lvl="1"/>
            <a:r>
              <a:rPr lang="en-US" dirty="0"/>
              <a:t>a loop which runs </a:t>
            </a:r>
            <a:r>
              <a:rPr lang="en-US" dirty="0" err="1"/>
              <a:t>num_txs</a:t>
            </a:r>
            <a:r>
              <a:rPr lang="en-US" dirty="0"/>
              <a:t>  times. Each </a:t>
            </a:r>
            <a:r>
              <a:rPr lang="en-US" dirty="0" err="1"/>
              <a:t>iteration,a</a:t>
            </a:r>
            <a:r>
              <a:rPr lang="en-US" dirty="0"/>
              <a:t> Kmeans_transaction is instantiated, and the function randomize is called to generate all variables which are “rand” type in the K means transaction.</a:t>
            </a:r>
          </a:p>
          <a:p>
            <a:pPr lvl="1"/>
            <a:r>
              <a:rPr lang="en-US" dirty="0"/>
              <a:t>The Instantiated transaction is then sent to the driver with the function </a:t>
            </a:r>
            <a:r>
              <a:rPr lang="en-US" dirty="0" err="1"/>
              <a:t>start_item</a:t>
            </a:r>
            <a:r>
              <a:rPr lang="en-US" dirty="0"/>
              <a:t>(</a:t>
            </a:r>
            <a:r>
              <a:rPr lang="en-US" dirty="0" err="1"/>
              <a:t>thorught</a:t>
            </a:r>
            <a:r>
              <a:rPr lang="en-US" dirty="0"/>
              <a:t> the sequencer) </a:t>
            </a:r>
          </a:p>
          <a:p>
            <a:pPr lvl="1"/>
            <a:r>
              <a:rPr lang="en-US" dirty="0"/>
              <a:t>When the driver finishes the transaction , the sequence ends this transaction with the function </a:t>
            </a:r>
            <a:r>
              <a:rPr lang="en-US" dirty="0" err="1"/>
              <a:t>finish_item</a:t>
            </a:r>
            <a:r>
              <a:rPr lang="en-US" dirty="0"/>
              <a:t> .</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1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a:t>
            </a:r>
          </a:p>
          <a:p>
            <a:r>
              <a:rPr lang="en-US" dirty="0"/>
              <a:t>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sz="2200" dirty="0"/>
              <a:t>The Reference Model used to check the DUT results was written using </a:t>
            </a:r>
            <a:r>
              <a:rPr lang="en-US" sz="2200" dirty="0" err="1"/>
              <a:t>Matlab</a:t>
            </a:r>
            <a:r>
              <a:rPr lang="en-US" sz="2200" dirty="0"/>
              <a:t>. It is </a:t>
            </a:r>
            <a:r>
              <a:rPr lang="en-US" sz="2200" dirty="0" err="1"/>
              <a:t>Matlab</a:t>
            </a:r>
            <a:r>
              <a:rPr lang="en-US" sz="2200" dirty="0"/>
              <a:t> function named </a:t>
            </a:r>
            <a:r>
              <a:rPr lang="en-US" sz="2200" dirty="0" err="1"/>
              <a:t>RefModel.m</a:t>
            </a:r>
            <a:r>
              <a:rPr lang="en-US" sz="2200" dirty="0"/>
              <a:t>. This functions implements the K Means algorithm in software. </a:t>
            </a:r>
          </a:p>
          <a:p>
            <a:pPr>
              <a:lnSpc>
                <a:spcPct val="107000"/>
              </a:lnSpc>
              <a:spcBef>
                <a:spcPts val="0"/>
              </a:spcBef>
              <a:spcAft>
                <a:spcPts val="800"/>
              </a:spcAft>
            </a:pPr>
            <a:r>
              <a:rPr lang="en-US" sz="2200" dirty="0"/>
              <a:t>The </a:t>
            </a:r>
            <a:r>
              <a:rPr lang="en-US" sz="2200" dirty="0" err="1"/>
              <a:t>RefModel.m</a:t>
            </a:r>
            <a:r>
              <a:rPr lang="en-US" sz="2200" dirty="0"/>
              <a:t> function receives five input parameters:</a:t>
            </a:r>
          </a:p>
          <a:p>
            <a:pPr lvl="1">
              <a:lnSpc>
                <a:spcPct val="107000"/>
              </a:lnSpc>
              <a:spcBef>
                <a:spcPts val="0"/>
              </a:spcBef>
            </a:pPr>
            <a:r>
              <a:rPr lang="en-US" sz="2200" dirty="0"/>
              <a:t>Point input matrix with 512 rows and 7 columns, where each row represent a point in the DUT numeric representation model</a:t>
            </a:r>
          </a:p>
          <a:p>
            <a:pPr lvl="1">
              <a:lnSpc>
                <a:spcPct val="107000"/>
              </a:lnSpc>
              <a:spcBef>
                <a:spcPts val="0"/>
              </a:spcBef>
            </a:pPr>
            <a:r>
              <a:rPr lang="en-US" sz="2200" dirty="0"/>
              <a:t>Initial centroid matrix with 8 rows and 7 columns, where each row represents an initial centroid value in the DUT numeric representation model.</a:t>
            </a:r>
          </a:p>
          <a:p>
            <a:pPr lvl="1">
              <a:lnSpc>
                <a:spcPct val="107000"/>
              </a:lnSpc>
              <a:spcBef>
                <a:spcPts val="0"/>
              </a:spcBef>
            </a:pPr>
            <a:r>
              <a:rPr lang="en-US" sz="2200" dirty="0"/>
              <a:t>Input threshold value in the DUT numeric representation model</a:t>
            </a:r>
          </a:p>
          <a:p>
            <a:pPr lvl="1">
              <a:lnSpc>
                <a:spcPct val="107000"/>
              </a:lnSpc>
              <a:spcBef>
                <a:spcPts val="0"/>
              </a:spcBef>
            </a:pPr>
            <a:r>
              <a:rPr lang="en-US" sz="2200" dirty="0"/>
              <a:t>First point index</a:t>
            </a:r>
          </a:p>
          <a:p>
            <a:pPr lvl="1">
              <a:lnSpc>
                <a:spcPct val="107000"/>
              </a:lnSpc>
              <a:spcBef>
                <a:spcPts val="0"/>
              </a:spcBef>
              <a:spcAft>
                <a:spcPts val="800"/>
              </a:spcAft>
            </a:pPr>
            <a:r>
              <a:rPr lang="en-US" sz="2200" dirty="0"/>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925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reads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detail here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performs this task successfully, </a:t>
            </a:r>
          </a:p>
          <a:p>
            <a:pPr lvl="1"/>
            <a:r>
              <a:rPr lang="en-US" sz="2000" dirty="0">
                <a:latin typeface="Calibri" panose="020F0502020204030204" pitchFamily="34" charset="0"/>
                <a:cs typeface="Arial" panose="020B0604020202020204" pitchFamily="34" charset="0"/>
              </a:rPr>
              <a:t>the device is an accurate representation of the specification. </a:t>
            </a:r>
          </a:p>
          <a:p>
            <a:pPr lvl="1"/>
            <a:r>
              <a:rPr lang="en-US" sz="2000" dirty="0">
                <a:latin typeface="Calibri" panose="020F0502020204030204" pitchFamily="34" charset="0"/>
                <a:cs typeface="Arial" panose="020B0604020202020204" pitchFamily="34" charset="0"/>
              </a:rPr>
              <a:t>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contains different technologies, languages,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 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2's complement representation </a:t>
            </a:r>
            <a:r>
              <a:rPr lang="en-US" sz="2800" dirty="0">
                <a:effectLst/>
                <a:latin typeface="Calibri" panose="020F0502020204030204" pitchFamily="34" charset="0"/>
                <a:ea typeface="Calibri" panose="020F0502020204030204" pitchFamily="34" charset="0"/>
                <a:cs typeface="Arial" panose="020B0604020202020204" pitchFamily="34" charset="0"/>
              </a:rPr>
              <a:t>of numbers</a:t>
            </a:r>
            <a:endParaRPr lang="en-US" sz="36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Robustness</a:t>
            </a:r>
            <a:r>
              <a:rPr lang="he-IL"/>
              <a:t> </a:t>
            </a:r>
            <a:r>
              <a:rPr lang="en-US"/>
              <a:t>because </a:t>
            </a:r>
            <a:r>
              <a:rPr lang="en-US" dirty="0"/>
              <a:t>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it specifies and lays out a set of guidelines to be followed for creation of verification testbenches. This fact ensures: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 </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transactions and scoreboards.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normAutofit lnSpcReduction="10000"/>
          </a:bodyPr>
          <a:lstStyle/>
          <a:p>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a:t>
            </a:r>
            <a:r>
              <a:rPr lang="en-US" sz="2400" dirty="0">
                <a:latin typeface="Calibri" panose="020F0502020204030204" pitchFamily="34" charset="0"/>
                <a:ea typeface="Calibri" panose="020F0502020204030204" pitchFamily="34" charset="0"/>
                <a:cs typeface="Arial" panose="020B0604020202020204" pitchFamily="34" charset="0"/>
              </a:rPr>
              <a:t>default</a:t>
            </a:r>
            <a:r>
              <a:rPr lang="en-US" sz="2400" dirty="0">
                <a:effectLst/>
                <a:latin typeface="Calibri" panose="020F0502020204030204" pitchFamily="34" charset="0"/>
                <a:ea typeface="Calibri" panose="020F0502020204030204" pitchFamily="34" charset="0"/>
                <a:cs typeface="Arial" panose="020B0604020202020204" pitchFamily="34" charset="0"/>
              </a:rPr>
              <a:t> FSM coverage has a low result </a:t>
            </a:r>
            <a:r>
              <a:rPr lang="en-US" sz="2400" dirty="0">
                <a:latin typeface="Calibri" panose="020F0502020204030204" pitchFamily="34" charset="0"/>
                <a:ea typeface="Calibri" panose="020F0502020204030204" pitchFamily="34" charset="0"/>
                <a:cs typeface="Arial" panose="020B0604020202020204" pitchFamily="34" charset="0"/>
              </a:rPr>
              <a:t>because </a:t>
            </a:r>
            <a:r>
              <a:rPr lang="en-US" sz="2400" dirty="0">
                <a:effectLst/>
                <a:latin typeface="Calibri" panose="020F0502020204030204" pitchFamily="34" charset="0"/>
                <a:ea typeface="Calibri" panose="020F0502020204030204" pitchFamily="34" charset="0"/>
                <a:cs typeface="Arial" panose="020B0604020202020204" pitchFamily="34" charset="0"/>
              </a:rPr>
              <a:t>it checks all transitions for the FSM, even the ones which are not legal. </a:t>
            </a:r>
          </a:p>
          <a:p>
            <a:r>
              <a:rPr lang="en-US" sz="2400" dirty="0">
                <a:effectLst/>
                <a:latin typeface="Calibri" panose="020F0502020204030204" pitchFamily="34" charset="0"/>
                <a:ea typeface="Calibri" panose="020F0502020204030204" pitchFamily="34" charset="0"/>
                <a:cs typeface="Arial" panose="020B0604020202020204" pitchFamily="34" charset="0"/>
              </a:rPr>
              <a:t>Therefore, a cover group for the legal transitions was built. </a:t>
            </a:r>
          </a:p>
          <a:p>
            <a:r>
              <a:rPr lang="en-US" sz="24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a:t>
            </a:r>
          </a:p>
          <a:p>
            <a:r>
              <a:rPr lang="en-US" sz="24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UVM is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sz="3200" dirty="0"/>
          </a:p>
        </p:txBody>
      </p:sp>
    </p:spTree>
    <p:extLst>
      <p:ext uri="{BB962C8B-B14F-4D97-AF65-F5344CB8AC3E}">
        <p14:creationId xmlns:p14="http://schemas.microsoft.com/office/powerpoint/2010/main" val="160680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a:t>
            </a:r>
            <a:r>
              <a:rPr lang="en-US" sz="2000" dirty="0">
                <a:latin typeface="Calibri" panose="020F0502020204030204" pitchFamily="34" charset="0"/>
                <a:ea typeface="Calibri" panose="020F0502020204030204" pitchFamily="34" charset="0"/>
                <a:cs typeface="Arial" panose="020B0604020202020204" pitchFamily="34" charset="0"/>
              </a:rPr>
              <a:t>is responsible for:</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instances of the DUT, the Reference model and of the testbench.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virtual interface, which will act as a bridge between the Test component and the DUT/Reference Model.(The interface is a module that holds all the signals of the DUT. The monitor, the driver and the DUT are all going to be connected to this module.)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latin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latin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a:t>
            </a: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4" name="Picture 3">
            <a:extLst>
              <a:ext uri="{FF2B5EF4-FFF2-40B4-BE49-F238E27FC236}">
                <a16:creationId xmlns:a16="http://schemas.microsoft.com/office/drawing/2014/main" id="{B27F57BF-567F-4D73-8A90-1A1769932671}"/>
              </a:ext>
            </a:extLst>
          </p:cNvPr>
          <p:cNvPicPr/>
          <p:nvPr/>
        </p:nvPicPr>
        <p:blipFill>
          <a:blip r:embed="rId3"/>
          <a:stretch>
            <a:fillRect/>
          </a:stretch>
        </p:blipFill>
        <p:spPr>
          <a:xfrm>
            <a:off x="8695765" y="5002024"/>
            <a:ext cx="3299012" cy="1855976"/>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This block</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sequencer and the sequence are connected in this block, instead of the agent block or the sequence block</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sz="3600" dirty="0"/>
          </a:p>
        </p:txBody>
      </p:sp>
      <p:pic>
        <p:nvPicPr>
          <p:cNvPr id="4" name="Picture 3">
            <a:extLst>
              <a:ext uri="{FF2B5EF4-FFF2-40B4-BE49-F238E27FC236}">
                <a16:creationId xmlns:a16="http://schemas.microsoft.com/office/drawing/2014/main" id="{41604423-347D-4238-AB37-49B25C3200E5}"/>
              </a:ext>
            </a:extLst>
          </p:cNvPr>
          <p:cNvPicPr/>
          <p:nvPr/>
        </p:nvPicPr>
        <p:blipFill>
          <a:blip r:embed="rId2"/>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10403541" cy="1325563"/>
          </a:xfrm>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20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2000" dirty="0">
                <a:effectLst/>
                <a:latin typeface="Calibri" panose="020F0502020204030204" pitchFamily="34" charset="0"/>
                <a:ea typeface="Calibri" panose="020F0502020204030204" pitchFamily="34" charset="0"/>
                <a:cs typeface="Arial" panose="020B0604020202020204" pitchFamily="34" charset="0"/>
              </a:rPr>
              <a:t> or </a:t>
            </a:r>
            <a:r>
              <a:rPr lang="en-US" sz="20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20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pic>
        <p:nvPicPr>
          <p:cNvPr id="6" name="Picture 5">
            <a:extLst>
              <a:ext uri="{FF2B5EF4-FFF2-40B4-BE49-F238E27FC236}">
                <a16:creationId xmlns:a16="http://schemas.microsoft.com/office/drawing/2014/main" id="{C499019D-7442-47A4-BCBD-5C9D1C438CF4}"/>
              </a:ext>
            </a:extLst>
          </p:cNvPr>
          <p:cNvPicPr/>
          <p:nvPr/>
        </p:nvPicPr>
        <p:blipFill>
          <a:blip r:embed="rId3"/>
          <a:stretch>
            <a:fillRect/>
          </a:stretch>
        </p:blipFill>
        <p:spPr>
          <a:xfrm>
            <a:off x="8606118" y="4865407"/>
            <a:ext cx="3299012" cy="1855976"/>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pic>
        <p:nvPicPr>
          <p:cNvPr id="4" name="Picture 3">
            <a:extLst>
              <a:ext uri="{FF2B5EF4-FFF2-40B4-BE49-F238E27FC236}">
                <a16:creationId xmlns:a16="http://schemas.microsoft.com/office/drawing/2014/main" id="{27DC3274-D4E5-45A2-A80F-9EE393EF2EBD}"/>
              </a:ext>
            </a:extLst>
          </p:cNvPr>
          <p:cNvPicPr/>
          <p:nvPr/>
        </p:nvPicPr>
        <p:blipFill>
          <a:blip r:embed="rId2"/>
          <a:stretch>
            <a:fillRect/>
          </a:stretch>
        </p:blipFill>
        <p:spPr>
          <a:xfrm>
            <a:off x="8695765" y="4811620"/>
            <a:ext cx="3299012" cy="1855976"/>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5812</Words>
  <Application>Microsoft Office PowerPoint</Application>
  <PresentationFormat>Widescreen</PresentationFormat>
  <Paragraphs>461</Paragraphs>
  <Slides>44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 Test</vt:lpstr>
      <vt:lpstr>UVM Structure- Sequence &amp; Sequencer</vt:lpstr>
      <vt:lpstr>UVM Structure - Env</vt:lpstr>
      <vt:lpstr>UVM Structure-Driver</vt:lpstr>
      <vt:lpstr>UVM Structure-Monitor</vt:lpstr>
      <vt:lpstr>UVM Structure-Agent</vt:lpstr>
      <vt:lpstr>UVM Structure-Scoreboard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 results</vt:lpstr>
      <vt:lpstr>Coverage results – Code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100</cp:revision>
  <dcterms:created xsi:type="dcterms:W3CDTF">2020-12-24T07:54:06Z</dcterms:created>
  <dcterms:modified xsi:type="dcterms:W3CDTF">2020-12-30T13:19:13Z</dcterms:modified>
</cp:coreProperties>
</file>