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0CA3-7816-47F1-A067-6D5FF22E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2BE37-0881-482A-BF7F-969547A2C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6B2AE-46E7-42C0-98FF-0FE99831BFFA}"/>
              </a:ext>
            </a:extLst>
          </p:cNvPr>
          <p:cNvSpPr>
            <a:spLocks noGrp="1"/>
          </p:cNvSpPr>
          <p:nvPr>
            <p:ph type="dt" sz="half" idx="10"/>
          </p:nvPr>
        </p:nvSpPr>
        <p:spPr/>
        <p:txBody>
          <a:bodyPr/>
          <a:lstStyle/>
          <a:p>
            <a:fld id="{CD2AB640-041E-414A-8FDF-E33E6A90A0DD}" type="datetimeFigureOut">
              <a:rPr lang="en-US" smtClean="0"/>
              <a:t>12/25/2020</a:t>
            </a:fld>
            <a:endParaRPr lang="en-US"/>
          </a:p>
        </p:txBody>
      </p:sp>
      <p:sp>
        <p:nvSpPr>
          <p:cNvPr id="5" name="Footer Placeholder 4">
            <a:extLst>
              <a:ext uri="{FF2B5EF4-FFF2-40B4-BE49-F238E27FC236}">
                <a16:creationId xmlns:a16="http://schemas.microsoft.com/office/drawing/2014/main" id="{46416C87-F78E-4D93-9522-9A82E7E26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8514F-11FE-471B-816A-9AC3F7CB415C}"/>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618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3C26-88A5-4BA2-9126-C1739BD40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C64FC-F665-4948-908E-6D1445799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6A9D6-27C3-4211-9E72-43773D7706D7}"/>
              </a:ext>
            </a:extLst>
          </p:cNvPr>
          <p:cNvSpPr>
            <a:spLocks noGrp="1"/>
          </p:cNvSpPr>
          <p:nvPr>
            <p:ph type="dt" sz="half" idx="10"/>
          </p:nvPr>
        </p:nvSpPr>
        <p:spPr/>
        <p:txBody>
          <a:bodyPr/>
          <a:lstStyle/>
          <a:p>
            <a:fld id="{CD2AB640-041E-414A-8FDF-E33E6A90A0DD}" type="datetimeFigureOut">
              <a:rPr lang="en-US" smtClean="0"/>
              <a:t>12/25/2020</a:t>
            </a:fld>
            <a:endParaRPr lang="en-US"/>
          </a:p>
        </p:txBody>
      </p:sp>
      <p:sp>
        <p:nvSpPr>
          <p:cNvPr id="5" name="Footer Placeholder 4">
            <a:extLst>
              <a:ext uri="{FF2B5EF4-FFF2-40B4-BE49-F238E27FC236}">
                <a16:creationId xmlns:a16="http://schemas.microsoft.com/office/drawing/2014/main" id="{33456B30-D113-45E1-9172-21CB45BAE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51EBB-A099-4C9B-AEF8-1309787D3CCF}"/>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333716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08EC7-3A22-4176-94A9-FFD62B259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D840ED-82F8-4000-8382-39DB53866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2B891-B5CA-46B9-9657-CFCDE63371E2}"/>
              </a:ext>
            </a:extLst>
          </p:cNvPr>
          <p:cNvSpPr>
            <a:spLocks noGrp="1"/>
          </p:cNvSpPr>
          <p:nvPr>
            <p:ph type="dt" sz="half" idx="10"/>
          </p:nvPr>
        </p:nvSpPr>
        <p:spPr/>
        <p:txBody>
          <a:bodyPr/>
          <a:lstStyle/>
          <a:p>
            <a:fld id="{CD2AB640-041E-414A-8FDF-E33E6A90A0DD}" type="datetimeFigureOut">
              <a:rPr lang="en-US" smtClean="0"/>
              <a:t>12/25/2020</a:t>
            </a:fld>
            <a:endParaRPr lang="en-US"/>
          </a:p>
        </p:txBody>
      </p:sp>
      <p:sp>
        <p:nvSpPr>
          <p:cNvPr id="5" name="Footer Placeholder 4">
            <a:extLst>
              <a:ext uri="{FF2B5EF4-FFF2-40B4-BE49-F238E27FC236}">
                <a16:creationId xmlns:a16="http://schemas.microsoft.com/office/drawing/2014/main" id="{78DD6459-CDA0-4F93-8E31-7EBB4496C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52F9E-47C9-4B77-8AF5-F3D8BB9D38B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17355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4546-06A6-4726-92B7-6EF9681D7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D0284-4BA1-4EEE-B820-E837A9CDD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F9976-BC86-4566-A9D0-A7801693E973}"/>
              </a:ext>
            </a:extLst>
          </p:cNvPr>
          <p:cNvSpPr>
            <a:spLocks noGrp="1"/>
          </p:cNvSpPr>
          <p:nvPr>
            <p:ph type="dt" sz="half" idx="10"/>
          </p:nvPr>
        </p:nvSpPr>
        <p:spPr/>
        <p:txBody>
          <a:bodyPr/>
          <a:lstStyle/>
          <a:p>
            <a:fld id="{CD2AB640-041E-414A-8FDF-E33E6A90A0DD}" type="datetimeFigureOut">
              <a:rPr lang="en-US" smtClean="0"/>
              <a:t>12/25/2020</a:t>
            </a:fld>
            <a:endParaRPr lang="en-US"/>
          </a:p>
        </p:txBody>
      </p:sp>
      <p:sp>
        <p:nvSpPr>
          <p:cNvPr id="5" name="Footer Placeholder 4">
            <a:extLst>
              <a:ext uri="{FF2B5EF4-FFF2-40B4-BE49-F238E27FC236}">
                <a16:creationId xmlns:a16="http://schemas.microsoft.com/office/drawing/2014/main" id="{49723EC5-77D7-4F4F-9F51-4981CFF44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9CB1E-6FF3-4900-87E5-CA4DF712BD68}"/>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6090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6206-21D2-446D-8C97-59D07E746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83F81-4C13-4D52-BE73-2092F26F0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2FDBD-35C7-419D-8F91-05EC5A01C498}"/>
              </a:ext>
            </a:extLst>
          </p:cNvPr>
          <p:cNvSpPr>
            <a:spLocks noGrp="1"/>
          </p:cNvSpPr>
          <p:nvPr>
            <p:ph type="dt" sz="half" idx="10"/>
          </p:nvPr>
        </p:nvSpPr>
        <p:spPr/>
        <p:txBody>
          <a:bodyPr/>
          <a:lstStyle/>
          <a:p>
            <a:fld id="{CD2AB640-041E-414A-8FDF-E33E6A90A0DD}" type="datetimeFigureOut">
              <a:rPr lang="en-US" smtClean="0"/>
              <a:t>12/25/2020</a:t>
            </a:fld>
            <a:endParaRPr lang="en-US"/>
          </a:p>
        </p:txBody>
      </p:sp>
      <p:sp>
        <p:nvSpPr>
          <p:cNvPr id="5" name="Footer Placeholder 4">
            <a:extLst>
              <a:ext uri="{FF2B5EF4-FFF2-40B4-BE49-F238E27FC236}">
                <a16:creationId xmlns:a16="http://schemas.microsoft.com/office/drawing/2014/main" id="{72E9C824-AB8E-4C15-9810-84EC93D69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68237-F294-4BDE-9C23-317EA8572F67}"/>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59203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0FFB-D80E-4CE3-815C-F5040781B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6DF64-0E8C-45ED-BB37-CECDA0720C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430FE-1D13-4610-96C0-15839DF89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E75463-CCCB-4868-801E-372023FFC96D}"/>
              </a:ext>
            </a:extLst>
          </p:cNvPr>
          <p:cNvSpPr>
            <a:spLocks noGrp="1"/>
          </p:cNvSpPr>
          <p:nvPr>
            <p:ph type="dt" sz="half" idx="10"/>
          </p:nvPr>
        </p:nvSpPr>
        <p:spPr/>
        <p:txBody>
          <a:bodyPr/>
          <a:lstStyle/>
          <a:p>
            <a:fld id="{CD2AB640-041E-414A-8FDF-E33E6A90A0DD}" type="datetimeFigureOut">
              <a:rPr lang="en-US" smtClean="0"/>
              <a:t>12/25/2020</a:t>
            </a:fld>
            <a:endParaRPr lang="en-US"/>
          </a:p>
        </p:txBody>
      </p:sp>
      <p:sp>
        <p:nvSpPr>
          <p:cNvPr id="6" name="Footer Placeholder 5">
            <a:extLst>
              <a:ext uri="{FF2B5EF4-FFF2-40B4-BE49-F238E27FC236}">
                <a16:creationId xmlns:a16="http://schemas.microsoft.com/office/drawing/2014/main" id="{C1F8B570-5F7A-4264-9FE9-E6CBD496F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F5F5C-5BB4-4E9E-A679-75559F26DB5E}"/>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71489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2E4-5804-4A76-8B21-63BD5137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B2D25-0788-4BF7-AF5A-826043837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07FB9-2BFC-49EC-9A10-33BB7754A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F06CB-CEB1-46F9-902E-97F7E1972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8AB4A-8572-48F2-9690-052BA2A73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3B9E29-6C00-45F5-85C3-0887A259DF1B}"/>
              </a:ext>
            </a:extLst>
          </p:cNvPr>
          <p:cNvSpPr>
            <a:spLocks noGrp="1"/>
          </p:cNvSpPr>
          <p:nvPr>
            <p:ph type="dt" sz="half" idx="10"/>
          </p:nvPr>
        </p:nvSpPr>
        <p:spPr/>
        <p:txBody>
          <a:bodyPr/>
          <a:lstStyle/>
          <a:p>
            <a:fld id="{CD2AB640-041E-414A-8FDF-E33E6A90A0DD}" type="datetimeFigureOut">
              <a:rPr lang="en-US" smtClean="0"/>
              <a:t>12/25/2020</a:t>
            </a:fld>
            <a:endParaRPr lang="en-US"/>
          </a:p>
        </p:txBody>
      </p:sp>
      <p:sp>
        <p:nvSpPr>
          <p:cNvPr id="8" name="Footer Placeholder 7">
            <a:extLst>
              <a:ext uri="{FF2B5EF4-FFF2-40B4-BE49-F238E27FC236}">
                <a16:creationId xmlns:a16="http://schemas.microsoft.com/office/drawing/2014/main" id="{2FAF8B8A-68D6-4475-95C0-C22ADC541A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CF0D4-3449-4DC8-B4EE-E748A00D198B}"/>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305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AB66-B6A9-44F3-AD86-93D8E5848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C59EC-BA4A-4372-A9E6-ACF3CB1CD13D}"/>
              </a:ext>
            </a:extLst>
          </p:cNvPr>
          <p:cNvSpPr>
            <a:spLocks noGrp="1"/>
          </p:cNvSpPr>
          <p:nvPr>
            <p:ph type="dt" sz="half" idx="10"/>
          </p:nvPr>
        </p:nvSpPr>
        <p:spPr/>
        <p:txBody>
          <a:bodyPr/>
          <a:lstStyle/>
          <a:p>
            <a:fld id="{CD2AB640-041E-414A-8FDF-E33E6A90A0DD}" type="datetimeFigureOut">
              <a:rPr lang="en-US" smtClean="0"/>
              <a:t>12/25/2020</a:t>
            </a:fld>
            <a:endParaRPr lang="en-US"/>
          </a:p>
        </p:txBody>
      </p:sp>
      <p:sp>
        <p:nvSpPr>
          <p:cNvPr id="4" name="Footer Placeholder 3">
            <a:extLst>
              <a:ext uri="{FF2B5EF4-FFF2-40B4-BE49-F238E27FC236}">
                <a16:creationId xmlns:a16="http://schemas.microsoft.com/office/drawing/2014/main" id="{4A5CCE49-DF30-4972-8C65-9B4E8903A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B92503-029B-49F3-A8B2-AEFAE08981A4}"/>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9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F8FE2-BA28-4021-AAD0-CE1CF1D1DFF6}"/>
              </a:ext>
            </a:extLst>
          </p:cNvPr>
          <p:cNvSpPr>
            <a:spLocks noGrp="1"/>
          </p:cNvSpPr>
          <p:nvPr>
            <p:ph type="dt" sz="half" idx="10"/>
          </p:nvPr>
        </p:nvSpPr>
        <p:spPr/>
        <p:txBody>
          <a:bodyPr/>
          <a:lstStyle/>
          <a:p>
            <a:fld id="{CD2AB640-041E-414A-8FDF-E33E6A90A0DD}" type="datetimeFigureOut">
              <a:rPr lang="en-US" smtClean="0"/>
              <a:t>12/25/2020</a:t>
            </a:fld>
            <a:endParaRPr lang="en-US"/>
          </a:p>
        </p:txBody>
      </p:sp>
      <p:sp>
        <p:nvSpPr>
          <p:cNvPr id="3" name="Footer Placeholder 2">
            <a:extLst>
              <a:ext uri="{FF2B5EF4-FFF2-40B4-BE49-F238E27FC236}">
                <a16:creationId xmlns:a16="http://schemas.microsoft.com/office/drawing/2014/main" id="{9222CAF4-6D9D-486F-A6F5-0497272D8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807235-47D6-4BB5-8252-21FFC71FCAA9}"/>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9234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E9CA-8B42-4642-BB11-BABEAF5F3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CA6AC-FDA9-4122-AE97-D5900B1BF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6E54F-B0A1-48EE-B57D-D688C775D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B260D-301A-431D-BBAA-9038A23F4091}"/>
              </a:ext>
            </a:extLst>
          </p:cNvPr>
          <p:cNvSpPr>
            <a:spLocks noGrp="1"/>
          </p:cNvSpPr>
          <p:nvPr>
            <p:ph type="dt" sz="half" idx="10"/>
          </p:nvPr>
        </p:nvSpPr>
        <p:spPr/>
        <p:txBody>
          <a:bodyPr/>
          <a:lstStyle/>
          <a:p>
            <a:fld id="{CD2AB640-041E-414A-8FDF-E33E6A90A0DD}" type="datetimeFigureOut">
              <a:rPr lang="en-US" smtClean="0"/>
              <a:t>12/25/2020</a:t>
            </a:fld>
            <a:endParaRPr lang="en-US"/>
          </a:p>
        </p:txBody>
      </p:sp>
      <p:sp>
        <p:nvSpPr>
          <p:cNvPr id="6" name="Footer Placeholder 5">
            <a:extLst>
              <a:ext uri="{FF2B5EF4-FFF2-40B4-BE49-F238E27FC236}">
                <a16:creationId xmlns:a16="http://schemas.microsoft.com/office/drawing/2014/main" id="{E4CAAB01-1A73-413E-8CD5-9D28A5581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85B7F-9BAF-4078-A1E2-888841E13AE1}"/>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1024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AD49-D4B0-4055-8430-EC230D1BE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B7B16-E90C-47C4-B8D1-98D3F3644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3B30CF-D89B-421B-AA1F-7803CE69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27D85-95BC-4AAE-B4BE-4C5B36B60E91}"/>
              </a:ext>
            </a:extLst>
          </p:cNvPr>
          <p:cNvSpPr>
            <a:spLocks noGrp="1"/>
          </p:cNvSpPr>
          <p:nvPr>
            <p:ph type="dt" sz="half" idx="10"/>
          </p:nvPr>
        </p:nvSpPr>
        <p:spPr/>
        <p:txBody>
          <a:bodyPr/>
          <a:lstStyle/>
          <a:p>
            <a:fld id="{CD2AB640-041E-414A-8FDF-E33E6A90A0DD}" type="datetimeFigureOut">
              <a:rPr lang="en-US" smtClean="0"/>
              <a:t>12/25/2020</a:t>
            </a:fld>
            <a:endParaRPr lang="en-US"/>
          </a:p>
        </p:txBody>
      </p:sp>
      <p:sp>
        <p:nvSpPr>
          <p:cNvPr id="6" name="Footer Placeholder 5">
            <a:extLst>
              <a:ext uri="{FF2B5EF4-FFF2-40B4-BE49-F238E27FC236}">
                <a16:creationId xmlns:a16="http://schemas.microsoft.com/office/drawing/2014/main" id="{AC3557E0-AAFE-4DED-BC3C-D17B10FBE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5C5D3-7649-454D-8A16-F0BA3972DBA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810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AEF1A-7A3A-48F7-BB8F-6DB9667BE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137B0-4754-4406-937F-1DDE88AD9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843F-2BBF-4E9F-8F59-0B716292F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B640-041E-414A-8FDF-E33E6A90A0DD}" type="datetimeFigureOut">
              <a:rPr lang="en-US" smtClean="0"/>
              <a:t>12/25/2020</a:t>
            </a:fld>
            <a:endParaRPr lang="en-US"/>
          </a:p>
        </p:txBody>
      </p:sp>
      <p:sp>
        <p:nvSpPr>
          <p:cNvPr id="5" name="Footer Placeholder 4">
            <a:extLst>
              <a:ext uri="{FF2B5EF4-FFF2-40B4-BE49-F238E27FC236}">
                <a16:creationId xmlns:a16="http://schemas.microsoft.com/office/drawing/2014/main" id="{F1AC0A8E-0AD4-468F-A8C6-14D6D9622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A80FDE-DC10-42D6-8212-65AA3FC39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BE1A1-56A3-40E2-B314-AB0A19C8396B}" type="slidenum">
              <a:rPr lang="en-US" smtClean="0"/>
              <a:t>‹#›</a:t>
            </a:fld>
            <a:endParaRPr lang="en-US"/>
          </a:p>
        </p:txBody>
      </p:sp>
    </p:spTree>
    <p:extLst>
      <p:ext uri="{BB962C8B-B14F-4D97-AF65-F5344CB8AC3E}">
        <p14:creationId xmlns:p14="http://schemas.microsoft.com/office/powerpoint/2010/main" val="274778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6B07-5C2E-4A87-B129-D17E7BFE7334}"/>
              </a:ext>
            </a:extLst>
          </p:cNvPr>
          <p:cNvSpPr>
            <a:spLocks noGrp="1"/>
          </p:cNvSpPr>
          <p:nvPr>
            <p:ph type="ctrTitle"/>
          </p:nvPr>
        </p:nvSpPr>
        <p:spPr/>
        <p:txBody>
          <a:bodyPr/>
          <a:lstStyle/>
          <a:p>
            <a:r>
              <a:rPr lang="en-US" dirty="0"/>
              <a:t>UVM for K Means IP</a:t>
            </a:r>
          </a:p>
        </p:txBody>
      </p:sp>
      <p:sp>
        <p:nvSpPr>
          <p:cNvPr id="3" name="Subtitle 2">
            <a:extLst>
              <a:ext uri="{FF2B5EF4-FFF2-40B4-BE49-F238E27FC236}">
                <a16:creationId xmlns:a16="http://schemas.microsoft.com/office/drawing/2014/main" id="{2352F627-D1C9-4CBC-BE01-3A39A7FF0DF2}"/>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Edi </a:t>
            </a:r>
            <a:r>
              <a:rPr lang="en-US" dirty="0" err="1"/>
              <a:t>Sraiber</a:t>
            </a:r>
            <a:endParaRPr lang="en-US" dirty="0"/>
          </a:p>
          <a:p>
            <a:r>
              <a:rPr lang="en-US" dirty="0"/>
              <a:t>Supervised by:</a:t>
            </a:r>
          </a:p>
          <a:p>
            <a:r>
              <a:rPr lang="en-US" dirty="0"/>
              <a:t> Goel Samuel</a:t>
            </a:r>
          </a:p>
        </p:txBody>
      </p:sp>
      <p:pic>
        <p:nvPicPr>
          <p:cNvPr id="4" name="Picture 2">
            <a:extLst>
              <a:ext uri="{FF2B5EF4-FFF2-40B4-BE49-F238E27FC236}">
                <a16:creationId xmlns:a16="http://schemas.microsoft.com/office/drawing/2014/main" id="{E2F901F6-9261-49F4-8844-E0E0E31B9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2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7601-C4FB-4487-834C-F746DE593CED}"/>
              </a:ext>
            </a:extLst>
          </p:cNvPr>
          <p:cNvSpPr>
            <a:spLocks noGrp="1"/>
          </p:cNvSpPr>
          <p:nvPr>
            <p:ph type="title"/>
          </p:nvPr>
        </p:nvSpPr>
        <p:spPr/>
        <p:txBody>
          <a:bodyPr/>
          <a:lstStyle/>
          <a:p>
            <a:r>
              <a:rPr lang="en-US" dirty="0"/>
              <a:t>UVM Structure-Agent</a:t>
            </a:r>
          </a:p>
        </p:txBody>
      </p:sp>
      <p:sp>
        <p:nvSpPr>
          <p:cNvPr id="3" name="Content Placeholder 2">
            <a:extLst>
              <a:ext uri="{FF2B5EF4-FFF2-40B4-BE49-F238E27FC236}">
                <a16:creationId xmlns:a16="http://schemas.microsoft.com/office/drawing/2014/main" id="{F7103F3C-0B53-46BA-87F1-6EFA0D152349}"/>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purpose of the agent module is to connect both monitors, the sequencer and the driver. An agent doesn’t require a run phase, there is no simulation code to be executed in this block but there will be a connect phase, in addition to the build phase.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Agent component will construct the monitors, the sequencer and the driver in the build phase. It will also need to create two analysis ports, these ports will act as proxies for the monitors to be connect to an external scoreboard through the agent’s ports.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it has constructed the components previously mentioned , the Agent has to make the connections between them. Using the concept of TLM ports, it can connect each port to its destination.</a:t>
            </a:r>
          </a:p>
          <a:p>
            <a:pPr marL="0" indent="0">
              <a:buNone/>
            </a:pPr>
            <a:endParaRPr lang="en-US" dirty="0"/>
          </a:p>
        </p:txBody>
      </p:sp>
    </p:spTree>
    <p:extLst>
      <p:ext uri="{BB962C8B-B14F-4D97-AF65-F5344CB8AC3E}">
        <p14:creationId xmlns:p14="http://schemas.microsoft.com/office/powerpoint/2010/main" val="287356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3424-2B1A-4D25-B40F-24920571A8BB}"/>
              </a:ext>
            </a:extLst>
          </p:cNvPr>
          <p:cNvSpPr>
            <a:spLocks noGrp="1"/>
          </p:cNvSpPr>
          <p:nvPr>
            <p:ph type="title"/>
          </p:nvPr>
        </p:nvSpPr>
        <p:spPr/>
        <p:txBody>
          <a:bodyPr/>
          <a:lstStyle/>
          <a:p>
            <a:r>
              <a:rPr lang="en-US" dirty="0"/>
              <a:t>UVM Structure-Scoreboard</a:t>
            </a:r>
          </a:p>
        </p:txBody>
      </p:sp>
      <p:sp>
        <p:nvSpPr>
          <p:cNvPr id="3" name="Content Placeholder 2">
            <a:extLst>
              <a:ext uri="{FF2B5EF4-FFF2-40B4-BE49-F238E27FC236}">
                <a16:creationId xmlns:a16="http://schemas.microsoft.com/office/drawing/2014/main" id="{D09A40D3-2771-4580-878D-5B091018EC57}"/>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scoreboard is a crucial element in a self-checking environment, it verifies the proper operation of a design at a functional level. In this project, the same inputs are driven into the DUT and into the Reference Model, and their outputs are monitored by the monitors. The scoreboard then receives these outputs and compares them.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There are designers who prefer to leave the prediction to the scoreboard. So, the functionality of the scoreboard is very subjective.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In the agent, two monitors were created, as a result, two analysis exports had to be created in the scoreboard, which are</a:t>
            </a:r>
            <a:r>
              <a:rPr lang="en-US"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used to retrieve transactions from both monitors. Next, a method compare() is</a:t>
            </a:r>
            <a:r>
              <a:rPr lang="en-US"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executed in the run phase to compare both transactions. If they match, it means that the Reference Model and the DUT both agree on the functionality and it will return an “OK” message.</a:t>
            </a:r>
          </a:p>
          <a:p>
            <a:pPr marL="0" indent="0">
              <a:buNone/>
            </a:pPr>
            <a:endParaRPr lang="en-US" dirty="0"/>
          </a:p>
        </p:txBody>
      </p:sp>
    </p:spTree>
    <p:extLst>
      <p:ext uri="{BB962C8B-B14F-4D97-AF65-F5344CB8AC3E}">
        <p14:creationId xmlns:p14="http://schemas.microsoft.com/office/powerpoint/2010/main" val="4192505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804B-ECB4-425B-BAA0-A9D70CC1EDA1}"/>
              </a:ext>
            </a:extLst>
          </p:cNvPr>
          <p:cNvSpPr>
            <a:spLocks noGrp="1"/>
          </p:cNvSpPr>
          <p:nvPr>
            <p:ph type="title"/>
          </p:nvPr>
        </p:nvSpPr>
        <p:spPr/>
        <p:txBody>
          <a:bodyPr/>
          <a:lstStyle/>
          <a:p>
            <a:r>
              <a:rPr lang="en-US" dirty="0"/>
              <a:t>UVM Structure - Env</a:t>
            </a:r>
          </a:p>
        </p:txBody>
      </p:sp>
      <p:sp>
        <p:nvSpPr>
          <p:cNvPr id="3" name="Content Placeholder 2">
            <a:extLst>
              <a:ext uri="{FF2B5EF4-FFF2-40B4-BE49-F238E27FC236}">
                <a16:creationId xmlns:a16="http://schemas.microsoft.com/office/drawing/2014/main" id="{D13B3881-ABB6-4E03-8AFF-5FCF9FC3020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The env is a very simple class that instantiates the agent and the scoreboard and connects them together.</a:t>
            </a:r>
          </a:p>
          <a:p>
            <a:pPr marL="0" indent="0">
              <a:buNone/>
            </a:pPr>
            <a:endParaRPr lang="en-US" dirty="0"/>
          </a:p>
        </p:txBody>
      </p:sp>
    </p:spTree>
    <p:extLst>
      <p:ext uri="{BB962C8B-B14F-4D97-AF65-F5344CB8AC3E}">
        <p14:creationId xmlns:p14="http://schemas.microsoft.com/office/powerpoint/2010/main" val="1296784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54B-08CF-47B4-8E05-B683F347AB58}"/>
              </a:ext>
            </a:extLst>
          </p:cNvPr>
          <p:cNvSpPr>
            <a:spLocks noGrp="1"/>
          </p:cNvSpPr>
          <p:nvPr>
            <p:ph type="title"/>
          </p:nvPr>
        </p:nvSpPr>
        <p:spPr/>
        <p:txBody>
          <a:bodyPr/>
          <a:lstStyle/>
          <a:p>
            <a:r>
              <a:rPr lang="en-US" dirty="0"/>
              <a:t>UVM Structure - Test</a:t>
            </a:r>
          </a:p>
        </p:txBody>
      </p:sp>
      <p:sp>
        <p:nvSpPr>
          <p:cNvPr id="3" name="Content Placeholder 2">
            <a:extLst>
              <a:ext uri="{FF2B5EF4-FFF2-40B4-BE49-F238E27FC236}">
                <a16:creationId xmlns:a16="http://schemas.microsoft.com/office/drawing/2014/main" id="{28BA5DDA-DA58-4616-954C-C8A3E8BAA3B8}"/>
              </a:ext>
            </a:extLst>
          </p:cNvPr>
          <p:cNvSpPr>
            <a:spLocks noGrp="1"/>
          </p:cNvSpPr>
          <p:nvPr>
            <p:ph idx="1"/>
          </p:nvPr>
        </p:nvSpPr>
        <p:spPr/>
        <p:txBody>
          <a:bodyPr/>
          <a:lstStyle/>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This block</a:t>
            </a:r>
            <a:r>
              <a:rPr lang="en-US"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is derived from the </a:t>
            </a:r>
            <a:r>
              <a:rPr lang="en-US" sz="1800" dirty="0" err="1">
                <a:effectLst/>
                <a:latin typeface="Calibri" panose="020F0502020204030204" pitchFamily="34" charset="0"/>
                <a:ea typeface="Calibri" panose="020F0502020204030204" pitchFamily="34" charset="0"/>
                <a:cs typeface="Arial" panose="020B0604020202020204" pitchFamily="34" charset="0"/>
              </a:rPr>
              <a:t>uvm_test</a:t>
            </a:r>
            <a:r>
              <a:rPr lang="en-US" sz="1800" dirty="0">
                <a:effectLst/>
                <a:latin typeface="Calibri" panose="020F0502020204030204" pitchFamily="34" charset="0"/>
                <a:ea typeface="Calibri" panose="020F0502020204030204" pitchFamily="34" charset="0"/>
                <a:cs typeface="Arial" panose="020B0604020202020204" pitchFamily="34" charset="0"/>
              </a:rPr>
              <a:t> class and it will have two purposes:</a:t>
            </a:r>
          </a:p>
          <a:p>
            <a:pPr lvl="1">
              <a:lnSpc>
                <a:spcPct val="107000"/>
              </a:lnSpc>
              <a:spcBef>
                <a:spcPts val="0"/>
              </a:spcBef>
            </a:pPr>
            <a:r>
              <a:rPr lang="en-US" sz="1400" dirty="0">
                <a:effectLst/>
                <a:latin typeface="Calibri" panose="020F0502020204030204" pitchFamily="34" charset="0"/>
                <a:ea typeface="Calibri" panose="020F0502020204030204" pitchFamily="34" charset="0"/>
                <a:cs typeface="Arial" panose="020B0604020202020204" pitchFamily="34" charset="0"/>
              </a:rPr>
              <a:t>Create the env block</a:t>
            </a:r>
          </a:p>
          <a:p>
            <a:pPr lvl="1">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Connect the sequencer to the sequence</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fact that the sequencer and the sequence are connected in this block, instead of the agent block or the sequence block, is because by specifying in the test class which sequence</a:t>
            </a:r>
            <a:r>
              <a:rPr lang="en-US"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is going to be generated in the sequencer, the kind of data is transmitted to the DUT can be easily changed, without any change in the agent’s or sequence’s code.</a:t>
            </a:r>
          </a:p>
          <a:p>
            <a:endParaRPr lang="en-US" dirty="0"/>
          </a:p>
        </p:txBody>
      </p:sp>
    </p:spTree>
    <p:extLst>
      <p:ext uri="{BB962C8B-B14F-4D97-AF65-F5344CB8AC3E}">
        <p14:creationId xmlns:p14="http://schemas.microsoft.com/office/powerpoint/2010/main" val="383591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82C9-C5E9-46A1-A5FE-464961E38D59}"/>
              </a:ext>
            </a:extLst>
          </p:cNvPr>
          <p:cNvSpPr>
            <a:spLocks noGrp="1"/>
          </p:cNvSpPr>
          <p:nvPr>
            <p:ph type="title"/>
          </p:nvPr>
        </p:nvSpPr>
        <p:spPr/>
        <p:txBody>
          <a:bodyPr/>
          <a:lstStyle/>
          <a:p>
            <a:r>
              <a:rPr lang="en-US" dirty="0"/>
              <a:t>DUT – The K means algorithm</a:t>
            </a:r>
          </a:p>
        </p:txBody>
      </p:sp>
      <p:sp>
        <p:nvSpPr>
          <p:cNvPr id="3" name="Content Placeholder 2">
            <a:extLst>
              <a:ext uri="{FF2B5EF4-FFF2-40B4-BE49-F238E27FC236}">
                <a16:creationId xmlns:a16="http://schemas.microsoft.com/office/drawing/2014/main" id="{1D044DD6-49B6-441D-BC45-2229019E8CF1}"/>
              </a:ext>
            </a:extLst>
          </p:cNvPr>
          <p:cNvSpPr>
            <a:spLocks noGrp="1"/>
          </p:cNvSpPr>
          <p:nvPr>
            <p:ph idx="1"/>
          </p:nvPr>
        </p:nvSpPr>
        <p:spPr/>
        <p:txBody>
          <a:bodyPr>
            <a:normAutofit fontScale="92500"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dirty="0"/>
          </a:p>
        </p:txBody>
      </p:sp>
    </p:spTree>
    <p:extLst>
      <p:ext uri="{BB962C8B-B14F-4D97-AF65-F5344CB8AC3E}">
        <p14:creationId xmlns:p14="http://schemas.microsoft.com/office/powerpoint/2010/main" val="157557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AC71-61E2-46B2-8D2C-C09A2A28D4FB}"/>
              </a:ext>
            </a:extLst>
          </p:cNvPr>
          <p:cNvSpPr>
            <a:spLocks noGrp="1"/>
          </p:cNvSpPr>
          <p:nvPr>
            <p:ph type="title"/>
          </p:nvPr>
        </p:nvSpPr>
        <p:spPr/>
        <p:txBody>
          <a:bodyPr/>
          <a:lstStyle/>
          <a:p>
            <a:r>
              <a:rPr lang="en-US" dirty="0"/>
              <a:t>DUT - Architecture </a:t>
            </a:r>
          </a:p>
        </p:txBody>
      </p:sp>
      <p:sp>
        <p:nvSpPr>
          <p:cNvPr id="3" name="Content Placeholder 2">
            <a:extLst>
              <a:ext uri="{FF2B5EF4-FFF2-40B4-BE49-F238E27FC236}">
                <a16:creationId xmlns:a16="http://schemas.microsoft.com/office/drawing/2014/main" id="{A553AD44-9CE1-460E-884A-16A67897D79A}"/>
              </a:ext>
            </a:extLst>
          </p:cNvPr>
          <p:cNvSpPr>
            <a:spLocks noGrp="1"/>
          </p:cNvSpPr>
          <p:nvPr>
            <p:ph idx="1"/>
          </p:nvPr>
        </p:nvSpPr>
        <p:spPr>
          <a:xfrm>
            <a:off x="838199" y="1825625"/>
            <a:ext cx="5154637" cy="4351338"/>
          </a:xfrm>
        </p:spPr>
        <p:txBody>
          <a:bodyPr>
            <a:normAutofit fontScale="62500" lnSpcReduction="20000"/>
          </a:bodyPr>
          <a:lstStyle/>
          <a:p>
            <a:r>
              <a:rPr lang="en-US" dirty="0"/>
              <a:t>The high-level architecture composed of two main modules - The “Register file” and the “K means core”.</a:t>
            </a:r>
          </a:p>
          <a:p>
            <a:r>
              <a:rPr lang="en-US" sz="2800" dirty="0"/>
              <a:t>The “Register file” – communication mediator:</a:t>
            </a:r>
            <a:br>
              <a:rPr lang="en-US" sz="2800" dirty="0"/>
            </a:br>
            <a:endParaRPr lang="en-US" sz="2800" dirty="0"/>
          </a:p>
          <a:p>
            <a:pPr lvl="1"/>
            <a:r>
              <a:rPr lang="en-US" dirty="0"/>
              <a:t>Communicate with the CPU host by APB protocol, as APB slave, and store income data.</a:t>
            </a:r>
            <a:br>
              <a:rPr lang="en-US" dirty="0"/>
            </a:br>
            <a:endParaRPr lang="en-US" dirty="0"/>
          </a:p>
          <a:p>
            <a:pPr lvl="1"/>
            <a:r>
              <a:rPr lang="en-US" dirty="0"/>
              <a:t>Communicate with “K means core”, and store output data as well as during algorithm data such as cluster centroids, by allowing read and write to its registers.</a:t>
            </a:r>
          </a:p>
          <a:p>
            <a:r>
              <a:rPr lang="en-US" dirty="0"/>
              <a:t> </a:t>
            </a:r>
            <a:r>
              <a:rPr lang="en-US" sz="2800" dirty="0"/>
              <a:t>The “K means core” module – the “brain”. </a:t>
            </a:r>
          </a:p>
          <a:p>
            <a:pPr lvl="1"/>
            <a:r>
              <a:rPr lang="en-US" dirty="0"/>
              <a:t>Run the algorithm, when finished – throw an interrupt to CPU host (passed through the “Register file”).</a:t>
            </a:r>
            <a:br>
              <a:rPr lang="en-US" dirty="0"/>
            </a:br>
            <a:endParaRPr lang="en-US" dirty="0"/>
          </a:p>
          <a:p>
            <a:pPr lvl="1"/>
            <a:r>
              <a:rPr lang="en-US" dirty="0"/>
              <a:t>Include a local RAM for restoration of the data set , the data is written to it through the “Register file”, by APB protocol as mentioned above</a:t>
            </a:r>
          </a:p>
          <a:p>
            <a:endParaRPr lang="en-US" dirty="0"/>
          </a:p>
          <a:p>
            <a:endParaRPr lang="en-US" dirty="0"/>
          </a:p>
        </p:txBody>
      </p:sp>
      <p:pic>
        <p:nvPicPr>
          <p:cNvPr id="4" name="Content Placeholder 5">
            <a:extLst>
              <a:ext uri="{FF2B5EF4-FFF2-40B4-BE49-F238E27FC236}">
                <a16:creationId xmlns:a16="http://schemas.microsoft.com/office/drawing/2014/main" id="{CBDDDF8A-0F3B-43D8-AC19-5600F0B7B51B}"/>
              </a:ext>
            </a:extLst>
          </p:cNvPr>
          <p:cNvPicPr>
            <a:picLocks noChangeAspect="1"/>
          </p:cNvPicPr>
          <p:nvPr/>
        </p:nvPicPr>
        <p:blipFill>
          <a:blip r:embed="rId2"/>
          <a:stretch>
            <a:fillRect/>
          </a:stretch>
        </p:blipFill>
        <p:spPr>
          <a:xfrm>
            <a:off x="5992837" y="1825625"/>
            <a:ext cx="5609932" cy="4245878"/>
          </a:xfrm>
          <a:prstGeom prst="rect">
            <a:avLst/>
          </a:prstGeom>
        </p:spPr>
      </p:pic>
    </p:spTree>
    <p:extLst>
      <p:ext uri="{BB962C8B-B14F-4D97-AF65-F5344CB8AC3E}">
        <p14:creationId xmlns:p14="http://schemas.microsoft.com/office/powerpoint/2010/main" val="3920031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C4D-4D77-46E1-AA53-6C645834B964}"/>
              </a:ext>
            </a:extLst>
          </p:cNvPr>
          <p:cNvSpPr>
            <a:spLocks noGrp="1"/>
          </p:cNvSpPr>
          <p:nvPr>
            <p:ph type="title"/>
          </p:nvPr>
        </p:nvSpPr>
        <p:spPr/>
        <p:txBody>
          <a:bodyPr/>
          <a:lstStyle/>
          <a:p>
            <a:r>
              <a:rPr lang="en-US" dirty="0"/>
              <a:t>DUT - Input data characteristics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1A9714-6A36-4BE3-84F6-BF912A79D008}"/>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Every data in the DUT is a seven-dimensional point. Every data point coordinate or centroid coordinate in the DUT is represented by fixed point representation with 13 bits: 1(the MSB) to</a:t>
                </a:r>
                <a:r>
                  <a:rPr lang="en-US"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represent the sign of the number(in two’s complement convention),2 for the integral part of the number and 10 for the fractional part of the number. Therefore, every data coordinate a dynamic range of [-3.999,3.999]</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data points are stored in the DUT as matrix of 512X7, i.e.  it has maximum 512 points with 7 coordinates each, so in order to represent the accumulator’s results, in the worst case where all data points enter the same accumulator, the accumulator maximum value per coordinate will be as high as:</a:t>
                </a:r>
              </a:p>
              <a:p>
                <a:pPr marL="0" marR="0" indent="0" algn="ctr">
                  <a:lnSpc>
                    <a:spcPct val="107000"/>
                  </a:lnSpc>
                  <a:spcBef>
                    <a:spcPts val="0"/>
                  </a:spcBef>
                  <a:spcAft>
                    <a:spcPts val="800"/>
                  </a:spcAft>
                  <a:buNone/>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3</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999</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512</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2047</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448</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In order to represent this value, 22 bits will be needed: 1(the MSB) to determine the sign of the number, 11 for integer part of the number and 10 for the fractional part of the number. </a:t>
                </a:r>
              </a:p>
              <a:p>
                <a:pPr marL="0" indent="0">
                  <a:buNone/>
                </a:pPr>
                <a:endParaRPr lang="en-US" dirty="0"/>
              </a:p>
            </p:txBody>
          </p:sp>
        </mc:Choice>
        <mc:Fallback>
          <p:sp>
            <p:nvSpPr>
              <p:cNvPr id="3" name="Content Placeholder 2">
                <a:extLst>
                  <a:ext uri="{FF2B5EF4-FFF2-40B4-BE49-F238E27FC236}">
                    <a16:creationId xmlns:a16="http://schemas.microsoft.com/office/drawing/2014/main" id="{631A9714-6A36-4BE3-84F6-BF912A79D008}"/>
                  </a:ext>
                </a:extLst>
              </p:cNvPr>
              <p:cNvSpPr>
                <a:spLocks noGrp="1" noRot="1" noChangeAspect="1" noMove="1" noResize="1" noEditPoints="1" noAdjustHandles="1" noChangeArrowheads="1" noChangeShapeType="1" noTextEdit="1"/>
              </p:cNvSpPr>
              <p:nvPr>
                <p:ph idx="1"/>
              </p:nvPr>
            </p:nvSpPr>
            <p:spPr>
              <a:blipFill>
                <a:blip r:embed="rId2"/>
                <a:stretch>
                  <a:fillRect l="-522" t="-560" r="-928"/>
                </a:stretch>
              </a:blipFill>
            </p:spPr>
            <p:txBody>
              <a:bodyPr/>
              <a:lstStyle/>
              <a:p>
                <a:r>
                  <a:rPr lang="en-US">
                    <a:noFill/>
                  </a:rPr>
                  <a:t> </a:t>
                </a:r>
              </a:p>
            </p:txBody>
          </p:sp>
        </mc:Fallback>
      </mc:AlternateContent>
    </p:spTree>
    <p:extLst>
      <p:ext uri="{BB962C8B-B14F-4D97-AF65-F5344CB8AC3E}">
        <p14:creationId xmlns:p14="http://schemas.microsoft.com/office/powerpoint/2010/main" val="218562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8883-AB87-454E-A25B-F33025010BA2}"/>
              </a:ext>
            </a:extLst>
          </p:cNvPr>
          <p:cNvSpPr>
            <a:spLocks noGrp="1"/>
          </p:cNvSpPr>
          <p:nvPr>
            <p:ph type="title"/>
          </p:nvPr>
        </p:nvSpPr>
        <p:spPr/>
        <p:txBody>
          <a:bodyPr/>
          <a:lstStyle/>
          <a:p>
            <a:r>
              <a:rPr lang="en-US" dirty="0"/>
              <a:t>DUT - Parameters</a:t>
            </a:r>
          </a:p>
        </p:txBody>
      </p:sp>
      <p:sp>
        <p:nvSpPr>
          <p:cNvPr id="3" name="Content Placeholder 2">
            <a:extLst>
              <a:ext uri="{FF2B5EF4-FFF2-40B4-BE49-F238E27FC236}">
                <a16:creationId xmlns:a16="http://schemas.microsoft.com/office/drawing/2014/main" id="{9AC4D380-5DC6-4C8B-BA28-07FA21CC2C88}"/>
              </a:ext>
            </a:extLst>
          </p:cNvPr>
          <p:cNvSpPr>
            <a:spLocks noGrp="1"/>
          </p:cNvSpPr>
          <p:nvPr>
            <p:ph idx="1"/>
          </p:nvPr>
        </p:nvSpPr>
        <p:spPr>
          <a:xfrm>
            <a:off x="838200" y="1477108"/>
            <a:ext cx="10515600" cy="4699855"/>
          </a:xfrm>
        </p:spPr>
        <p:txBody>
          <a:bodyPr>
            <a:normAutofit fontScale="92500" lnSpcReduction="10000"/>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The maximum Ram capacity is 512 data points, therefore, insertion of more than 512 data points may cause unexpected behavior.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First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first ram address in which the user wrote data.</a:t>
            </a:r>
          </a:p>
          <a:p>
            <a:pPr marL="800100" lvl="1" indent="-342900">
              <a:lnSpc>
                <a:spcPct val="107000"/>
              </a:lnSpc>
              <a:spcBef>
                <a:spcPts val="0"/>
              </a:spcBef>
              <a:spcAft>
                <a:spcPts val="80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Last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last ram address in which the user wrote data.</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	T</a:t>
            </a:r>
            <a:r>
              <a:rPr lang="en-US" sz="1800" dirty="0">
                <a:effectLst/>
                <a:latin typeface="Calibri" panose="020F0502020204030204" pitchFamily="34" charset="0"/>
                <a:ea typeface="Calibri" panose="020F0502020204030204" pitchFamily="34" charset="0"/>
                <a:cs typeface="Arial" panose="020B0604020202020204" pitchFamily="34" charset="0"/>
              </a:rPr>
              <a:t>he maximum Ram capacity is of 512 data points, therefore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should be between 1 and 512. The parameters “Last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shall therefore be set to the sum of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and the number of points chosen by the user.</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performing the configurations described above, in order to instruct the DUT to start its function, the user must write the value ‘1’ to register named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centroid initial values can be configured by writing these values to registers “</a:t>
            </a:r>
            <a:r>
              <a:rPr lang="en-US" sz="1800" dirty="0" err="1">
                <a:effectLst/>
                <a:latin typeface="Calibri" panose="020F0502020204030204" pitchFamily="34" charset="0"/>
                <a:ea typeface="Calibri" panose="020F0502020204030204" pitchFamily="34" charset="0"/>
                <a:cs typeface="Arial" panose="020B0604020202020204" pitchFamily="34" charset="0"/>
              </a:rPr>
              <a:t>Cent_X_reg</a:t>
            </a:r>
            <a:r>
              <a:rPr lang="en-US" sz="1800" dirty="0">
                <a:effectLst/>
                <a:latin typeface="Calibri" panose="020F0502020204030204" pitchFamily="34" charset="0"/>
                <a:ea typeface="Calibri" panose="020F0502020204030204" pitchFamily="34" charset="0"/>
                <a:cs typeface="Arial" panose="020B0604020202020204" pitchFamily="34" charset="0"/>
              </a:rPr>
              <a:t>”(X is an integer between 1 and 8),before the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 is configured to ‘1’. In case these registers are not configured, all centroid initial values will be set to zero.</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In case this register is not configured, the threshold value will be set to zero.</a:t>
            </a:r>
          </a:p>
          <a:p>
            <a:pPr>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2875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6FA7-317A-4F4E-A58A-41999A072EEC}"/>
              </a:ext>
            </a:extLst>
          </p:cNvPr>
          <p:cNvSpPr>
            <a:spLocks noGrp="1"/>
          </p:cNvSpPr>
          <p:nvPr>
            <p:ph type="title"/>
          </p:nvPr>
        </p:nvSpPr>
        <p:spPr/>
        <p:txBody>
          <a:bodyPr/>
          <a:lstStyle/>
          <a:p>
            <a:r>
              <a:rPr lang="en-US" dirty="0"/>
              <a:t>Implemented Environment - Transaction</a:t>
            </a:r>
          </a:p>
        </p:txBody>
      </p:sp>
      <p:sp>
        <p:nvSpPr>
          <p:cNvPr id="3" name="Content Placeholder 2">
            <a:extLst>
              <a:ext uri="{FF2B5EF4-FFF2-40B4-BE49-F238E27FC236}">
                <a16:creationId xmlns:a16="http://schemas.microsoft.com/office/drawing/2014/main" id="{93FCD4A6-DEA7-4305-AA1C-04699A089F11}"/>
              </a:ext>
            </a:extLst>
          </p:cNvPr>
          <p:cNvSpPr>
            <a:spLocks noGrp="1"/>
          </p:cNvSpPr>
          <p:nvPr>
            <p:ph idx="1"/>
          </p:nvPr>
        </p:nvSpPr>
        <p:spPr>
          <a:xfrm>
            <a:off x="838200" y="1825625"/>
            <a:ext cx="3607191" cy="4351338"/>
          </a:xfrm>
        </p:spPr>
        <p:txBody>
          <a:bodyPr>
            <a:normAutofit lnSpcReduction="10000"/>
          </a:bodyPr>
          <a:lstStyle/>
          <a:p>
            <a:r>
              <a:rPr lang="en-US" dirty="0"/>
              <a:t>The transaction used by the verification environment was named Kmeans_transaction. It is a class is derived from of the UVM built in class </a:t>
            </a:r>
            <a:r>
              <a:rPr lang="en-US" dirty="0" err="1"/>
              <a:t>uvm_sequence_item</a:t>
            </a:r>
            <a:r>
              <a:rPr lang="en-US" dirty="0"/>
              <a:t>  and has the following variables and constraints:</a:t>
            </a:r>
          </a:p>
          <a:p>
            <a:endParaRPr lang="en-US" dirty="0"/>
          </a:p>
        </p:txBody>
      </p:sp>
      <p:graphicFrame>
        <p:nvGraphicFramePr>
          <p:cNvPr id="5" name="Table 4">
            <a:extLst>
              <a:ext uri="{FF2B5EF4-FFF2-40B4-BE49-F238E27FC236}">
                <a16:creationId xmlns:a16="http://schemas.microsoft.com/office/drawing/2014/main" id="{836312AF-7875-4A6F-83DA-085A5388C964}"/>
              </a:ext>
            </a:extLst>
          </p:cNvPr>
          <p:cNvGraphicFramePr>
            <a:graphicFrameLocks noGrp="1"/>
          </p:cNvGraphicFramePr>
          <p:nvPr>
            <p:extLst>
              <p:ext uri="{D42A27DB-BD31-4B8C-83A1-F6EECF244321}">
                <p14:modId xmlns:p14="http://schemas.microsoft.com/office/powerpoint/2010/main" val="2769711633"/>
              </p:ext>
            </p:extLst>
          </p:nvPr>
        </p:nvGraphicFramePr>
        <p:xfrm>
          <a:off x="5190978" y="1825626"/>
          <a:ext cx="6079261" cy="4667251"/>
        </p:xfrm>
        <a:graphic>
          <a:graphicData uri="http://schemas.openxmlformats.org/drawingml/2006/table">
            <a:tbl>
              <a:tblPr firstRow="1" firstCol="1" bandRow="1">
                <a:tableStyleId>{5C22544A-7EE6-4342-B048-85BDC9FD1C3A}</a:tableStyleId>
              </a:tblPr>
              <a:tblGrid>
                <a:gridCol w="1233463">
                  <a:extLst>
                    <a:ext uri="{9D8B030D-6E8A-4147-A177-3AD203B41FA5}">
                      <a16:colId xmlns:a16="http://schemas.microsoft.com/office/drawing/2014/main" val="1817440064"/>
                    </a:ext>
                  </a:extLst>
                </a:gridCol>
                <a:gridCol w="1287000">
                  <a:extLst>
                    <a:ext uri="{9D8B030D-6E8A-4147-A177-3AD203B41FA5}">
                      <a16:colId xmlns:a16="http://schemas.microsoft.com/office/drawing/2014/main" val="3257503677"/>
                    </a:ext>
                  </a:extLst>
                </a:gridCol>
                <a:gridCol w="1737838">
                  <a:extLst>
                    <a:ext uri="{9D8B030D-6E8A-4147-A177-3AD203B41FA5}">
                      <a16:colId xmlns:a16="http://schemas.microsoft.com/office/drawing/2014/main" val="1196645758"/>
                    </a:ext>
                  </a:extLst>
                </a:gridCol>
                <a:gridCol w="1820960">
                  <a:extLst>
                    <a:ext uri="{9D8B030D-6E8A-4147-A177-3AD203B41FA5}">
                      <a16:colId xmlns:a16="http://schemas.microsoft.com/office/drawing/2014/main" val="1244982531"/>
                    </a:ext>
                  </a:extLst>
                </a:gridCol>
              </a:tblGrid>
              <a:tr h="173635">
                <a:tc>
                  <a:txBody>
                    <a:bodyPr/>
                    <a:lstStyle/>
                    <a:p>
                      <a:pPr marL="0" marR="0">
                        <a:lnSpc>
                          <a:spcPct val="107000"/>
                        </a:lnSpc>
                        <a:spcBef>
                          <a:spcPts val="0"/>
                        </a:spcBef>
                        <a:spcAft>
                          <a:spcPts val="0"/>
                        </a:spcAft>
                      </a:pPr>
                      <a:r>
                        <a:rPr lang="en-US" sz="1000">
                          <a:effectLst/>
                        </a:rPr>
                        <a:t>Variable name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Type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Constrain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Purpose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646468566"/>
                  </a:ext>
                </a:extLst>
              </a:tr>
              <a:tr h="718657">
                <a:tc>
                  <a:txBody>
                    <a:bodyPr/>
                    <a:lstStyle/>
                    <a:p>
                      <a:pPr marL="0" marR="0">
                        <a:lnSpc>
                          <a:spcPct val="107000"/>
                        </a:lnSpc>
                        <a:spcBef>
                          <a:spcPts val="0"/>
                        </a:spcBef>
                        <a:spcAft>
                          <a:spcPts val="0"/>
                        </a:spcAft>
                      </a:pPr>
                      <a:r>
                        <a:rPr lang="en-US" sz="1000">
                          <a:effectLst/>
                        </a:rPr>
                        <a:t>Centroids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Rand logic [8][91]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Used to randomly generate initial centroid values for DUT and ref model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378275006"/>
                  </a:ext>
                </a:extLst>
              </a:tr>
              <a:tr h="900331">
                <a:tc>
                  <a:txBody>
                    <a:bodyPr/>
                    <a:lstStyle/>
                    <a:p>
                      <a:pPr marL="0" marR="0">
                        <a:lnSpc>
                          <a:spcPct val="107000"/>
                        </a:lnSpc>
                        <a:spcBef>
                          <a:spcPts val="0"/>
                        </a:spcBef>
                        <a:spcAft>
                          <a:spcPts val="0"/>
                        </a:spcAft>
                      </a:pPr>
                      <a:r>
                        <a:rPr lang="en-US" sz="1000">
                          <a:effectLst/>
                        </a:rPr>
                        <a:t>Num_points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Rand int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8&lt;num_points&lt;512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Used to randomly generate the number of points used as input points on the DUT and on the ref Model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711791806"/>
                  </a:ext>
                </a:extLst>
              </a:tr>
              <a:tr h="718657">
                <a:tc>
                  <a:txBody>
                    <a:bodyPr/>
                    <a:lstStyle/>
                    <a:p>
                      <a:pPr marL="0" marR="0">
                        <a:lnSpc>
                          <a:spcPct val="107000"/>
                        </a:lnSpc>
                        <a:spcBef>
                          <a:spcPts val="0"/>
                        </a:spcBef>
                        <a:spcAft>
                          <a:spcPts val="0"/>
                        </a:spcAft>
                      </a:pPr>
                      <a:r>
                        <a:rPr lang="en-US" sz="1000">
                          <a:effectLst/>
                        </a:rPr>
                        <a:t>Data_points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rand logic [512][91]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Used to randomly generate data points values for DUT and ref model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1996725939"/>
                  </a:ext>
                </a:extLst>
              </a:tr>
              <a:tr h="536983">
                <a:tc>
                  <a:txBody>
                    <a:bodyPr/>
                    <a:lstStyle/>
                    <a:p>
                      <a:pPr marL="0" marR="0">
                        <a:lnSpc>
                          <a:spcPct val="107000"/>
                        </a:lnSpc>
                        <a:spcBef>
                          <a:spcPts val="0"/>
                        </a:spcBef>
                        <a:spcAft>
                          <a:spcPts val="0"/>
                        </a:spcAft>
                      </a:pPr>
                      <a:r>
                        <a:rPr lang="en-US" sz="1000">
                          <a:effectLst/>
                        </a:rPr>
                        <a:t>Threshold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rand logic [12:0]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threshold[12:8] == 5'd0</a:t>
                      </a:r>
                    </a:p>
                    <a:p>
                      <a:pPr marL="0" marR="0">
                        <a:lnSpc>
                          <a:spcPct val="107000"/>
                        </a:lnSpc>
                        <a:spcBef>
                          <a:spcPts val="0"/>
                        </a:spcBef>
                        <a:spcAft>
                          <a:spcPts val="0"/>
                        </a:spcAft>
                      </a:pPr>
                      <a:r>
                        <a:rPr lang="en-US" sz="1000">
                          <a:effectLst/>
                        </a:rPr>
                        <a:t>(so the threshold is small)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Used to randomly generate threshold value for DUT and ref model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854913355"/>
                  </a:ext>
                </a:extLst>
              </a:tr>
              <a:tr h="900331">
                <a:tc>
                  <a:txBody>
                    <a:bodyPr/>
                    <a:lstStyle/>
                    <a:p>
                      <a:pPr marL="0" marR="0">
                        <a:lnSpc>
                          <a:spcPct val="107000"/>
                        </a:lnSpc>
                        <a:spcBef>
                          <a:spcPts val="0"/>
                        </a:spcBef>
                        <a:spcAft>
                          <a:spcPts val="0"/>
                        </a:spcAft>
                      </a:pPr>
                      <a:r>
                        <a:rPr lang="en-US" sz="1000">
                          <a:effectLst/>
                        </a:rPr>
                        <a:t>first_point_index</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rand logic [13]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first_point_index &lt;= 512 - num_points;</a:t>
                      </a:r>
                    </a:p>
                    <a:p>
                      <a:pPr marL="0" marR="0">
                        <a:lnSpc>
                          <a:spcPct val="107000"/>
                        </a:lnSpc>
                        <a:spcBef>
                          <a:spcPts val="0"/>
                        </a:spcBef>
                        <a:spcAft>
                          <a:spcPts val="0"/>
                        </a:spcAft>
                      </a:pPr>
                      <a:r>
                        <a:rPr lang="en-US" sz="1000">
                          <a:effectLst/>
                        </a:rPr>
                        <a:t>		first_point_index &gt;=1;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Used to randomly generate the RAM index where the first data point will be stored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566708113"/>
                  </a:ext>
                </a:extLst>
              </a:tr>
              <a:tr h="718657">
                <a:tc>
                  <a:txBody>
                    <a:bodyPr/>
                    <a:lstStyle/>
                    <a:p>
                      <a:pPr marL="0" marR="0">
                        <a:lnSpc>
                          <a:spcPct val="107000"/>
                        </a:lnSpc>
                        <a:spcBef>
                          <a:spcPts val="0"/>
                        </a:spcBef>
                        <a:spcAft>
                          <a:spcPts val="0"/>
                        </a:spcAft>
                      </a:pPr>
                      <a:r>
                        <a:rPr lang="en-US" sz="1000" dirty="0">
                          <a:effectLst/>
                        </a:rPr>
                        <a:t>last_point_index</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Rand logic [13]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last_point_index == num_points + first_point_index - 13'b1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dirty="0">
                          <a:effectLst/>
                        </a:rPr>
                        <a:t>Used to randomly generate the RAM index where the last data point will be stored</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700088725"/>
                  </a:ext>
                </a:extLst>
              </a:tr>
            </a:tbl>
          </a:graphicData>
        </a:graphic>
      </p:graphicFrame>
    </p:spTree>
    <p:extLst>
      <p:ext uri="{BB962C8B-B14F-4D97-AF65-F5344CB8AC3E}">
        <p14:creationId xmlns:p14="http://schemas.microsoft.com/office/powerpoint/2010/main" val="412042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B7CE-2B28-4D18-B0B5-00CBBA2760E0}"/>
              </a:ext>
            </a:extLst>
          </p:cNvPr>
          <p:cNvSpPr>
            <a:spLocks noGrp="1"/>
          </p:cNvSpPr>
          <p:nvPr>
            <p:ph type="title"/>
          </p:nvPr>
        </p:nvSpPr>
        <p:spPr/>
        <p:txBody>
          <a:bodyPr/>
          <a:lstStyle/>
          <a:p>
            <a:r>
              <a:rPr lang="en-US" dirty="0"/>
              <a:t>Implemented Environment - Sequence</a:t>
            </a:r>
          </a:p>
        </p:txBody>
      </p:sp>
      <p:sp>
        <p:nvSpPr>
          <p:cNvPr id="3" name="Content Placeholder 2">
            <a:extLst>
              <a:ext uri="{FF2B5EF4-FFF2-40B4-BE49-F238E27FC236}">
                <a16:creationId xmlns:a16="http://schemas.microsoft.com/office/drawing/2014/main" id="{025688D2-EA4D-46B1-BAD4-522B08A10FDA}"/>
              </a:ext>
            </a:extLst>
          </p:cNvPr>
          <p:cNvSpPr>
            <a:spLocks noGrp="1"/>
          </p:cNvSpPr>
          <p:nvPr>
            <p:ph idx="1"/>
          </p:nvPr>
        </p:nvSpPr>
        <p:spPr/>
        <p:txBody>
          <a:bodyPr>
            <a:normAutofit fontScale="85000" lnSpcReduction="10000"/>
          </a:bodyPr>
          <a:lstStyle/>
          <a:p>
            <a:r>
              <a:rPr lang="en-US" dirty="0"/>
              <a:t>The sequence class used by the verification environment was named </a:t>
            </a:r>
            <a:r>
              <a:rPr lang="en-US" dirty="0" err="1"/>
              <a:t>Kmeans_in_sequence</a:t>
            </a:r>
            <a:r>
              <a:rPr lang="en-US" dirty="0"/>
              <a:t>. It is a class is derived from the UVM built in class </a:t>
            </a:r>
            <a:r>
              <a:rPr lang="en-US" dirty="0" err="1"/>
              <a:t>uvm_sequence</a:t>
            </a:r>
            <a:r>
              <a:rPr lang="en-US" dirty="0"/>
              <a:t> .In this class, there is a variable called </a:t>
            </a:r>
            <a:r>
              <a:rPr lang="en-US" dirty="0" err="1"/>
              <a:t>num_txs</a:t>
            </a:r>
            <a:r>
              <a:rPr lang="en-US" dirty="0"/>
              <a:t>  which is set to be the number of transactions the Testbench will produce and send, i.e. the number of actual tests performed.</a:t>
            </a:r>
          </a:p>
          <a:p>
            <a:r>
              <a:rPr lang="en-US" dirty="0"/>
              <a:t>Also in this class, in a loop which runs </a:t>
            </a:r>
            <a:r>
              <a:rPr lang="en-US" dirty="0" err="1"/>
              <a:t>num_txs</a:t>
            </a:r>
            <a:r>
              <a:rPr lang="en-US" dirty="0"/>
              <a:t>  times, a Kmeans_transaction is instantiated and the built-in function randomize is called in order to generate all variables which are “rand” type in the K means transaction,.</a:t>
            </a:r>
          </a:p>
          <a:p>
            <a:r>
              <a:rPr lang="en-US" dirty="0"/>
              <a:t>Also in this loop, the build in function </a:t>
            </a:r>
            <a:r>
              <a:rPr lang="en-US" dirty="0" err="1"/>
              <a:t>start_item</a:t>
            </a:r>
            <a:r>
              <a:rPr lang="en-US" dirty="0"/>
              <a:t> is called with the previous instantiated   Kmeans_transaction as parameter, in order to “send" it to the driver through the sequencer. After the driver finishes using the transaction sent to it, the sequence class then calls the build in function </a:t>
            </a:r>
            <a:r>
              <a:rPr lang="en-US" dirty="0" err="1"/>
              <a:t>finish_item</a:t>
            </a:r>
            <a:r>
              <a:rPr lang="en-US" dirty="0"/>
              <a:t> with the same Kmeans_transaction as parameter, in order to end this transaction.</a:t>
            </a:r>
          </a:p>
          <a:p>
            <a:endParaRPr lang="en-US" dirty="0"/>
          </a:p>
        </p:txBody>
      </p:sp>
    </p:spTree>
    <p:extLst>
      <p:ext uri="{BB962C8B-B14F-4D97-AF65-F5344CB8AC3E}">
        <p14:creationId xmlns:p14="http://schemas.microsoft.com/office/powerpoint/2010/main" val="409928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0213-F588-48EA-B29D-C615D17C100A}"/>
              </a:ext>
            </a:extLst>
          </p:cNvPr>
          <p:cNvSpPr>
            <a:spLocks noGrp="1"/>
          </p:cNvSpPr>
          <p:nvPr>
            <p:ph type="title"/>
          </p:nvPr>
        </p:nvSpPr>
        <p:spPr/>
        <p:txBody>
          <a:bodyPr/>
          <a:lstStyle/>
          <a:p>
            <a:r>
              <a:rPr lang="en-US" u="sng" dirty="0"/>
              <a:t>Content</a:t>
            </a:r>
            <a:endParaRPr lang="en-US" dirty="0"/>
          </a:p>
        </p:txBody>
      </p:sp>
      <p:sp>
        <p:nvSpPr>
          <p:cNvPr id="3" name="Content Placeholder 2">
            <a:extLst>
              <a:ext uri="{FF2B5EF4-FFF2-40B4-BE49-F238E27FC236}">
                <a16:creationId xmlns:a16="http://schemas.microsoft.com/office/drawing/2014/main" id="{509AF0B6-00AE-41CB-A23F-1029F5BB80D5}"/>
              </a:ext>
            </a:extLst>
          </p:cNvPr>
          <p:cNvSpPr>
            <a:spLocks noGrp="1"/>
          </p:cNvSpPr>
          <p:nvPr>
            <p:ph idx="1"/>
          </p:nvPr>
        </p:nvSpPr>
        <p:spPr/>
        <p:txBody>
          <a:bodyPr>
            <a:normAutofit lnSpcReduction="10000"/>
          </a:bodyPr>
          <a:lstStyle/>
          <a:p>
            <a:r>
              <a:rPr lang="en-US" dirty="0"/>
              <a:t>Hardware Verification</a:t>
            </a:r>
          </a:p>
          <a:p>
            <a:r>
              <a:rPr lang="en-US" dirty="0"/>
              <a:t>UVM</a:t>
            </a:r>
          </a:p>
          <a:p>
            <a:r>
              <a:rPr lang="en-US" dirty="0"/>
              <a:t>DUT</a:t>
            </a:r>
          </a:p>
          <a:p>
            <a:r>
              <a:rPr lang="en-US" dirty="0"/>
              <a:t>Implemented UVM Environment</a:t>
            </a:r>
          </a:p>
          <a:p>
            <a:r>
              <a:rPr lang="en-US" dirty="0"/>
              <a:t>Test Plan</a:t>
            </a:r>
          </a:p>
          <a:p>
            <a:r>
              <a:rPr lang="en-US" dirty="0"/>
              <a:t>Tests Results</a:t>
            </a:r>
          </a:p>
          <a:p>
            <a:r>
              <a:rPr lang="en-US" dirty="0"/>
              <a:t>Bug Fixes</a:t>
            </a:r>
          </a:p>
          <a:p>
            <a:r>
              <a:rPr lang="en-US" dirty="0"/>
              <a:t>Coverage Results</a:t>
            </a:r>
          </a:p>
          <a:p>
            <a:r>
              <a:rPr lang="en-US" dirty="0"/>
              <a:t>Summary and </a:t>
            </a:r>
            <a:r>
              <a:rPr lang="en-US" dirty="0" err="1"/>
              <a:t>Concluion</a:t>
            </a:r>
            <a:endParaRPr lang="en-US" dirty="0"/>
          </a:p>
        </p:txBody>
      </p:sp>
    </p:spTree>
    <p:extLst>
      <p:ext uri="{BB962C8B-B14F-4D97-AF65-F5344CB8AC3E}">
        <p14:creationId xmlns:p14="http://schemas.microsoft.com/office/powerpoint/2010/main" val="125757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5CEC-CDB1-402C-A38F-48CB17F1C53D}"/>
              </a:ext>
            </a:extLst>
          </p:cNvPr>
          <p:cNvSpPr>
            <a:spLocks noGrp="1"/>
          </p:cNvSpPr>
          <p:nvPr>
            <p:ph type="title"/>
          </p:nvPr>
        </p:nvSpPr>
        <p:spPr/>
        <p:txBody>
          <a:bodyPr/>
          <a:lstStyle/>
          <a:p>
            <a:r>
              <a:rPr lang="en-US" dirty="0"/>
              <a:t>Implemented Environment - Driver</a:t>
            </a:r>
          </a:p>
        </p:txBody>
      </p:sp>
      <p:sp>
        <p:nvSpPr>
          <p:cNvPr id="3" name="Content Placeholder 2">
            <a:extLst>
              <a:ext uri="{FF2B5EF4-FFF2-40B4-BE49-F238E27FC236}">
                <a16:creationId xmlns:a16="http://schemas.microsoft.com/office/drawing/2014/main" id="{8ACA95D0-46C6-4F72-9D84-BE846EBCB309}"/>
              </a:ext>
            </a:extLst>
          </p:cNvPr>
          <p:cNvSpPr>
            <a:spLocks noGrp="1"/>
          </p:cNvSpPr>
          <p:nvPr>
            <p:ph idx="1"/>
          </p:nvPr>
        </p:nvSpPr>
        <p:spPr>
          <a:xfrm>
            <a:off x="838200" y="1825625"/>
            <a:ext cx="3776003" cy="4351338"/>
          </a:xfrm>
        </p:spPr>
        <p:txBody>
          <a:bodyPr>
            <a:normAutofit fontScale="92500" lnSpcReduction="10000"/>
          </a:bodyPr>
          <a:lstStyle/>
          <a:p>
            <a:r>
              <a:rPr lang="en-US" dirty="0"/>
              <a:t>The Driver class used in the environment was named </a:t>
            </a:r>
            <a:r>
              <a:rPr lang="en-US" dirty="0" err="1"/>
              <a:t>Kmeans_driver</a:t>
            </a:r>
            <a:r>
              <a:rPr lang="en-US" dirty="0"/>
              <a:t> and it is a class is derived from the UVM built in class </a:t>
            </a:r>
            <a:r>
              <a:rPr lang="en-US" dirty="0" err="1"/>
              <a:t>uvm_driver</a:t>
            </a:r>
            <a:r>
              <a:rPr lang="en-US" dirty="0"/>
              <a:t>.</a:t>
            </a:r>
          </a:p>
          <a:p>
            <a:r>
              <a:rPr lang="en-US" dirty="0"/>
              <a:t> As the driver is responsible for sending the transaction (</a:t>
            </a:r>
            <a:r>
              <a:rPr lang="en-US" dirty="0" err="1"/>
              <a:t>Kmeans_trasaction</a:t>
            </a:r>
            <a:r>
              <a:rPr lang="en-US" dirty="0"/>
              <a:t>) to the DUT and the Ref model, it implements the following tasks:</a:t>
            </a:r>
          </a:p>
        </p:txBody>
      </p:sp>
      <p:pic>
        <p:nvPicPr>
          <p:cNvPr id="4" name="Picture 3">
            <a:extLst>
              <a:ext uri="{FF2B5EF4-FFF2-40B4-BE49-F238E27FC236}">
                <a16:creationId xmlns:a16="http://schemas.microsoft.com/office/drawing/2014/main" id="{25505327-97B9-40E4-8C63-3CFCE75055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27077" y="1577181"/>
            <a:ext cx="6067865" cy="4915694"/>
          </a:xfrm>
          <a:prstGeom prst="rect">
            <a:avLst/>
          </a:prstGeom>
          <a:noFill/>
          <a:ln>
            <a:noFill/>
          </a:ln>
        </p:spPr>
      </p:pic>
    </p:spTree>
    <p:extLst>
      <p:ext uri="{BB962C8B-B14F-4D97-AF65-F5344CB8AC3E}">
        <p14:creationId xmlns:p14="http://schemas.microsoft.com/office/powerpoint/2010/main" val="141210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6B06-2BF3-45EC-AE86-0B12171C4EB6}"/>
              </a:ext>
            </a:extLst>
          </p:cNvPr>
          <p:cNvSpPr>
            <a:spLocks noGrp="1"/>
          </p:cNvSpPr>
          <p:nvPr>
            <p:ph type="title"/>
          </p:nvPr>
        </p:nvSpPr>
        <p:spPr/>
        <p:txBody>
          <a:bodyPr/>
          <a:lstStyle/>
          <a:p>
            <a:r>
              <a:rPr lang="en-US" dirty="0"/>
              <a:t>Implemented Environment - Scoreboard</a:t>
            </a:r>
          </a:p>
        </p:txBody>
      </p:sp>
      <p:sp>
        <p:nvSpPr>
          <p:cNvPr id="3" name="Content Placeholder 2">
            <a:extLst>
              <a:ext uri="{FF2B5EF4-FFF2-40B4-BE49-F238E27FC236}">
                <a16:creationId xmlns:a16="http://schemas.microsoft.com/office/drawing/2014/main" id="{1B9E2A20-FF0C-47DA-9D0D-8433374FBA28}"/>
              </a:ext>
            </a:extLst>
          </p:cNvPr>
          <p:cNvSpPr>
            <a:spLocks noGrp="1"/>
          </p:cNvSpPr>
          <p:nvPr>
            <p:ph idx="1"/>
          </p:nvPr>
        </p:nvSpPr>
        <p:spPr/>
        <p:txBody>
          <a:bodyPr>
            <a:normAutofit fontScale="85000" lnSpcReduction="20000"/>
          </a:bodyPr>
          <a:lstStyle/>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This class uses the </a:t>
            </a:r>
            <a:r>
              <a:rPr lang="en-US" dirty="0" err="1"/>
              <a:t>uvm_tlm_analysis_fifo</a:t>
            </a:r>
            <a:r>
              <a:rPr lang="en-US" dirty="0"/>
              <a:t> and </a:t>
            </a:r>
            <a:r>
              <a:rPr lang="en-US" dirty="0" err="1"/>
              <a:t>uvm_analysis_export</a:t>
            </a:r>
            <a:r>
              <a:rPr lang="en-US" dirty="0"/>
              <a:t> in order to get the results from the DUT and Ref Model (the eight centroids of each of them). </a:t>
            </a:r>
          </a:p>
          <a:p>
            <a:r>
              <a:rPr lang="en-US" dirty="0"/>
              <a:t>In is Run task, the Scoreboard class calls the function </a:t>
            </a:r>
            <a:r>
              <a:rPr lang="en-US" dirty="0" err="1"/>
              <a:t>compare_centroids</a:t>
            </a:r>
            <a:r>
              <a:rPr lang="en-US" dirty="0"/>
              <a:t> in order to determine if a test run failed or passed. This function determines the result by comparing the centroids od the DUT and the Ref Model, if the overall difference between all coordinates off all centroids is smaller than 16 times the value of the threshold.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Tree>
    <p:extLst>
      <p:ext uri="{BB962C8B-B14F-4D97-AF65-F5344CB8AC3E}">
        <p14:creationId xmlns:p14="http://schemas.microsoft.com/office/powerpoint/2010/main" val="3860117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E2F9-A627-425F-B759-DBEBD008A941}"/>
              </a:ext>
            </a:extLst>
          </p:cNvPr>
          <p:cNvSpPr>
            <a:spLocks noGrp="1"/>
          </p:cNvSpPr>
          <p:nvPr>
            <p:ph type="title"/>
          </p:nvPr>
        </p:nvSpPr>
        <p:spPr/>
        <p:txBody>
          <a:bodyPr/>
          <a:lstStyle/>
          <a:p>
            <a:r>
              <a:rPr lang="en-US" dirty="0"/>
              <a:t>Implemented Environment – Reference Model</a:t>
            </a:r>
          </a:p>
        </p:txBody>
      </p:sp>
      <p:sp>
        <p:nvSpPr>
          <p:cNvPr id="3" name="Content Placeholder 2">
            <a:extLst>
              <a:ext uri="{FF2B5EF4-FFF2-40B4-BE49-F238E27FC236}">
                <a16:creationId xmlns:a16="http://schemas.microsoft.com/office/drawing/2014/main" id="{0486D11A-F47E-46DD-A792-62AD83C1180F}"/>
              </a:ext>
            </a:extLst>
          </p:cNvPr>
          <p:cNvSpPr>
            <a:spLocks noGrp="1"/>
          </p:cNvSpPr>
          <p:nvPr>
            <p:ph idx="1"/>
          </p:nvPr>
        </p:nvSpPr>
        <p:spPr/>
        <p:txBody>
          <a:bodyPr>
            <a:normAutofit/>
          </a:bodyPr>
          <a:lstStyle/>
          <a:p>
            <a:r>
              <a:rPr lang="en-US" dirty="0"/>
              <a:t>The Reference Model used to check the DUT results was written using </a:t>
            </a:r>
            <a:r>
              <a:rPr lang="en-US" dirty="0" err="1"/>
              <a:t>Matlab</a:t>
            </a:r>
            <a:r>
              <a:rPr lang="en-US" dirty="0"/>
              <a:t>. It is </a:t>
            </a:r>
            <a:r>
              <a:rPr lang="en-US" dirty="0" err="1"/>
              <a:t>Matlab</a:t>
            </a:r>
            <a:r>
              <a:rPr lang="en-US" dirty="0"/>
              <a:t> function named </a:t>
            </a:r>
            <a:r>
              <a:rPr lang="en-US" dirty="0" err="1"/>
              <a:t>RefModel.m</a:t>
            </a:r>
            <a:r>
              <a:rPr lang="en-US" dirty="0"/>
              <a:t>. This functions implements the K Means algorithm in software. </a:t>
            </a:r>
          </a:p>
          <a:p>
            <a:pPr>
              <a:lnSpc>
                <a:spcPct val="107000"/>
              </a:lnSpc>
              <a:spcBef>
                <a:spcPts val="0"/>
              </a:spcBef>
              <a:spcAft>
                <a:spcPts val="800"/>
              </a:spcAft>
            </a:pPr>
            <a:r>
              <a:rPr lang="en-US" dirty="0"/>
              <a:t>The </a:t>
            </a:r>
            <a:r>
              <a:rPr lang="en-US" dirty="0" err="1"/>
              <a:t>RefModel.m</a:t>
            </a:r>
            <a:r>
              <a:rPr lang="en-US" dirty="0"/>
              <a:t> function receives five input parameters: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Point input matrix with 512 rows and 7 columns, where each row represent a point in the DUT numeric representation model, i.e. each row is a point with 7 dimensions, each dimension is a fixed point number with 13 bits(MSB is the sign bit, the following two bits represent the integer value and the</a:t>
            </a:r>
            <a:r>
              <a:rPr lang="en-US" sz="16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remaining ten bits represent the fractional part)</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Initial centroid matrix with 8 rows and 7 columns, where each row represents an initial centroid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Input threshold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First point index</a:t>
            </a:r>
          </a:p>
          <a:p>
            <a:pPr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Last point index</a:t>
            </a:r>
          </a:p>
          <a:p>
            <a:endParaRPr lang="en-US" dirty="0"/>
          </a:p>
        </p:txBody>
      </p:sp>
    </p:spTree>
    <p:extLst>
      <p:ext uri="{BB962C8B-B14F-4D97-AF65-F5344CB8AC3E}">
        <p14:creationId xmlns:p14="http://schemas.microsoft.com/office/powerpoint/2010/main" val="3226284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7EC-D985-42F9-99EB-5DE9F3ECF8B9}"/>
              </a:ext>
            </a:extLst>
          </p:cNvPr>
          <p:cNvSpPr>
            <a:spLocks noGrp="1"/>
          </p:cNvSpPr>
          <p:nvPr>
            <p:ph type="title"/>
          </p:nvPr>
        </p:nvSpPr>
        <p:spPr>
          <a:xfrm>
            <a:off x="838200" y="365125"/>
            <a:ext cx="6913098" cy="1325563"/>
          </a:xfrm>
        </p:spPr>
        <p:txBody>
          <a:bodyPr/>
          <a:lstStyle/>
          <a:p>
            <a:r>
              <a:rPr lang="en-US" dirty="0"/>
              <a:t>Implemented Environment – Reference Model</a:t>
            </a:r>
          </a:p>
        </p:txBody>
      </p:sp>
      <p:sp>
        <p:nvSpPr>
          <p:cNvPr id="3" name="Content Placeholder 2">
            <a:extLst>
              <a:ext uri="{FF2B5EF4-FFF2-40B4-BE49-F238E27FC236}">
                <a16:creationId xmlns:a16="http://schemas.microsoft.com/office/drawing/2014/main" id="{C9E3F398-BDF1-4DEB-ACA2-943B04F27A02}"/>
              </a:ext>
            </a:extLst>
          </p:cNvPr>
          <p:cNvSpPr>
            <a:spLocks noGrp="1"/>
          </p:cNvSpPr>
          <p:nvPr>
            <p:ph idx="1"/>
          </p:nvPr>
        </p:nvSpPr>
        <p:spPr>
          <a:xfrm>
            <a:off x="838200" y="1825625"/>
            <a:ext cx="5745480" cy="4351338"/>
          </a:xfrm>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uses the Point input matrix as the DUT uses its RAM, it read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pPr marL="0" marR="0" indent="0">
              <a:lnSpc>
                <a:spcPct val="107000"/>
              </a:lnSpc>
              <a:spcBef>
                <a:spcPts val="0"/>
              </a:spcBef>
              <a:spcAft>
                <a:spcPts val="800"/>
              </a:spcAft>
              <a:buNone/>
            </a:pPr>
            <a:endParaRPr lang="en-US" dirty="0"/>
          </a:p>
        </p:txBody>
      </p:sp>
      <p:pic>
        <p:nvPicPr>
          <p:cNvPr id="4" name="Picture 3">
            <a:extLst>
              <a:ext uri="{FF2B5EF4-FFF2-40B4-BE49-F238E27FC236}">
                <a16:creationId xmlns:a16="http://schemas.microsoft.com/office/drawing/2014/main" id="{7FE5513A-736D-4B29-B565-4630BD931D3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84881" y="492368"/>
            <a:ext cx="2720633" cy="6249573"/>
          </a:xfrm>
          <a:prstGeom prst="rect">
            <a:avLst/>
          </a:prstGeom>
          <a:noFill/>
          <a:ln>
            <a:noFill/>
          </a:ln>
        </p:spPr>
      </p:pic>
    </p:spTree>
    <p:extLst>
      <p:ext uri="{BB962C8B-B14F-4D97-AF65-F5344CB8AC3E}">
        <p14:creationId xmlns:p14="http://schemas.microsoft.com/office/powerpoint/2010/main" val="341541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27C6-D18D-440A-BEF9-BA63C2EBD781}"/>
              </a:ext>
            </a:extLst>
          </p:cNvPr>
          <p:cNvSpPr>
            <a:spLocks noGrp="1"/>
          </p:cNvSpPr>
          <p:nvPr>
            <p:ph type="title"/>
          </p:nvPr>
        </p:nvSpPr>
        <p:spPr/>
        <p:txBody>
          <a:bodyPr/>
          <a:lstStyle/>
          <a:p>
            <a:r>
              <a:rPr lang="en-US" dirty="0"/>
              <a:t>Test Plan – Verifying APB Protocol</a:t>
            </a:r>
          </a:p>
        </p:txBody>
      </p:sp>
      <p:sp>
        <p:nvSpPr>
          <p:cNvPr id="3" name="Content Placeholder 2">
            <a:extLst>
              <a:ext uri="{FF2B5EF4-FFF2-40B4-BE49-F238E27FC236}">
                <a16:creationId xmlns:a16="http://schemas.microsoft.com/office/drawing/2014/main" id="{27713E18-75A5-43E7-91AB-9DBFC8930ED2}"/>
              </a:ext>
            </a:extLst>
          </p:cNvPr>
          <p:cNvSpPr>
            <a:spLocks noGrp="1"/>
          </p:cNvSpPr>
          <p:nvPr>
            <p:ph idx="1"/>
          </p:nvPr>
        </p:nvSpPr>
        <p:spPr/>
        <p:txBody>
          <a:bodyPr/>
          <a:lstStyle/>
          <a:p>
            <a:r>
              <a:rPr lang="en-US" dirty="0"/>
              <a:t>In order to verify the functionality of the communication with the DUT, an early test was done in which all registers of the DUT Reg File were written to and read from. This test was successful, leading to the conclusion that the communication protocol with the DUT works correctly. </a:t>
            </a:r>
          </a:p>
        </p:txBody>
      </p:sp>
    </p:spTree>
    <p:extLst>
      <p:ext uri="{BB962C8B-B14F-4D97-AF65-F5344CB8AC3E}">
        <p14:creationId xmlns:p14="http://schemas.microsoft.com/office/powerpoint/2010/main" val="3137159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3ED4-8C85-4F9D-AEFC-BF0564F0BF4A}"/>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B83DF09C-84C1-48EB-83FF-A9604EBF444C}"/>
              </a:ext>
            </a:extLst>
          </p:cNvPr>
          <p:cNvSpPr>
            <a:spLocks noGrp="1"/>
          </p:cNvSpPr>
          <p:nvPr>
            <p:ph idx="1"/>
          </p:nvPr>
        </p:nvSpPr>
        <p:spPr/>
        <p:txBody>
          <a:bodyPr/>
          <a:lstStyle/>
          <a:p>
            <a:r>
              <a:rPr lang="en-US" dirty="0"/>
              <a:t>Each Test Scenario in was built and run. The purpose of these test lines is to test the main functionality of the DUT and not the communications protocol.</a:t>
            </a:r>
          </a:p>
          <a:p>
            <a:r>
              <a:rPr lang="en-US" dirty="0"/>
              <a:t>For each test, the pass/fail criteria is as described in the Scoreboard class.</a:t>
            </a:r>
          </a:p>
          <a:p>
            <a:r>
              <a:rPr lang="en-US" dirty="0"/>
              <a:t>In each test scenario, different parameters are set .These parameters are sent to the DUT and the REF Model. The outputs given by the DUT and the REF Model for the mentioned input are compared. They are considered equivalent if every output centroid presented by the DUT is also presented by the REF Model.</a:t>
            </a:r>
          </a:p>
          <a:p>
            <a:endParaRPr lang="en-US" dirty="0"/>
          </a:p>
        </p:txBody>
      </p:sp>
    </p:spTree>
    <p:extLst>
      <p:ext uri="{BB962C8B-B14F-4D97-AF65-F5344CB8AC3E}">
        <p14:creationId xmlns:p14="http://schemas.microsoft.com/office/powerpoint/2010/main" val="3847212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E021-8534-47C1-95A4-C8E8C52320DB}"/>
              </a:ext>
            </a:extLst>
          </p:cNvPr>
          <p:cNvSpPr>
            <a:spLocks noGrp="1"/>
          </p:cNvSpPr>
          <p:nvPr>
            <p:ph type="title"/>
          </p:nvPr>
        </p:nvSpPr>
        <p:spPr/>
        <p:txBody>
          <a:bodyPr/>
          <a:lstStyle/>
          <a:p>
            <a:r>
              <a:rPr lang="en-US" dirty="0"/>
              <a:t>Test Plan – Test Scenarios</a:t>
            </a:r>
          </a:p>
        </p:txBody>
      </p:sp>
      <p:graphicFrame>
        <p:nvGraphicFramePr>
          <p:cNvPr id="4" name="Table 4">
            <a:extLst>
              <a:ext uri="{FF2B5EF4-FFF2-40B4-BE49-F238E27FC236}">
                <a16:creationId xmlns:a16="http://schemas.microsoft.com/office/drawing/2014/main" id="{41184F93-F8F7-48F1-A856-048AF4F40F83}"/>
              </a:ext>
            </a:extLst>
          </p:cNvPr>
          <p:cNvGraphicFramePr>
            <a:graphicFrameLocks noGrp="1"/>
          </p:cNvGraphicFramePr>
          <p:nvPr>
            <p:ph idx="1"/>
            <p:extLst>
              <p:ext uri="{D42A27DB-BD31-4B8C-83A1-F6EECF244321}">
                <p14:modId xmlns:p14="http://schemas.microsoft.com/office/powerpoint/2010/main" val="3101398780"/>
              </p:ext>
            </p:extLst>
          </p:nvPr>
        </p:nvGraphicFramePr>
        <p:xfrm>
          <a:off x="838200" y="1479672"/>
          <a:ext cx="10515600" cy="509016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491162">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906003">
                <a:tc>
                  <a:txBody>
                    <a:bodyPr/>
                    <a:lstStyle/>
                    <a:p>
                      <a:r>
                        <a:rPr lang="en-US" sz="1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Gradual Random Points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Centroids one to eight </a:t>
                      </a:r>
                    </a:p>
                    <a:p>
                      <a:pPr marL="342900" lvl="0" indent="-342900" rtl="0">
                        <a:buFont typeface="+mj-lt"/>
                        <a:buAutoNum type="arabicPeriod"/>
                      </a:pPr>
                      <a:r>
                        <a:rPr lang="en-US" sz="1600" kern="1200" dirty="0">
                          <a:solidFill>
                            <a:schemeClr val="dk1"/>
                          </a:solidFill>
                          <a:effectLst/>
                          <a:latin typeface="+mn-lt"/>
                          <a:ea typeface="+mn-ea"/>
                          <a:cs typeface="+mn-cs"/>
                        </a:rPr>
                        <a:t>Threshold value will be one </a:t>
                      </a:r>
                    </a:p>
                    <a:p>
                      <a:pPr marL="342900" lvl="0" indent="-342900" rtl="0">
                        <a:buFont typeface="+mj-lt"/>
                        <a:buAutoNum type="arabicPeriod"/>
                      </a:pPr>
                      <a:r>
                        <a:rPr lang="en-US" sz="1600" kern="1200" dirty="0">
                          <a:solidFill>
                            <a:schemeClr val="dk1"/>
                          </a:solidFill>
                          <a:effectLst/>
                          <a:latin typeface="+mn-lt"/>
                          <a:ea typeface="+mn-ea"/>
                          <a:cs typeface="+mn-cs"/>
                        </a:rPr>
                        <a:t>Ten data points.</a:t>
                      </a:r>
                    </a:p>
                    <a:p>
                      <a:pPr marL="342900" indent="-342900">
                        <a:buFont typeface="+mj-lt"/>
                        <a:buAutoNum type="arabicPeriod"/>
                      </a:pPr>
                      <a:endParaRPr lang="en-US" sz="1600" dirty="0"/>
                    </a:p>
                  </a:txBody>
                  <a:tcPr/>
                </a:tc>
                <a:tc>
                  <a:txBody>
                    <a:bodyPr/>
                    <a:lstStyle/>
                    <a:p>
                      <a:pPr marL="342900" indent="-342900">
                        <a:buFont typeface="+mj-lt"/>
                        <a:buAutoNum type="arabicPeriod"/>
                      </a:pPr>
                      <a:r>
                        <a:rPr lang="en-US" sz="1600" kern="1200" dirty="0">
                          <a:solidFill>
                            <a:schemeClr val="dk1"/>
                          </a:solidFill>
                          <a:effectLst/>
                          <a:latin typeface="+mn-lt"/>
                          <a:ea typeface="+mn-ea"/>
                          <a:cs typeface="+mn-cs"/>
                        </a:rPr>
                        <a:t>Centroids one to eight will be set to values 1 to 8(respectively)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Threshold value will be one (only threshold LSB will be one).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First only one data point will be </a:t>
                      </a:r>
                      <a:r>
                        <a:rPr lang="en-US" sz="1600" kern="1200" dirty="0" err="1">
                          <a:solidFill>
                            <a:schemeClr val="dk1"/>
                          </a:solidFill>
                          <a:effectLst/>
                          <a:latin typeface="+mn-lt"/>
                          <a:ea typeface="+mn-ea"/>
                          <a:cs typeface="+mn-cs"/>
                        </a:rPr>
                        <a:t>random.At</a:t>
                      </a:r>
                      <a:r>
                        <a:rPr lang="en-US" sz="1600" kern="1200" dirty="0">
                          <a:solidFill>
                            <a:schemeClr val="dk1"/>
                          </a:solidFill>
                          <a:effectLst/>
                          <a:latin typeface="+mn-lt"/>
                          <a:ea typeface="+mn-ea"/>
                          <a:cs typeface="+mn-cs"/>
                        </a:rPr>
                        <a:t> each iteration, one more data point will be randomly generated. </a:t>
                      </a:r>
                    </a:p>
                    <a:p>
                      <a:pPr marL="342900" indent="-342900">
                        <a:buFont typeface="+mj-lt"/>
                        <a:buAutoNum type="arabicPeriod"/>
                      </a:pPr>
                      <a:endParaRPr lang="en-US" sz="1600" dirty="0"/>
                    </a:p>
                  </a:txBody>
                  <a:tcPr/>
                </a:tc>
                <a:extLst>
                  <a:ext uri="{0D108BD9-81ED-4DB2-BD59-A6C34878D82A}">
                    <a16:rowId xmlns:a16="http://schemas.microsoft.com/office/drawing/2014/main" val="845609921"/>
                  </a:ext>
                </a:extLst>
              </a:tr>
              <a:tr h="522862">
                <a:tc>
                  <a:txBody>
                    <a:bodyPr/>
                    <a:lstStyle/>
                    <a:p>
                      <a:r>
                        <a:rPr lang="en-US"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One Iteration Test</a:t>
                      </a:r>
                    </a:p>
                    <a:p>
                      <a:endParaRPr lang="en-US" sz="1600" dirty="0"/>
                    </a:p>
                  </a:txBody>
                  <a:tcPr/>
                </a:tc>
                <a:tc>
                  <a:txBody>
                    <a:bodyPr/>
                    <a:lstStyle/>
                    <a:p>
                      <a:r>
                        <a:rPr lang="en-US" sz="1600" dirty="0"/>
                        <a:t>1. Eight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These eight values will be used both as points values and initial centroid values. </a:t>
                      </a:r>
                      <a:endParaRPr lang="en-US" sz="1600" dirty="0"/>
                    </a:p>
                  </a:txBody>
                  <a:tcPr/>
                </a:tc>
                <a:extLst>
                  <a:ext uri="{0D108BD9-81ED-4DB2-BD59-A6C34878D82A}">
                    <a16:rowId xmlns:a16="http://schemas.microsoft.com/office/drawing/2014/main" val="3879243205"/>
                  </a:ext>
                </a:extLst>
              </a:tr>
              <a:tr h="1419196">
                <a:tc>
                  <a:txBody>
                    <a:bodyPr/>
                    <a:lstStyle/>
                    <a:p>
                      <a:r>
                        <a:rPr lang="en-US"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Random Points and Centroids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a:t>
                      </a:r>
                    </a:p>
                    <a:p>
                      <a:pPr marL="342900" lvl="0" indent="-342900">
                        <a:buFont typeface="+mj-lt"/>
                        <a:buAutoNum type="arabicPeriod"/>
                      </a:pPr>
                      <a:r>
                        <a:rPr lang="en-US" sz="1600" kern="1200" dirty="0">
                          <a:solidFill>
                            <a:schemeClr val="dk1"/>
                          </a:solidFill>
                          <a:effectLst/>
                          <a:latin typeface="+mn-lt"/>
                          <a:ea typeface="+mn-ea"/>
                          <a:cs typeface="+mn-cs"/>
                        </a:rPr>
                        <a:t>Eighth initial Centroid values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 will be randomly generated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Eighth initial Centroid values will be randomly generated </a:t>
                      </a:r>
                    </a:p>
                    <a:p>
                      <a:pPr marL="342900" lvl="0" indent="-342900">
                        <a:buFont typeface="+mj-lt"/>
                        <a:buAutoNum type="arabicPeriod"/>
                      </a:pPr>
                      <a:endParaRPr lang="en-US" sz="1600" kern="1200" dirty="0">
                        <a:solidFill>
                          <a:schemeClr val="dk1"/>
                        </a:solidFill>
                        <a:effectLst/>
                        <a:latin typeface="+mn-lt"/>
                        <a:ea typeface="+mn-ea"/>
                        <a:cs typeface="+mn-cs"/>
                      </a:endParaRPr>
                    </a:p>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3070761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2818396849"/>
              </p:ext>
            </p:extLst>
          </p:nvPr>
        </p:nvGraphicFramePr>
        <p:xfrm>
          <a:off x="838200" y="1479672"/>
          <a:ext cx="10515600" cy="502920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72045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666750">
                <a:tc>
                  <a:txBody>
                    <a:bodyPr/>
                    <a:lstStyle/>
                    <a:p>
                      <a:r>
                        <a:rPr lang="en-US" dirty="0"/>
                        <a:t>4</a:t>
                      </a:r>
                    </a:p>
                  </a:txBody>
                  <a:tcPr/>
                </a:tc>
                <a:tc>
                  <a:txBody>
                    <a:bodyPr/>
                    <a:lstStyle/>
                    <a:p>
                      <a:r>
                        <a:rPr lang="en-US" sz="1800" b="1" kern="1200" dirty="0">
                          <a:solidFill>
                            <a:schemeClr val="dk1"/>
                          </a:solidFill>
                          <a:effectLst/>
                          <a:latin typeface="+mn-lt"/>
                          <a:ea typeface="+mn-ea"/>
                          <a:cs typeface="+mn-cs"/>
                        </a:rPr>
                        <a:t>Random Constrained Number of Points</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pPr marL="342900" indent="-342900">
                        <a:buFont typeface="+mj-lt"/>
                        <a:buAutoNum type="arabicPeriod"/>
                      </a:pPr>
                      <a:endParaRPr lang="en-US" dirty="0"/>
                    </a:p>
                  </a:txBody>
                  <a:tcPr/>
                </a:tc>
                <a:tc>
                  <a:txBody>
                    <a:bodyPr/>
                    <a:lstStyle/>
                    <a:p>
                      <a:r>
                        <a:rPr lang="en-US" sz="1800" kern="1200" dirty="0">
                          <a:solidFill>
                            <a:schemeClr val="dk1"/>
                          </a:solidFill>
                          <a:effectLst/>
                          <a:latin typeface="+mn-lt"/>
                          <a:ea typeface="+mn-ea"/>
                          <a:cs typeface="+mn-cs"/>
                        </a:rPr>
                        <a:t>This test will be run overall ten times, where in each run the constraint over the </a:t>
                      </a:r>
                      <a:r>
                        <a:rPr lang="en-US" sz="1800" i="1" kern="1200" dirty="0">
                          <a:solidFill>
                            <a:schemeClr val="dk1"/>
                          </a:solidFill>
                          <a:effectLst/>
                          <a:latin typeface="+mn-lt"/>
                          <a:ea typeface="+mn-ea"/>
                          <a:cs typeface="+mn-cs"/>
                        </a:rPr>
                        <a:t>Number of Points</a:t>
                      </a:r>
                      <a:r>
                        <a:rPr lang="en-US" sz="1800" kern="1200" dirty="0">
                          <a:solidFill>
                            <a:schemeClr val="dk1"/>
                          </a:solidFill>
                          <a:effectLst/>
                          <a:latin typeface="+mn-lt"/>
                          <a:ea typeface="+mn-ea"/>
                          <a:cs typeface="+mn-cs"/>
                        </a:rPr>
                        <a:t> parameters will change.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66675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Equal Initial Values Test</a:t>
                      </a:r>
                    </a:p>
                    <a:p>
                      <a:endParaRPr lang="en-US" dirty="0"/>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 A single value which will be   used as an initial value for all centroids.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666750">
                <a:tc>
                  <a:txBody>
                    <a:bodyPr/>
                    <a:lstStyle/>
                    <a:p>
                      <a:r>
                        <a:rPr lang="en-US" dirty="0"/>
                        <a:t>6</a:t>
                      </a:r>
                    </a:p>
                  </a:txBody>
                  <a:tcPr/>
                </a:tc>
                <a:tc>
                  <a:txBody>
                    <a:bodyPr/>
                    <a:lstStyle/>
                    <a:p>
                      <a:r>
                        <a:rPr lang="en-US" sz="1800" b="1" kern="1200" dirty="0">
                          <a:solidFill>
                            <a:schemeClr val="dk1"/>
                          </a:solidFill>
                          <a:effectLst/>
                          <a:latin typeface="+mn-lt"/>
                          <a:ea typeface="+mn-ea"/>
                          <a:cs typeface="+mn-cs"/>
                        </a:rPr>
                        <a:t>Positive Overflow Test</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512 data points will be generated and set to have maximum allowed value. </a:t>
                      </a:r>
                    </a:p>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1295865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3481873557"/>
              </p:ext>
            </p:extLst>
          </p:nvPr>
        </p:nvGraphicFramePr>
        <p:xfrm>
          <a:off x="838200" y="1479671"/>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1092393">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092393">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Negative Overflow Test</a:t>
                      </a:r>
                    </a:p>
                    <a:p>
                      <a:endParaRPr lang="en-US" sz="1800" b="1"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pPr marL="0" indent="0">
                        <a:buFont typeface="+mj-lt"/>
                        <a:buNone/>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kern="1200" dirty="0">
                          <a:solidFill>
                            <a:schemeClr val="dk1"/>
                          </a:solidFill>
                          <a:effectLst/>
                          <a:latin typeface="+mn-lt"/>
                          <a:ea typeface="+mn-ea"/>
                          <a:cs typeface="+mn-cs"/>
                        </a:rPr>
                        <a:t>512 data points will be generated and set to have minimum allowed value.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1092393">
                <a:tc>
                  <a:txBody>
                    <a:bodyPr/>
                    <a:lstStyle/>
                    <a:p>
                      <a:r>
                        <a:rPr lang="en-US" dirty="0"/>
                        <a:t>8</a:t>
                      </a:r>
                    </a:p>
                  </a:txBody>
                  <a:tcPr/>
                </a:tc>
                <a:tc>
                  <a:txBody>
                    <a:bodyPr/>
                    <a:lstStyle/>
                    <a:p>
                      <a:r>
                        <a:rPr lang="en-US" sz="1800" b="1" kern="1200" dirty="0">
                          <a:solidFill>
                            <a:schemeClr val="dk1"/>
                          </a:solidFill>
                          <a:effectLst/>
                          <a:latin typeface="+mn-lt"/>
                          <a:ea typeface="+mn-ea"/>
                          <a:cs typeface="+mn-cs"/>
                        </a:rPr>
                        <a:t>Full Memory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512 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1420111">
                <a:tc>
                  <a:txBody>
                    <a:bodyPr/>
                    <a:lstStyle/>
                    <a:p>
                      <a:r>
                        <a:rPr lang="en-US" dirty="0"/>
                        <a:t>9</a:t>
                      </a:r>
                    </a:p>
                  </a:txBody>
                  <a:tcPr/>
                </a:tc>
                <a:tc>
                  <a:txBody>
                    <a:bodyPr/>
                    <a:lstStyle/>
                    <a:p>
                      <a:r>
                        <a:rPr lang="en-US" sz="1800" b="1" kern="1200" dirty="0">
                          <a:solidFill>
                            <a:schemeClr val="dk1"/>
                          </a:solidFill>
                          <a:effectLst/>
                          <a:latin typeface="+mn-lt"/>
                          <a:ea typeface="+mn-ea"/>
                          <a:cs typeface="+mn-cs"/>
                        </a:rPr>
                        <a:t>Fully Random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415288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821719390"/>
              </p:ext>
            </p:extLst>
          </p:nvPr>
        </p:nvGraphicFramePr>
        <p:xfrm>
          <a:off x="838200" y="1479673"/>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93323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337639">
                <a:tc>
                  <a:txBody>
                    <a:bodyPr/>
                    <a:lstStyle/>
                    <a:p>
                      <a:r>
                        <a:rPr lang="en-US" sz="1600" dirty="0"/>
                        <a:t>10</a:t>
                      </a:r>
                    </a:p>
                  </a:txBody>
                  <a:tcPr/>
                </a:tc>
                <a:tc>
                  <a:txBody>
                    <a:bodyPr/>
                    <a:lstStyle/>
                    <a:p>
                      <a:r>
                        <a:rPr lang="en-US" sz="1600" b="1" kern="1200" dirty="0">
                          <a:solidFill>
                            <a:schemeClr val="dk1"/>
                          </a:solidFill>
                          <a:effectLst/>
                          <a:latin typeface="+mn-lt"/>
                          <a:ea typeface="+mn-ea"/>
                          <a:cs typeface="+mn-cs"/>
                        </a:rPr>
                        <a:t>Isolated Centroid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0" indent="0">
                        <a:buFont typeface="+mj-lt"/>
                        <a:buNone/>
                      </a:pPr>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One of the centroids is constrained to be far away from the all the data points. </a:t>
                      </a:r>
                    </a:p>
                    <a:p>
                      <a:pPr marL="342900" lvl="0" indent="-342900" rtl="0">
                        <a:buFont typeface="+mj-lt"/>
                        <a:buAutoNum type="arabicPeriod"/>
                      </a:pPr>
                      <a:r>
                        <a:rPr lang="en-US" sz="1600" kern="1200" dirty="0">
                          <a:solidFill>
                            <a:schemeClr val="dk1"/>
                          </a:solidFill>
                          <a:effectLst/>
                          <a:latin typeface="+mn-lt"/>
                          <a:ea typeface="+mn-ea"/>
                          <a:cs typeface="+mn-cs"/>
                        </a:rPr>
                        <a:t>All of the centroids, except from one, are constrained to be far away from the all the data points. </a:t>
                      </a:r>
                      <a:endParaRPr lang="en-US" sz="1600" dirty="0"/>
                    </a:p>
                  </a:txBody>
                  <a:tcPr/>
                </a:tc>
                <a:extLst>
                  <a:ext uri="{0D108BD9-81ED-4DB2-BD59-A6C34878D82A}">
                    <a16:rowId xmlns:a16="http://schemas.microsoft.com/office/drawing/2014/main" val="845609921"/>
                  </a:ext>
                </a:extLst>
              </a:tr>
              <a:tr h="1088776">
                <a:tc>
                  <a:txBody>
                    <a:bodyPr/>
                    <a:lstStyle/>
                    <a:p>
                      <a:r>
                        <a:rPr lang="en-US" sz="1600" dirty="0"/>
                        <a:t>11</a:t>
                      </a:r>
                    </a:p>
                  </a:txBody>
                  <a:tcPr/>
                </a:tc>
                <a:tc>
                  <a:txBody>
                    <a:bodyPr/>
                    <a:lstStyle/>
                    <a:p>
                      <a:r>
                        <a:rPr lang="en-US" sz="1600" b="1" kern="1200" dirty="0">
                          <a:solidFill>
                            <a:schemeClr val="dk1"/>
                          </a:solidFill>
                          <a:effectLst/>
                          <a:latin typeface="+mn-lt"/>
                          <a:ea typeface="+mn-ea"/>
                          <a:cs typeface="+mn-cs"/>
                        </a:rPr>
                        <a:t>Robustness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indent="-342900">
                        <a:buFont typeface="+mj-lt"/>
                        <a:buAutoNum type="arabicPeriod"/>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879243205"/>
                  </a:ext>
                </a:extLst>
              </a:tr>
              <a:tr h="1337639">
                <a:tc>
                  <a:txBody>
                    <a:bodyPr/>
                    <a:lstStyle/>
                    <a:p>
                      <a:r>
                        <a:rPr lang="en-US" sz="16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Threshold Test</a:t>
                      </a:r>
                    </a:p>
                    <a:p>
                      <a:endParaRPr lang="en-US" sz="1600" b="1" kern="1200" dirty="0">
                        <a:solidFill>
                          <a:schemeClr val="dk1"/>
                        </a:solidFill>
                        <a:effectLst/>
                        <a:latin typeface="+mn-lt"/>
                        <a:ea typeface="+mn-ea"/>
                        <a:cs typeface="+mn-cs"/>
                      </a:endParaRP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lvl="0" indent="-342900">
                        <a:buFont typeface="+mj-lt"/>
                        <a:buAutoNum type="arabicPeriod"/>
                      </a:pPr>
                      <a:r>
                        <a:rPr lang="en-US" sz="1600" kern="1200" dirty="0">
                          <a:solidFill>
                            <a:schemeClr val="dk1"/>
                          </a:solidFill>
                          <a:effectLst/>
                          <a:latin typeface="+mn-lt"/>
                          <a:ea typeface="+mn-ea"/>
                          <a:cs typeface="+mn-cs"/>
                        </a:rPr>
                        <a:t>Convergence threshold value </a:t>
                      </a:r>
                    </a:p>
                    <a:p>
                      <a:endParaRPr lang="en-US" sz="1600" dirty="0"/>
                    </a:p>
                  </a:txBody>
                  <a:tcPr/>
                </a:tc>
                <a:tc>
                  <a:txBody>
                    <a:bodyPr/>
                    <a:lstStyle/>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95663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4C86-650D-4B92-9382-D9899CAFAB80}"/>
              </a:ext>
            </a:extLst>
          </p:cNvPr>
          <p:cNvSpPr>
            <a:spLocks noGrp="1"/>
          </p:cNvSpPr>
          <p:nvPr>
            <p:ph type="title"/>
          </p:nvPr>
        </p:nvSpPr>
        <p:spPr/>
        <p:txBody>
          <a:bodyPr/>
          <a:lstStyle/>
          <a:p>
            <a:r>
              <a:rPr lang="en-US" dirty="0"/>
              <a:t>Hardware Verification</a:t>
            </a:r>
          </a:p>
        </p:txBody>
      </p:sp>
      <p:sp>
        <p:nvSpPr>
          <p:cNvPr id="3" name="Content Placeholder 2">
            <a:extLst>
              <a:ext uri="{FF2B5EF4-FFF2-40B4-BE49-F238E27FC236}">
                <a16:creationId xmlns:a16="http://schemas.microsoft.com/office/drawing/2014/main" id="{D3B2F8A8-71D6-4CF8-859D-BA1197205431}"/>
              </a:ext>
            </a:extLst>
          </p:cNvPr>
          <p:cNvSpPr>
            <a:spLocks noGrp="1"/>
          </p:cNvSpPr>
          <p:nvPr>
            <p:ph idx="1"/>
          </p:nvPr>
        </p:nvSpPr>
        <p:spPr/>
        <p:txBody>
          <a:bodyPr/>
          <a:lstStyle/>
          <a:p>
            <a:r>
              <a:rPr lang="en-US" sz="2400" dirty="0">
                <a:latin typeface="Calibri" panose="020F0502020204030204" pitchFamily="34" charset="0"/>
                <a:cs typeface="Arial" panose="020B0604020202020204" pitchFamily="34" charset="0"/>
              </a:rPr>
              <a:t>The purpose of hardware verification is to ensure that the devices performs this task successfully, i.e. the device is an accurate representation of the specification.  Bugs are only the result of the discrepancy between the device design and the device specification.</a:t>
            </a:r>
          </a:p>
          <a:p>
            <a:pPr>
              <a:lnSpc>
                <a:spcPct val="107000"/>
              </a:lnSpc>
              <a:spcBef>
                <a:spcPts val="0"/>
              </a:spcBef>
            </a:pPr>
            <a:r>
              <a:rPr lang="en-US" sz="2400" dirty="0">
                <a:latin typeface="Calibri" panose="020F0502020204030204" pitchFamily="34" charset="0"/>
                <a:cs typeface="Arial" panose="020B0604020202020204" pitchFamily="34" charset="0"/>
              </a:rPr>
              <a:t>Design verification (DV) is a large and complex domain that contains many technologies, languages, and methodologies, like UVM (Universal Verification Methodology),UPF (Unified Power Format) low-power verification and AMS (analog/mixed signal) verification</a:t>
            </a:r>
          </a:p>
          <a:p>
            <a:pPr>
              <a:lnSpc>
                <a:spcPct val="107000"/>
              </a:lnSpc>
              <a:spcBef>
                <a:spcPts val="0"/>
              </a:spcBef>
            </a:pPr>
            <a:r>
              <a:rPr lang="en-US" sz="2400" dirty="0">
                <a:latin typeface="Calibri" panose="020F0502020204030204" pitchFamily="34" charset="0"/>
                <a:cs typeface="Arial" panose="020B0604020202020204" pitchFamily="34" charset="0"/>
              </a:rPr>
              <a:t>In this project, the chosen design verification method was UVM</a:t>
            </a:r>
          </a:p>
        </p:txBody>
      </p:sp>
    </p:spTree>
    <p:extLst>
      <p:ext uri="{BB962C8B-B14F-4D97-AF65-F5344CB8AC3E}">
        <p14:creationId xmlns:p14="http://schemas.microsoft.com/office/powerpoint/2010/main" val="933835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E2B8-9BBB-4444-B40E-72ACC3124FBB}"/>
              </a:ext>
            </a:extLst>
          </p:cNvPr>
          <p:cNvSpPr>
            <a:spLocks noGrp="1"/>
          </p:cNvSpPr>
          <p:nvPr>
            <p:ph type="title"/>
          </p:nvPr>
        </p:nvSpPr>
        <p:spPr/>
        <p:txBody>
          <a:bodyPr/>
          <a:lstStyle/>
          <a:p>
            <a:r>
              <a:rPr lang="en-US" dirty="0"/>
              <a:t>Test Plan – Test Results</a:t>
            </a:r>
          </a:p>
        </p:txBody>
      </p:sp>
      <p:graphicFrame>
        <p:nvGraphicFramePr>
          <p:cNvPr id="4" name="Table 4">
            <a:extLst>
              <a:ext uri="{FF2B5EF4-FFF2-40B4-BE49-F238E27FC236}">
                <a16:creationId xmlns:a16="http://schemas.microsoft.com/office/drawing/2014/main" id="{7D64812E-4C2F-4788-BE09-AA5B6E030095}"/>
              </a:ext>
            </a:extLst>
          </p:cNvPr>
          <p:cNvGraphicFramePr>
            <a:graphicFrameLocks noGrp="1"/>
          </p:cNvGraphicFramePr>
          <p:nvPr>
            <p:ph idx="1"/>
            <p:extLst>
              <p:ext uri="{D42A27DB-BD31-4B8C-83A1-F6EECF244321}">
                <p14:modId xmlns:p14="http://schemas.microsoft.com/office/powerpoint/2010/main" val="2302326816"/>
              </p:ext>
            </p:extLst>
          </p:nvPr>
        </p:nvGraphicFramePr>
        <p:xfrm>
          <a:off x="838200" y="1825625"/>
          <a:ext cx="10515596" cy="4820920"/>
        </p:xfrm>
        <a:graphic>
          <a:graphicData uri="http://schemas.openxmlformats.org/drawingml/2006/table">
            <a:tbl>
              <a:tblPr firstRow="1" bandRow="1">
                <a:tableStyleId>{5C22544A-7EE6-4342-B048-85BDC9FD1C3A}</a:tableStyleId>
              </a:tblPr>
              <a:tblGrid>
                <a:gridCol w="2397369">
                  <a:extLst>
                    <a:ext uri="{9D8B030D-6E8A-4147-A177-3AD203B41FA5}">
                      <a16:colId xmlns:a16="http://schemas.microsoft.com/office/drawing/2014/main" val="1450622566"/>
                    </a:ext>
                  </a:extLst>
                </a:gridCol>
                <a:gridCol w="2860429">
                  <a:extLst>
                    <a:ext uri="{9D8B030D-6E8A-4147-A177-3AD203B41FA5}">
                      <a16:colId xmlns:a16="http://schemas.microsoft.com/office/drawing/2014/main" val="3745035678"/>
                    </a:ext>
                  </a:extLst>
                </a:gridCol>
                <a:gridCol w="2628899">
                  <a:extLst>
                    <a:ext uri="{9D8B030D-6E8A-4147-A177-3AD203B41FA5}">
                      <a16:colId xmlns:a16="http://schemas.microsoft.com/office/drawing/2014/main" val="1641741759"/>
                    </a:ext>
                  </a:extLst>
                </a:gridCol>
                <a:gridCol w="2628899">
                  <a:extLst>
                    <a:ext uri="{9D8B030D-6E8A-4147-A177-3AD203B41FA5}">
                      <a16:colId xmlns:a16="http://schemas.microsoft.com/office/drawing/2014/main" val="36659064"/>
                    </a:ext>
                  </a:extLst>
                </a:gridCol>
              </a:tblGrid>
              <a:tr h="370840">
                <a:tc>
                  <a:txBody>
                    <a:bodyPr/>
                    <a:lstStyle/>
                    <a:p>
                      <a:r>
                        <a:rPr lang="en-US" dirty="0"/>
                        <a:t>Test Scenario Number</a:t>
                      </a:r>
                    </a:p>
                  </a:txBody>
                  <a:tcPr/>
                </a:tc>
                <a:tc>
                  <a:txBody>
                    <a:bodyPr/>
                    <a:lstStyle/>
                    <a:p>
                      <a:r>
                        <a:rPr lang="en-US" dirty="0"/>
                        <a:t>Number of tests</a:t>
                      </a:r>
                    </a:p>
                  </a:txBody>
                  <a:tcPr/>
                </a:tc>
                <a:tc>
                  <a:txBody>
                    <a:bodyPr/>
                    <a:lstStyle/>
                    <a:p>
                      <a:r>
                        <a:rPr lang="en-US" dirty="0"/>
                        <a:t>Fail number </a:t>
                      </a:r>
                    </a:p>
                  </a:txBody>
                  <a:tcPr/>
                </a:tc>
                <a:tc>
                  <a:txBody>
                    <a:bodyPr/>
                    <a:lstStyle/>
                    <a:p>
                      <a:r>
                        <a:rPr lang="en-US" dirty="0"/>
                        <a:t>Fail Percent [%]</a:t>
                      </a:r>
                    </a:p>
                  </a:txBody>
                  <a:tcPr/>
                </a:tc>
                <a:extLst>
                  <a:ext uri="{0D108BD9-81ED-4DB2-BD59-A6C34878D82A}">
                    <a16:rowId xmlns:a16="http://schemas.microsoft.com/office/drawing/2014/main" val="3931976215"/>
                  </a:ext>
                </a:extLst>
              </a:tr>
              <a:tr h="370840">
                <a:tc>
                  <a:txBody>
                    <a:bodyPr/>
                    <a:lstStyle/>
                    <a:p>
                      <a:r>
                        <a:rPr lang="en-US" dirty="0"/>
                        <a:t>1</a:t>
                      </a:r>
                    </a:p>
                  </a:txBody>
                  <a:tcPr/>
                </a:tc>
                <a:tc>
                  <a:txBody>
                    <a:bodyPr/>
                    <a:lstStyle/>
                    <a:p>
                      <a:r>
                        <a:rPr lang="en-US" dirty="0"/>
                        <a:t>10000</a:t>
                      </a:r>
                    </a:p>
                  </a:txBody>
                  <a:tcPr/>
                </a:tc>
                <a:tc>
                  <a:txBody>
                    <a:bodyPr/>
                    <a:lstStyle/>
                    <a:p>
                      <a:r>
                        <a:rPr lang="en-US" dirty="0"/>
                        <a:t>23</a:t>
                      </a:r>
                    </a:p>
                  </a:txBody>
                  <a:tcPr/>
                </a:tc>
                <a:tc>
                  <a:txBody>
                    <a:bodyPr/>
                    <a:lstStyle/>
                    <a:p>
                      <a:r>
                        <a:rPr lang="en-US" dirty="0"/>
                        <a:t>0.23</a:t>
                      </a:r>
                    </a:p>
                  </a:txBody>
                  <a:tcPr/>
                </a:tc>
                <a:extLst>
                  <a:ext uri="{0D108BD9-81ED-4DB2-BD59-A6C34878D82A}">
                    <a16:rowId xmlns:a16="http://schemas.microsoft.com/office/drawing/2014/main" val="1328172507"/>
                  </a:ext>
                </a:extLst>
              </a:tr>
              <a:tr h="370840">
                <a:tc>
                  <a:txBody>
                    <a:bodyPr/>
                    <a:lstStyle/>
                    <a:p>
                      <a:r>
                        <a:rPr lang="en-US" dirty="0"/>
                        <a:t>2</a:t>
                      </a:r>
                    </a:p>
                  </a:txBody>
                  <a:tcPr/>
                </a:tc>
                <a:tc>
                  <a:txBody>
                    <a:bodyPr/>
                    <a:lstStyle/>
                    <a:p>
                      <a:r>
                        <a:rPr lang="en-US" dirty="0"/>
                        <a:t>10000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409176"/>
                  </a:ext>
                </a:extLst>
              </a:tr>
              <a:tr h="370840">
                <a:tc>
                  <a:txBody>
                    <a:bodyPr/>
                    <a:lstStyle/>
                    <a:p>
                      <a:r>
                        <a:rPr lang="en-US" dirty="0"/>
                        <a:t>3</a:t>
                      </a:r>
                    </a:p>
                  </a:txBody>
                  <a:tcPr/>
                </a:tc>
                <a:tc>
                  <a:txBody>
                    <a:bodyPr/>
                    <a:lstStyle/>
                    <a:p>
                      <a:r>
                        <a:rPr lang="en-US" dirty="0"/>
                        <a:t>10000</a:t>
                      </a:r>
                    </a:p>
                  </a:txBody>
                  <a:tcPr/>
                </a:tc>
                <a:tc>
                  <a:txBody>
                    <a:bodyPr/>
                    <a:lstStyle/>
                    <a:p>
                      <a:r>
                        <a:rPr lang="en-US" dirty="0"/>
                        <a:t>4</a:t>
                      </a:r>
                    </a:p>
                  </a:txBody>
                  <a:tcPr/>
                </a:tc>
                <a:tc>
                  <a:txBody>
                    <a:bodyPr/>
                    <a:lstStyle/>
                    <a:p>
                      <a:r>
                        <a:rPr lang="en-US" dirty="0"/>
                        <a:t>0.4</a:t>
                      </a:r>
                    </a:p>
                  </a:txBody>
                  <a:tcPr/>
                </a:tc>
                <a:extLst>
                  <a:ext uri="{0D108BD9-81ED-4DB2-BD59-A6C34878D82A}">
                    <a16:rowId xmlns:a16="http://schemas.microsoft.com/office/drawing/2014/main" val="3528804808"/>
                  </a:ext>
                </a:extLst>
              </a:tr>
              <a:tr h="370840">
                <a:tc>
                  <a:txBody>
                    <a:bodyPr/>
                    <a:lstStyle/>
                    <a:p>
                      <a:r>
                        <a:rPr lang="en-US" dirty="0"/>
                        <a:t>4</a:t>
                      </a:r>
                    </a:p>
                  </a:txBody>
                  <a:tcPr/>
                </a:tc>
                <a:tc>
                  <a:txBody>
                    <a:bodyPr/>
                    <a:lstStyle/>
                    <a:p>
                      <a:r>
                        <a:rPr lang="en-US" dirty="0"/>
                        <a:t>11</a:t>
                      </a:r>
                    </a:p>
                  </a:txBody>
                  <a:tcPr/>
                </a:tc>
                <a:tc>
                  <a:txBody>
                    <a:bodyPr/>
                    <a:lstStyle/>
                    <a:p>
                      <a:r>
                        <a:rPr lang="en-US" dirty="0"/>
                        <a:t>4</a:t>
                      </a:r>
                    </a:p>
                  </a:txBody>
                  <a:tcPr/>
                </a:tc>
                <a:tc>
                  <a:txBody>
                    <a:bodyPr/>
                    <a:lstStyle/>
                    <a:p>
                      <a:r>
                        <a:rPr lang="en-US" dirty="0"/>
                        <a:t>36.36</a:t>
                      </a:r>
                    </a:p>
                  </a:txBody>
                  <a:tcPr/>
                </a:tc>
                <a:extLst>
                  <a:ext uri="{0D108BD9-81ED-4DB2-BD59-A6C34878D82A}">
                    <a16:rowId xmlns:a16="http://schemas.microsoft.com/office/drawing/2014/main" val="2878062095"/>
                  </a:ext>
                </a:extLst>
              </a:tr>
              <a:tr h="370840">
                <a:tc>
                  <a:txBody>
                    <a:bodyPr/>
                    <a:lstStyle/>
                    <a:p>
                      <a:r>
                        <a:rPr lang="en-US" dirty="0"/>
                        <a:t>5</a:t>
                      </a:r>
                    </a:p>
                  </a:txBody>
                  <a:tcPr/>
                </a:tc>
                <a:tc>
                  <a:txBody>
                    <a:bodyPr/>
                    <a:lstStyle/>
                    <a:p>
                      <a:r>
                        <a:rPr lang="en-US" dirty="0"/>
                        <a:t>10</a:t>
                      </a:r>
                    </a:p>
                  </a:txBody>
                  <a:tcPr/>
                </a:tc>
                <a:tc>
                  <a:txBody>
                    <a:bodyPr/>
                    <a:lstStyle/>
                    <a:p>
                      <a:r>
                        <a:rPr lang="en-US" dirty="0"/>
                        <a:t>5</a:t>
                      </a:r>
                    </a:p>
                  </a:txBody>
                  <a:tcPr/>
                </a:tc>
                <a:tc>
                  <a:txBody>
                    <a:bodyPr/>
                    <a:lstStyle/>
                    <a:p>
                      <a:r>
                        <a:rPr lang="en-US" dirty="0"/>
                        <a:t>50</a:t>
                      </a:r>
                    </a:p>
                  </a:txBody>
                  <a:tcPr/>
                </a:tc>
                <a:extLst>
                  <a:ext uri="{0D108BD9-81ED-4DB2-BD59-A6C34878D82A}">
                    <a16:rowId xmlns:a16="http://schemas.microsoft.com/office/drawing/2014/main" val="1403273888"/>
                  </a:ext>
                </a:extLst>
              </a:tr>
              <a:tr h="370840">
                <a:tc>
                  <a:txBody>
                    <a:bodyPr/>
                    <a:lstStyle/>
                    <a:p>
                      <a:r>
                        <a:rPr lang="en-US" dirty="0"/>
                        <a:t>6</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92146184"/>
                  </a:ext>
                </a:extLst>
              </a:tr>
              <a:tr h="370840">
                <a:tc>
                  <a:txBody>
                    <a:bodyPr/>
                    <a:lstStyle/>
                    <a:p>
                      <a:r>
                        <a:rPr lang="en-US" dirty="0"/>
                        <a:t>7</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2561251"/>
                  </a:ext>
                </a:extLst>
              </a:tr>
              <a:tr h="370840">
                <a:tc>
                  <a:txBody>
                    <a:bodyPr/>
                    <a:lstStyle/>
                    <a:p>
                      <a:r>
                        <a:rPr lang="en-US" dirty="0"/>
                        <a:t>8</a:t>
                      </a:r>
                    </a:p>
                  </a:txBody>
                  <a:tcPr/>
                </a:tc>
                <a:tc>
                  <a:txBody>
                    <a:bodyPr/>
                    <a:lstStyle/>
                    <a:p>
                      <a:r>
                        <a:rPr lang="en-US" dirty="0"/>
                        <a:t>10</a:t>
                      </a:r>
                    </a:p>
                  </a:txBody>
                  <a:tcPr/>
                </a:tc>
                <a:tc>
                  <a:txBody>
                    <a:bodyPr/>
                    <a:lstStyle/>
                    <a:p>
                      <a:r>
                        <a:rPr lang="en-US" dirty="0"/>
                        <a:t>9</a:t>
                      </a:r>
                    </a:p>
                  </a:txBody>
                  <a:tcPr/>
                </a:tc>
                <a:tc>
                  <a:txBody>
                    <a:bodyPr/>
                    <a:lstStyle/>
                    <a:p>
                      <a:r>
                        <a:rPr lang="en-US" dirty="0"/>
                        <a:t>90</a:t>
                      </a:r>
                    </a:p>
                  </a:txBody>
                  <a:tcPr/>
                </a:tc>
                <a:extLst>
                  <a:ext uri="{0D108BD9-81ED-4DB2-BD59-A6C34878D82A}">
                    <a16:rowId xmlns:a16="http://schemas.microsoft.com/office/drawing/2014/main" val="1315809388"/>
                  </a:ext>
                </a:extLst>
              </a:tr>
              <a:tr h="370840">
                <a:tc>
                  <a:txBody>
                    <a:bodyPr/>
                    <a:lstStyle/>
                    <a:p>
                      <a:r>
                        <a:rPr lang="en-US" dirty="0"/>
                        <a:t>9</a:t>
                      </a:r>
                    </a:p>
                  </a:txBody>
                  <a:tcPr/>
                </a:tc>
                <a:tc>
                  <a:txBody>
                    <a:bodyPr/>
                    <a:lstStyle/>
                    <a:p>
                      <a:r>
                        <a:rPr lang="en-US" dirty="0"/>
                        <a:t>10</a:t>
                      </a:r>
                    </a:p>
                  </a:txBody>
                  <a:tcPr/>
                </a:tc>
                <a:tc>
                  <a:txBody>
                    <a:bodyPr/>
                    <a:lstStyle/>
                    <a:p>
                      <a:r>
                        <a:rPr lang="en-US" dirty="0"/>
                        <a:t>3 </a:t>
                      </a:r>
                    </a:p>
                  </a:txBody>
                  <a:tcPr/>
                </a:tc>
                <a:tc>
                  <a:txBody>
                    <a:bodyPr/>
                    <a:lstStyle/>
                    <a:p>
                      <a:r>
                        <a:rPr lang="en-US" dirty="0"/>
                        <a:t>30</a:t>
                      </a:r>
                    </a:p>
                  </a:txBody>
                  <a:tcPr/>
                </a:tc>
                <a:extLst>
                  <a:ext uri="{0D108BD9-81ED-4DB2-BD59-A6C34878D82A}">
                    <a16:rowId xmlns:a16="http://schemas.microsoft.com/office/drawing/2014/main" val="3028410000"/>
                  </a:ext>
                </a:extLst>
              </a:tr>
              <a:tr h="370840">
                <a:tc>
                  <a:txBody>
                    <a:bodyPr/>
                    <a:lstStyle/>
                    <a:p>
                      <a:r>
                        <a:rPr lang="en-US" dirty="0"/>
                        <a:t>10</a:t>
                      </a:r>
                    </a:p>
                  </a:txBody>
                  <a:tcPr/>
                </a:tc>
                <a:tc>
                  <a:txBody>
                    <a:bodyPr/>
                    <a:lstStyle/>
                    <a:p>
                      <a:r>
                        <a:rPr lang="en-US" dirty="0"/>
                        <a:t>10</a:t>
                      </a:r>
                    </a:p>
                  </a:txBody>
                  <a:tcPr/>
                </a:tc>
                <a:tc>
                  <a:txBody>
                    <a:bodyPr/>
                    <a:lstStyle/>
                    <a:p>
                      <a:r>
                        <a:rPr lang="en-US" dirty="0"/>
                        <a:t>6</a:t>
                      </a:r>
                    </a:p>
                  </a:txBody>
                  <a:tcPr/>
                </a:tc>
                <a:tc>
                  <a:txBody>
                    <a:bodyPr/>
                    <a:lstStyle/>
                    <a:p>
                      <a:r>
                        <a:rPr lang="en-US" dirty="0"/>
                        <a:t>60</a:t>
                      </a:r>
                    </a:p>
                  </a:txBody>
                  <a:tcPr/>
                </a:tc>
                <a:extLst>
                  <a:ext uri="{0D108BD9-81ED-4DB2-BD59-A6C34878D82A}">
                    <a16:rowId xmlns:a16="http://schemas.microsoft.com/office/drawing/2014/main" val="2300435837"/>
                  </a:ext>
                </a:extLst>
              </a:tr>
              <a:tr h="370840">
                <a:tc>
                  <a:txBody>
                    <a:bodyPr/>
                    <a:lstStyle/>
                    <a:p>
                      <a:r>
                        <a:rPr lang="en-US" dirty="0"/>
                        <a:t>11</a:t>
                      </a:r>
                    </a:p>
                  </a:txBody>
                  <a:tcPr/>
                </a:tc>
                <a:tc>
                  <a:txBody>
                    <a:bodyPr/>
                    <a:lstStyle/>
                    <a:p>
                      <a:r>
                        <a:rPr lang="en-US" dirty="0"/>
                        <a:t>10000</a:t>
                      </a:r>
                    </a:p>
                  </a:txBody>
                  <a:tcPr/>
                </a:tc>
                <a:tc>
                  <a:txBody>
                    <a:bodyPr/>
                    <a:lstStyle/>
                    <a:p>
                      <a:r>
                        <a:rPr lang="en-US" dirty="0"/>
                        <a:t>1941</a:t>
                      </a:r>
                    </a:p>
                  </a:txBody>
                  <a:tcPr/>
                </a:tc>
                <a:tc>
                  <a:txBody>
                    <a:bodyPr/>
                    <a:lstStyle/>
                    <a:p>
                      <a:r>
                        <a:rPr lang="en-US" dirty="0"/>
                        <a:t>19.41</a:t>
                      </a:r>
                    </a:p>
                  </a:txBody>
                  <a:tcPr/>
                </a:tc>
                <a:extLst>
                  <a:ext uri="{0D108BD9-81ED-4DB2-BD59-A6C34878D82A}">
                    <a16:rowId xmlns:a16="http://schemas.microsoft.com/office/drawing/2014/main" val="523635152"/>
                  </a:ext>
                </a:extLst>
              </a:tr>
              <a:tr h="370840">
                <a:tc>
                  <a:txBody>
                    <a:bodyPr/>
                    <a:lstStyle/>
                    <a:p>
                      <a:r>
                        <a:rPr lang="en-US" dirty="0"/>
                        <a:t>12</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67581675"/>
                  </a:ext>
                </a:extLst>
              </a:tr>
            </a:tbl>
          </a:graphicData>
        </a:graphic>
      </p:graphicFrame>
    </p:spTree>
    <p:extLst>
      <p:ext uri="{BB962C8B-B14F-4D97-AF65-F5344CB8AC3E}">
        <p14:creationId xmlns:p14="http://schemas.microsoft.com/office/powerpoint/2010/main" val="238969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E91-7F5E-4396-B4E5-27D9E2F8834F}"/>
              </a:ext>
            </a:extLst>
          </p:cNvPr>
          <p:cNvSpPr>
            <a:spLocks noGrp="1"/>
          </p:cNvSpPr>
          <p:nvPr>
            <p:ph type="title"/>
          </p:nvPr>
        </p:nvSpPr>
        <p:spPr/>
        <p:txBody>
          <a:bodyPr/>
          <a:lstStyle/>
          <a:p>
            <a:r>
              <a:rPr lang="en-US" dirty="0"/>
              <a:t>Bug Fixes - Negative values bug</a:t>
            </a:r>
          </a:p>
        </p:txBody>
      </p:sp>
      <p:sp>
        <p:nvSpPr>
          <p:cNvPr id="3" name="Content Placeholder 2">
            <a:extLst>
              <a:ext uri="{FF2B5EF4-FFF2-40B4-BE49-F238E27FC236}">
                <a16:creationId xmlns:a16="http://schemas.microsoft.com/office/drawing/2014/main" id="{DCE65B34-9296-43C2-8632-060305F841DF}"/>
              </a:ext>
            </a:extLst>
          </p:cNvPr>
          <p:cNvSpPr>
            <a:spLocks noGrp="1"/>
          </p:cNvSpPr>
          <p:nvPr>
            <p:ph idx="1"/>
          </p:nvPr>
        </p:nvSpPr>
        <p:spPr/>
        <p:txBody>
          <a:bodyPr>
            <a:norm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While building the verification environment, a “sanity check test” done in order to verify if the UVM environments works, the results from the DUT indicated a bug. This bug was apparently connected related to the DUT’s inability to recognize negative values. This bug was fixed by the following steps:</a:t>
            </a:r>
          </a:p>
          <a:p>
            <a:pPr marL="800100" lvl="1" indent="-342900">
              <a:buFont typeface="+mj-lt"/>
              <a:buAutoNum type="arabicPeriod"/>
            </a:pPr>
            <a:r>
              <a:rPr lang="en-US" sz="2000" dirty="0">
                <a:latin typeface="Calibri" panose="020F0502020204030204" pitchFamily="34" charset="0"/>
                <a:cs typeface="Arial" panose="020B0604020202020204" pitchFamily="34" charset="0"/>
              </a:rPr>
              <a:t>Fix sign representation of variables</a:t>
            </a:r>
          </a:p>
          <a:p>
            <a:pPr marL="800100" lvl="1" indent="-342900">
              <a:buFont typeface="+mj-lt"/>
              <a:buAutoNum type="arabicPeriod"/>
            </a:pPr>
            <a:r>
              <a:rPr lang="en-US" sz="2000" dirty="0">
                <a:latin typeface="Calibri" panose="020F0502020204030204" pitchFamily="34" charset="0"/>
                <a:cs typeface="Arial" panose="020B0604020202020204" pitchFamily="34" charset="0"/>
              </a:rPr>
              <a:t>Fix 2's complement representation </a:t>
            </a:r>
            <a:r>
              <a:rPr lang="en-US" sz="2000" dirty="0">
                <a:effectLst/>
                <a:latin typeface="Calibri" panose="020F0502020204030204" pitchFamily="34" charset="0"/>
                <a:ea typeface="Calibri" panose="020F0502020204030204" pitchFamily="34" charset="0"/>
                <a:cs typeface="Arial" panose="020B0604020202020204" pitchFamily="34" charset="0"/>
              </a:rPr>
              <a:t>of numbers</a:t>
            </a:r>
            <a:endParaRPr lang="en-US" sz="2800" dirty="0"/>
          </a:p>
        </p:txBody>
      </p:sp>
    </p:spTree>
    <p:extLst>
      <p:ext uri="{BB962C8B-B14F-4D97-AF65-F5344CB8AC3E}">
        <p14:creationId xmlns:p14="http://schemas.microsoft.com/office/powerpoint/2010/main" val="1729528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88E5-8359-4CF4-89B0-E94979F8B74F}"/>
              </a:ext>
            </a:extLst>
          </p:cNvPr>
          <p:cNvSpPr>
            <a:spLocks noGrp="1"/>
          </p:cNvSpPr>
          <p:nvPr>
            <p:ph type="title"/>
          </p:nvPr>
        </p:nvSpPr>
        <p:spPr/>
        <p:txBody>
          <a:bodyPr/>
          <a:lstStyle/>
          <a:p>
            <a:r>
              <a:rPr lang="en-US" dirty="0"/>
              <a:t>Bug Fixes - Combinatorial sensitivity list missing item</a:t>
            </a:r>
          </a:p>
        </p:txBody>
      </p:sp>
      <p:sp>
        <p:nvSpPr>
          <p:cNvPr id="3" name="Content Placeholder 2">
            <a:extLst>
              <a:ext uri="{FF2B5EF4-FFF2-40B4-BE49-F238E27FC236}">
                <a16:creationId xmlns:a16="http://schemas.microsoft.com/office/drawing/2014/main" id="{CCC9E19C-164F-492A-950F-B33731A56B8C}"/>
              </a:ext>
            </a:extLst>
          </p:cNvPr>
          <p:cNvSpPr>
            <a:spLocks noGrp="1"/>
          </p:cNvSpPr>
          <p:nvPr>
            <p:ph idx="1"/>
          </p:nvPr>
        </p:nvSpPr>
        <p:spPr/>
        <p:txBody>
          <a:bodyPr>
            <a:normAutofit fontScale="85000" lnSpcReduction="10000"/>
          </a:bodyPr>
          <a:lstStyle/>
          <a:p>
            <a:r>
              <a:rPr lang="en-US" dirty="0"/>
              <a:t>In </a:t>
            </a:r>
            <a:r>
              <a:rPr lang="en-US" dirty="0" err="1"/>
              <a:t>convergence_check_block</a:t>
            </a:r>
            <a:r>
              <a:rPr lang="en-US" dirty="0"/>
              <a:t>, the new calculated centroids of each iteration are checked for convergence by comparing them to the last iteration’s centroids values(one by one). In the case where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 which come as input from prior module (new means calculation block).</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a:p>
            <a:endParaRPr lang="en-US" dirty="0"/>
          </a:p>
        </p:txBody>
      </p:sp>
    </p:spTree>
    <p:extLst>
      <p:ext uri="{BB962C8B-B14F-4D97-AF65-F5344CB8AC3E}">
        <p14:creationId xmlns:p14="http://schemas.microsoft.com/office/powerpoint/2010/main" val="2015299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90B2-7775-4063-B3A8-C64157372A34}"/>
              </a:ext>
            </a:extLst>
          </p:cNvPr>
          <p:cNvSpPr>
            <a:spLocks noGrp="1"/>
          </p:cNvSpPr>
          <p:nvPr>
            <p:ph type="title"/>
          </p:nvPr>
        </p:nvSpPr>
        <p:spPr>
          <a:xfrm>
            <a:off x="838200" y="365125"/>
            <a:ext cx="10515600" cy="1674690"/>
          </a:xfrm>
        </p:spPr>
        <p:txBody>
          <a:bodyPr>
            <a:normAutofit fontScale="90000"/>
          </a:bodyPr>
          <a:lstStyle/>
          <a:p>
            <a:r>
              <a:rPr lang="en-US" dirty="0"/>
              <a:t>Bug Fixes - Correction of the wrong controller signal toggle during state machine transitions, in the 2nd state of </a:t>
            </a:r>
            <a:r>
              <a:rPr lang="en-US" dirty="0" err="1"/>
              <a:t>empty_pipe</a:t>
            </a:r>
            <a:endParaRPr lang="en-US" dirty="0"/>
          </a:p>
        </p:txBody>
      </p:sp>
      <p:sp>
        <p:nvSpPr>
          <p:cNvPr id="3" name="Content Placeholder 2">
            <a:extLst>
              <a:ext uri="{FF2B5EF4-FFF2-40B4-BE49-F238E27FC236}">
                <a16:creationId xmlns:a16="http://schemas.microsoft.com/office/drawing/2014/main" id="{CF84E892-33BA-40F5-8F11-E69EBD08CC37}"/>
              </a:ext>
            </a:extLst>
          </p:cNvPr>
          <p:cNvSpPr>
            <a:spLocks noGrp="1"/>
          </p:cNvSpPr>
          <p:nvPr>
            <p:ph idx="1"/>
          </p:nvPr>
        </p:nvSpPr>
        <p:spPr>
          <a:xfrm>
            <a:off x="838200" y="2039815"/>
            <a:ext cx="10515600" cy="4351338"/>
          </a:xfrm>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is in charge of determining when to sample data point, which comes as input from the RAM to the classification block.</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t>
            </a:r>
            <a:r>
              <a:rPr lang="en-US" sz="1800" dirty="0" err="1">
                <a:effectLst/>
                <a:latin typeface="Calibri" panose="020F0502020204030204" pitchFamily="34" charset="0"/>
                <a:ea typeface="Calibri" panose="020F0502020204030204" pitchFamily="34" charset="0"/>
                <a:cs typeface="Arial" panose="020B0604020202020204" pitchFamily="34" charset="0"/>
              </a:rPr>
              <a:t>ccumulators</a:t>
            </a:r>
            <a:r>
              <a:rPr lang="en-US" sz="1800" dirty="0">
                <a:effectLst/>
                <a:latin typeface="Calibri" panose="020F0502020204030204" pitchFamily="34" charset="0"/>
                <a:ea typeface="Calibri" panose="020F0502020204030204" pitchFamily="34" charset="0"/>
                <a:cs typeface="Arial" panose="020B0604020202020204" pitchFamily="34" charset="0"/>
              </a:rPr>
              <a:t>(“garbage” data may be present in the pipe) . Therefore, there is a need to pull down the enable so at that in the next state, which is "calculate new means", there would be no sampling of any more data points.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There was a bug which we sampled one more data point since we pulled down the signal only at the "calculate new means" state. Pulling it down one state/cycle earlier, removed the bug.</a:t>
            </a:r>
          </a:p>
          <a:p>
            <a:pPr marL="0" indent="0">
              <a:buNone/>
            </a:pPr>
            <a:endParaRPr lang="en-US" dirty="0"/>
          </a:p>
        </p:txBody>
      </p:sp>
    </p:spTree>
    <p:extLst>
      <p:ext uri="{BB962C8B-B14F-4D97-AF65-F5344CB8AC3E}">
        <p14:creationId xmlns:p14="http://schemas.microsoft.com/office/powerpoint/2010/main" val="1350280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8E6B-54F9-4DD6-9DFD-6AC6F1C83236}"/>
              </a:ext>
            </a:extLst>
          </p:cNvPr>
          <p:cNvSpPr>
            <a:spLocks noGrp="1"/>
          </p:cNvSpPr>
          <p:nvPr>
            <p:ph type="title"/>
          </p:nvPr>
        </p:nvSpPr>
        <p:spPr/>
        <p:txBody>
          <a:bodyPr/>
          <a:lstStyle/>
          <a:p>
            <a:r>
              <a:rPr lang="en-US" dirty="0"/>
              <a:t>Coverage results</a:t>
            </a:r>
          </a:p>
        </p:txBody>
      </p:sp>
      <p:sp>
        <p:nvSpPr>
          <p:cNvPr id="3" name="Content Placeholder 2">
            <a:extLst>
              <a:ext uri="{FF2B5EF4-FFF2-40B4-BE49-F238E27FC236}">
                <a16:creationId xmlns:a16="http://schemas.microsoft.com/office/drawing/2014/main" id="{25D95C08-20E5-4833-AC44-F856CE440FAA}"/>
              </a:ext>
            </a:extLst>
          </p:cNvPr>
          <p:cNvSpPr>
            <a:spLocks noGrp="1"/>
          </p:cNvSpPr>
          <p:nvPr>
            <p:ph idx="1"/>
          </p:nvPr>
        </p:nvSpPr>
        <p:spPr>
          <a:xfrm>
            <a:off x="838200" y="1825625"/>
            <a:ext cx="5257800" cy="4351338"/>
          </a:xfrm>
        </p:spPr>
        <p:txBody>
          <a:bodyPr>
            <a:normAutofit/>
          </a:bodyPr>
          <a:lstStyle/>
          <a:p>
            <a:r>
              <a:rPr lang="en-US" dirty="0"/>
              <a:t>Coverage was performed for the test line called </a:t>
            </a:r>
            <a:r>
              <a:rPr lang="en-US" dirty="0" err="1"/>
              <a:t>Robustnessbecause</a:t>
            </a:r>
            <a:r>
              <a:rPr lang="en-US" dirty="0"/>
              <a:t> it is the most “random” test line(every input for the DUT is randomly generated) and it has the biggest number of tests.</a:t>
            </a:r>
          </a:p>
          <a:p>
            <a:r>
              <a:rPr lang="en-US" dirty="0"/>
              <a:t> The total coverage results can be seen in the following figure:</a:t>
            </a:r>
          </a:p>
          <a:p>
            <a:endParaRPr lang="en-US" dirty="0"/>
          </a:p>
        </p:txBody>
      </p:sp>
      <p:pic>
        <p:nvPicPr>
          <p:cNvPr id="5" name="Picture 4">
            <a:extLst>
              <a:ext uri="{FF2B5EF4-FFF2-40B4-BE49-F238E27FC236}">
                <a16:creationId xmlns:a16="http://schemas.microsoft.com/office/drawing/2014/main" id="{478723D7-98A4-42D7-8A81-6A84E1658C27}"/>
              </a:ext>
            </a:extLst>
          </p:cNvPr>
          <p:cNvPicPr/>
          <p:nvPr/>
        </p:nvPicPr>
        <p:blipFill>
          <a:blip r:embed="rId2"/>
          <a:stretch>
            <a:fillRect/>
          </a:stretch>
        </p:blipFill>
        <p:spPr>
          <a:xfrm>
            <a:off x="6670138" y="1347153"/>
            <a:ext cx="4000500" cy="4829810"/>
          </a:xfrm>
          <a:prstGeom prst="rect">
            <a:avLst/>
          </a:prstGeom>
        </p:spPr>
      </p:pic>
    </p:spTree>
    <p:extLst>
      <p:ext uri="{BB962C8B-B14F-4D97-AF65-F5344CB8AC3E}">
        <p14:creationId xmlns:p14="http://schemas.microsoft.com/office/powerpoint/2010/main" val="1642952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231F-21BC-491E-9F16-E27FA91DA490}"/>
              </a:ext>
            </a:extLst>
          </p:cNvPr>
          <p:cNvSpPr>
            <a:spLocks noGrp="1"/>
          </p:cNvSpPr>
          <p:nvPr>
            <p:ph type="title"/>
          </p:nvPr>
        </p:nvSpPr>
        <p:spPr/>
        <p:txBody>
          <a:bodyPr/>
          <a:lstStyle/>
          <a:p>
            <a:r>
              <a:rPr lang="en-US" dirty="0"/>
              <a:t>Coverage results – Code Coverage</a:t>
            </a:r>
          </a:p>
        </p:txBody>
      </p:sp>
      <p:sp>
        <p:nvSpPr>
          <p:cNvPr id="3" name="Content Placeholder 2">
            <a:extLst>
              <a:ext uri="{FF2B5EF4-FFF2-40B4-BE49-F238E27FC236}">
                <a16:creationId xmlns:a16="http://schemas.microsoft.com/office/drawing/2014/main" id="{F703CFE2-84B8-4DF2-9187-5106352ABC3A}"/>
              </a:ext>
            </a:extLst>
          </p:cNvPr>
          <p:cNvSpPr>
            <a:spLocks noGrp="1"/>
          </p:cNvSpPr>
          <p:nvPr>
            <p:ph idx="1"/>
          </p:nvPr>
        </p:nvSpPr>
        <p:spPr>
          <a:xfrm>
            <a:off x="838200" y="1825625"/>
            <a:ext cx="3719732" cy="4351338"/>
          </a:xfrm>
        </p:spPr>
        <p:txBody>
          <a:bodyPr/>
          <a:lstStyle/>
          <a:p>
            <a:r>
              <a:rPr lang="en-US" dirty="0"/>
              <a:t>As can be seen from the attached </a:t>
            </a:r>
            <a:r>
              <a:rPr lang="en-US" dirty="0" err="1"/>
              <a:t>figure,the</a:t>
            </a:r>
            <a:r>
              <a:rPr lang="en-US" dirty="0"/>
              <a:t> total code coverage was 91.43%.The following figure details the code coverage from the DUT modules:</a:t>
            </a:r>
          </a:p>
        </p:txBody>
      </p:sp>
      <p:pic>
        <p:nvPicPr>
          <p:cNvPr id="5" name="Picture 4">
            <a:extLst>
              <a:ext uri="{FF2B5EF4-FFF2-40B4-BE49-F238E27FC236}">
                <a16:creationId xmlns:a16="http://schemas.microsoft.com/office/drawing/2014/main" id="{554C89C5-ECB0-46A5-AE55-2653730C9499}"/>
              </a:ext>
            </a:extLst>
          </p:cNvPr>
          <p:cNvPicPr/>
          <p:nvPr/>
        </p:nvPicPr>
        <p:blipFill>
          <a:blip r:embed="rId2"/>
          <a:stretch>
            <a:fillRect/>
          </a:stretch>
        </p:blipFill>
        <p:spPr>
          <a:xfrm>
            <a:off x="5519225" y="2001715"/>
            <a:ext cx="5486400" cy="3642360"/>
          </a:xfrm>
          <a:prstGeom prst="rect">
            <a:avLst/>
          </a:prstGeom>
        </p:spPr>
      </p:pic>
    </p:spTree>
    <p:extLst>
      <p:ext uri="{BB962C8B-B14F-4D97-AF65-F5344CB8AC3E}">
        <p14:creationId xmlns:p14="http://schemas.microsoft.com/office/powerpoint/2010/main" val="3536897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2E9A-AE79-4FC7-B9E1-B0E9943ED8DE}"/>
              </a:ext>
            </a:extLst>
          </p:cNvPr>
          <p:cNvSpPr>
            <a:spLocks noGrp="1"/>
          </p:cNvSpPr>
          <p:nvPr>
            <p:ph type="title"/>
          </p:nvPr>
        </p:nvSpPr>
        <p:spPr/>
        <p:txBody>
          <a:bodyPr/>
          <a:lstStyle/>
          <a:p>
            <a:r>
              <a:rPr lang="en-US" dirty="0"/>
              <a:t>Coverage results – Functional Coverage</a:t>
            </a:r>
          </a:p>
        </p:txBody>
      </p:sp>
      <p:sp>
        <p:nvSpPr>
          <p:cNvPr id="3" name="Content Placeholder 2">
            <a:extLst>
              <a:ext uri="{FF2B5EF4-FFF2-40B4-BE49-F238E27FC236}">
                <a16:creationId xmlns:a16="http://schemas.microsoft.com/office/drawing/2014/main" id="{15218B08-7861-4E5F-9CDF-276C046700A6}"/>
              </a:ext>
            </a:extLst>
          </p:cNvPr>
          <p:cNvSpPr>
            <a:spLocks noGrp="1"/>
          </p:cNvSpPr>
          <p:nvPr>
            <p:ph idx="1"/>
          </p:nvPr>
        </p:nvSpPr>
        <p:spPr/>
        <p:txBody>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NUM_POINTS - This cover group samples the number of data points randomly generated for each test, to verify that all values  of this variable are uniformly distributed between 8 and 512.</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DATA_VALUE - This cover group samples the values of each one of the seven coordinates of all data points randomly generated for each test, to verify that all values  of this variable are uniformly distributed between all the possible values.</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CENTX_VALUE - This cover group samples the value of each one of the seven coordinates of centroid X, randomly generated at each test, to verify that all values of this variable are uniformly distributed between all the possible values.</a:t>
            </a:r>
          </a:p>
          <a:p>
            <a:endParaRPr lang="en-US" dirty="0"/>
          </a:p>
        </p:txBody>
      </p:sp>
    </p:spTree>
    <p:extLst>
      <p:ext uri="{BB962C8B-B14F-4D97-AF65-F5344CB8AC3E}">
        <p14:creationId xmlns:p14="http://schemas.microsoft.com/office/powerpoint/2010/main" val="3646463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NUM_POINST</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As</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can be seen form the figures attached, the number of points in all the tests was uniformly distributed between 8 and 512.</a:t>
            </a:r>
          </a:p>
          <a:p>
            <a:endParaRPr lang="en-US" sz="3600" dirty="0"/>
          </a:p>
        </p:txBody>
      </p:sp>
      <p:pic>
        <p:nvPicPr>
          <p:cNvPr id="4" name="Picture 3">
            <a:extLst>
              <a:ext uri="{FF2B5EF4-FFF2-40B4-BE49-F238E27FC236}">
                <a16:creationId xmlns:a16="http://schemas.microsoft.com/office/drawing/2014/main" id="{9A52836D-2C3C-49EC-81A3-771BA3F59E9F}"/>
              </a:ext>
            </a:extLst>
          </p:cNvPr>
          <p:cNvPicPr/>
          <p:nvPr/>
        </p:nvPicPr>
        <p:blipFill>
          <a:blip r:embed="rId2"/>
          <a:stretch>
            <a:fillRect/>
          </a:stretch>
        </p:blipFill>
        <p:spPr>
          <a:xfrm>
            <a:off x="3896751" y="2073934"/>
            <a:ext cx="6630572" cy="3707888"/>
          </a:xfrm>
          <a:prstGeom prst="rect">
            <a:avLst/>
          </a:prstGeom>
        </p:spPr>
      </p:pic>
    </p:spTree>
    <p:extLst>
      <p:ext uri="{BB962C8B-B14F-4D97-AF65-F5344CB8AC3E}">
        <p14:creationId xmlns:p14="http://schemas.microsoft.com/office/powerpoint/2010/main" val="2110487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DATA_VALUE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fontScale="77500" lnSpcReduction="20000"/>
          </a:bodyPr>
          <a:lstStyle/>
          <a:p>
            <a:r>
              <a:rPr lang="en-US" sz="3600" dirty="0"/>
              <a:t>As can be seen form the figures attached, for all data points, the values of their coordinates were normally distributed between all the possible values in all the tests.</a:t>
            </a:r>
          </a:p>
        </p:txBody>
      </p:sp>
      <p:pic>
        <p:nvPicPr>
          <p:cNvPr id="5" name="Picture 4">
            <a:extLst>
              <a:ext uri="{FF2B5EF4-FFF2-40B4-BE49-F238E27FC236}">
                <a16:creationId xmlns:a16="http://schemas.microsoft.com/office/drawing/2014/main" id="{626FEBA1-B578-482A-A266-65A3AA360BC7}"/>
              </a:ext>
            </a:extLst>
          </p:cNvPr>
          <p:cNvPicPr/>
          <p:nvPr/>
        </p:nvPicPr>
        <p:blipFill>
          <a:blip r:embed="rId2"/>
          <a:stretch>
            <a:fillRect/>
          </a:stretch>
        </p:blipFill>
        <p:spPr>
          <a:xfrm>
            <a:off x="4149969" y="2044700"/>
            <a:ext cx="6588369" cy="4351338"/>
          </a:xfrm>
          <a:prstGeom prst="rect">
            <a:avLst/>
          </a:prstGeom>
        </p:spPr>
      </p:pic>
    </p:spTree>
    <p:extLst>
      <p:ext uri="{BB962C8B-B14F-4D97-AF65-F5344CB8AC3E}">
        <p14:creationId xmlns:p14="http://schemas.microsoft.com/office/powerpoint/2010/main" val="23640781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CENT_VALUE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fontScale="70000" lnSpcReduction="20000"/>
          </a:bodyPr>
          <a:lstStyle/>
          <a:p>
            <a:r>
              <a:rPr lang="en-US" sz="3600" dirty="0"/>
              <a:t>As can be seen form the figure attached, for centroid 1 the values of its coordinates were normally distributed between all the possible values in all the tests. This also is correct for the other 7 centroids.</a:t>
            </a:r>
          </a:p>
        </p:txBody>
      </p:sp>
      <p:pic>
        <p:nvPicPr>
          <p:cNvPr id="6" name="Picture 5">
            <a:extLst>
              <a:ext uri="{FF2B5EF4-FFF2-40B4-BE49-F238E27FC236}">
                <a16:creationId xmlns:a16="http://schemas.microsoft.com/office/drawing/2014/main" id="{20BE9623-66D8-4C26-97A9-041804F9CCD2}"/>
              </a:ext>
            </a:extLst>
          </p:cNvPr>
          <p:cNvPicPr/>
          <p:nvPr/>
        </p:nvPicPr>
        <p:blipFill>
          <a:blip r:embed="rId2"/>
          <a:stretch>
            <a:fillRect/>
          </a:stretch>
        </p:blipFill>
        <p:spPr>
          <a:xfrm>
            <a:off x="4164037" y="1690687"/>
            <a:ext cx="7189763" cy="4802187"/>
          </a:xfrm>
          <a:prstGeom prst="rect">
            <a:avLst/>
          </a:prstGeom>
        </p:spPr>
      </p:pic>
    </p:spTree>
    <p:extLst>
      <p:ext uri="{BB962C8B-B14F-4D97-AF65-F5344CB8AC3E}">
        <p14:creationId xmlns:p14="http://schemas.microsoft.com/office/powerpoint/2010/main" val="85629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78C4-26DF-477B-8556-F1BAA88E581D}"/>
              </a:ext>
            </a:extLst>
          </p:cNvPr>
          <p:cNvSpPr>
            <a:spLocks noGrp="1"/>
          </p:cNvSpPr>
          <p:nvPr>
            <p:ph type="title"/>
          </p:nvPr>
        </p:nvSpPr>
        <p:spPr/>
        <p:txBody>
          <a:bodyPr/>
          <a:lstStyle/>
          <a:p>
            <a:r>
              <a:rPr lang="en-US" dirty="0"/>
              <a:t>UVM</a:t>
            </a:r>
          </a:p>
        </p:txBody>
      </p:sp>
      <p:sp>
        <p:nvSpPr>
          <p:cNvPr id="3" name="Content Placeholder 2">
            <a:extLst>
              <a:ext uri="{FF2B5EF4-FFF2-40B4-BE49-F238E27FC236}">
                <a16:creationId xmlns:a16="http://schemas.microsoft.com/office/drawing/2014/main" id="{6AA172DF-8CEB-445D-A9AE-32CF0229AEA6}"/>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this methodology specifies and lays out a set of guidelines to be followed for creation of verification testbenches. This fact ensures testbench uniformity between different verification teams, cross-compatibility between IPs and standalone environment integration, as well as flexibility and ease of maintaining testbenches. </a:t>
            </a:r>
          </a:p>
          <a:p>
            <a:r>
              <a:rPr lang="en-US" sz="24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stimulus generators and scoreboards. UVM provides a build in base class for each of these components with standardized functions to instantiate, connect and build the test bench environment.</a:t>
            </a:r>
          </a:p>
          <a:p>
            <a:pPr marL="0" indent="0">
              <a:buNone/>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92672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825625"/>
            <a:ext cx="5070231" cy="4351338"/>
          </a:xfrm>
        </p:spPr>
        <p:txBody>
          <a:bodyPr/>
          <a:lstStyle/>
          <a:p>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built in FSM coverage has a low result due to the fact that it checks all transitions for the FSM, even the one which are not legal. Therefore, a cover group for the legal transitions was built. </a:t>
            </a:r>
          </a:p>
          <a:p>
            <a:r>
              <a:rPr lang="en-US" sz="1800" dirty="0">
                <a:effectLst/>
                <a:latin typeface="Calibri" panose="020F0502020204030204" pitchFamily="34" charset="0"/>
                <a:ea typeface="Calibri" panose="020F0502020204030204" pitchFamily="34" charset="0"/>
                <a:cs typeface="Arial" panose="020B0604020202020204" pitchFamily="34" charset="0"/>
              </a:rPr>
              <a:t>The FSM present in the DUT is the one inside the controller module. The cover group for the valid transitions was written according to the transitions and control signals in the following figure, which describes the K means controller FSM: </a:t>
            </a:r>
          </a:p>
          <a:p>
            <a:endParaRPr lang="en-US" dirty="0"/>
          </a:p>
        </p:txBody>
      </p:sp>
      <p:pic>
        <p:nvPicPr>
          <p:cNvPr id="4" name="Picture 3">
            <a:extLst>
              <a:ext uri="{FF2B5EF4-FFF2-40B4-BE49-F238E27FC236}">
                <a16:creationId xmlns:a16="http://schemas.microsoft.com/office/drawing/2014/main" id="{5BAD96CE-78F3-427E-AC57-1B7CE55B21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08763" y="1456728"/>
            <a:ext cx="5176911" cy="5350766"/>
          </a:xfrm>
          <a:prstGeom prst="rect">
            <a:avLst/>
          </a:prstGeom>
          <a:noFill/>
          <a:ln>
            <a:noFill/>
          </a:ln>
        </p:spPr>
      </p:pic>
    </p:spTree>
    <p:extLst>
      <p:ext uri="{BB962C8B-B14F-4D97-AF65-F5344CB8AC3E}">
        <p14:creationId xmlns:p14="http://schemas.microsoft.com/office/powerpoint/2010/main" val="3862353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825625"/>
            <a:ext cx="9853246" cy="467409"/>
          </a:xfrm>
        </p:spPr>
        <p:txBody>
          <a:bodyPr/>
          <a:lstStyle/>
          <a:p>
            <a:pPr marL="0" indent="0">
              <a:buNone/>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FSM states were named according to the following table:</a:t>
            </a:r>
          </a:p>
          <a:p>
            <a:endParaRPr lang="en-US" dirty="0"/>
          </a:p>
        </p:txBody>
      </p:sp>
      <p:graphicFrame>
        <p:nvGraphicFramePr>
          <p:cNvPr id="7" name="Table 6">
            <a:extLst>
              <a:ext uri="{FF2B5EF4-FFF2-40B4-BE49-F238E27FC236}">
                <a16:creationId xmlns:a16="http://schemas.microsoft.com/office/drawing/2014/main" id="{90044C65-A9C2-491F-9BC0-8EB9D0062007}"/>
              </a:ext>
            </a:extLst>
          </p:cNvPr>
          <p:cNvGraphicFramePr>
            <a:graphicFrameLocks noGrp="1"/>
          </p:cNvGraphicFramePr>
          <p:nvPr>
            <p:extLst>
              <p:ext uri="{D42A27DB-BD31-4B8C-83A1-F6EECF244321}">
                <p14:modId xmlns:p14="http://schemas.microsoft.com/office/powerpoint/2010/main" val="3327690795"/>
              </p:ext>
            </p:extLst>
          </p:nvPr>
        </p:nvGraphicFramePr>
        <p:xfrm>
          <a:off x="1083214" y="2293034"/>
          <a:ext cx="8187396" cy="4332454"/>
        </p:xfrm>
        <a:graphic>
          <a:graphicData uri="http://schemas.openxmlformats.org/drawingml/2006/table">
            <a:tbl>
              <a:tblPr firstRow="1" firstCol="1" bandRow="1">
                <a:tableStyleId>{5C22544A-7EE6-4342-B048-85BDC9FD1C3A}</a:tableStyleId>
              </a:tblPr>
              <a:tblGrid>
                <a:gridCol w="3825680">
                  <a:extLst>
                    <a:ext uri="{9D8B030D-6E8A-4147-A177-3AD203B41FA5}">
                      <a16:colId xmlns:a16="http://schemas.microsoft.com/office/drawing/2014/main" val="1748193613"/>
                    </a:ext>
                  </a:extLst>
                </a:gridCol>
                <a:gridCol w="4361716">
                  <a:extLst>
                    <a:ext uri="{9D8B030D-6E8A-4147-A177-3AD203B41FA5}">
                      <a16:colId xmlns:a16="http://schemas.microsoft.com/office/drawing/2014/main" val="974483339"/>
                    </a:ext>
                  </a:extLst>
                </a:gridCol>
              </a:tblGrid>
              <a:tr h="282499">
                <a:tc>
                  <a:txBody>
                    <a:bodyPr/>
                    <a:lstStyle/>
                    <a:p>
                      <a:pPr marL="0" marR="0">
                        <a:lnSpc>
                          <a:spcPct val="107000"/>
                        </a:lnSpc>
                        <a:spcBef>
                          <a:spcPts val="0"/>
                        </a:spcBef>
                        <a:spcAft>
                          <a:spcPts val="0"/>
                        </a:spcAft>
                        <a:tabLst>
                          <a:tab pos="1905000" algn="l"/>
                        </a:tabLst>
                      </a:pPr>
                      <a:r>
                        <a:rPr lang="en-US" sz="2000">
                          <a:effectLst/>
                        </a:rPr>
                        <a:t>Idle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9569974"/>
                  </a:ext>
                </a:extLst>
              </a:tr>
              <a:tr h="282499">
                <a:tc>
                  <a:txBody>
                    <a:bodyPr/>
                    <a:lstStyle/>
                    <a:p>
                      <a:pPr marL="0" marR="0">
                        <a:lnSpc>
                          <a:spcPct val="107000"/>
                        </a:lnSpc>
                        <a:spcBef>
                          <a:spcPts val="0"/>
                        </a:spcBef>
                        <a:spcAft>
                          <a:spcPts val="0"/>
                        </a:spcAft>
                        <a:tabLst>
                          <a:tab pos="1905000" algn="l"/>
                        </a:tabLst>
                      </a:pPr>
                      <a:r>
                        <a:rPr lang="en-US" sz="2000">
                          <a:effectLst/>
                        </a:rPr>
                        <a:t>Read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4285175"/>
                  </a:ext>
                </a:extLst>
              </a:tr>
              <a:tr h="282499">
                <a:tc>
                  <a:txBody>
                    <a:bodyPr/>
                    <a:lstStyle/>
                    <a:p>
                      <a:pPr marL="0" marR="0">
                        <a:lnSpc>
                          <a:spcPct val="107000"/>
                        </a:lnSpc>
                        <a:spcBef>
                          <a:spcPts val="0"/>
                        </a:spcBef>
                        <a:spcAft>
                          <a:spcPts val="0"/>
                        </a:spcAft>
                        <a:tabLst>
                          <a:tab pos="1905000" algn="l"/>
                        </a:tabLst>
                      </a:pPr>
                      <a:r>
                        <a:rPr lang="en-US" sz="2000">
                          <a:effectLst/>
                        </a:rPr>
                        <a:t>Write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0702284"/>
                  </a:ext>
                </a:extLst>
              </a:tr>
              <a:tr h="282499">
                <a:tc>
                  <a:txBody>
                    <a:bodyPr/>
                    <a:lstStyle/>
                    <a:p>
                      <a:pPr marL="0" marR="0">
                        <a:lnSpc>
                          <a:spcPct val="107000"/>
                        </a:lnSpc>
                        <a:spcBef>
                          <a:spcPts val="0"/>
                        </a:spcBef>
                        <a:spcAft>
                          <a:spcPts val="0"/>
                        </a:spcAft>
                        <a:tabLst>
                          <a:tab pos="1905000" algn="l"/>
                        </a:tabLst>
                      </a:pPr>
                      <a:r>
                        <a:rPr lang="en-US" sz="2000">
                          <a:effectLst/>
                        </a:rPr>
                        <a:t>Read first point Ram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2875584"/>
                  </a:ext>
                </a:extLst>
              </a:tr>
              <a:tr h="282499">
                <a:tc>
                  <a:txBody>
                    <a:bodyPr/>
                    <a:lstStyle/>
                    <a:p>
                      <a:pPr marL="0" marR="0">
                        <a:lnSpc>
                          <a:spcPct val="107000"/>
                        </a:lnSpc>
                        <a:spcBef>
                          <a:spcPts val="0"/>
                        </a:spcBef>
                        <a:spcAft>
                          <a:spcPts val="0"/>
                        </a:spcAft>
                        <a:tabLst>
                          <a:tab pos="1905000" algn="l"/>
                        </a:tabLst>
                      </a:pPr>
                      <a:r>
                        <a:rPr lang="en-US" sz="2000">
                          <a:effectLst/>
                        </a:rPr>
                        <a:t>Fill pipe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893729"/>
                  </a:ext>
                </a:extLst>
              </a:tr>
              <a:tr h="282499">
                <a:tc>
                  <a:txBody>
                    <a:bodyPr/>
                    <a:lstStyle/>
                    <a:p>
                      <a:pPr marL="0" marR="0">
                        <a:lnSpc>
                          <a:spcPct val="107000"/>
                        </a:lnSpc>
                        <a:spcBef>
                          <a:spcPts val="0"/>
                        </a:spcBef>
                        <a:spcAft>
                          <a:spcPts val="0"/>
                        </a:spcAft>
                        <a:tabLst>
                          <a:tab pos="1905000" algn="l"/>
                        </a:tabLst>
                      </a:pPr>
                      <a:r>
                        <a:rPr lang="en-US" sz="2000">
                          <a:effectLst/>
                        </a:rPr>
                        <a:t>Classify remaining points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931510"/>
                  </a:ext>
                </a:extLst>
              </a:tr>
              <a:tr h="282499">
                <a:tc>
                  <a:txBody>
                    <a:bodyPr/>
                    <a:lstStyle/>
                    <a:p>
                      <a:pPr marL="0" marR="0">
                        <a:lnSpc>
                          <a:spcPct val="107000"/>
                        </a:lnSpc>
                        <a:spcBef>
                          <a:spcPts val="0"/>
                        </a:spcBef>
                        <a:spcAft>
                          <a:spcPts val="0"/>
                        </a:spcAft>
                        <a:tabLst>
                          <a:tab pos="1905000" algn="l"/>
                        </a:tabLst>
                      </a:pPr>
                      <a:r>
                        <a:rPr lang="en-US" sz="2000">
                          <a:effectLst/>
                        </a:rPr>
                        <a:t>Empty pipe1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7176659"/>
                  </a:ext>
                </a:extLst>
              </a:tr>
              <a:tr h="282499">
                <a:tc>
                  <a:txBody>
                    <a:bodyPr/>
                    <a:lstStyle/>
                    <a:p>
                      <a:pPr marL="0" marR="0">
                        <a:lnSpc>
                          <a:spcPct val="107000"/>
                        </a:lnSpc>
                        <a:spcBef>
                          <a:spcPts val="0"/>
                        </a:spcBef>
                        <a:spcAft>
                          <a:spcPts val="0"/>
                        </a:spcAft>
                        <a:tabLst>
                          <a:tab pos="1905000" algn="l"/>
                        </a:tabLst>
                      </a:pPr>
                      <a:r>
                        <a:rPr lang="en-US" sz="2000">
                          <a:effectLst/>
                        </a:rPr>
                        <a:t>Empty pipe 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4368430"/>
                  </a:ext>
                </a:extLst>
              </a:tr>
              <a:tr h="282499">
                <a:tc>
                  <a:txBody>
                    <a:bodyPr/>
                    <a:lstStyle/>
                    <a:p>
                      <a:pPr marL="0" marR="0">
                        <a:lnSpc>
                          <a:spcPct val="107000"/>
                        </a:lnSpc>
                        <a:spcBef>
                          <a:spcPts val="0"/>
                        </a:spcBef>
                        <a:spcAft>
                          <a:spcPts val="0"/>
                        </a:spcAft>
                        <a:tabLst>
                          <a:tab pos="1905000" algn="l"/>
                        </a:tabLst>
                      </a:pPr>
                      <a:r>
                        <a:rPr lang="en-US" sz="2000">
                          <a:effectLst/>
                        </a:rPr>
                        <a:t>Calculate new mean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8015538"/>
                  </a:ext>
                </a:extLst>
              </a:tr>
              <a:tr h="578080">
                <a:tc>
                  <a:txBody>
                    <a:bodyPr/>
                    <a:lstStyle/>
                    <a:p>
                      <a:pPr marL="0" marR="0">
                        <a:lnSpc>
                          <a:spcPct val="107000"/>
                        </a:lnSpc>
                        <a:spcBef>
                          <a:spcPts val="0"/>
                        </a:spcBef>
                        <a:spcAft>
                          <a:spcPts val="0"/>
                        </a:spcAft>
                        <a:tabLst>
                          <a:tab pos="1905000" algn="l"/>
                        </a:tabLst>
                      </a:pPr>
                      <a:r>
                        <a:rPr lang="en-US" sz="2000">
                          <a:effectLst/>
                        </a:rPr>
                        <a:t>New centroid write &amp; convergence check</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S9</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4197331"/>
                  </a:ext>
                </a:extLst>
              </a:tr>
              <a:tr h="578080">
                <a:tc>
                  <a:txBody>
                    <a:bodyPr/>
                    <a:lstStyle/>
                    <a:p>
                      <a:pPr marL="0" marR="0">
                        <a:lnSpc>
                          <a:spcPct val="107000"/>
                        </a:lnSpc>
                        <a:spcBef>
                          <a:spcPts val="0"/>
                        </a:spcBef>
                        <a:spcAft>
                          <a:spcPts val="0"/>
                        </a:spcAft>
                        <a:tabLst>
                          <a:tab pos="1905000" algn="l"/>
                        </a:tabLst>
                      </a:pPr>
                      <a:r>
                        <a:rPr lang="en-US" sz="2000">
                          <a:effectLst/>
                        </a:rPr>
                        <a:t>Write new centroid to Reg File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289867"/>
                  </a:ext>
                </a:extLst>
              </a:tr>
              <a:tr h="282499">
                <a:tc>
                  <a:txBody>
                    <a:bodyPr/>
                    <a:lstStyle/>
                    <a:p>
                      <a:pPr marL="0" marR="0">
                        <a:lnSpc>
                          <a:spcPct val="107000"/>
                        </a:lnSpc>
                        <a:spcBef>
                          <a:spcPts val="0"/>
                        </a:spcBef>
                        <a:spcAft>
                          <a:spcPts val="0"/>
                        </a:spcAft>
                        <a:tabLst>
                          <a:tab pos="1905000" algn="l"/>
                        </a:tabLst>
                      </a:pPr>
                      <a:r>
                        <a:rPr lang="en-US" sz="2000">
                          <a:effectLst/>
                        </a:rPr>
                        <a:t>Interrupt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S11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0007343"/>
                  </a:ext>
                </a:extLst>
              </a:tr>
            </a:tbl>
          </a:graphicData>
        </a:graphic>
      </p:graphicFrame>
    </p:spTree>
    <p:extLst>
      <p:ext uri="{BB962C8B-B14F-4D97-AF65-F5344CB8AC3E}">
        <p14:creationId xmlns:p14="http://schemas.microsoft.com/office/powerpoint/2010/main" val="1750872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DE35-7B4B-42DA-95FA-C4C620B2195C}"/>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F2B971AD-A910-40FF-A4A5-F181350DBCEF}"/>
              </a:ext>
            </a:extLst>
          </p:cNvPr>
          <p:cNvSpPr>
            <a:spLocks noGrp="1"/>
          </p:cNvSpPr>
          <p:nvPr>
            <p:ph idx="1"/>
          </p:nvPr>
        </p:nvSpPr>
        <p:spPr>
          <a:xfrm>
            <a:off x="838200" y="1825625"/>
            <a:ext cx="10515600" cy="636221"/>
          </a:xfrm>
        </p:spPr>
        <p:txBody>
          <a:bodyPr/>
          <a:lstStyle/>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effectLst/>
                <a:latin typeface="Calibri" panose="020F0502020204030204" pitchFamily="34" charset="0"/>
                <a:ea typeface="Calibri" panose="020F0502020204030204" pitchFamily="34" charset="0"/>
                <a:cs typeface="Arial" panose="020B0604020202020204" pitchFamily="34" charset="0"/>
              </a:rPr>
              <a:t>states</a:t>
            </a:r>
            <a:r>
              <a:rPr lang="en-US" sz="1800" dirty="0">
                <a:effectLst/>
                <a:latin typeface="Calibri" panose="020F0502020204030204" pitchFamily="34" charset="0"/>
                <a:ea typeface="Calibri" panose="020F0502020204030204" pitchFamily="34" charset="0"/>
                <a:cs typeface="Arial" panose="020B0604020202020204" pitchFamily="34" charset="0"/>
              </a:rPr>
              <a:t> coverage was of 100%, as it can be seen in the following figures:</a:t>
            </a:r>
          </a:p>
          <a:p>
            <a:pPr marL="0" indent="0">
              <a:buNone/>
            </a:pPr>
            <a:endParaRPr lang="en-US" dirty="0"/>
          </a:p>
        </p:txBody>
      </p:sp>
      <p:pic>
        <p:nvPicPr>
          <p:cNvPr id="4" name="Picture 3">
            <a:extLst>
              <a:ext uri="{FF2B5EF4-FFF2-40B4-BE49-F238E27FC236}">
                <a16:creationId xmlns:a16="http://schemas.microsoft.com/office/drawing/2014/main" id="{87764BCC-BE5A-4A1C-BC34-0A53030DAA1B}"/>
              </a:ext>
            </a:extLst>
          </p:cNvPr>
          <p:cNvPicPr/>
          <p:nvPr/>
        </p:nvPicPr>
        <p:blipFill>
          <a:blip r:embed="rId2"/>
          <a:stretch>
            <a:fillRect/>
          </a:stretch>
        </p:blipFill>
        <p:spPr>
          <a:xfrm>
            <a:off x="1031631" y="2533700"/>
            <a:ext cx="5486400" cy="3724910"/>
          </a:xfrm>
          <a:prstGeom prst="rect">
            <a:avLst/>
          </a:prstGeom>
        </p:spPr>
      </p:pic>
      <p:pic>
        <p:nvPicPr>
          <p:cNvPr id="5" name="Picture 4">
            <a:extLst>
              <a:ext uri="{FF2B5EF4-FFF2-40B4-BE49-F238E27FC236}">
                <a16:creationId xmlns:a16="http://schemas.microsoft.com/office/drawing/2014/main" id="{845D5275-C2E9-44FF-BD18-7E42F2051111}"/>
              </a:ext>
            </a:extLst>
          </p:cNvPr>
          <p:cNvPicPr/>
          <p:nvPr/>
        </p:nvPicPr>
        <p:blipFill>
          <a:blip r:embed="rId3"/>
          <a:stretch>
            <a:fillRect/>
          </a:stretch>
        </p:blipFill>
        <p:spPr>
          <a:xfrm>
            <a:off x="6250745" y="3085515"/>
            <a:ext cx="5486400" cy="3173095"/>
          </a:xfrm>
          <a:prstGeom prst="rect">
            <a:avLst/>
          </a:prstGeom>
        </p:spPr>
      </p:pic>
    </p:spTree>
    <p:extLst>
      <p:ext uri="{BB962C8B-B14F-4D97-AF65-F5344CB8AC3E}">
        <p14:creationId xmlns:p14="http://schemas.microsoft.com/office/powerpoint/2010/main" val="4185936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CE5-917F-422D-AD44-496D97120C51}"/>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8D41DD4F-C3F3-442A-8C5A-B5B7F2118E29}"/>
              </a:ext>
            </a:extLst>
          </p:cNvPr>
          <p:cNvSpPr>
            <a:spLocks noGrp="1"/>
          </p:cNvSpPr>
          <p:nvPr>
            <p:ph idx="1"/>
          </p:nvPr>
        </p:nvSpPr>
        <p:spPr/>
        <p:txBody>
          <a:bodyPr>
            <a:normAutofit lnSpcReduction="10000"/>
          </a:bodyPr>
          <a:lstStyle/>
          <a:p>
            <a:pPr marL="342900" marR="0" lvl="0" indent="-342900" rtl="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If the DUT was a commercial IP, we would advise the company to do a thorough debugging process.</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UVM is</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dirty="0"/>
          </a:p>
        </p:txBody>
      </p:sp>
    </p:spTree>
    <p:extLst>
      <p:ext uri="{BB962C8B-B14F-4D97-AF65-F5344CB8AC3E}">
        <p14:creationId xmlns:p14="http://schemas.microsoft.com/office/powerpoint/2010/main" val="1606806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6352-DDA0-4E81-AFA4-44045E1F453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2327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8EAF-0B5A-4D49-A952-77C18C38A93B}"/>
              </a:ext>
            </a:extLst>
          </p:cNvPr>
          <p:cNvSpPr>
            <a:spLocks noGrp="1"/>
          </p:cNvSpPr>
          <p:nvPr>
            <p:ph type="title"/>
          </p:nvPr>
        </p:nvSpPr>
        <p:spPr/>
        <p:txBody>
          <a:bodyPr/>
          <a:lstStyle/>
          <a:p>
            <a:r>
              <a:rPr lang="en-US" dirty="0"/>
              <a:t>UVM Structure</a:t>
            </a:r>
          </a:p>
        </p:txBody>
      </p:sp>
      <p:sp>
        <p:nvSpPr>
          <p:cNvPr id="3" name="Content Placeholder 2">
            <a:extLst>
              <a:ext uri="{FF2B5EF4-FFF2-40B4-BE49-F238E27FC236}">
                <a16:creationId xmlns:a16="http://schemas.microsoft.com/office/drawing/2014/main" id="{DC4A5A4C-8614-485E-A72E-95C099A88FCE}"/>
              </a:ext>
            </a:extLst>
          </p:cNvPr>
          <p:cNvSpPr>
            <a:spLocks noGrp="1"/>
          </p:cNvSpPr>
          <p:nvPr>
            <p:ph idx="1"/>
          </p:nvPr>
        </p:nvSpPr>
        <p:spPr>
          <a:xfrm>
            <a:off x="838200" y="1825625"/>
            <a:ext cx="5257800" cy="4351338"/>
          </a:xfrm>
        </p:spPr>
        <p:txBody>
          <a:bodyPr>
            <a:normAutofit fontScale="92500" lnSpcReduction="20000"/>
          </a:bodyPr>
          <a:lstStyle/>
          <a:p>
            <a:r>
              <a:rPr lang="en-US" sz="2600" dirty="0"/>
              <a:t>The UVM usual structure is constructed with the following classes:</a:t>
            </a:r>
          </a:p>
          <a:p>
            <a:r>
              <a:rPr lang="en-US" sz="2600" dirty="0"/>
              <a:t>Top block</a:t>
            </a:r>
          </a:p>
          <a:p>
            <a:r>
              <a:rPr lang="en-US" sz="2600" dirty="0"/>
              <a:t>Sequence</a:t>
            </a:r>
          </a:p>
          <a:p>
            <a:r>
              <a:rPr lang="en-US" sz="2600" dirty="0"/>
              <a:t>Sequencer</a:t>
            </a:r>
          </a:p>
          <a:p>
            <a:r>
              <a:rPr lang="en-US" sz="2600" dirty="0"/>
              <a:t>Driver</a:t>
            </a:r>
          </a:p>
          <a:p>
            <a:r>
              <a:rPr lang="en-US" sz="2600" dirty="0"/>
              <a:t>Monitor</a:t>
            </a:r>
          </a:p>
          <a:p>
            <a:r>
              <a:rPr lang="en-US" sz="2600" dirty="0"/>
              <a:t>Agent</a:t>
            </a:r>
          </a:p>
          <a:p>
            <a:r>
              <a:rPr lang="en-US" sz="2600" dirty="0"/>
              <a:t>Scoreboard</a:t>
            </a:r>
          </a:p>
          <a:p>
            <a:r>
              <a:rPr lang="en-US" sz="2600" dirty="0"/>
              <a:t>Env</a:t>
            </a:r>
          </a:p>
          <a:p>
            <a:r>
              <a:rPr lang="en-US" sz="2600" dirty="0"/>
              <a:t>Test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5D8F759-EBB5-444F-AFA7-7A3941EF9E2E}"/>
              </a:ext>
            </a:extLst>
          </p:cNvPr>
          <p:cNvPicPr/>
          <p:nvPr/>
        </p:nvPicPr>
        <p:blipFill>
          <a:blip r:embed="rId2"/>
          <a:stretch>
            <a:fillRect/>
          </a:stretch>
        </p:blipFill>
        <p:spPr>
          <a:xfrm>
            <a:off x="6096000" y="1825626"/>
            <a:ext cx="6096000" cy="4351338"/>
          </a:xfrm>
          <a:prstGeom prst="rect">
            <a:avLst/>
          </a:prstGeom>
        </p:spPr>
      </p:pic>
    </p:spTree>
    <p:extLst>
      <p:ext uri="{BB962C8B-B14F-4D97-AF65-F5344CB8AC3E}">
        <p14:creationId xmlns:p14="http://schemas.microsoft.com/office/powerpoint/2010/main" val="7875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B4E1-0B16-47FB-B258-4F2F084735F5}"/>
              </a:ext>
            </a:extLst>
          </p:cNvPr>
          <p:cNvSpPr>
            <a:spLocks noGrp="1"/>
          </p:cNvSpPr>
          <p:nvPr>
            <p:ph type="title"/>
          </p:nvPr>
        </p:nvSpPr>
        <p:spPr/>
        <p:txBody>
          <a:bodyPr/>
          <a:lstStyle/>
          <a:p>
            <a:r>
              <a:rPr lang="en-US" dirty="0"/>
              <a:t>UVM Structure- Top block</a:t>
            </a:r>
          </a:p>
        </p:txBody>
      </p:sp>
      <p:sp>
        <p:nvSpPr>
          <p:cNvPr id="3" name="Content Placeholder 2">
            <a:extLst>
              <a:ext uri="{FF2B5EF4-FFF2-40B4-BE49-F238E27FC236}">
                <a16:creationId xmlns:a16="http://schemas.microsoft.com/office/drawing/2014/main" id="{33674886-1846-46EA-8DDF-7FD822CE2FE9}"/>
              </a:ext>
            </a:extLst>
          </p:cNvPr>
          <p:cNvSpPr>
            <a:spLocks noGrp="1"/>
          </p:cNvSpPr>
          <p:nvPr>
            <p:ph idx="1"/>
          </p:nvPr>
        </p:nvSpPr>
        <p:spPr/>
        <p:txBody>
          <a:bodyPr>
            <a:normAutofit lnSpcReduction="10000"/>
          </a:bodyPr>
          <a:lstStyle/>
          <a:p>
            <a:pPr marL="0"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Arial" panose="020B0604020202020204" pitchFamily="34" charset="0"/>
              </a:rPr>
              <a:t>The top block will create instances of the DUT, the Reference model and of the testbench. It will also declare the virtual interface, which will act as a bridge between the Test component and the DUT/Reference Model.</a:t>
            </a:r>
          </a:p>
          <a:p>
            <a:pPr marL="0"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Arial" panose="020B0604020202020204" pitchFamily="34" charset="0"/>
              </a:rPr>
              <a:t>This block will be a typical SystemVerilog module and it will be responsible for:</a:t>
            </a:r>
          </a:p>
          <a:p>
            <a:pPr>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Connecting the DUT and Reference Model to the test class, using the interface defined before.</a:t>
            </a:r>
          </a:p>
          <a:p>
            <a:pPr>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Generating the clock for the DUT.</a:t>
            </a:r>
          </a:p>
          <a:p>
            <a:pPr>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It will be registered in the UVM factory by using the </a:t>
            </a:r>
            <a:r>
              <a:rPr lang="en-US" sz="2000" dirty="0" err="1">
                <a:effectLst/>
                <a:latin typeface="Calibri" panose="020F0502020204030204" pitchFamily="34" charset="0"/>
                <a:ea typeface="Calibri" panose="020F0502020204030204" pitchFamily="34" charset="0"/>
                <a:cs typeface="Arial" panose="020B0604020202020204" pitchFamily="34" charset="0"/>
              </a:rPr>
              <a:t>uvm_resource_db</a:t>
            </a:r>
            <a:r>
              <a:rPr lang="en-US" sz="2000" dirty="0">
                <a:effectLst/>
                <a:latin typeface="Calibri" panose="020F0502020204030204" pitchFamily="34" charset="0"/>
                <a:ea typeface="Calibri" panose="020F0502020204030204" pitchFamily="34" charset="0"/>
                <a:cs typeface="Arial" panose="020B0604020202020204" pitchFamily="34" charset="0"/>
              </a:rPr>
              <a:t> method and every block that will use the same interface, will need to get it by calling the same method. </a:t>
            </a: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Running the test.</a:t>
            </a:r>
          </a:p>
          <a:p>
            <a:pPr marL="0" indent="0">
              <a:buNone/>
            </a:pPr>
            <a:endParaRPr lang="en-US" dirty="0"/>
          </a:p>
        </p:txBody>
      </p:sp>
    </p:spTree>
    <p:extLst>
      <p:ext uri="{BB962C8B-B14F-4D97-AF65-F5344CB8AC3E}">
        <p14:creationId xmlns:p14="http://schemas.microsoft.com/office/powerpoint/2010/main" val="326025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003F-FE98-4112-991E-D99AE2F9602D}"/>
              </a:ext>
            </a:extLst>
          </p:cNvPr>
          <p:cNvSpPr>
            <a:spLocks noGrp="1"/>
          </p:cNvSpPr>
          <p:nvPr>
            <p:ph type="title"/>
          </p:nvPr>
        </p:nvSpPr>
        <p:spPr/>
        <p:txBody>
          <a:bodyPr/>
          <a:lstStyle/>
          <a:p>
            <a:r>
              <a:rPr lang="en-US" dirty="0"/>
              <a:t>UVM Structure- Sequence &amp; Sequencer</a:t>
            </a:r>
          </a:p>
        </p:txBody>
      </p:sp>
      <p:sp>
        <p:nvSpPr>
          <p:cNvPr id="3" name="Content Placeholder 2">
            <a:extLst>
              <a:ext uri="{FF2B5EF4-FFF2-40B4-BE49-F238E27FC236}">
                <a16:creationId xmlns:a16="http://schemas.microsoft.com/office/drawing/2014/main" id="{EB1D7596-2F71-402C-9C24-63B50943CEA7}"/>
              </a:ext>
            </a:extLst>
          </p:cNvPr>
          <p:cNvSpPr>
            <a:spLocks noGrp="1"/>
          </p:cNvSpPr>
          <p:nvPr>
            <p:ph idx="1"/>
          </p:nvPr>
        </p:nvSpPr>
        <p:spPr>
          <a:xfrm>
            <a:off x="838200" y="1825625"/>
            <a:ext cx="4915486" cy="4351338"/>
          </a:xfrm>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A transaction is a class object, usually extended from </a:t>
            </a:r>
            <a:r>
              <a:rPr lang="en-US" sz="1800" dirty="0" err="1">
                <a:effectLst/>
                <a:latin typeface="Calibri" panose="020F0502020204030204" pitchFamily="34" charset="0"/>
                <a:ea typeface="Calibri" panose="020F0502020204030204" pitchFamily="34" charset="0"/>
                <a:cs typeface="Arial" panose="020B0604020202020204" pitchFamily="34" charset="0"/>
              </a:rPr>
              <a:t>uvm_transaction</a:t>
            </a:r>
            <a:r>
              <a:rPr lang="en-US" sz="1800" dirty="0">
                <a:effectLst/>
                <a:latin typeface="Calibri" panose="020F0502020204030204" pitchFamily="34" charset="0"/>
                <a:ea typeface="Calibri" panose="020F0502020204030204" pitchFamily="34" charset="0"/>
                <a:cs typeface="Arial" panose="020B0604020202020204" pitchFamily="34" charset="0"/>
              </a:rPr>
              <a:t> or </a:t>
            </a:r>
            <a:r>
              <a:rPr lang="en-US" sz="1800" dirty="0" err="1">
                <a:effectLst/>
                <a:latin typeface="Calibri" panose="020F0502020204030204" pitchFamily="34" charset="0"/>
                <a:ea typeface="Calibri" panose="020F0502020204030204" pitchFamily="34" charset="0"/>
                <a:cs typeface="Arial" panose="020B0604020202020204" pitchFamily="34" charset="0"/>
              </a:rPr>
              <a:t>uvm_sequence_item</a:t>
            </a:r>
            <a:r>
              <a:rPr lang="en-US" sz="1800" dirty="0">
                <a:effectLst/>
                <a:latin typeface="Calibri" panose="020F0502020204030204" pitchFamily="34" charset="0"/>
                <a:ea typeface="Calibri" panose="020F0502020204030204" pitchFamily="34" charset="0"/>
                <a:cs typeface="Arial" panose="020B0604020202020204" pitchFamily="34" charset="0"/>
              </a:rPr>
              <a:t> classes, which includes the information needed to model the communication between two or more components.</a:t>
            </a:r>
          </a:p>
          <a:p>
            <a:r>
              <a:rPr lang="en-US" sz="1800" dirty="0">
                <a:effectLst/>
                <a:latin typeface="Calibri" panose="020F0502020204030204" pitchFamily="34" charset="0"/>
                <a:ea typeface="Calibri" panose="020F0502020204030204" pitchFamily="34" charset="0"/>
                <a:cs typeface="Arial" panose="020B0604020202020204" pitchFamily="34" charset="0"/>
              </a:rPr>
              <a:t>Sequences are an ordered collection of transactions, they shape transactions to our needs and generate as many as we want.</a:t>
            </a:r>
          </a:p>
          <a:p>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sequencer</a:t>
            </a:r>
            <a:r>
              <a:rPr lang="en-US"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transfers one transaction at the time from the sequence</a:t>
            </a:r>
            <a:r>
              <a:rPr lang="en-US"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to the driver</a:t>
            </a:r>
            <a:endParaRPr lang="en-US" dirty="0"/>
          </a:p>
        </p:txBody>
      </p:sp>
      <p:pic>
        <p:nvPicPr>
          <p:cNvPr id="5" name="Picture 4">
            <a:extLst>
              <a:ext uri="{FF2B5EF4-FFF2-40B4-BE49-F238E27FC236}">
                <a16:creationId xmlns:a16="http://schemas.microsoft.com/office/drawing/2014/main" id="{F1225592-D5D4-4833-9A64-C228B2E8BF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75719" y="2001593"/>
            <a:ext cx="5486400" cy="2235835"/>
          </a:xfrm>
          <a:prstGeom prst="rect">
            <a:avLst/>
          </a:prstGeom>
          <a:noFill/>
          <a:ln>
            <a:noFill/>
          </a:ln>
        </p:spPr>
      </p:pic>
    </p:spTree>
    <p:extLst>
      <p:ext uri="{BB962C8B-B14F-4D97-AF65-F5344CB8AC3E}">
        <p14:creationId xmlns:p14="http://schemas.microsoft.com/office/powerpoint/2010/main" val="419163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708A-88E1-4415-8BB8-7F6E93BBC6D1}"/>
              </a:ext>
            </a:extLst>
          </p:cNvPr>
          <p:cNvSpPr>
            <a:spLocks noGrp="1"/>
          </p:cNvSpPr>
          <p:nvPr>
            <p:ph type="title"/>
          </p:nvPr>
        </p:nvSpPr>
        <p:spPr/>
        <p:txBody>
          <a:bodyPr/>
          <a:lstStyle/>
          <a:p>
            <a:r>
              <a:rPr lang="en-US" dirty="0"/>
              <a:t>UVM Structure-Driver</a:t>
            </a:r>
          </a:p>
        </p:txBody>
      </p:sp>
      <p:sp>
        <p:nvSpPr>
          <p:cNvPr id="3" name="Content Placeholder 2">
            <a:extLst>
              <a:ext uri="{FF2B5EF4-FFF2-40B4-BE49-F238E27FC236}">
                <a16:creationId xmlns:a16="http://schemas.microsoft.com/office/drawing/2014/main" id="{C8A5D1D8-D526-4737-9A1D-0A998547DB64}"/>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The driver is a block whose role is to interact with the DUT. The driver pulls transactions from the sequencer and sends them repetitively to the signal-level interface. This interaction will be observed and evaluated by another block, the monitor, and as a result, the driver’s functionality should only be limited to sending the necessary data to the DUT.</a:t>
            </a:r>
          </a:p>
          <a:p>
            <a:pPr marL="0" indent="0">
              <a:buNone/>
            </a:pPr>
            <a:endParaRPr lang="en-US" dirty="0"/>
          </a:p>
        </p:txBody>
      </p:sp>
    </p:spTree>
    <p:extLst>
      <p:ext uri="{BB962C8B-B14F-4D97-AF65-F5344CB8AC3E}">
        <p14:creationId xmlns:p14="http://schemas.microsoft.com/office/powerpoint/2010/main" val="2254129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71EC-2BE2-4930-B85B-06C413A693AB}"/>
              </a:ext>
            </a:extLst>
          </p:cNvPr>
          <p:cNvSpPr>
            <a:spLocks noGrp="1"/>
          </p:cNvSpPr>
          <p:nvPr>
            <p:ph type="title"/>
          </p:nvPr>
        </p:nvSpPr>
        <p:spPr/>
        <p:txBody>
          <a:bodyPr/>
          <a:lstStyle/>
          <a:p>
            <a:r>
              <a:rPr lang="en-US" dirty="0"/>
              <a:t>UVM Structure-Monitor</a:t>
            </a:r>
          </a:p>
        </p:txBody>
      </p:sp>
      <p:sp>
        <p:nvSpPr>
          <p:cNvPr id="3" name="Content Placeholder 2">
            <a:extLst>
              <a:ext uri="{FF2B5EF4-FFF2-40B4-BE49-F238E27FC236}">
                <a16:creationId xmlns:a16="http://schemas.microsoft.com/office/drawing/2014/main" id="{CA2A765C-4F6F-4C01-8DC9-673EB1853488}"/>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monitor is a self-contained model that observes the communication of the DUT with the testbench. At most, it should observe the outputs of the design and, in cases where the protocol’s rules are not respected, the monitor must return an error.</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monitor is a passive component, it doesn’t drive any signals into the DUT, its purpose is to extract signal information and translate it into meaningful information to be evaluated by other components. A verification environment is not limited to just one monitor, it can have multiple monitors. In the case of this project, the environment will have two monitors: one for the DUT and one for the Reference Model.</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monitors should cover the outputs of the DUT/Reference Model in order to later send them to the scoreboard.</a:t>
            </a:r>
          </a:p>
          <a:p>
            <a:pPr marL="0" indent="0">
              <a:buNone/>
            </a:pPr>
            <a:endParaRPr lang="en-US" dirty="0"/>
          </a:p>
        </p:txBody>
      </p:sp>
    </p:spTree>
    <p:extLst>
      <p:ext uri="{BB962C8B-B14F-4D97-AF65-F5344CB8AC3E}">
        <p14:creationId xmlns:p14="http://schemas.microsoft.com/office/powerpoint/2010/main" val="400288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4631</Words>
  <Application>Microsoft Office PowerPoint</Application>
  <PresentationFormat>Widescreen</PresentationFormat>
  <Paragraphs>368</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Cambria Math</vt:lpstr>
      <vt:lpstr>Symbol</vt:lpstr>
      <vt:lpstr>Office Theme</vt:lpstr>
      <vt:lpstr>UVM for K Means IP</vt:lpstr>
      <vt:lpstr>Content</vt:lpstr>
      <vt:lpstr>Hardware Verification</vt:lpstr>
      <vt:lpstr>UVM</vt:lpstr>
      <vt:lpstr>UVM Structure</vt:lpstr>
      <vt:lpstr>UVM Structure- Top block</vt:lpstr>
      <vt:lpstr>UVM Structure- Sequence &amp; Sequencer</vt:lpstr>
      <vt:lpstr>UVM Structure-Driver</vt:lpstr>
      <vt:lpstr>UVM Structure-Monitor</vt:lpstr>
      <vt:lpstr>UVM Structure-Agent</vt:lpstr>
      <vt:lpstr>UVM Structure-Scoreboard</vt:lpstr>
      <vt:lpstr>UVM Structure - Env</vt:lpstr>
      <vt:lpstr>UVM Structure - Test</vt:lpstr>
      <vt:lpstr>DUT – The K means algorithm</vt:lpstr>
      <vt:lpstr>DUT - Architecture </vt:lpstr>
      <vt:lpstr>DUT - Input data characteristics</vt:lpstr>
      <vt:lpstr>DUT - Parameters</vt:lpstr>
      <vt:lpstr>Implemented Environment - Transaction</vt:lpstr>
      <vt:lpstr>Implemented Environment - Sequence</vt:lpstr>
      <vt:lpstr>Implemented Environment - Driver</vt:lpstr>
      <vt:lpstr>Implemented Environment - Scoreboard</vt:lpstr>
      <vt:lpstr>Implemented Environment – Reference Model</vt:lpstr>
      <vt:lpstr>Implemented Environment – Reference Model</vt:lpstr>
      <vt:lpstr>Test Plan – Verifying APB Protocol</vt:lpstr>
      <vt:lpstr>Test Plan – Test Scenarios</vt:lpstr>
      <vt:lpstr>Test Plan – Test Scenarios</vt:lpstr>
      <vt:lpstr>Test Plan – Test Scenarios</vt:lpstr>
      <vt:lpstr>Test Plan – Test Scenarios</vt:lpstr>
      <vt:lpstr>Test Plan – Test Scenarios</vt:lpstr>
      <vt:lpstr>Test Plan – Test Results</vt:lpstr>
      <vt:lpstr>Bug Fixes - Negative values bug</vt:lpstr>
      <vt:lpstr>Bug Fixes - Combinatorial sensitivity list missing item</vt:lpstr>
      <vt:lpstr>Bug Fixes - Correction of the wrong controller signal toggle during state machine transitions, in the 2nd state of empty_pipe</vt:lpstr>
      <vt:lpstr>Coverage results</vt:lpstr>
      <vt:lpstr>Coverage results – Code Coverage</vt:lpstr>
      <vt:lpstr>Coverage results – Functional Coverage</vt:lpstr>
      <vt:lpstr>Coverage results – Functional Coverage NUM_POINST</vt:lpstr>
      <vt:lpstr>Coverage results – Functional Coverage DATA_VALUE</vt:lpstr>
      <vt:lpstr>Coverage results – Functional Coverage CENT_VALUE</vt:lpstr>
      <vt:lpstr>Coverage results – FSM Coverage</vt:lpstr>
      <vt:lpstr>Coverage results – FSM Coverage</vt:lpstr>
      <vt:lpstr>Coverage results – FSM Coverage</vt:lpstr>
      <vt:lpstr>Summary &amp;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UVM for K Means IP</dc:title>
  <dc:creator>liora huf</dc:creator>
  <cp:lastModifiedBy>liora huf</cp:lastModifiedBy>
  <cp:revision>51</cp:revision>
  <dcterms:created xsi:type="dcterms:W3CDTF">2020-12-24T07:54:06Z</dcterms:created>
  <dcterms:modified xsi:type="dcterms:W3CDTF">2020-12-25T09:16:31Z</dcterms:modified>
</cp:coreProperties>
</file>