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8" r:id="rId8"/>
    <p:sldId id="262" r:id="rId9"/>
    <p:sldId id="267" r:id="rId10"/>
    <p:sldId id="263" r:id="rId11"/>
    <p:sldId id="264" r:id="rId12"/>
    <p:sldId id="265" r:id="rId13"/>
    <p:sldId id="266" r:id="rId14"/>
    <p:sldId id="303"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301" r:id="rId36"/>
    <p:sldId id="289" r:id="rId37"/>
    <p:sldId id="290" r:id="rId38"/>
    <p:sldId id="302" r:id="rId39"/>
    <p:sldId id="291" r:id="rId40"/>
    <p:sldId id="292" r:id="rId41"/>
    <p:sldId id="293" r:id="rId42"/>
    <p:sldId id="295" r:id="rId43"/>
    <p:sldId id="296" r:id="rId44"/>
    <p:sldId id="297" r:id="rId45"/>
    <p:sldId id="298" r:id="rId46"/>
    <p:sldId id="299" r:id="rId47"/>
    <p:sldId id="30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די שרייבר" initials="אש" lastIdx="1" clrIdx="0">
    <p:extLst>
      <p:ext uri="{19B8F6BF-5375-455C-9EA6-DF929625EA0E}">
        <p15:presenceInfo xmlns:p15="http://schemas.microsoft.com/office/powerpoint/2012/main" userId="97ffa14120a669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8677" autoAdjust="0"/>
  </p:normalViewPr>
  <p:slideViewPr>
    <p:cSldViewPr snapToGrid="0">
      <p:cViewPr varScale="1">
        <p:scale>
          <a:sx n="56" d="100"/>
          <a:sy n="56" d="100"/>
        </p:scale>
        <p:origin x="1422"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dirty="0"/>
              <a:t>Afterwards, the transaction sent to the driver with the function </a:t>
            </a:r>
            <a:r>
              <a:rPr lang="en-US" dirty="0" err="1"/>
              <a:t>start_item</a:t>
            </a:r>
            <a:r>
              <a:rPr lang="en-US" dirty="0"/>
              <a:t>(</a:t>
            </a:r>
            <a:r>
              <a:rPr lang="en-US" dirty="0" err="1"/>
              <a:t>thorught</a:t>
            </a:r>
            <a:r>
              <a:rPr lang="en-US" dirty="0"/>
              <a:t> the sequencer)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driver finishes the transaction , the sequence ends this transaction with the function </a:t>
            </a:r>
            <a:r>
              <a:rPr lang="en-US" dirty="0" err="1"/>
              <a:t>finish_item</a:t>
            </a:r>
            <a:r>
              <a:rPr lang="en-US" dirty="0"/>
              <a:t> .</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20</a:t>
            </a:fld>
            <a:endParaRPr lang="en-US"/>
          </a:p>
        </p:txBody>
      </p:sp>
    </p:spTree>
    <p:extLst>
      <p:ext uri="{BB962C8B-B14F-4D97-AF65-F5344CB8AC3E}">
        <p14:creationId xmlns:p14="http://schemas.microsoft.com/office/powerpoint/2010/main" val="2319098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Its purpose: (sending the transaction to the DUT and the Ref model):</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1323508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Eddy change:</a:t>
            </a:r>
          </a:p>
          <a:p>
            <a:r>
              <a:rPr lang="en-US" sz="1600" dirty="0"/>
              <a:t>Implemented of scoreboard contains:</a:t>
            </a:r>
          </a:p>
          <a:p>
            <a:pPr lvl="1"/>
            <a:r>
              <a:rPr lang="en-US" sz="1400" dirty="0"/>
              <a:t>Two </a:t>
            </a:r>
            <a:r>
              <a:rPr lang="en-US" sz="1400" dirty="0" err="1"/>
              <a:t>uvm_analysis_export</a:t>
            </a:r>
            <a:r>
              <a:rPr lang="en-US" sz="1400" dirty="0"/>
              <a:t> (one for the DUT centroids and one for the Ref Model centroids)</a:t>
            </a:r>
          </a:p>
          <a:p>
            <a:pPr lvl="1"/>
            <a:r>
              <a:rPr lang="en-US" sz="1400" dirty="0"/>
              <a:t>Two </a:t>
            </a:r>
            <a:r>
              <a:rPr lang="en-US" sz="1400" dirty="0" err="1"/>
              <a:t>uvm_tlm_analysis_fifo</a:t>
            </a:r>
            <a:r>
              <a:rPr lang="en-US" sz="1400" dirty="0"/>
              <a:t> (one for the DUT centroids and one for the Ref Model centroids)</a:t>
            </a:r>
          </a:p>
          <a:p>
            <a:pPr lvl="1"/>
            <a:r>
              <a:rPr lang="en-US" sz="1400" dirty="0"/>
              <a:t>Virtual functional named compare centroids</a:t>
            </a:r>
          </a:p>
          <a:p>
            <a:endParaRPr lang="en-US" dirty="0"/>
          </a:p>
          <a:p>
            <a:endParaRPr lang="en-US" dirty="0"/>
          </a:p>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24</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3067401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34</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Code Coverage (which lines of code are executed)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Condition Coverage (whether all branches of conditions have been exercised.)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Functional coverage (how much design functionality has been exercised/covered by the testbench or verification environment)</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FSM Coverage (which states and possible state transitions are exercised)</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35</a:t>
            </a:fld>
            <a:endParaRPr lang="en-US"/>
          </a:p>
        </p:txBody>
      </p:sp>
    </p:spTree>
    <p:extLst>
      <p:ext uri="{BB962C8B-B14F-4D97-AF65-F5344CB8AC3E}">
        <p14:creationId xmlns:p14="http://schemas.microsoft.com/office/powerpoint/2010/main" val="425144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the most “random” test line(every input for the DUT is randomly generated) and it has the biggest number of tests.</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36</a:t>
            </a:fld>
            <a:endParaRPr lang="en-US"/>
          </a:p>
        </p:txBody>
      </p:sp>
    </p:spTree>
    <p:extLst>
      <p:ext uri="{BB962C8B-B14F-4D97-AF65-F5344CB8AC3E}">
        <p14:creationId xmlns:p14="http://schemas.microsoft.com/office/powerpoint/2010/main" val="3655229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37</a:t>
            </a:fld>
            <a:endParaRPr lang="en-US"/>
          </a:p>
        </p:txBody>
      </p:sp>
    </p:spTree>
    <p:extLst>
      <p:ext uri="{BB962C8B-B14F-4D97-AF65-F5344CB8AC3E}">
        <p14:creationId xmlns:p14="http://schemas.microsoft.com/office/powerpoint/2010/main" val="2349559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5</a:t>
            </a:fld>
            <a:endParaRPr lang="en-US"/>
          </a:p>
        </p:txBody>
      </p:sp>
    </p:spTree>
    <p:extLst>
      <p:ext uri="{BB962C8B-B14F-4D97-AF65-F5344CB8AC3E}">
        <p14:creationId xmlns:p14="http://schemas.microsoft.com/office/powerpoint/2010/main" val="62251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38</a:t>
            </a:fld>
            <a:endParaRPr lang="en-US"/>
          </a:p>
        </p:txBody>
      </p:sp>
    </p:spTree>
    <p:extLst>
      <p:ext uri="{BB962C8B-B14F-4D97-AF65-F5344CB8AC3E}">
        <p14:creationId xmlns:p14="http://schemas.microsoft.com/office/powerpoint/2010/main" val="2503242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39</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45</a:t>
            </a:fld>
            <a:endParaRPr lang="en-US"/>
          </a:p>
        </p:txBody>
      </p:sp>
    </p:spTree>
    <p:extLst>
      <p:ext uri="{BB962C8B-B14F-4D97-AF65-F5344CB8AC3E}">
        <p14:creationId xmlns:p14="http://schemas.microsoft.com/office/powerpoint/2010/main" val="3170983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46</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Arial" panose="020B0604020202020204" pitchFamily="34" charset="0"/>
              </a:rPr>
              <a:t>T</a:t>
            </a:r>
            <a:r>
              <a:rPr lang="en-US" sz="1200" dirty="0">
                <a:effectLst/>
                <a:latin typeface="Calibri" panose="020F0502020204030204" pitchFamily="34" charset="0"/>
                <a:ea typeface="Calibri" panose="020F0502020204030204" pitchFamily="34" charset="0"/>
                <a:cs typeface="Arial" panose="020B0604020202020204" pitchFamily="34" charset="0"/>
              </a:rPr>
              <a:t>he  connected in this block, instead of the agent block or the sequence block</a:t>
            </a:r>
            <a:r>
              <a:rPr lang="en-US" sz="1200" dirty="0">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7</a:t>
            </a:fld>
            <a:endParaRPr lang="en-US"/>
          </a:p>
        </p:txBody>
      </p:sp>
    </p:spTree>
    <p:extLst>
      <p:ext uri="{BB962C8B-B14F-4D97-AF65-F5344CB8AC3E}">
        <p14:creationId xmlns:p14="http://schemas.microsoft.com/office/powerpoint/2010/main" val="154548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sz="1200" dirty="0">
                <a:latin typeface="Calibri" panose="020F0502020204030204" pitchFamily="34" charset="0"/>
                <a:cs typeface="Arial" panose="020B0604020202020204" pitchFamily="34" charset="0"/>
              </a:rPr>
              <a:t>A transaction is a class object, usually extended from </a:t>
            </a:r>
            <a:r>
              <a:rPr lang="en-US" sz="1200" dirty="0" err="1">
                <a:latin typeface="Calibri" panose="020F0502020204030204" pitchFamily="34" charset="0"/>
                <a:cs typeface="Arial" panose="020B0604020202020204" pitchFamily="34" charset="0"/>
              </a:rPr>
              <a:t>uvm_transaction</a:t>
            </a:r>
            <a:r>
              <a:rPr lang="en-US" sz="1200" dirty="0">
                <a:latin typeface="Calibri" panose="020F0502020204030204" pitchFamily="34" charset="0"/>
                <a:cs typeface="Arial" panose="020B0604020202020204" pitchFamily="34" charset="0"/>
              </a:rPr>
              <a:t> or </a:t>
            </a:r>
            <a:r>
              <a:rPr lang="en-US" sz="1200" dirty="0" err="1">
                <a:latin typeface="Calibri" panose="020F0502020204030204" pitchFamily="34" charset="0"/>
                <a:cs typeface="Arial" panose="020B0604020202020204" pitchFamily="34" charset="0"/>
              </a:rPr>
              <a:t>uvm_sequence_item</a:t>
            </a:r>
            <a:r>
              <a:rPr lang="en-US" sz="1200" dirty="0">
                <a:latin typeface="Calibri" panose="020F0502020204030204" pitchFamily="34" charset="0"/>
                <a:cs typeface="Arial" panose="020B0604020202020204" pitchFamily="34" charset="0"/>
              </a:rPr>
              <a:t> classes, which includes the information needed to model the communication between two or more components</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8</a:t>
            </a:fld>
            <a:endParaRPr lang="en-US"/>
          </a:p>
        </p:txBody>
      </p:sp>
    </p:spTree>
    <p:extLst>
      <p:ext uri="{BB962C8B-B14F-4D97-AF65-F5344CB8AC3E}">
        <p14:creationId xmlns:p14="http://schemas.microsoft.com/office/powerpoint/2010/main" val="35541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12</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sz="1200" dirty="0"/>
              <a:t>Clustering is the classification of an object in different groups, or more precisely, the partitioning of a data set into subsets(clusters), so the data in each subset(ideally) share some common – often according to some defined distance measure.</a:t>
            </a:r>
            <a:br>
              <a:rPr lang="en-US" sz="1200" dirty="0"/>
            </a:br>
            <a:endParaRPr lang="en-US" sz="1200" dirty="0"/>
          </a:p>
          <a:p>
            <a:pPr algn="l"/>
            <a:r>
              <a:rPr lang="en-US" sz="1200" dirty="0"/>
              <a:t>K means clustering is a simple partition method to cluster n objects based on attributes into k partitions, where k&lt;n.</a:t>
            </a:r>
            <a:br>
              <a:rPr lang="en-US" sz="1200" dirty="0"/>
            </a:br>
            <a:endParaRPr lang="en-US" sz="1200" dirty="0"/>
          </a:p>
          <a:p>
            <a:pPr algn="l"/>
            <a:r>
              <a:rPr lang="en-US" sz="1200" dirty="0"/>
              <a:t>K means clustering widely used in machine learning fields.</a:t>
            </a:r>
            <a:br>
              <a:rPr lang="en-US" sz="1200" dirty="0"/>
            </a:br>
            <a:endParaRPr lang="en-US" sz="1200" dirty="0"/>
          </a:p>
          <a:p>
            <a:pPr algn="l"/>
            <a:r>
              <a:rPr lang="en-US" sz="1200" dirty="0"/>
              <a:t>Each cluster is represented by the center of the cluster and the algorithm converges when stabilizing centroids of clusters.</a:t>
            </a:r>
          </a:p>
          <a:p>
            <a:pPr algn="l"/>
            <a:endParaRPr lang="en-US" dirty="0"/>
          </a:p>
          <a:p>
            <a:pPr algn="l" rtl="0"/>
            <a:endParaRPr lang="he-IL" dirty="0"/>
          </a:p>
        </p:txBody>
      </p:sp>
      <p:sp>
        <p:nvSpPr>
          <p:cNvPr id="4" name="מציין מיקום של מספר שקופית 3"/>
          <p:cNvSpPr>
            <a:spLocks noGrp="1"/>
          </p:cNvSpPr>
          <p:nvPr>
            <p:ph type="sldNum" sz="quarter" idx="5"/>
          </p:nvPr>
        </p:nvSpPr>
        <p:spPr/>
        <p:txBody>
          <a:bodyPr/>
          <a:lstStyle/>
          <a:p>
            <a:fld id="{A47A8C64-5C8B-40B3-A683-36C8893A9F2F}" type="slidenum">
              <a:rPr lang="he-IL" smtClean="0"/>
              <a:t>14</a:t>
            </a:fld>
            <a:endParaRPr lang="he-IL"/>
          </a:p>
        </p:txBody>
      </p:sp>
    </p:spTree>
    <p:extLst>
      <p:ext uri="{BB962C8B-B14F-4D97-AF65-F5344CB8AC3E}">
        <p14:creationId xmlns:p14="http://schemas.microsoft.com/office/powerpoint/2010/main" val="101532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16</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18</a:t>
            </a:fld>
            <a:endParaRPr lang="en-US"/>
          </a:p>
        </p:txBody>
      </p:sp>
    </p:spTree>
    <p:extLst>
      <p:ext uri="{BB962C8B-B14F-4D97-AF65-F5344CB8AC3E}">
        <p14:creationId xmlns:p14="http://schemas.microsoft.com/office/powerpoint/2010/main" val="63884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1/6/2021</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1/6/2021</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1/6/2021</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1/6/2021</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1/6/2021</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1/6/2021</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1/6/2021</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1/6/2021</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1/6/2021</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1/6/2021</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1/6/2021</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1/6/2021</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 – 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a:xfrm>
            <a:off x="838200" y="1825625"/>
            <a:ext cx="5130800" cy="4351338"/>
          </a:xfrm>
        </p:spPr>
        <p:txBody>
          <a:bodyPr/>
          <a:lstStyle/>
          <a:p>
            <a:r>
              <a:rPr lang="en-US" sz="2400" dirty="0">
                <a:latin typeface="Calibri" panose="020F0502020204030204" pitchFamily="34" charset="0"/>
                <a:ea typeface="Calibri" panose="020F0502020204030204" pitchFamily="34" charset="0"/>
                <a:cs typeface="Arial" panose="020B0604020202020204" pitchFamily="34" charset="0"/>
              </a:rPr>
              <a:t>Main r</a:t>
            </a:r>
            <a:r>
              <a:rPr lang="en-US" sz="2400" dirty="0">
                <a:effectLst/>
                <a:latin typeface="Calibri" panose="020F0502020204030204" pitchFamily="34" charset="0"/>
                <a:ea typeface="Calibri" panose="020F0502020204030204" pitchFamily="34" charset="0"/>
                <a:cs typeface="Arial" panose="020B0604020202020204" pitchFamily="34" charset="0"/>
              </a:rPr>
              <a:t>ole – </a:t>
            </a:r>
            <a:r>
              <a:rPr lang="en-US" sz="2400" b="1" dirty="0">
                <a:effectLst/>
                <a:latin typeface="Calibri" panose="020F0502020204030204" pitchFamily="34" charset="0"/>
                <a:ea typeface="Calibri" panose="020F0502020204030204" pitchFamily="34" charset="0"/>
                <a:cs typeface="Arial" panose="020B0604020202020204" pitchFamily="34" charset="0"/>
              </a:rPr>
              <a:t>interacting</a:t>
            </a:r>
            <a:r>
              <a:rPr lang="en-US" sz="2400" dirty="0">
                <a:effectLst/>
                <a:latin typeface="Calibri" panose="020F0502020204030204" pitchFamily="34" charset="0"/>
                <a:ea typeface="Calibri" panose="020F0502020204030204" pitchFamily="34" charset="0"/>
                <a:cs typeface="Arial" panose="020B0604020202020204" pitchFamily="34" charset="0"/>
              </a:rPr>
              <a:t> with the DUT</a:t>
            </a:r>
            <a:r>
              <a:rPr lang="en-US" sz="2400" dirty="0">
                <a:latin typeface="Calibri" panose="020F0502020204030204" pitchFamily="34" charset="0"/>
                <a:ea typeface="Calibri" panose="020F0502020204030204" pitchFamily="34" charset="0"/>
                <a:cs typeface="Arial" panose="020B0604020202020204" pitchFamily="34" charset="0"/>
              </a:rPr>
              <a:t>.</a:t>
            </a:r>
          </a:p>
          <a:p>
            <a:pPr lvl="1"/>
            <a:r>
              <a:rPr lang="en-US" sz="2000" dirty="0">
                <a:latin typeface="Calibri" panose="020F0502020204030204" pitchFamily="34" charset="0"/>
                <a:ea typeface="Calibri" panose="020F0502020204030204" pitchFamily="34" charset="0"/>
                <a:cs typeface="Arial" panose="020B0604020202020204" pitchFamily="34" charset="0"/>
              </a:rPr>
              <a:t>P</a:t>
            </a:r>
            <a:r>
              <a:rPr lang="en-US" sz="2000" dirty="0">
                <a:effectLst/>
                <a:latin typeface="Calibri" panose="020F0502020204030204" pitchFamily="34" charset="0"/>
                <a:ea typeface="Calibri" panose="020F0502020204030204" pitchFamily="34" charset="0"/>
                <a:cs typeface="Arial" panose="020B0604020202020204" pitchFamily="34" charset="0"/>
              </a:rPr>
              <a:t>ulls transactions from the sequencer.</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sends them repetitively to the signal-level interface.</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This interaction will be observed and evaluated by another block, the monitor.</a:t>
            </a:r>
          </a:p>
          <a:p>
            <a:pPr lvl="1"/>
            <a:r>
              <a:rPr lang="en-US" sz="2000" dirty="0">
                <a:latin typeface="Calibri" panose="020F0502020204030204" pitchFamily="34" charset="0"/>
                <a:ea typeface="Calibri" panose="020F0502020204030204" pitchFamily="34" charset="0"/>
                <a:cs typeface="Arial" panose="020B0604020202020204" pitchFamily="34" charset="0"/>
              </a:rPr>
              <a:t>As</a:t>
            </a:r>
            <a:r>
              <a:rPr lang="en-US" sz="2000" dirty="0">
                <a:effectLst/>
                <a:latin typeface="Calibri" panose="020F0502020204030204" pitchFamily="34" charset="0"/>
                <a:ea typeface="Calibri" panose="020F0502020204030204" pitchFamily="34" charset="0"/>
                <a:cs typeface="Arial" panose="020B0604020202020204" pitchFamily="34" charset="0"/>
              </a:rPr>
              <a:t> a result, the driver’s </a:t>
            </a:r>
            <a:r>
              <a:rPr lang="en-US" sz="20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2000" dirty="0">
                <a:effectLst/>
                <a:latin typeface="Calibri" panose="020F0502020204030204" pitchFamily="34" charset="0"/>
                <a:ea typeface="Calibri" panose="020F0502020204030204" pitchFamily="34" charset="0"/>
                <a:cs typeface="Arial" panose="020B0604020202020204" pitchFamily="34" charset="0"/>
              </a:rPr>
              <a:t> should only be limited to sending the necessary data to the DUT.</a:t>
            </a:r>
          </a:p>
          <a:p>
            <a:pPr marL="0" indent="0">
              <a:buNone/>
            </a:pPr>
            <a:endParaRPr lang="en-US" dirty="0"/>
          </a:p>
        </p:txBody>
      </p:sp>
      <p:pic>
        <p:nvPicPr>
          <p:cNvPr id="6" name="תמונה 5">
            <a:extLst>
              <a:ext uri="{FF2B5EF4-FFF2-40B4-BE49-F238E27FC236}">
                <a16:creationId xmlns:a16="http://schemas.microsoft.com/office/drawing/2014/main" id="{F156B4CA-7746-47E9-BF60-DE942E35E4BC}"/>
              </a:ext>
            </a:extLst>
          </p:cNvPr>
          <p:cNvPicPr>
            <a:picLocks noChangeAspect="1"/>
          </p:cNvPicPr>
          <p:nvPr/>
        </p:nvPicPr>
        <p:blipFill>
          <a:blip r:embed="rId2"/>
          <a:stretch>
            <a:fillRect/>
          </a:stretch>
        </p:blipFill>
        <p:spPr>
          <a:xfrm>
            <a:off x="6629400" y="2057400"/>
            <a:ext cx="4724400" cy="2743200"/>
          </a:xfrm>
          <a:prstGeom prst="rect">
            <a:avLst/>
          </a:prstGeom>
        </p:spPr>
      </p:pic>
    </p:spTree>
    <p:extLst>
      <p:ext uri="{BB962C8B-B14F-4D97-AF65-F5344CB8AC3E}">
        <p14:creationId xmlns:p14="http://schemas.microsoft.com/office/powerpoint/2010/main" val="225412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a:xfrm>
            <a:off x="558800" y="1690688"/>
            <a:ext cx="6489700" cy="4351338"/>
          </a:xfrm>
        </p:spPr>
        <p:txBody>
          <a:bodyPr>
            <a:normAutofit/>
          </a:bodyPr>
          <a:lstStyle/>
          <a:p>
            <a:pPr marL="0" marR="0">
              <a:lnSpc>
                <a:spcPct val="107000"/>
              </a:lnSpc>
              <a:spcBef>
                <a:spcPts val="0"/>
              </a:spcBef>
              <a:spcAft>
                <a:spcPts val="800"/>
              </a:spcAft>
            </a:pPr>
            <a:r>
              <a:rPr lang="en-US" sz="1900" b="1" dirty="0">
                <a:latin typeface="Calibri" panose="020F0502020204030204" pitchFamily="34" charset="0"/>
                <a:ea typeface="Calibri" panose="020F0502020204030204" pitchFamily="34" charset="0"/>
                <a:cs typeface="Arial" panose="020B0604020202020204" pitchFamily="34" charset="0"/>
              </a:rPr>
              <a:t>O</a:t>
            </a:r>
            <a:r>
              <a:rPr lang="en-US" sz="1900" b="1" dirty="0">
                <a:effectLst/>
                <a:latin typeface="Calibri" panose="020F0502020204030204" pitchFamily="34" charset="0"/>
                <a:ea typeface="Calibri" panose="020F0502020204030204" pitchFamily="34" charset="0"/>
                <a:cs typeface="Arial" panose="020B0604020202020204" pitchFamily="34" charset="0"/>
              </a:rPr>
              <a:t>bserves</a:t>
            </a:r>
            <a:r>
              <a:rPr lang="en-US" sz="1900" dirty="0">
                <a:effectLst/>
                <a:latin typeface="Calibri" panose="020F0502020204030204" pitchFamily="34" charset="0"/>
                <a:ea typeface="Calibri" panose="020F0502020204030204" pitchFamily="34" charset="0"/>
                <a:cs typeface="Arial" panose="020B0604020202020204" pitchFamily="34" charset="0"/>
              </a:rPr>
              <a:t> communication of the DUT with the testbench. </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Passive component.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Doesn’t drive any </a:t>
            </a:r>
            <a:r>
              <a:rPr lang="en-US" sz="1700" b="1" dirty="0">
                <a:effectLst/>
                <a:latin typeface="Calibri" panose="020F0502020204030204" pitchFamily="34" charset="0"/>
                <a:ea typeface="Calibri" panose="020F0502020204030204" pitchFamily="34" charset="0"/>
                <a:cs typeface="Arial" panose="020B0604020202020204" pitchFamily="34" charset="0"/>
              </a:rPr>
              <a:t>signals</a:t>
            </a:r>
            <a:r>
              <a:rPr lang="en-US" sz="1700" dirty="0">
                <a:effectLst/>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Its purpose is to </a:t>
            </a:r>
            <a:r>
              <a:rPr lang="en-US" sz="1700" b="1" dirty="0">
                <a:effectLst/>
                <a:latin typeface="Calibri" panose="020F0502020204030204" pitchFamily="34" charset="0"/>
                <a:ea typeface="Calibri" panose="020F0502020204030204" pitchFamily="34" charset="0"/>
                <a:cs typeface="Arial" panose="020B0604020202020204" pitchFamily="34" charset="0"/>
              </a:rPr>
              <a:t>extract</a:t>
            </a:r>
            <a:r>
              <a:rPr lang="en-US" sz="1700" dirty="0">
                <a:effectLst/>
                <a:latin typeface="Calibri" panose="020F0502020204030204" pitchFamily="34" charset="0"/>
                <a:ea typeface="Calibri" panose="020F0502020204030204" pitchFamily="34" charset="0"/>
                <a:cs typeface="Arial" panose="020B0604020202020204" pitchFamily="34" charset="0"/>
              </a:rPr>
              <a:t> signal information and </a:t>
            </a:r>
            <a:r>
              <a:rPr lang="en-US" sz="1700" b="1" dirty="0">
                <a:effectLst/>
                <a:latin typeface="Calibri" panose="020F0502020204030204" pitchFamily="34" charset="0"/>
                <a:ea typeface="Calibri" panose="020F0502020204030204" pitchFamily="34" charset="0"/>
                <a:cs typeface="Arial" panose="020B0604020202020204" pitchFamily="34" charset="0"/>
              </a:rPr>
              <a:t>translate</a:t>
            </a:r>
            <a:r>
              <a:rPr lang="en-US" sz="1700" dirty="0">
                <a:effectLst/>
                <a:latin typeface="Calibri" panose="020F0502020204030204" pitchFamily="34" charset="0"/>
                <a:ea typeface="Calibri" panose="020F0502020204030204" pitchFamily="34" charset="0"/>
                <a:cs typeface="Arial" panose="020B0604020202020204" pitchFamily="34" charset="0"/>
              </a:rPr>
              <a:t> it into meaningful information to be evaluated by other components.</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 </a:t>
            </a:r>
            <a:r>
              <a:rPr lang="en-US" sz="1900" dirty="0">
                <a:latin typeface="Calibri" panose="020F0502020204030204" pitchFamily="34" charset="0"/>
                <a:ea typeface="Calibri" panose="020F0502020204030204" pitchFamily="34" charset="0"/>
                <a:cs typeface="Arial" panose="020B0604020202020204" pitchFamily="34" charset="0"/>
              </a:rPr>
              <a:t>Ve</a:t>
            </a:r>
            <a:r>
              <a:rPr lang="en-US" sz="1900" dirty="0">
                <a:effectLst/>
                <a:latin typeface="Calibri" panose="020F0502020204030204" pitchFamily="34" charset="0"/>
                <a:ea typeface="Calibri" panose="020F0502020204030204" pitchFamily="34" charset="0"/>
                <a:cs typeface="Arial" panose="020B0604020202020204" pitchFamily="34" charset="0"/>
              </a:rPr>
              <a:t>rification environment is </a:t>
            </a:r>
            <a:r>
              <a:rPr lang="en-US" sz="1900" b="1" dirty="0">
                <a:effectLst/>
                <a:latin typeface="Calibri" panose="020F0502020204030204" pitchFamily="34" charset="0"/>
                <a:ea typeface="Calibri" panose="020F0502020204030204" pitchFamily="34" charset="0"/>
                <a:cs typeface="Arial" panose="020B0604020202020204" pitchFamily="34" charset="0"/>
              </a:rPr>
              <a:t>not limited </a:t>
            </a:r>
            <a:r>
              <a:rPr lang="en-US" sz="1900" dirty="0">
                <a:effectLst/>
                <a:latin typeface="Calibri" panose="020F0502020204030204" pitchFamily="34" charset="0"/>
                <a:ea typeface="Calibri" panose="020F0502020204030204" pitchFamily="34" charset="0"/>
                <a:cs typeface="Arial" panose="020B0604020202020204" pitchFamily="34" charset="0"/>
              </a:rPr>
              <a:t>to just one monitor</a:t>
            </a:r>
            <a:r>
              <a:rPr lang="en-US" sz="1900" dirty="0">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latin typeface="Calibri" panose="020F0502020204030204" pitchFamily="34" charset="0"/>
                <a:ea typeface="Calibri" panose="020F0502020204030204" pitchFamily="34" charset="0"/>
                <a:cs typeface="Arial" panose="020B0604020202020204" pitchFamily="34" charset="0"/>
              </a:rPr>
              <a:t>I</a:t>
            </a:r>
            <a:r>
              <a:rPr lang="en-US" sz="1700" dirty="0">
                <a:effectLst/>
                <a:latin typeface="Calibri" panose="020F0502020204030204" pitchFamily="34" charset="0"/>
                <a:ea typeface="Calibri" panose="020F0502020204030204" pitchFamily="34" charset="0"/>
                <a:cs typeface="Arial" panose="020B0604020202020204" pitchFamily="34" charset="0"/>
              </a:rPr>
              <a:t>t can have </a:t>
            </a:r>
            <a:r>
              <a:rPr lang="en-US" sz="1700" b="1" dirty="0">
                <a:effectLst/>
                <a:latin typeface="Calibri" panose="020F0502020204030204" pitchFamily="34" charset="0"/>
                <a:ea typeface="Calibri" panose="020F0502020204030204" pitchFamily="34" charset="0"/>
                <a:cs typeface="Arial" panose="020B0604020202020204" pitchFamily="34" charset="0"/>
              </a:rPr>
              <a:t>multiple</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In this project, the environment will have </a:t>
            </a:r>
            <a:r>
              <a:rPr lang="en-US" sz="1700" b="1" dirty="0">
                <a:effectLst/>
                <a:latin typeface="Calibri" panose="020F0502020204030204" pitchFamily="34" charset="0"/>
                <a:ea typeface="Calibri" panose="020F0502020204030204" pitchFamily="34" charset="0"/>
                <a:cs typeface="Arial" panose="020B0604020202020204" pitchFamily="34" charset="0"/>
              </a:rPr>
              <a:t>two</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r>
              <a:rPr lang="en-US" sz="1700" dirty="0">
                <a:latin typeface="Calibri" panose="020F0502020204030204" pitchFamily="34" charset="0"/>
                <a:ea typeface="Calibri" panose="020F0502020204030204" pitchFamily="34" charset="0"/>
                <a:cs typeface="Arial" panose="020B0604020202020204" pitchFamily="34" charset="0"/>
              </a:rPr>
              <a:t> – for the DUT and for the Reference Model.</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900" dirty="0">
                <a:latin typeface="Calibri" panose="020F0502020204030204" pitchFamily="34" charset="0"/>
                <a:ea typeface="Calibri" panose="020F0502020204030204" pitchFamily="34" charset="0"/>
                <a:cs typeface="Arial" panose="020B0604020202020204" pitchFamily="34" charset="0"/>
              </a:rPr>
              <a:t>M</a:t>
            </a:r>
            <a:r>
              <a:rPr lang="en-US" sz="1900" dirty="0">
                <a:effectLst/>
                <a:latin typeface="Calibri" panose="020F0502020204030204" pitchFamily="34" charset="0"/>
                <a:ea typeface="Calibri" panose="020F0502020204030204" pitchFamily="34" charset="0"/>
                <a:cs typeface="Arial" panose="020B0604020202020204" pitchFamily="34" charset="0"/>
              </a:rPr>
              <a:t>onitors should </a:t>
            </a:r>
            <a:r>
              <a:rPr lang="en-US" sz="1900" b="1" dirty="0">
                <a:latin typeface="Calibri" panose="020F0502020204030204" pitchFamily="34" charset="0"/>
                <a:ea typeface="Calibri" panose="020F0502020204030204" pitchFamily="34" charset="0"/>
                <a:cs typeface="Arial" panose="020B0604020202020204" pitchFamily="34" charset="0"/>
              </a:rPr>
              <a:t>collect</a:t>
            </a:r>
            <a:r>
              <a:rPr lang="en-US" sz="1900" dirty="0">
                <a:effectLst/>
                <a:latin typeface="Calibri" panose="020F0502020204030204" pitchFamily="34" charset="0"/>
                <a:ea typeface="Calibri" panose="020F0502020204030204" pitchFamily="34" charset="0"/>
                <a:cs typeface="Arial" panose="020B0604020202020204" pitchFamily="34" charset="0"/>
              </a:rPr>
              <a:t> the outputs of DUT, Reference Model.</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Later, </a:t>
            </a:r>
            <a:r>
              <a:rPr lang="en-US" sz="1700" dirty="0">
                <a:latin typeface="Calibri" panose="020F0502020204030204" pitchFamily="34" charset="0"/>
                <a:ea typeface="Calibri" panose="020F0502020204030204" pitchFamily="34" charset="0"/>
                <a:cs typeface="Arial" panose="020B0604020202020204" pitchFamily="34" charset="0"/>
              </a:rPr>
              <a:t>they will</a:t>
            </a:r>
            <a:r>
              <a:rPr lang="en-US" sz="1700" dirty="0">
                <a:effectLst/>
                <a:latin typeface="Calibri" panose="020F0502020204030204" pitchFamily="34" charset="0"/>
                <a:ea typeface="Calibri" panose="020F0502020204030204" pitchFamily="34" charset="0"/>
                <a:cs typeface="Arial" panose="020B0604020202020204" pitchFamily="34" charset="0"/>
              </a:rPr>
              <a:t> </a:t>
            </a:r>
            <a:r>
              <a:rPr lang="en-US" sz="1700" b="1" dirty="0">
                <a:effectLst/>
                <a:latin typeface="Calibri" panose="020F0502020204030204" pitchFamily="34" charset="0"/>
                <a:ea typeface="Calibri" panose="020F0502020204030204" pitchFamily="34" charset="0"/>
                <a:cs typeface="Arial" panose="020B0604020202020204" pitchFamily="34" charset="0"/>
              </a:rPr>
              <a:t>send</a:t>
            </a:r>
            <a:r>
              <a:rPr lang="en-US" sz="1700" dirty="0">
                <a:effectLst/>
                <a:latin typeface="Calibri" panose="020F0502020204030204" pitchFamily="34" charset="0"/>
                <a:ea typeface="Calibri" panose="020F0502020204030204" pitchFamily="34" charset="0"/>
                <a:cs typeface="Arial" panose="020B0604020202020204" pitchFamily="34" charset="0"/>
              </a:rPr>
              <a:t> them to the scoreboard.</a:t>
            </a:r>
          </a:p>
          <a:p>
            <a:pPr marL="0" indent="0">
              <a:buNone/>
            </a:pPr>
            <a:endParaRPr lang="en-US" dirty="0"/>
          </a:p>
        </p:txBody>
      </p:sp>
      <p:pic>
        <p:nvPicPr>
          <p:cNvPr id="6" name="תמונה 5">
            <a:extLst>
              <a:ext uri="{FF2B5EF4-FFF2-40B4-BE49-F238E27FC236}">
                <a16:creationId xmlns:a16="http://schemas.microsoft.com/office/drawing/2014/main" id="{B396F028-9AB2-40E5-93D4-94E6AA67C764}"/>
              </a:ext>
            </a:extLst>
          </p:cNvPr>
          <p:cNvPicPr>
            <a:picLocks noChangeAspect="1"/>
          </p:cNvPicPr>
          <p:nvPr/>
        </p:nvPicPr>
        <p:blipFill>
          <a:blip r:embed="rId2"/>
          <a:stretch>
            <a:fillRect/>
          </a:stretch>
        </p:blipFill>
        <p:spPr>
          <a:xfrm>
            <a:off x="7258050" y="2494757"/>
            <a:ext cx="4724400" cy="2743200"/>
          </a:xfrm>
          <a:prstGeom prst="rect">
            <a:avLst/>
          </a:prstGeom>
        </p:spPr>
      </p:pic>
    </p:spTree>
    <p:extLst>
      <p:ext uri="{BB962C8B-B14F-4D97-AF65-F5344CB8AC3E}">
        <p14:creationId xmlns:p14="http://schemas.microsoft.com/office/powerpoint/2010/main" val="40028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546475" y="2057400"/>
            <a:ext cx="6197226" cy="4351338"/>
          </a:xfrm>
        </p:spPr>
        <p:txBody>
          <a:bodyPr>
            <a:normAutofit/>
          </a:bodyPr>
          <a:lstStyle/>
          <a:p>
            <a:pPr marL="0" marR="0" indent="0">
              <a:lnSpc>
                <a:spcPct val="107000"/>
              </a:lnSpc>
              <a:spcBef>
                <a:spcPts val="0"/>
              </a:spcBef>
              <a:spcAft>
                <a:spcPts val="800"/>
              </a:spcAft>
              <a:buNone/>
            </a:pPr>
            <a:r>
              <a:rPr lang="en-US" sz="2000" u="sng" dirty="0">
                <a:latin typeface="Calibri" panose="020F0502020204030204" pitchFamily="34" charset="0"/>
                <a:cs typeface="Arial" panose="020B0604020202020204" pitchFamily="34" charset="0"/>
              </a:rPr>
              <a:t>Purpose:</a:t>
            </a:r>
          </a:p>
          <a:p>
            <a:pPr>
              <a:lnSpc>
                <a:spcPct val="107000"/>
              </a:lnSpc>
              <a:spcBef>
                <a:spcPts val="0"/>
              </a:spcBef>
              <a:spcAft>
                <a:spcPts val="800"/>
              </a:spcAft>
            </a:pPr>
            <a:r>
              <a:rPr lang="en-US" sz="2000" b="1" i="0" dirty="0">
                <a:effectLst/>
                <a:latin typeface="-apple-system"/>
              </a:rPr>
              <a:t>Construct</a:t>
            </a:r>
            <a:r>
              <a:rPr lang="en-US" sz="2000" b="0" i="0" dirty="0">
                <a:effectLst/>
                <a:latin typeface="-apple-system"/>
              </a:rPr>
              <a:t> monitors, sequencer, and driver</a:t>
            </a:r>
          </a:p>
          <a:p>
            <a:pPr lvl="1">
              <a:lnSpc>
                <a:spcPct val="107000"/>
              </a:lnSpc>
              <a:spcBef>
                <a:spcPts val="0"/>
              </a:spcBef>
              <a:spcAft>
                <a:spcPts val="800"/>
              </a:spcAft>
            </a:pPr>
            <a:r>
              <a:rPr lang="en-US" sz="1600" dirty="0">
                <a:latin typeface="-apple-system"/>
              </a:rPr>
              <a:t>Done in </a:t>
            </a:r>
            <a:r>
              <a:rPr lang="en-US" sz="1600" b="0" i="0" dirty="0">
                <a:effectLst/>
                <a:latin typeface="-apple-system"/>
              </a:rPr>
              <a:t>the </a:t>
            </a:r>
            <a:r>
              <a:rPr lang="en-US" sz="1600" b="1" i="0" dirty="0">
                <a:effectLst/>
                <a:latin typeface="-apple-system"/>
              </a:rPr>
              <a:t>build</a:t>
            </a:r>
            <a:r>
              <a:rPr lang="en-US" sz="1600" b="0" i="0" dirty="0">
                <a:effectLst/>
                <a:latin typeface="-apple-system"/>
              </a:rPr>
              <a:t> phase.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Create two </a:t>
            </a:r>
            <a:r>
              <a:rPr lang="en-US" sz="2000" b="1" dirty="0">
                <a:latin typeface="Calibri" panose="020F0502020204030204" pitchFamily="34" charset="0"/>
                <a:cs typeface="Arial" panose="020B0604020202020204" pitchFamily="34" charset="0"/>
              </a:rPr>
              <a:t>analysis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These ports are </a:t>
            </a:r>
            <a:r>
              <a:rPr lang="en-US" sz="1600" b="1" dirty="0">
                <a:latin typeface="Calibri" panose="020F0502020204030204" pitchFamily="34" charset="0"/>
                <a:cs typeface="Arial" panose="020B0604020202020204" pitchFamily="34" charset="0"/>
              </a:rPr>
              <a:t>proxies</a:t>
            </a:r>
            <a:r>
              <a:rPr lang="en-US" sz="1600" dirty="0">
                <a:latin typeface="Calibri" panose="020F0502020204030204" pitchFamily="34" charset="0"/>
                <a:cs typeface="Arial" panose="020B0604020202020204" pitchFamily="34" charset="0"/>
              </a:rPr>
              <a:t> for the monitors connections to the external scoreboard through the agent’s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Using the concept of </a:t>
            </a:r>
            <a:r>
              <a:rPr lang="en-US" sz="1600" b="1" dirty="0">
                <a:latin typeface="Calibri" panose="020F0502020204030204" pitchFamily="34" charset="0"/>
                <a:cs typeface="Arial" panose="020B0604020202020204" pitchFamily="34" charset="0"/>
              </a:rPr>
              <a:t>TLM ports</a:t>
            </a:r>
            <a:r>
              <a:rPr lang="en-US" sz="1600" dirty="0">
                <a:latin typeface="Calibri" panose="020F0502020204030204" pitchFamily="34" charset="0"/>
                <a:cs typeface="Arial" panose="020B0604020202020204" pitchFamily="34" charset="0"/>
              </a:rPr>
              <a:t>, it can connect each port to its destination.</a:t>
            </a:r>
          </a:p>
        </p:txBody>
      </p:sp>
      <p:pic>
        <p:nvPicPr>
          <p:cNvPr id="6" name="תמונה 5">
            <a:extLst>
              <a:ext uri="{FF2B5EF4-FFF2-40B4-BE49-F238E27FC236}">
                <a16:creationId xmlns:a16="http://schemas.microsoft.com/office/drawing/2014/main" id="{14AA9C95-2DBB-466D-BE35-A318D4510796}"/>
              </a:ext>
            </a:extLst>
          </p:cNvPr>
          <p:cNvPicPr>
            <a:picLocks noChangeAspect="1"/>
          </p:cNvPicPr>
          <p:nvPr/>
        </p:nvPicPr>
        <p:blipFill>
          <a:blip r:embed="rId3"/>
          <a:stretch>
            <a:fillRect/>
          </a:stretch>
        </p:blipFill>
        <p:spPr>
          <a:xfrm>
            <a:off x="7022727" y="2489200"/>
            <a:ext cx="4724400" cy="2743200"/>
          </a:xfrm>
          <a:prstGeom prst="rect">
            <a:avLst/>
          </a:prstGeom>
        </p:spPr>
      </p:pic>
    </p:spTree>
    <p:extLst>
      <p:ext uri="{BB962C8B-B14F-4D97-AF65-F5344CB8AC3E}">
        <p14:creationId xmlns:p14="http://schemas.microsoft.com/office/powerpoint/2010/main" val="287356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 – 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a:xfrm>
            <a:off x="838199" y="1690688"/>
            <a:ext cx="4995333" cy="4802187"/>
          </a:xfrm>
        </p:spPr>
        <p:txBody>
          <a:bodyPr>
            <a:norm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V</a:t>
            </a:r>
            <a:r>
              <a:rPr lang="en-US" sz="1400" b="1" dirty="0">
                <a:effectLst/>
                <a:latin typeface="Calibri" panose="020F0502020204030204" pitchFamily="34" charset="0"/>
                <a:ea typeface="Calibri" panose="020F0502020204030204" pitchFamily="34" charset="0"/>
                <a:cs typeface="Arial" panose="020B0604020202020204" pitchFamily="34" charset="0"/>
              </a:rPr>
              <a:t>erifies</a:t>
            </a:r>
            <a:r>
              <a:rPr lang="en-US" sz="1400" dirty="0">
                <a:effectLst/>
                <a:latin typeface="Calibri" panose="020F0502020204030204" pitchFamily="34" charset="0"/>
                <a:ea typeface="Calibri" panose="020F0502020204030204" pitchFamily="34" charset="0"/>
                <a:cs typeface="Arial" panose="020B0604020202020204" pitchFamily="34" charset="0"/>
              </a:rPr>
              <a:t> the proper operation of a design at a functional level.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a:t>
            </a:r>
          </a:p>
          <a:p>
            <a:pPr marL="457200" lv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The scoreboard then receives these outputs and compares them. </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Some designers </a:t>
            </a:r>
            <a:r>
              <a:rPr lang="en-US" sz="1400" b="1" dirty="0">
                <a:effectLst/>
                <a:latin typeface="Calibri" panose="020F0502020204030204" pitchFamily="34" charset="0"/>
                <a:ea typeface="Calibri" panose="020F0502020204030204" pitchFamily="34" charset="0"/>
                <a:cs typeface="Arial" panose="020B0604020202020204" pitchFamily="34" charset="0"/>
              </a:rPr>
              <a:t>leave the prediction </a:t>
            </a:r>
            <a:r>
              <a:rPr lang="en-US" sz="1400" dirty="0">
                <a:effectLst/>
                <a:latin typeface="Calibri" panose="020F0502020204030204" pitchFamily="34" charset="0"/>
                <a:ea typeface="Calibri" panose="020F0502020204030204" pitchFamily="34" charset="0"/>
                <a:cs typeface="Arial" panose="020B0604020202020204" pitchFamily="34" charset="0"/>
              </a:rPr>
              <a:t>to the scoreboard.</a:t>
            </a:r>
          </a:p>
          <a:p>
            <a:pPr marL="457200" lvl="1">
              <a:lnSpc>
                <a:spcPct val="107000"/>
              </a:lnSpc>
              <a:spcBef>
                <a:spcPts val="0"/>
              </a:spcBef>
              <a:spcAft>
                <a:spcPts val="800"/>
              </a:spcAft>
            </a:pPr>
            <a:r>
              <a:rPr lang="en-US" sz="1100" dirty="0">
                <a:latin typeface="Calibri" panose="020F0502020204030204" pitchFamily="34" charset="0"/>
                <a:ea typeface="Calibri" panose="020F0502020204030204" pitchFamily="34" charset="0"/>
                <a:cs typeface="Arial" panose="020B0604020202020204" pitchFamily="34" charset="0"/>
              </a:rPr>
              <a:t>Therefore,</a:t>
            </a:r>
            <a:r>
              <a:rPr lang="en-US" sz="1100" dirty="0">
                <a:effectLst/>
                <a:latin typeface="Calibri" panose="020F0502020204030204" pitchFamily="34" charset="0"/>
                <a:ea typeface="Calibri" panose="020F0502020204030204" pitchFamily="34" charset="0"/>
                <a:cs typeface="Arial" panose="020B0604020202020204" pitchFamily="34" charset="0"/>
              </a:rPr>
              <a:t> the </a:t>
            </a:r>
            <a:r>
              <a:rPr lang="en-US" sz="11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1100" dirty="0">
                <a:effectLst/>
                <a:latin typeface="Calibri" panose="020F0502020204030204" pitchFamily="34" charset="0"/>
                <a:ea typeface="Calibri" panose="020F0502020204030204" pitchFamily="34" charset="0"/>
                <a:cs typeface="Arial" panose="020B0604020202020204" pitchFamily="34" charset="0"/>
              </a:rPr>
              <a:t> of the scoreboard is very subjective.</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Arial" panose="020B0604020202020204" pitchFamily="34" charset="0"/>
              </a:rPr>
              <a:t>Contains</a:t>
            </a:r>
            <a:r>
              <a:rPr lang="en-US" sz="1400" dirty="0">
                <a:effectLst/>
                <a:latin typeface="Calibri" panose="020F0502020204030204" pitchFamily="34" charset="0"/>
                <a:ea typeface="Calibri" panose="020F0502020204030204" pitchFamily="34" charset="0"/>
                <a:cs typeface="Arial" panose="020B0604020202020204" pitchFamily="34" charset="0"/>
              </a:rPr>
              <a:t> two analysis exports corresponding to the two monitors were created in agent.</a:t>
            </a:r>
          </a:p>
          <a:p>
            <a:pPr marL="457200" lvl="1">
              <a:lnSpc>
                <a:spcPct val="107000"/>
              </a:lnSpc>
              <a:spcBef>
                <a:spcPts val="0"/>
              </a:spcBef>
              <a:spcAft>
                <a:spcPts val="800"/>
              </a:spcAft>
            </a:pPr>
            <a:r>
              <a:rPr lang="en-US" sz="1000" b="1" dirty="0">
                <a:latin typeface="Calibri" panose="020F0502020204030204" pitchFamily="34" charset="0"/>
                <a:ea typeface="Calibri" panose="020F0502020204030204" pitchFamily="34" charset="0"/>
                <a:cs typeface="Arial" panose="020B0604020202020204" pitchFamily="34" charset="0"/>
              </a:rPr>
              <a:t>U</a:t>
            </a:r>
            <a:r>
              <a:rPr lang="en-US" sz="1000" b="1" dirty="0">
                <a:effectLst/>
                <a:latin typeface="Calibri" panose="020F0502020204030204" pitchFamily="34" charset="0"/>
                <a:ea typeface="Calibri" panose="020F0502020204030204" pitchFamily="34" charset="0"/>
                <a:cs typeface="Arial" panose="020B0604020202020204" pitchFamily="34" charset="0"/>
              </a:rPr>
              <a:t>sed to </a:t>
            </a:r>
            <a:r>
              <a:rPr lang="en-US" sz="1000" dirty="0">
                <a:effectLst/>
                <a:latin typeface="Calibri" panose="020F0502020204030204" pitchFamily="34" charset="0"/>
                <a:ea typeface="Calibri" panose="020F0502020204030204" pitchFamily="34" charset="0"/>
                <a:cs typeface="Arial" panose="020B0604020202020204" pitchFamily="34" charset="0"/>
              </a:rPr>
              <a:t>retrieve transactions from both monitors. </a:t>
            </a:r>
          </a:p>
          <a:p>
            <a:pPr marL="0" marR="0" indent="0">
              <a:lnSpc>
                <a:spcPct val="107000"/>
              </a:lnSpc>
              <a:spcBef>
                <a:spcPts val="0"/>
              </a:spcBef>
              <a:spcAft>
                <a:spcPts val="800"/>
              </a:spcAft>
              <a:buNone/>
            </a:pP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 method </a:t>
            </a:r>
            <a:r>
              <a:rPr lang="en-US" sz="1400" b="1" dirty="0">
                <a:effectLst/>
                <a:latin typeface="Calibri" panose="020F0502020204030204" pitchFamily="34" charset="0"/>
                <a:ea typeface="Calibri" panose="020F0502020204030204" pitchFamily="34" charset="0"/>
                <a:cs typeface="Arial" panose="020B0604020202020204" pitchFamily="34" charset="0"/>
              </a:rPr>
              <a:t>compare</a:t>
            </a:r>
            <a:r>
              <a:rPr lang="en-US" sz="1400" dirty="0">
                <a:effectLst/>
                <a:latin typeface="Calibri" panose="020F0502020204030204" pitchFamily="34" charset="0"/>
                <a:ea typeface="Calibri" panose="020F0502020204030204" pitchFamily="34" charset="0"/>
                <a:cs typeface="Arial" panose="020B0604020202020204" pitchFamily="34" charset="0"/>
              </a:rPr>
              <a:t>() is</a:t>
            </a:r>
            <a:r>
              <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400" dirty="0">
                <a:effectLst/>
                <a:latin typeface="Calibri" panose="020F0502020204030204" pitchFamily="34" charset="0"/>
                <a:ea typeface="Calibri" panose="020F0502020204030204" pitchFamily="34" charset="0"/>
                <a:cs typeface="Arial" panose="020B0604020202020204" pitchFamily="34" charset="0"/>
              </a:rPr>
              <a:t>executed in the run phase.</a:t>
            </a:r>
          </a:p>
          <a:p>
            <a:pPr marL="457200" lvl="1">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To compare </a:t>
            </a:r>
            <a:r>
              <a:rPr lang="en-US" sz="1000" b="1" dirty="0">
                <a:effectLst/>
                <a:latin typeface="Calibri" panose="020F0502020204030204" pitchFamily="34" charset="0"/>
                <a:ea typeface="Calibri" panose="020F0502020204030204" pitchFamily="34" charset="0"/>
                <a:cs typeface="Arial" panose="020B0604020202020204" pitchFamily="34" charset="0"/>
              </a:rPr>
              <a:t>both</a:t>
            </a:r>
            <a:r>
              <a:rPr lang="en-US" sz="1000" dirty="0">
                <a:effectLst/>
                <a:latin typeface="Calibri" panose="020F0502020204030204" pitchFamily="34" charset="0"/>
                <a:ea typeface="Calibri" panose="020F0502020204030204" pitchFamily="34" charset="0"/>
                <a:cs typeface="Arial" panose="020B0604020202020204" pitchFamily="34" charset="0"/>
              </a:rPr>
              <a:t> transactions. If they </a:t>
            </a:r>
            <a:r>
              <a:rPr lang="en-US" sz="1000" b="1" dirty="0">
                <a:effectLst/>
                <a:latin typeface="Calibri" panose="020F0502020204030204" pitchFamily="34" charset="0"/>
                <a:ea typeface="Calibri" panose="020F0502020204030204" pitchFamily="34" charset="0"/>
                <a:cs typeface="Arial" panose="020B0604020202020204" pitchFamily="34" charset="0"/>
              </a:rPr>
              <a:t>match</a:t>
            </a:r>
            <a:r>
              <a:rPr lang="en-US" sz="1000" dirty="0">
                <a:effectLst/>
                <a:latin typeface="Calibri" panose="020F0502020204030204" pitchFamily="34" charset="0"/>
                <a:ea typeface="Calibri" panose="020F0502020204030204" pitchFamily="34" charset="0"/>
                <a:cs typeface="Arial" panose="020B0604020202020204" pitchFamily="34" charset="0"/>
              </a:rPr>
              <a:t>, it means that the Reference Model and the DUT both </a:t>
            </a:r>
            <a:r>
              <a:rPr lang="en-US" sz="1000" b="1" dirty="0">
                <a:effectLst/>
                <a:latin typeface="Calibri" panose="020F0502020204030204" pitchFamily="34" charset="0"/>
                <a:ea typeface="Calibri" panose="020F0502020204030204" pitchFamily="34" charset="0"/>
                <a:cs typeface="Arial" panose="020B0604020202020204" pitchFamily="34" charset="0"/>
              </a:rPr>
              <a:t>agree</a:t>
            </a:r>
            <a:r>
              <a:rPr lang="en-US" sz="1000" dirty="0">
                <a:effectLst/>
                <a:latin typeface="Calibri" panose="020F0502020204030204" pitchFamily="34" charset="0"/>
                <a:ea typeface="Calibri" panose="020F0502020204030204" pitchFamily="34" charset="0"/>
                <a:cs typeface="Arial" panose="020B0604020202020204" pitchFamily="34" charset="0"/>
              </a:rPr>
              <a:t> on the functionality and it will return an “OK” message.</a:t>
            </a:r>
          </a:p>
          <a:p>
            <a:pPr marL="0" indent="0">
              <a:buNone/>
            </a:pPr>
            <a:endParaRPr lang="en-US" sz="2000" dirty="0"/>
          </a:p>
        </p:txBody>
      </p:sp>
      <p:pic>
        <p:nvPicPr>
          <p:cNvPr id="6" name="תמונה 5">
            <a:extLst>
              <a:ext uri="{FF2B5EF4-FFF2-40B4-BE49-F238E27FC236}">
                <a16:creationId xmlns:a16="http://schemas.microsoft.com/office/drawing/2014/main" id="{23A32C57-1B72-4C3E-9A45-702F39FDF1F0}"/>
              </a:ext>
            </a:extLst>
          </p:cNvPr>
          <p:cNvPicPr>
            <a:picLocks noChangeAspect="1"/>
          </p:cNvPicPr>
          <p:nvPr/>
        </p:nvPicPr>
        <p:blipFill>
          <a:blip r:embed="rId2"/>
          <a:stretch>
            <a:fillRect/>
          </a:stretch>
        </p:blipFill>
        <p:spPr>
          <a:xfrm>
            <a:off x="6891020" y="2123048"/>
            <a:ext cx="4724400" cy="2743200"/>
          </a:xfrm>
          <a:prstGeom prst="rect">
            <a:avLst/>
          </a:prstGeom>
        </p:spPr>
      </p:pic>
    </p:spTree>
    <p:extLst>
      <p:ext uri="{BB962C8B-B14F-4D97-AF65-F5344CB8AC3E}">
        <p14:creationId xmlns:p14="http://schemas.microsoft.com/office/powerpoint/2010/main" val="419250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8368-39F1-4D63-B5DC-433345D5FCB2}"/>
              </a:ext>
            </a:extLst>
          </p:cNvPr>
          <p:cNvSpPr>
            <a:spLocks noGrp="1"/>
          </p:cNvSpPr>
          <p:nvPr>
            <p:ph type="title"/>
          </p:nvPr>
        </p:nvSpPr>
        <p:spPr/>
        <p:txBody>
          <a:bodyPr/>
          <a:lstStyle/>
          <a:p>
            <a:r>
              <a:rPr lang="en-US" u="sng" dirty="0"/>
              <a:t>DUT Functionality – Motivation</a:t>
            </a:r>
          </a:p>
        </p:txBody>
      </p:sp>
      <p:sp>
        <p:nvSpPr>
          <p:cNvPr id="3" name="Content Placeholder 2">
            <a:extLst>
              <a:ext uri="{FF2B5EF4-FFF2-40B4-BE49-F238E27FC236}">
                <a16:creationId xmlns:a16="http://schemas.microsoft.com/office/drawing/2014/main" id="{B2281372-A084-4B36-AA97-3A6D69D06F75}"/>
              </a:ext>
            </a:extLst>
          </p:cNvPr>
          <p:cNvSpPr>
            <a:spLocks noGrp="1"/>
          </p:cNvSpPr>
          <p:nvPr>
            <p:ph idx="1"/>
          </p:nvPr>
        </p:nvSpPr>
        <p:spPr/>
        <p:txBody>
          <a:bodyPr>
            <a:normAutofit lnSpcReduction="10000"/>
          </a:bodyPr>
          <a:lstStyle/>
          <a:p>
            <a:r>
              <a:rPr lang="en-US" sz="2400" b="1" dirty="0"/>
              <a:t>Clustering</a:t>
            </a:r>
            <a:r>
              <a:rPr lang="en-US" sz="2400" dirty="0"/>
              <a:t> is the classification of an object in different groups, or more precisely, the partitioning of a data set into subsets(clusters), so the data in each subset(ideally) </a:t>
            </a:r>
            <a:r>
              <a:rPr lang="en-US" sz="2400" b="1" dirty="0"/>
              <a:t>share</a:t>
            </a:r>
            <a:r>
              <a:rPr lang="en-US" sz="2400" dirty="0"/>
              <a:t> some common – often according to some defined distance measure.</a:t>
            </a:r>
            <a:br>
              <a:rPr lang="en-US" sz="2400" dirty="0"/>
            </a:br>
            <a:endParaRPr lang="en-US" sz="2400" dirty="0"/>
          </a:p>
          <a:p>
            <a:r>
              <a:rPr lang="en-US" sz="2400" dirty="0"/>
              <a:t>K means </a:t>
            </a:r>
            <a:r>
              <a:rPr lang="en-US" sz="2400" b="1" dirty="0"/>
              <a:t>clustering</a:t>
            </a:r>
            <a:r>
              <a:rPr lang="en-US" sz="2400" dirty="0"/>
              <a:t> is a simple partition method to cluster n objects based on attributes into </a:t>
            </a:r>
            <a:r>
              <a:rPr lang="en-US" sz="2400" b="1" dirty="0"/>
              <a:t>k partitions</a:t>
            </a:r>
            <a:r>
              <a:rPr lang="en-US" sz="2400" dirty="0"/>
              <a:t>, where k&lt;n.</a:t>
            </a:r>
            <a:br>
              <a:rPr lang="en-US" sz="2400" dirty="0"/>
            </a:br>
            <a:endParaRPr lang="en-US" sz="2400" dirty="0"/>
          </a:p>
          <a:p>
            <a:r>
              <a:rPr lang="en-US" sz="2400" dirty="0"/>
              <a:t>K means clustering </a:t>
            </a:r>
            <a:r>
              <a:rPr lang="en-US" sz="2400" b="1" dirty="0"/>
              <a:t>widely used</a:t>
            </a:r>
            <a:r>
              <a:rPr lang="en-US" sz="2400" dirty="0"/>
              <a:t> in machine learning fields and image processing.</a:t>
            </a:r>
            <a:br>
              <a:rPr lang="en-US" sz="2400" dirty="0"/>
            </a:br>
            <a:endParaRPr lang="en-US" sz="2400" dirty="0"/>
          </a:p>
          <a:p>
            <a:r>
              <a:rPr lang="en-US" sz="2400" dirty="0"/>
              <a:t>Each cluster is </a:t>
            </a:r>
            <a:r>
              <a:rPr lang="en-US" sz="2400" b="1" dirty="0"/>
              <a:t>represented</a:t>
            </a:r>
            <a:r>
              <a:rPr lang="en-US" sz="2400" dirty="0"/>
              <a:t> by the center of the cluster and the algorithm </a:t>
            </a:r>
            <a:r>
              <a:rPr lang="en-US" sz="2400" b="1" dirty="0"/>
              <a:t>converges</a:t>
            </a:r>
            <a:r>
              <a:rPr lang="en-US" sz="2400" dirty="0"/>
              <a:t> when stabilizing centroids of clusters.</a:t>
            </a:r>
          </a:p>
          <a:p>
            <a:endParaRPr lang="en-US" dirty="0"/>
          </a:p>
        </p:txBody>
      </p:sp>
    </p:spTree>
    <p:extLst>
      <p:ext uri="{BB962C8B-B14F-4D97-AF65-F5344CB8AC3E}">
        <p14:creationId xmlns:p14="http://schemas.microsoft.com/office/powerpoint/2010/main" val="217306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382905" y="1825625"/>
            <a:ext cx="5609931" cy="4667250"/>
          </a:xfrm>
        </p:spPr>
        <p:txBody>
          <a:bodyPr>
            <a:normAutofit fontScale="85000" lnSpcReduction="10000"/>
          </a:bodyPr>
          <a:lstStyle/>
          <a:p>
            <a:r>
              <a:rPr lang="en-US" dirty="0"/>
              <a:t>The high-level architecture </a:t>
            </a:r>
            <a:r>
              <a:rPr lang="en-US" b="1" dirty="0"/>
              <a:t>composed</a:t>
            </a:r>
            <a:r>
              <a:rPr lang="en-US" dirty="0"/>
              <a:t> of two main modules:</a:t>
            </a:r>
          </a:p>
          <a:p>
            <a:r>
              <a:rPr lang="en-US" sz="2800" dirty="0"/>
              <a:t>The “</a:t>
            </a:r>
            <a:r>
              <a:rPr lang="en-US" sz="2800" b="1" dirty="0"/>
              <a:t>Register file</a:t>
            </a:r>
            <a:r>
              <a:rPr lang="en-US" sz="2800" dirty="0"/>
              <a:t>” – communication </a:t>
            </a:r>
            <a:r>
              <a:rPr lang="en-US" sz="2800"/>
              <a:t>mediator, via APB protocol:</a:t>
            </a:r>
            <a:br>
              <a:rPr lang="en-US" sz="2800" dirty="0"/>
            </a:br>
            <a:endParaRPr lang="en-US" sz="2800" dirty="0"/>
          </a:p>
          <a:p>
            <a:pPr lvl="1"/>
            <a:r>
              <a:rPr lang="en-US" dirty="0"/>
              <a:t>Communicate with the CPU host and store </a:t>
            </a:r>
            <a:r>
              <a:rPr lang="en-US" b="1" dirty="0"/>
              <a:t>income</a:t>
            </a:r>
            <a:r>
              <a:rPr lang="en-US" dirty="0"/>
              <a:t> data.</a:t>
            </a:r>
            <a:br>
              <a:rPr lang="en-US" dirty="0"/>
            </a:br>
            <a:endParaRPr lang="en-US" dirty="0"/>
          </a:p>
          <a:p>
            <a:pPr lvl="1"/>
            <a:r>
              <a:rPr lang="en-US" dirty="0"/>
              <a:t>Communicate with “K means core”, and store </a:t>
            </a:r>
            <a:r>
              <a:rPr lang="en-US" b="1" dirty="0"/>
              <a:t>output</a:t>
            </a:r>
            <a:r>
              <a:rPr lang="en-US" dirty="0"/>
              <a:t> data.</a:t>
            </a:r>
          </a:p>
          <a:p>
            <a:pPr lvl="1"/>
            <a:endParaRPr lang="en-US" dirty="0"/>
          </a:p>
          <a:p>
            <a:r>
              <a:rPr lang="en-US" dirty="0"/>
              <a:t> </a:t>
            </a:r>
            <a:r>
              <a:rPr lang="en-US" sz="2800" dirty="0"/>
              <a:t>The “</a:t>
            </a:r>
            <a:r>
              <a:rPr lang="en-US" sz="2800" b="1" dirty="0"/>
              <a:t>K means core</a:t>
            </a:r>
            <a:r>
              <a:rPr lang="en-US" sz="2800" dirty="0"/>
              <a:t>” – the “brain”. </a:t>
            </a:r>
          </a:p>
          <a:p>
            <a:pPr lvl="1"/>
            <a:r>
              <a:rPr lang="en-US" b="1" dirty="0"/>
              <a:t>Run</a:t>
            </a:r>
            <a:r>
              <a:rPr lang="en-US" dirty="0"/>
              <a:t> the algorithm when getting a </a:t>
            </a:r>
            <a:r>
              <a:rPr lang="en-US" b="1" dirty="0"/>
              <a:t>GO</a:t>
            </a:r>
            <a:r>
              <a:rPr lang="en-US" dirty="0"/>
              <a:t> signal.</a:t>
            </a:r>
          </a:p>
          <a:p>
            <a:pPr lvl="1"/>
            <a:r>
              <a:rPr lang="en-US" dirty="0"/>
              <a:t>When finished – throw an </a:t>
            </a:r>
            <a:r>
              <a:rPr lang="en-US" b="1" dirty="0"/>
              <a:t>interrupt</a:t>
            </a:r>
            <a:r>
              <a:rPr lang="en-US" dirty="0"/>
              <a:t> to CPU host (passed through the “Register file”).</a:t>
            </a:r>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62976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a:xfrm>
            <a:off x="838200" y="1825625"/>
            <a:ext cx="10515600" cy="4667250"/>
          </a:xfrm>
        </p:spPr>
        <p:txBody>
          <a:bodyPr>
            <a:norm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Every data in the DUT is a </a:t>
            </a:r>
            <a:r>
              <a:rPr lang="en-US" sz="2400" b="1" dirty="0">
                <a:effectLst/>
                <a:latin typeface="Calibri" panose="020F0502020204030204" pitchFamily="34" charset="0"/>
                <a:ea typeface="Calibri" panose="020F0502020204030204" pitchFamily="34" charset="0"/>
                <a:cs typeface="Arial" panose="020B0604020202020204" pitchFamily="34" charset="0"/>
              </a:rPr>
              <a:t>7-dimensional</a:t>
            </a:r>
            <a:r>
              <a:rPr lang="en-US" sz="2400" dirty="0">
                <a:effectLst/>
                <a:latin typeface="Calibri" panose="020F0502020204030204" pitchFamily="34" charset="0"/>
                <a:ea typeface="Calibri" panose="020F0502020204030204" pitchFamily="34" charset="0"/>
                <a:cs typeface="Arial" panose="020B0604020202020204" pitchFamily="34" charset="0"/>
              </a:rPr>
              <a:t> point.</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Every data point or centroid coordinate in the DUT is represented by fixed point representation with 13 bits:</a:t>
            </a:r>
          </a:p>
          <a:p>
            <a:pPr marL="457200" lv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1</a:t>
            </a:r>
            <a:r>
              <a:rPr lang="en-US" sz="1800" dirty="0">
                <a:latin typeface="Calibri" panose="020F0502020204030204" pitchFamily="34" charset="0"/>
                <a:ea typeface="Calibri" panose="020F0502020204030204" pitchFamily="34" charset="0"/>
                <a:cs typeface="Arial" panose="020B0604020202020204" pitchFamily="34" charset="0"/>
              </a:rPr>
              <a:t> – </a:t>
            </a:r>
            <a:r>
              <a:rPr lang="en-US" sz="1800" dirty="0">
                <a:effectLst/>
                <a:latin typeface="Calibri" panose="020F0502020204030204" pitchFamily="34" charset="0"/>
                <a:ea typeface="Calibri" panose="020F0502020204030204" pitchFamily="34" charset="0"/>
                <a:cs typeface="Arial" panose="020B0604020202020204" pitchFamily="34" charset="0"/>
              </a:rPr>
              <a:t>the MSB, is the sign bit.</a:t>
            </a:r>
          </a:p>
          <a:p>
            <a:pPr marL="457200" lv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2 for the integer part of the number.</a:t>
            </a:r>
          </a:p>
          <a:p>
            <a:pPr marL="457200" lv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remaining 10 are for the fractional part of the number.</a:t>
            </a:r>
          </a:p>
          <a:p>
            <a:pPr marL="228600" lvl="1"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a:t>
            </a:r>
            <a:r>
              <a:rPr lang="en-US" sz="2400" b="1" dirty="0">
                <a:effectLst/>
                <a:latin typeface="Calibri" panose="020F0502020204030204" pitchFamily="34" charset="0"/>
                <a:ea typeface="Calibri" panose="020F0502020204030204" pitchFamily="34" charset="0"/>
                <a:cs typeface="Arial" panose="020B0604020202020204" pitchFamily="34" charset="0"/>
              </a:rPr>
              <a:t>dynamic range </a:t>
            </a:r>
            <a:r>
              <a:rPr lang="en-US" sz="2400" dirty="0">
                <a:effectLst/>
                <a:latin typeface="Calibri" panose="020F0502020204030204" pitchFamily="34" charset="0"/>
                <a:ea typeface="Calibri" panose="020F0502020204030204" pitchFamily="34" charset="0"/>
                <a:cs typeface="Arial" panose="020B0604020202020204" pitchFamily="34" charset="0"/>
              </a:rPr>
              <a:t>of data coordinate is [-3.999,3.999].</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data points are </a:t>
            </a:r>
            <a:r>
              <a:rPr lang="en-US" sz="2400" b="1" dirty="0">
                <a:effectLst/>
                <a:latin typeface="Calibri" panose="020F0502020204030204" pitchFamily="34" charset="0"/>
                <a:ea typeface="Calibri" panose="020F0502020204030204" pitchFamily="34" charset="0"/>
                <a:cs typeface="Arial" panose="020B0604020202020204" pitchFamily="34" charset="0"/>
              </a:rPr>
              <a:t>stored</a:t>
            </a:r>
            <a:r>
              <a:rPr lang="en-US" sz="2400" dirty="0">
                <a:effectLst/>
                <a:latin typeface="Calibri" panose="020F0502020204030204" pitchFamily="34" charset="0"/>
                <a:ea typeface="Calibri" panose="020F0502020204030204" pitchFamily="34" charset="0"/>
                <a:cs typeface="Arial" panose="020B0604020202020204" pitchFamily="34" charset="0"/>
              </a:rPr>
              <a:t> in the DUT as matrix of 512x7.</a:t>
            </a:r>
          </a:p>
          <a:p>
            <a:pPr marL="0" marR="0" indent="0">
              <a:lnSpc>
                <a:spcPct val="107000"/>
              </a:lnSpc>
              <a:spcBef>
                <a:spcPts val="0"/>
              </a:spcBef>
              <a:spcAft>
                <a:spcPts val="800"/>
              </a:spcAft>
              <a:buNone/>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600" dirty="0"/>
          </a:p>
        </p:txBody>
      </p:sp>
    </p:spTree>
    <p:extLst>
      <p:ext uri="{BB962C8B-B14F-4D97-AF65-F5344CB8AC3E}">
        <p14:creationId xmlns:p14="http://schemas.microsoft.com/office/powerpoint/2010/main" val="218562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888067"/>
            <a:ext cx="10515600" cy="4288896"/>
          </a:xfrm>
        </p:spPr>
        <p:txBody>
          <a:bodyPr>
            <a:normAutofit fontScale="70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One must </a:t>
            </a:r>
            <a:r>
              <a:rPr lang="en-US" sz="2000" b="1" dirty="0">
                <a:latin typeface="Calibri" panose="020F0502020204030204" pitchFamily="34" charset="0"/>
                <a:ea typeface="Calibri" panose="020F0502020204030204" pitchFamily="34" charset="0"/>
                <a:cs typeface="Arial" panose="020B0604020202020204" pitchFamily="34" charset="0"/>
              </a:rPr>
              <a:t>configure</a:t>
            </a:r>
            <a:r>
              <a:rPr lang="en-US" sz="2000" dirty="0">
                <a:latin typeface="Calibri" panose="020F0502020204030204" pitchFamily="34" charset="0"/>
                <a:ea typeface="Calibri" panose="020F0502020204030204" pitchFamily="34" charset="0"/>
                <a:cs typeface="Arial" panose="020B0604020202020204" pitchFamily="34" charset="0"/>
              </a:rPr>
              <a:t>(fill) the following parameters, </a:t>
            </a:r>
            <a:r>
              <a:rPr lang="en-US" sz="2000" dirty="0">
                <a:effectLst/>
                <a:latin typeface="Calibri" panose="020F0502020204030204" pitchFamily="34" charset="0"/>
                <a:ea typeface="Calibri" panose="020F0502020204030204" pitchFamily="34" charset="0"/>
                <a:cs typeface="Arial" panose="020B0604020202020204" pitchFamily="34" charset="0"/>
              </a:rPr>
              <a:t>Before sending the go signal:</a:t>
            </a:r>
          </a:p>
          <a:p>
            <a:pPr lvl="1"/>
            <a:r>
              <a:rPr lang="en-US" sz="1600" dirty="0">
                <a:effectLst/>
                <a:latin typeface="Calibri" panose="020F0502020204030204" pitchFamily="34" charset="0"/>
                <a:ea typeface="Calibri" panose="020F0502020204030204" pitchFamily="34" charset="0"/>
                <a:cs typeface="Arial" panose="020B0604020202020204" pitchFamily="34" charset="0"/>
              </a:rPr>
              <a:t>At least 8 data points need to be </a:t>
            </a:r>
            <a:r>
              <a:rPr lang="en-US" sz="1600" b="1" dirty="0">
                <a:effectLst/>
                <a:latin typeface="Calibri" panose="020F0502020204030204" pitchFamily="34" charset="0"/>
                <a:ea typeface="Calibri" panose="020F0502020204030204" pitchFamily="34" charset="0"/>
                <a:cs typeface="Arial" panose="020B0604020202020204" pitchFamily="34" charset="0"/>
              </a:rPr>
              <a:t>written</a:t>
            </a:r>
            <a:r>
              <a:rPr lang="en-US" sz="1600" dirty="0">
                <a:effectLst/>
                <a:latin typeface="Calibri" panose="020F0502020204030204" pitchFamily="34" charset="0"/>
                <a:ea typeface="Calibri" panose="020F0502020204030204" pitchFamily="34" charset="0"/>
                <a:cs typeface="Arial" panose="020B0604020202020204" pitchFamily="34" charset="0"/>
              </a:rPr>
              <a:t> to the IP’s RAM. </a:t>
            </a:r>
          </a:p>
          <a:p>
            <a:pPr lvl="1"/>
            <a:r>
              <a:rPr lang="en-US" sz="1600" dirty="0">
                <a:latin typeface="Calibri" panose="020F0502020204030204" pitchFamily="34" charset="0"/>
                <a:cs typeface="Arial" panose="020B0604020202020204" pitchFamily="34" charset="0"/>
              </a:rPr>
              <a:t>The “First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“Last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registers should be configured (not necessarily in this order).</a:t>
            </a:r>
          </a:p>
          <a:p>
            <a:pPr marL="457200" lvl="1" indent="0">
              <a:buNone/>
            </a:pPr>
            <a:endParaRPr lang="en-US" sz="1600" dirty="0">
              <a:latin typeface="Calibri" panose="020F0502020204030204" pitchFamily="34" charset="0"/>
              <a:cs typeface="Arial" panose="020B0604020202020204" pitchFamily="34" charset="0"/>
            </a:endParaRPr>
          </a:p>
          <a:p>
            <a:pPr marL="457200" lvl="1" indent="0">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Configuration of other parameters:</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a:t>
            </a:r>
            <a:r>
              <a:rPr lang="en-US" sz="2000">
                <a:latin typeface="Calibri" panose="020F0502020204030204" pitchFamily="34" charset="0"/>
                <a:cs typeface="Arial" panose="020B0604020202020204" pitchFamily="34" charset="0"/>
              </a:rPr>
              <a:t>entroids </a:t>
            </a:r>
            <a:r>
              <a:rPr lang="en-US" sz="2000" dirty="0">
                <a:latin typeface="Calibri" panose="020F0502020204030204" pitchFamily="34" charset="0"/>
                <a:cs typeface="Arial" panose="020B0604020202020204" pitchFamily="34" charset="0"/>
              </a:rPr>
              <a:t>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a:t>
            </a:r>
            <a:r>
              <a:rPr lang="en-US" sz="1600" b="1" dirty="0">
                <a:latin typeface="Calibri" panose="020F0502020204030204" pitchFamily="34" charset="0"/>
                <a:cs typeface="Arial" panose="020B0604020202020204" pitchFamily="34" charset="0"/>
              </a:rPr>
              <a:t>value</a:t>
            </a:r>
            <a:r>
              <a:rPr lang="en-US" sz="1600" dirty="0">
                <a:latin typeface="Calibri" panose="020F0502020204030204" pitchFamily="34" charset="0"/>
                <a:cs typeface="Arial" panose="020B0604020202020204" pitchFamily="34" charset="0"/>
              </a:rPr>
              <a:t> for all centroids initial is zero.</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Can be </a:t>
            </a:r>
            <a:r>
              <a:rPr lang="en-US" sz="1600" b="1" dirty="0">
                <a:latin typeface="Calibri" panose="020F0502020204030204" pitchFamily="34" charset="0"/>
                <a:cs typeface="Arial" panose="020B0604020202020204" pitchFamily="34" charset="0"/>
              </a:rPr>
              <a:t>changed</a:t>
            </a:r>
            <a:r>
              <a:rPr lang="en-US" sz="1600" dirty="0">
                <a:latin typeface="Calibri" panose="020F0502020204030204" pitchFamily="34" charset="0"/>
                <a:cs typeface="Arial" panose="020B0604020202020204" pitchFamily="34" charset="0"/>
              </a:rPr>
              <a:t>, by writing values to registers “</a:t>
            </a:r>
            <a:r>
              <a:rPr lang="en-US" sz="1600" dirty="0" err="1">
                <a:latin typeface="Calibri" panose="020F0502020204030204" pitchFamily="34" charset="0"/>
                <a:cs typeface="Arial" panose="020B0604020202020204" pitchFamily="34" charset="0"/>
              </a:rPr>
              <a:t>Cent_X_reg</a:t>
            </a:r>
            <a:r>
              <a:rPr lang="en-US" sz="1600" dirty="0">
                <a:latin typeface="Calibri" panose="020F0502020204030204" pitchFamily="34" charset="0"/>
                <a:cs typeface="Arial" panose="020B0604020202020204" pitchFamily="34" charset="0"/>
              </a:rPr>
              <a:t>”, where  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Threshold’s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Used for convergence </a:t>
            </a:r>
            <a:r>
              <a:rPr lang="en-US" sz="1600" b="1" dirty="0">
                <a:latin typeface="Calibri" panose="020F0502020204030204" pitchFamily="34" charset="0"/>
                <a:cs typeface="Arial" panose="020B0604020202020204" pitchFamily="34" charset="0"/>
              </a:rPr>
              <a:t>check</a:t>
            </a:r>
            <a:r>
              <a:rPr lang="en-US" sz="1600" dirty="0">
                <a:latin typeface="Calibri" panose="020F0502020204030204" pitchFamily="34" charset="0"/>
                <a:cs typeface="Arial" panose="020B0604020202020204" pitchFamily="34" charset="0"/>
              </a:rPr>
              <a:t> of the algorithm.</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value for threshold is zero.</a:t>
            </a:r>
          </a:p>
          <a:p>
            <a:pPr lvl="1">
              <a:lnSpc>
                <a:spcPct val="107000"/>
              </a:lnSpc>
              <a:spcBef>
                <a:spcPts val="0"/>
              </a:spcBef>
              <a:spcAft>
                <a:spcPts val="800"/>
              </a:spcAft>
            </a:pPr>
            <a:r>
              <a:rPr lang="en-US" sz="1600" b="1" dirty="0">
                <a:latin typeface="Calibri" panose="020F0502020204030204" pitchFamily="34" charset="0"/>
                <a:cs typeface="Arial" panose="020B0604020202020204" pitchFamily="34" charset="0"/>
              </a:rPr>
              <a:t>May</a:t>
            </a:r>
            <a:r>
              <a:rPr lang="en-US" sz="1600" dirty="0">
                <a:latin typeface="Calibri" panose="020F0502020204030204" pitchFamily="34" charset="0"/>
                <a:cs typeface="Arial" panose="020B0604020202020204" pitchFamily="34" charset="0"/>
              </a:rPr>
              <a:t> be configured by user.</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can be configured by writing the desired threshold value to register “Thresh hold”.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Afterwards, </a:t>
            </a:r>
            <a:r>
              <a:rPr lang="en-US" sz="2000" b="1" dirty="0">
                <a:effectLst/>
                <a:latin typeface="Calibri" panose="020F0502020204030204" pitchFamily="34" charset="0"/>
                <a:ea typeface="Calibri" panose="020F0502020204030204" pitchFamily="34" charset="0"/>
                <a:cs typeface="Arial" panose="020B0604020202020204" pitchFamily="34" charset="0"/>
              </a:rPr>
              <a:t>sending</a:t>
            </a:r>
            <a:r>
              <a:rPr lang="en-US" sz="2000" dirty="0">
                <a:effectLst/>
                <a:latin typeface="Calibri" panose="020F0502020204030204" pitchFamily="34" charset="0"/>
                <a:ea typeface="Calibri" panose="020F0502020204030204" pitchFamily="34" charset="0"/>
                <a:cs typeface="Arial" panose="020B0604020202020204" pitchFamily="34" charset="0"/>
              </a:rPr>
              <a:t> the go signal will </a:t>
            </a:r>
            <a:r>
              <a:rPr lang="en-US" sz="2000" dirty="0">
                <a:latin typeface="Calibri" panose="020F0502020204030204" pitchFamily="34" charset="0"/>
                <a:cs typeface="Arial" panose="020B0604020202020204" pitchFamily="34" charset="0"/>
              </a:rPr>
              <a:t>instruct the DUT to </a:t>
            </a:r>
            <a:r>
              <a:rPr lang="en-US" sz="2000" b="1" dirty="0">
                <a:latin typeface="Calibri" panose="020F0502020204030204" pitchFamily="34" charset="0"/>
                <a:cs typeface="Arial" panose="020B0604020202020204" pitchFamily="34" charset="0"/>
              </a:rPr>
              <a:t>start</a:t>
            </a:r>
            <a:r>
              <a:rPr lang="en-US" sz="2000" dirty="0">
                <a:latin typeface="Calibri" panose="020F0502020204030204" pitchFamily="34" charset="0"/>
                <a:cs typeface="Arial" panose="020B0604020202020204" pitchFamily="34" charset="0"/>
              </a:rPr>
              <a:t> its function.</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To do so, user has to write the value ‘1’ to register named “</a:t>
            </a:r>
            <a:r>
              <a:rPr lang="en-US" sz="1600" dirty="0" err="1">
                <a:latin typeface="Calibri" panose="020F0502020204030204" pitchFamily="34" charset="0"/>
                <a:cs typeface="Arial" panose="020B0604020202020204" pitchFamily="34" charset="0"/>
              </a:rPr>
              <a:t>Go_reg</a:t>
            </a:r>
            <a:r>
              <a:rPr lang="en-US" sz="1600" dirty="0">
                <a:latin typeface="Calibri" panose="020F0502020204030204" pitchFamily="34" charset="0"/>
                <a:cs typeface="Arial" panose="020B0604020202020204" pitchFamily="34" charset="0"/>
              </a:rPr>
              <a:t>”.</a:t>
            </a:r>
          </a:p>
          <a:p>
            <a:pPr marL="457200" lvl="1" indent="0">
              <a:lnSpc>
                <a:spcPct val="107000"/>
              </a:lnSpc>
              <a:spcBef>
                <a:spcPts val="0"/>
              </a:spcBef>
              <a:spcAft>
                <a:spcPts val="800"/>
              </a:spcAft>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266702" y="1802606"/>
            <a:ext cx="3644898" cy="4397375"/>
          </a:xfrm>
        </p:spPr>
        <p:txBody>
          <a:bodyPr>
            <a:normAutofit/>
          </a:bodyPr>
          <a:lstStyle/>
          <a:p>
            <a:r>
              <a:rPr lang="en-US" sz="2000" dirty="0"/>
              <a:t>Main transaction called </a:t>
            </a:r>
            <a:r>
              <a:rPr lang="en-US" sz="2000" dirty="0" err="1"/>
              <a:t>Kmeans_transaction</a:t>
            </a:r>
            <a:r>
              <a:rPr lang="en-US" sz="2000" dirty="0"/>
              <a:t>.</a:t>
            </a:r>
          </a:p>
          <a:p>
            <a:endParaRPr lang="en-US" sz="2000" dirty="0"/>
          </a:p>
          <a:p>
            <a:r>
              <a:rPr lang="en-US" sz="2000" dirty="0"/>
              <a:t>Derived from of the UVM built in class </a:t>
            </a:r>
            <a:r>
              <a:rPr lang="en-US" sz="2000" dirty="0" err="1"/>
              <a:t>uvm_sequence_item</a:t>
            </a:r>
            <a:r>
              <a:rPr lang="en-US" sz="2000" dirty="0"/>
              <a:t>.</a:t>
            </a:r>
          </a:p>
          <a:p>
            <a:endParaRPr lang="en-US" sz="2000" dirty="0"/>
          </a:p>
          <a:p>
            <a:r>
              <a:rPr lang="en-US" sz="2000" dirty="0"/>
              <a:t>Consists the following variables and constraints:</a:t>
            </a:r>
          </a:p>
          <a:p>
            <a:endParaRPr lang="en-US" sz="2000"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347461367"/>
              </p:ext>
            </p:extLst>
          </p:nvPr>
        </p:nvGraphicFramePr>
        <p:xfrm>
          <a:off x="4300819" y="1573806"/>
          <a:ext cx="7319682" cy="4711802"/>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936573">
                  <a:extLst>
                    <a:ext uri="{9D8B030D-6E8A-4147-A177-3AD203B41FA5}">
                      <a16:colId xmlns:a16="http://schemas.microsoft.com/office/drawing/2014/main" val="3257503677"/>
                    </a:ext>
                  </a:extLst>
                </a:gridCol>
                <a:gridCol w="2705457">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205153">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Minimal Constraint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[8][91]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Randomly generate initial centroid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dirty="0" err="1">
                          <a:effectLst/>
                        </a:rPr>
                        <a:t>Num_points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8 and 512.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the number of input 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input points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threshold[12:8] == 5'd0</a:t>
                      </a:r>
                    </a:p>
                    <a:p>
                      <a:pPr marL="0" marR="0">
                        <a:lnSpc>
                          <a:spcPct val="107000"/>
                        </a:lnSpc>
                        <a:spcBef>
                          <a:spcPts val="0"/>
                        </a:spcBef>
                        <a:spcAft>
                          <a:spcPts val="0"/>
                        </a:spcAft>
                      </a:pPr>
                      <a:r>
                        <a:rPr lang="en-US" sz="1400" dirty="0">
                          <a:effectLst/>
                        </a:rPr>
                        <a:t>(so the threshold is small)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generate thresh – hold.</a:t>
                      </a: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1 to largest allowed so that we have at least </a:t>
                      </a:r>
                      <a:r>
                        <a:rPr lang="en-US" sz="1400" dirty="0" err="1">
                          <a:effectLst/>
                        </a:rPr>
                        <a:t>Num_points</a:t>
                      </a:r>
                      <a:r>
                        <a:rPr lang="en-US" sz="1400" dirty="0">
                          <a:effectLst/>
                        </a:rPr>
                        <a:t> as generated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Has to be sum of first </a:t>
                      </a:r>
                      <a:r>
                        <a:rPr lang="en-US" sz="1400" dirty="0" err="1">
                          <a:effectLst/>
                          <a:latin typeface="Calibri" panose="020F0502020204030204" pitchFamily="34" charset="0"/>
                          <a:ea typeface="Calibri" panose="020F0502020204030204" pitchFamily="34" charset="0"/>
                          <a:cs typeface="Arial" panose="020B0604020202020204" pitchFamily="34" charset="0"/>
                        </a:rPr>
                        <a:t>idx</a:t>
                      </a:r>
                      <a:r>
                        <a:rPr lang="en-US" sz="1400" dirty="0">
                          <a:effectLst/>
                          <a:latin typeface="Calibri" panose="020F0502020204030204" pitchFamily="34" charset="0"/>
                          <a:ea typeface="Calibri" panose="020F0502020204030204" pitchFamily="34" charset="0"/>
                          <a:cs typeface="Arial" panose="020B0604020202020204" pitchFamily="34" charset="0"/>
                        </a:rPr>
                        <a:t> with num of points.</a:t>
                      </a:r>
                    </a:p>
                  </a:txBody>
                  <a:tcPr marL="64753" marR="64753" marT="0" marB="0"/>
                </a:tc>
                <a:tc>
                  <a:txBody>
                    <a:bodyPr/>
                    <a:lstStyle/>
                    <a:p>
                      <a:pPr marL="0" marR="0">
                        <a:lnSpc>
                          <a:spcPct val="107000"/>
                        </a:lnSpc>
                        <a:spcBef>
                          <a:spcPts val="0"/>
                        </a:spcBef>
                        <a:spcAft>
                          <a:spcPts val="0"/>
                        </a:spcAft>
                      </a:pPr>
                      <a:r>
                        <a:rPr lang="en-US" sz="1400" dirty="0">
                          <a:effectLst/>
                        </a:rPr>
                        <a:t>Last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a:xfrm>
            <a:off x="838200" y="1939925"/>
            <a:ext cx="10515600" cy="4351338"/>
          </a:xfrm>
        </p:spPr>
        <p:txBody>
          <a:bodyPr>
            <a:normAutofit/>
          </a:bodyPr>
          <a:lstStyle/>
          <a:p>
            <a:r>
              <a:rPr lang="en-US" sz="2000" dirty="0"/>
              <a:t>Derived from the UVM built in class </a:t>
            </a:r>
            <a:r>
              <a:rPr lang="en-US" sz="2000" dirty="0" err="1"/>
              <a:t>uvm_sequence</a:t>
            </a:r>
            <a:r>
              <a:rPr lang="en-US" sz="2000" dirty="0"/>
              <a:t>.</a:t>
            </a:r>
          </a:p>
          <a:p>
            <a:endParaRPr lang="en-US" sz="2000" dirty="0"/>
          </a:p>
          <a:p>
            <a:r>
              <a:rPr lang="en-US" sz="2000" dirty="0"/>
              <a:t>The instance of sequence class was named </a:t>
            </a:r>
            <a:r>
              <a:rPr lang="en-US" sz="2000" dirty="0" err="1"/>
              <a:t>Kmeans_in_sequence</a:t>
            </a:r>
            <a:r>
              <a:rPr lang="en-US" sz="2000" dirty="0"/>
              <a:t> and consists:</a:t>
            </a:r>
          </a:p>
          <a:p>
            <a:pPr lvl="1"/>
            <a:r>
              <a:rPr lang="en-US" sz="1800" dirty="0"/>
              <a:t>Variable called </a:t>
            </a:r>
            <a:r>
              <a:rPr lang="en-US" sz="1800" dirty="0" err="1"/>
              <a:t>num_txs</a:t>
            </a:r>
            <a:r>
              <a:rPr lang="en-US" sz="1800" dirty="0"/>
              <a:t> – the </a:t>
            </a:r>
            <a:r>
              <a:rPr lang="en-US" sz="1800" b="1" dirty="0"/>
              <a:t>number</a:t>
            </a:r>
            <a:r>
              <a:rPr lang="en-US" sz="1800" dirty="0"/>
              <a:t> of Testbench’s transactions.</a:t>
            </a:r>
          </a:p>
          <a:p>
            <a:pPr lvl="1"/>
            <a:r>
              <a:rPr lang="en-US" sz="1800" dirty="0"/>
              <a:t>At each instantiated new transaction, the </a:t>
            </a:r>
            <a:r>
              <a:rPr lang="en-US" sz="1800" b="1" dirty="0"/>
              <a:t>randomize</a:t>
            </a:r>
            <a:r>
              <a:rPr lang="en-US" sz="1800" dirty="0"/>
              <a:t> function will generate all “rand” type related variables.</a:t>
            </a:r>
          </a:p>
          <a:p>
            <a:pPr lvl="1"/>
            <a:r>
              <a:rPr lang="en-US" sz="1800" dirty="0"/>
              <a:t>Afterwards, the transaction </a:t>
            </a:r>
            <a:r>
              <a:rPr lang="en-US" sz="1800" b="1" dirty="0"/>
              <a:t>sent</a:t>
            </a:r>
            <a:r>
              <a:rPr lang="en-US" sz="1800" dirty="0"/>
              <a:t> to the driver, </a:t>
            </a:r>
            <a:r>
              <a:rPr lang="en-US" sz="1800" b="1" dirty="0"/>
              <a:t>waiting</a:t>
            </a:r>
            <a:r>
              <a:rPr lang="en-US" sz="1800" dirty="0"/>
              <a:t> for him to finish.</a:t>
            </a:r>
          </a:p>
          <a:p>
            <a:pPr lvl="1"/>
            <a:r>
              <a:rPr lang="en-US" sz="1800" dirty="0"/>
              <a:t>When the driver finishes the transaction, the driver </a:t>
            </a:r>
            <a:r>
              <a:rPr lang="en-US" sz="1800" b="1" dirty="0"/>
              <a:t>reports</a:t>
            </a:r>
            <a:r>
              <a:rPr lang="en-US" sz="1800" dirty="0"/>
              <a:t> the sequencer, which then can send another one, and so on.</a:t>
            </a:r>
          </a:p>
        </p:txBody>
      </p:sp>
    </p:spTree>
    <p:extLst>
      <p:ext uri="{BB962C8B-B14F-4D97-AF65-F5344CB8AC3E}">
        <p14:creationId xmlns:p14="http://schemas.microsoft.com/office/powerpoint/2010/main" val="4099289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246581" y="2141537"/>
            <a:ext cx="4438435" cy="4351338"/>
          </a:xfrm>
        </p:spPr>
        <p:txBody>
          <a:bodyPr>
            <a:normAutofit/>
          </a:bodyPr>
          <a:lstStyle/>
          <a:p>
            <a:r>
              <a:rPr lang="en-US" sz="1800" dirty="0"/>
              <a:t>Driver instantiation named </a:t>
            </a:r>
            <a:r>
              <a:rPr lang="en-US" sz="1800" dirty="0" err="1"/>
              <a:t>Kmeans_driver</a:t>
            </a:r>
            <a:r>
              <a:rPr lang="en-US" sz="1800" dirty="0"/>
              <a:t>.</a:t>
            </a:r>
          </a:p>
          <a:p>
            <a:endParaRPr lang="en-US" sz="1800" dirty="0"/>
          </a:p>
          <a:p>
            <a:r>
              <a:rPr lang="en-US" sz="1800" dirty="0"/>
              <a:t>Derived from the UVM built in class </a:t>
            </a:r>
            <a:r>
              <a:rPr lang="en-US" sz="1800" dirty="0" err="1"/>
              <a:t>uvm_driver</a:t>
            </a:r>
            <a:r>
              <a:rPr lang="en-US" sz="1800" dirty="0"/>
              <a:t>.</a:t>
            </a:r>
          </a:p>
          <a:p>
            <a:endParaRPr lang="en-US" sz="1800" dirty="0"/>
          </a:p>
          <a:p>
            <a:r>
              <a:rPr lang="en-US" sz="1800" dirty="0"/>
              <a:t>Implements the following tasks in order to </a:t>
            </a:r>
            <a:r>
              <a:rPr lang="en-US" sz="1800" dirty="0" err="1"/>
              <a:t>fullfill</a:t>
            </a:r>
            <a:r>
              <a:rPr lang="en-US" sz="1800" dirty="0"/>
              <a:t> its purpose:</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63111" y="1551398"/>
            <a:ext cx="6208542" cy="5041650"/>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a:bodyPr>
          <a:lstStyle/>
          <a:p>
            <a:r>
              <a:rPr lang="en-US" sz="2000" dirty="0"/>
              <a:t>Implemented of scoreboard contains:</a:t>
            </a:r>
          </a:p>
          <a:p>
            <a:pPr lvl="1"/>
            <a:r>
              <a:rPr lang="en-US" sz="1800" dirty="0"/>
              <a:t>Two of each </a:t>
            </a:r>
            <a:r>
              <a:rPr lang="en-US" sz="1800" dirty="0" err="1"/>
              <a:t>uvm_analysis_export</a:t>
            </a:r>
            <a:r>
              <a:rPr lang="en-US" sz="1800" dirty="0"/>
              <a:t> and </a:t>
            </a:r>
            <a:r>
              <a:rPr lang="en-US" sz="1800" dirty="0" err="1"/>
              <a:t>uvm_tlm_analysis_fifo</a:t>
            </a:r>
            <a:r>
              <a:rPr lang="en-US" sz="1800" dirty="0"/>
              <a:t>.</a:t>
            </a:r>
          </a:p>
          <a:p>
            <a:pPr lvl="1"/>
            <a:r>
              <a:rPr lang="en-US" sz="1800" dirty="0"/>
              <a:t>Virtual </a:t>
            </a:r>
            <a:r>
              <a:rPr lang="en-US" sz="1800" b="1" dirty="0"/>
              <a:t>functional</a:t>
            </a:r>
            <a:r>
              <a:rPr lang="en-US" sz="1800" dirty="0"/>
              <a:t> named compare centroids</a:t>
            </a:r>
          </a:p>
          <a:p>
            <a:pPr lvl="1"/>
            <a:endParaRPr lang="en-US" sz="1800" dirty="0"/>
          </a:p>
          <a:p>
            <a:r>
              <a:rPr lang="en-US" sz="2000" dirty="0"/>
              <a:t>In Run task, calls the </a:t>
            </a:r>
            <a:r>
              <a:rPr lang="en-US" sz="2000" dirty="0" err="1"/>
              <a:t>compare_centroids</a:t>
            </a:r>
            <a:r>
              <a:rPr lang="en-US" sz="2000" dirty="0"/>
              <a:t> function to </a:t>
            </a:r>
            <a:r>
              <a:rPr lang="en-US" sz="2000" b="1" dirty="0"/>
              <a:t>determine</a:t>
            </a:r>
            <a:r>
              <a:rPr lang="en-US" sz="2000" dirty="0"/>
              <a:t> if a test run failed or passed.</a:t>
            </a:r>
          </a:p>
          <a:p>
            <a:pPr lvl="1"/>
            <a:r>
              <a:rPr lang="en-US" sz="1600" dirty="0"/>
              <a:t>Comparing the centroids of the DUT and the Ref Model.</a:t>
            </a:r>
          </a:p>
          <a:p>
            <a:pPr lvl="1"/>
            <a:r>
              <a:rPr lang="en-US" sz="1600" dirty="0"/>
              <a:t>Test </a:t>
            </a:r>
            <a:r>
              <a:rPr lang="en-US" sz="1600" b="1" dirty="0"/>
              <a:t>Passes</a:t>
            </a:r>
            <a:r>
              <a:rPr lang="en-US" sz="1600" dirty="0"/>
              <a:t> if the overall difference between all coordinates off all centroids is </a:t>
            </a:r>
            <a:r>
              <a:rPr lang="en-US" sz="1600" b="1" dirty="0"/>
              <a:t>smaller than </a:t>
            </a:r>
            <a:r>
              <a:rPr lang="en-US" sz="1600" dirty="0"/>
              <a:t>16 times the value of the threshold.</a:t>
            </a:r>
          </a:p>
          <a:p>
            <a:pPr lvl="1"/>
            <a:endParaRPr lang="en-US" sz="1600" dirty="0"/>
          </a:p>
          <a:p>
            <a:r>
              <a:rPr lang="en-US" sz="2000" dirty="0"/>
              <a:t>The pass/fail condition was derived from the functionality of the DUT and Ref Model:</a:t>
            </a:r>
          </a:p>
          <a:p>
            <a:pPr lvl="1"/>
            <a:r>
              <a:rPr lang="en-US" sz="1600" dirty="0"/>
              <a:t>A set of centroid’s are announced as converged if the difference between them to last iteration’s set is smaller than the threshold. </a:t>
            </a:r>
          </a:p>
          <a:p>
            <a:endParaRPr lang="en-US" sz="2000" dirty="0"/>
          </a:p>
        </p:txBody>
      </p:sp>
    </p:spTree>
    <p:extLst>
      <p:ext uri="{BB962C8B-B14F-4D97-AF65-F5344CB8AC3E}">
        <p14:creationId xmlns:p14="http://schemas.microsoft.com/office/powerpoint/2010/main" val="3860117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Reference Model (1/2)</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a:xfrm>
            <a:off x="838200" y="2027756"/>
            <a:ext cx="10515600" cy="4351338"/>
          </a:xfrm>
        </p:spPr>
        <p:txBody>
          <a:bodyPr>
            <a:normAutofit fontScale="92500" lnSpcReduction="20000"/>
          </a:bodyPr>
          <a:lstStyle/>
          <a:p>
            <a:r>
              <a:rPr lang="en-US" sz="2200" dirty="0"/>
              <a:t>The Reference Model was written using </a:t>
            </a:r>
            <a:r>
              <a:rPr lang="en-US" sz="2200" dirty="0" err="1"/>
              <a:t>Matlab</a:t>
            </a:r>
            <a:r>
              <a:rPr lang="en-US" sz="2200" dirty="0"/>
              <a:t>.</a:t>
            </a:r>
          </a:p>
          <a:p>
            <a:endParaRPr lang="en-US" sz="2200" dirty="0"/>
          </a:p>
          <a:p>
            <a:r>
              <a:rPr lang="en-US" sz="2200" dirty="0"/>
              <a:t>A </a:t>
            </a:r>
            <a:r>
              <a:rPr lang="en-US" sz="2200" dirty="0" err="1"/>
              <a:t>Matlab</a:t>
            </a:r>
            <a:r>
              <a:rPr lang="en-US" sz="2200" dirty="0"/>
              <a:t> function named </a:t>
            </a:r>
            <a:r>
              <a:rPr lang="en-US" sz="2200" dirty="0" err="1"/>
              <a:t>RefModel.m</a:t>
            </a:r>
            <a:r>
              <a:rPr lang="en-US" sz="2200" dirty="0"/>
              <a:t>, performs the K Means algorithm.</a:t>
            </a:r>
          </a:p>
          <a:p>
            <a:pPr marL="457200" lvl="1" indent="0">
              <a:buNone/>
            </a:pPr>
            <a:r>
              <a:rPr lang="en-US" sz="1800" dirty="0"/>
              <a:t>The function receives five input parameters, all received with corresponding of DUT numeric representation model:</a:t>
            </a:r>
          </a:p>
          <a:p>
            <a:pPr marL="457200" lvl="1" indent="0">
              <a:buNone/>
            </a:pPr>
            <a:endParaRPr lang="en-US" sz="1800" dirty="0"/>
          </a:p>
          <a:p>
            <a:pPr lvl="1">
              <a:lnSpc>
                <a:spcPct val="107000"/>
              </a:lnSpc>
              <a:spcBef>
                <a:spcPts val="0"/>
              </a:spcBef>
            </a:pPr>
            <a:r>
              <a:rPr lang="en-US" sz="1800" b="1" dirty="0"/>
              <a:t>Data Points </a:t>
            </a:r>
            <a:r>
              <a:rPr lang="en-US" sz="1800" dirty="0"/>
              <a:t>matrix with 512 rows and 7 columns.</a:t>
            </a:r>
          </a:p>
          <a:p>
            <a:pPr lvl="2">
              <a:lnSpc>
                <a:spcPct val="107000"/>
              </a:lnSpc>
              <a:spcBef>
                <a:spcPts val="0"/>
              </a:spcBef>
            </a:pPr>
            <a:r>
              <a:rPr lang="en-US" sz="1400" dirty="0"/>
              <a:t>Each row represent a point in the data set.</a:t>
            </a:r>
          </a:p>
          <a:p>
            <a:pPr lvl="2">
              <a:lnSpc>
                <a:spcPct val="107000"/>
              </a:lnSpc>
              <a:spcBef>
                <a:spcPts val="0"/>
              </a:spcBef>
            </a:pPr>
            <a:endParaRPr lang="en-US" sz="1400" dirty="0"/>
          </a:p>
          <a:p>
            <a:pPr lvl="1">
              <a:lnSpc>
                <a:spcPct val="107000"/>
              </a:lnSpc>
              <a:spcBef>
                <a:spcPts val="0"/>
              </a:spcBef>
            </a:pPr>
            <a:r>
              <a:rPr lang="en-US" sz="1800" b="1" dirty="0"/>
              <a:t>Initial centroids </a:t>
            </a:r>
            <a:r>
              <a:rPr lang="en-US" sz="1800" dirty="0"/>
              <a:t>matrix with 8 rows and 7 columns.</a:t>
            </a:r>
          </a:p>
          <a:p>
            <a:pPr lvl="2">
              <a:lnSpc>
                <a:spcPct val="107000"/>
              </a:lnSpc>
              <a:spcBef>
                <a:spcPts val="0"/>
              </a:spcBef>
            </a:pPr>
            <a:r>
              <a:rPr lang="en-US" sz="1400" dirty="0"/>
              <a:t>Each row represents an initial centroid value.</a:t>
            </a:r>
          </a:p>
          <a:p>
            <a:pPr lvl="2">
              <a:lnSpc>
                <a:spcPct val="107000"/>
              </a:lnSpc>
              <a:spcBef>
                <a:spcPts val="0"/>
              </a:spcBef>
            </a:pPr>
            <a:endParaRPr lang="en-US" sz="1400" dirty="0"/>
          </a:p>
          <a:p>
            <a:pPr lvl="1">
              <a:lnSpc>
                <a:spcPct val="107000"/>
              </a:lnSpc>
              <a:spcBef>
                <a:spcPts val="0"/>
              </a:spcBef>
            </a:pPr>
            <a:r>
              <a:rPr lang="en-US" sz="1800" b="1" dirty="0"/>
              <a:t>Threshold</a:t>
            </a:r>
            <a:r>
              <a:rPr lang="en-US" sz="1800" dirty="0"/>
              <a:t> value.</a:t>
            </a:r>
          </a:p>
          <a:p>
            <a:pPr lvl="1">
              <a:lnSpc>
                <a:spcPct val="107000"/>
              </a:lnSpc>
              <a:spcBef>
                <a:spcPts val="0"/>
              </a:spcBef>
            </a:pPr>
            <a:endParaRPr lang="en-US" sz="1800" dirty="0"/>
          </a:p>
          <a:p>
            <a:pPr lvl="1">
              <a:lnSpc>
                <a:spcPct val="107000"/>
              </a:lnSpc>
              <a:spcBef>
                <a:spcPts val="0"/>
              </a:spcBef>
            </a:pPr>
            <a:r>
              <a:rPr lang="en-US" sz="1800" dirty="0"/>
              <a:t>First point index of RAM.</a:t>
            </a:r>
          </a:p>
          <a:p>
            <a:pPr lvl="1">
              <a:lnSpc>
                <a:spcPct val="107000"/>
              </a:lnSpc>
              <a:spcBef>
                <a:spcPts val="0"/>
              </a:spcBef>
            </a:pPr>
            <a:endParaRPr lang="en-US" sz="1800" dirty="0"/>
          </a:p>
          <a:p>
            <a:pPr lvl="1">
              <a:lnSpc>
                <a:spcPct val="107000"/>
              </a:lnSpc>
              <a:spcBef>
                <a:spcPts val="0"/>
              </a:spcBef>
              <a:spcAft>
                <a:spcPts val="800"/>
              </a:spcAft>
            </a:pPr>
            <a:r>
              <a:rPr lang="en-US" sz="1800" dirty="0"/>
              <a:t>Last point index of RAM.</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Reference Model (2/2)</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85000" lnSpcReduction="10000"/>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parameters are used in the following way: </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function </a:t>
            </a:r>
            <a:r>
              <a:rPr lang="en-US" sz="2000" b="1" dirty="0">
                <a:effectLst/>
                <a:latin typeface="Calibri" panose="020F0502020204030204" pitchFamily="34" charset="0"/>
                <a:ea typeface="Calibri" panose="020F0502020204030204" pitchFamily="34" charset="0"/>
                <a:cs typeface="Arial" panose="020B0604020202020204" pitchFamily="34" charset="0"/>
              </a:rPr>
              <a:t>reads</a:t>
            </a:r>
            <a:r>
              <a:rPr lang="en-US" sz="2000" dirty="0">
                <a:effectLst/>
                <a:latin typeface="Calibri" panose="020F0502020204030204" pitchFamily="34" charset="0"/>
                <a:ea typeface="Calibri" panose="020F0502020204030204" pitchFamily="34" charset="0"/>
                <a:cs typeface="Arial" panose="020B0604020202020204" pitchFamily="34" charset="0"/>
              </a:rPr>
              <a:t> the points values from the “First point index” till the “Last point index” </a:t>
            </a:r>
            <a:r>
              <a:rPr lang="en-US" sz="2000" dirty="0">
                <a:latin typeface="Calibri" panose="020F0502020204030204" pitchFamily="34" charset="0"/>
                <a:ea typeface="Calibri" panose="020F0502020204030204" pitchFamily="34" charset="0"/>
                <a:cs typeface="Arial" panose="020B0604020202020204" pitchFamily="34" charset="0"/>
              </a:rPr>
              <a:t>into</a:t>
            </a:r>
            <a:r>
              <a:rPr lang="en-US" sz="2000" dirty="0">
                <a:effectLst/>
                <a:latin typeface="Calibri" panose="020F0502020204030204" pitchFamily="34" charset="0"/>
                <a:ea typeface="Calibri" panose="020F0502020204030204" pitchFamily="34" charset="0"/>
                <a:cs typeface="Arial" panose="020B0604020202020204" pitchFamily="34" charset="0"/>
              </a:rPr>
              <a:t> another matrix, named </a:t>
            </a:r>
            <a:r>
              <a:rPr lang="en-US" sz="2000" b="1" dirty="0">
                <a:effectLst/>
                <a:latin typeface="Calibri" panose="020F0502020204030204" pitchFamily="34" charset="0"/>
                <a:ea typeface="Calibri" panose="020F0502020204030204" pitchFamily="34" charset="0"/>
                <a:cs typeface="Arial" panose="020B0604020202020204" pitchFamily="34" charset="0"/>
              </a:rPr>
              <a:t>point matrix</a:t>
            </a:r>
            <a:r>
              <a:rPr lang="en-US" sz="2000" b="1" dirty="0">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a:t>
            </a:r>
            <a:r>
              <a:rPr lang="en-US" sz="2400" b="1" dirty="0">
                <a:effectLst/>
                <a:latin typeface="Calibri" panose="020F0502020204030204" pitchFamily="34" charset="0"/>
                <a:ea typeface="Calibri" panose="020F0502020204030204" pitchFamily="34" charset="0"/>
                <a:cs typeface="Arial" panose="020B0604020202020204" pitchFamily="34" charset="0"/>
              </a:rPr>
              <a:t>interactively</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executes</a:t>
            </a:r>
            <a:r>
              <a:rPr lang="en-US" sz="2400" dirty="0">
                <a:effectLst/>
                <a:latin typeface="Calibri" panose="020F0502020204030204" pitchFamily="34" charset="0"/>
                <a:ea typeface="Calibri" panose="020F0502020204030204" pitchFamily="34" charset="0"/>
                <a:cs typeface="Arial" panose="020B0604020202020204" pitchFamily="34" charset="0"/>
              </a:rPr>
              <a:t>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using</a:t>
            </a:r>
            <a:r>
              <a:rPr lang="en-US" sz="2400" dirty="0">
                <a:effectLst/>
                <a:latin typeface="Calibri" panose="020F0502020204030204" pitchFamily="34" charset="0"/>
                <a:ea typeface="Calibri" panose="020F0502020204030204" pitchFamily="34" charset="0"/>
                <a:cs typeface="Arial" panose="020B0604020202020204" pitchFamily="34" charset="0"/>
              </a:rPr>
              <a:t> the following parameters:</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point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“initial centroid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“Threshold”.</a:t>
            </a:r>
          </a:p>
          <a:p>
            <a:pPr lvl="2">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a:xfrm>
            <a:off x="838200" y="2141537"/>
            <a:ext cx="10515600" cy="4351338"/>
          </a:xfrm>
        </p:spPr>
        <p:txBody>
          <a:bodyPr>
            <a:normAutofit/>
          </a:bodyPr>
          <a:lstStyle/>
          <a:p>
            <a:pPr marL="0" indent="0">
              <a:buNone/>
            </a:pPr>
            <a:r>
              <a:rPr lang="en-US" sz="2000" u="sng" dirty="0"/>
              <a:t>Purpose: </a:t>
            </a:r>
            <a:r>
              <a:rPr lang="en-US" sz="2000" dirty="0"/>
              <a:t>Verify the functionality of the communication with the DUT.</a:t>
            </a:r>
          </a:p>
          <a:p>
            <a:pPr marL="0" indent="0">
              <a:buNone/>
            </a:pPr>
            <a:endParaRPr lang="en-US" sz="2000" dirty="0"/>
          </a:p>
          <a:p>
            <a:r>
              <a:rPr lang="en-US" sz="2000" dirty="0"/>
              <a:t>An early test was done, </a:t>
            </a:r>
            <a:r>
              <a:rPr lang="en-US" sz="2000" b="1" dirty="0"/>
              <a:t>separately</a:t>
            </a:r>
            <a:r>
              <a:rPr lang="en-US" sz="2000" dirty="0"/>
              <a:t> from the following test plan.</a:t>
            </a:r>
          </a:p>
          <a:p>
            <a:endParaRPr lang="en-US" sz="2000" dirty="0"/>
          </a:p>
          <a:p>
            <a:r>
              <a:rPr lang="en-US" sz="2000" dirty="0"/>
              <a:t>All registers of the DUT Reg File were written to and read from.</a:t>
            </a:r>
          </a:p>
          <a:p>
            <a:endParaRPr lang="en-US" sz="2000" dirty="0"/>
          </a:p>
          <a:p>
            <a:r>
              <a:rPr lang="en-US" sz="2000" dirty="0"/>
              <a:t>This test was successful, leading to the conclusion that the communication protocol with the DUT works correctly.</a:t>
            </a:r>
          </a:p>
        </p:txBody>
      </p:sp>
    </p:spTree>
    <p:extLst>
      <p:ext uri="{BB962C8B-B14F-4D97-AF65-F5344CB8AC3E}">
        <p14:creationId xmlns:p14="http://schemas.microsoft.com/office/powerpoint/2010/main" val="3137159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a:xfrm>
            <a:off x="838200" y="1690688"/>
            <a:ext cx="10515600" cy="4620012"/>
          </a:xfrm>
        </p:spPr>
        <p:txBody>
          <a:bodyPr>
            <a:normAutofit lnSpcReduction="10000"/>
          </a:bodyPr>
          <a:lstStyle/>
          <a:p>
            <a:r>
              <a:rPr lang="en-US" sz="2000" dirty="0"/>
              <a:t>In the following slides there would be a numerical order of different test scenarios.</a:t>
            </a:r>
          </a:p>
          <a:p>
            <a:endParaRPr lang="en-US" sz="2000" dirty="0"/>
          </a:p>
          <a:p>
            <a:r>
              <a:rPr lang="en-US" sz="2000" dirty="0"/>
              <a:t>Each Test Scenario detail here was built and run.</a:t>
            </a:r>
          </a:p>
          <a:p>
            <a:endParaRPr lang="en-US" sz="2000" dirty="0"/>
          </a:p>
          <a:p>
            <a:r>
              <a:rPr lang="en-US" sz="2000" dirty="0"/>
              <a:t>The </a:t>
            </a:r>
            <a:r>
              <a:rPr lang="en-US" sz="2000" b="1" dirty="0"/>
              <a:t>purpose</a:t>
            </a:r>
            <a:r>
              <a:rPr lang="en-US" sz="2000" dirty="0"/>
              <a:t> of these test lines is to test the </a:t>
            </a:r>
            <a:r>
              <a:rPr lang="en-US" sz="2000" b="1" dirty="0"/>
              <a:t>main functionality </a:t>
            </a:r>
            <a:r>
              <a:rPr lang="en-US" sz="2000" dirty="0"/>
              <a:t>of the DUT.</a:t>
            </a:r>
          </a:p>
          <a:p>
            <a:endParaRPr lang="en-US" sz="2000" dirty="0"/>
          </a:p>
          <a:p>
            <a:r>
              <a:rPr lang="en-US" sz="2000"/>
              <a:t>The pass</a:t>
            </a:r>
            <a:r>
              <a:rPr lang="en-US" sz="2000" dirty="0"/>
              <a:t>/fail criteria are handled by the scoreboard.</a:t>
            </a:r>
          </a:p>
          <a:p>
            <a:endParaRPr lang="en-US" sz="2000" dirty="0"/>
          </a:p>
          <a:p>
            <a:r>
              <a:rPr lang="en-US" sz="2000" dirty="0"/>
              <a:t>In each test scenario, different parameters are set</a:t>
            </a:r>
          </a:p>
          <a:p>
            <a:pPr lvl="1"/>
            <a:r>
              <a:rPr lang="en-US" sz="1800" dirty="0"/>
              <a:t>These parameters are sent to the DUT and the REF Model.</a:t>
            </a:r>
          </a:p>
          <a:p>
            <a:pPr lvl="1"/>
            <a:r>
              <a:rPr lang="en-US" sz="1800" dirty="0"/>
              <a:t>The outputs from both are compared.</a:t>
            </a:r>
          </a:p>
          <a:p>
            <a:pPr lvl="1"/>
            <a:r>
              <a:rPr lang="en-US" sz="1800" dirty="0"/>
              <a:t>They are considered equivalent if every output centroid from each set has a corresponding “close” centroid in the other set (up to threshold value).</a:t>
            </a:r>
          </a:p>
          <a:p>
            <a:endParaRPr lang="en-US" sz="2000" dirty="0"/>
          </a:p>
        </p:txBody>
      </p:sp>
    </p:spTree>
    <p:extLst>
      <p:ext uri="{BB962C8B-B14F-4D97-AF65-F5344CB8AC3E}">
        <p14:creationId xmlns:p14="http://schemas.microsoft.com/office/powerpoint/2010/main" val="3847212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1442951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random.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 – Motivation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a:t>
            </a:r>
            <a:r>
              <a:rPr lang="en-US" sz="2400" b="1" dirty="0">
                <a:latin typeface="Calibri" panose="020F0502020204030204" pitchFamily="34" charset="0"/>
                <a:cs typeface="Arial" panose="020B0604020202020204" pitchFamily="34" charset="0"/>
              </a:rPr>
              <a:t>performs </a:t>
            </a:r>
            <a:r>
              <a:rPr lang="en-US" sz="2400" dirty="0">
                <a:latin typeface="Calibri" panose="020F0502020204030204" pitchFamily="34" charset="0"/>
                <a:cs typeface="Arial" panose="020B0604020202020204" pitchFamily="34" charset="0"/>
              </a:rPr>
              <a:t>required task successfully:</a:t>
            </a:r>
          </a:p>
          <a:p>
            <a:pPr lvl="1"/>
            <a:r>
              <a:rPr lang="en-US" sz="2000" dirty="0">
                <a:latin typeface="Calibri" panose="020F0502020204030204" pitchFamily="34" charset="0"/>
                <a:cs typeface="Arial" panose="020B0604020202020204" pitchFamily="34" charset="0"/>
              </a:rPr>
              <a:t>Device should reflect accurately the specification.</a:t>
            </a:r>
          </a:p>
          <a:p>
            <a:pPr lvl="1"/>
            <a:r>
              <a:rPr lang="en-US" sz="2000" dirty="0">
                <a:latin typeface="Calibri" panose="020F0502020204030204" pitchFamily="34" charset="0"/>
                <a:cs typeface="Arial" panose="020B0604020202020204" pitchFamily="34" charset="0"/>
              </a:rPr>
              <a:t> Bugs are a result of the discrepancy between the device design and the device specification.</a:t>
            </a:r>
          </a:p>
          <a:p>
            <a:pPr marL="457200" lvl="1" indent="0">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a:t>
            </a:r>
            <a:r>
              <a:rPr lang="en-US" sz="2400" b="1" dirty="0">
                <a:latin typeface="Calibri" panose="020F0502020204030204" pitchFamily="34" charset="0"/>
                <a:cs typeface="Arial" panose="020B0604020202020204" pitchFamily="34" charset="0"/>
              </a:rPr>
              <a:t>contains</a:t>
            </a:r>
            <a:r>
              <a:rPr lang="en-US" sz="2400" dirty="0">
                <a:latin typeface="Calibri" panose="020F0502020204030204" pitchFamily="34" charset="0"/>
                <a:cs typeface="Arial" panose="020B0604020202020204" pitchFamily="34" charset="0"/>
              </a:rPr>
              <a:t> different technologies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AMS (analog/mixed signal) verification</a:t>
            </a:r>
          </a:p>
          <a:p>
            <a:pPr marL="457200" lvl="1" indent="0">
              <a:lnSpc>
                <a:spcPct val="107000"/>
              </a:lnSpc>
              <a:spcBef>
                <a:spcPts val="0"/>
              </a:spcBef>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In this project, the </a:t>
            </a:r>
            <a:r>
              <a:rPr lang="en-US" sz="2400" b="1" dirty="0">
                <a:latin typeface="Calibri" panose="020F0502020204030204" pitchFamily="34" charset="0"/>
                <a:cs typeface="Arial" panose="020B0604020202020204" pitchFamily="34" charset="0"/>
              </a:rPr>
              <a:t>chosen</a:t>
            </a:r>
            <a:r>
              <a:rPr lang="en-US" sz="2400" dirty="0">
                <a:latin typeface="Calibri" panose="020F0502020204030204" pitchFamily="34" charset="0"/>
                <a:cs typeface="Arial" panose="020B0604020202020204" pitchFamily="34" charset="0"/>
              </a:rPr>
              <a:t> </a:t>
            </a:r>
            <a:r>
              <a:rPr lang="en-US" sz="2400" b="1" dirty="0">
                <a:latin typeface="Calibri" panose="020F0502020204030204" pitchFamily="34" charset="0"/>
                <a:cs typeface="Arial" panose="020B0604020202020204" pitchFamily="34" charset="0"/>
              </a:rPr>
              <a:t>method</a:t>
            </a:r>
            <a:r>
              <a:rPr lang="en-US" sz="2400" dirty="0">
                <a:latin typeface="Calibri" panose="020F0502020204030204" pitchFamily="34" charset="0"/>
                <a:cs typeface="Arial" panose="020B0604020202020204" pitchFamily="34" charset="0"/>
              </a:rPr>
              <a:t> for design verification is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(1/3)</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a:xfrm>
            <a:off x="838200" y="1970004"/>
            <a:ext cx="10515600" cy="4351338"/>
          </a:xfrm>
        </p:spPr>
        <p:txBody>
          <a:bodyPr>
            <a:normAutofit/>
          </a:bodyPr>
          <a:lstStyle/>
          <a:p>
            <a:pPr marL="0" indent="0">
              <a:buNone/>
            </a:pPr>
            <a:r>
              <a:rPr lang="en-US" sz="2000" u="sng" dirty="0"/>
              <a:t>Negative values bug:</a:t>
            </a:r>
            <a:endParaRPr lang="en-US" sz="2000" u="sng"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It was done in order to verify if the UVM </a:t>
            </a:r>
            <a:r>
              <a:rPr lang="en-US" sz="1800" b="1" dirty="0">
                <a:effectLst/>
                <a:latin typeface="Calibri" panose="020F0502020204030204" pitchFamily="34" charset="0"/>
                <a:ea typeface="Calibri" panose="020F0502020204030204" pitchFamily="34" charset="0"/>
                <a:cs typeface="Arial" panose="020B0604020202020204" pitchFamily="34" charset="0"/>
              </a:rPr>
              <a:t>environments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b="1" dirty="0">
                <a:effectLst/>
                <a:latin typeface="Calibri" panose="020F0502020204030204" pitchFamily="34" charset="0"/>
                <a:ea typeface="Calibri" panose="020F0502020204030204" pitchFamily="34" charset="0"/>
                <a:cs typeface="Arial" panose="020B0604020202020204" pitchFamily="34" charset="0"/>
              </a:rPr>
              <a:t>works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results from the DUT </a:t>
            </a:r>
            <a:r>
              <a:rPr lang="en-US" sz="1800" b="1" dirty="0">
                <a:effectLst/>
                <a:latin typeface="Calibri" panose="020F0502020204030204" pitchFamily="34" charset="0"/>
                <a:ea typeface="Calibri" panose="020F0502020204030204" pitchFamily="34" charset="0"/>
                <a:cs typeface="Arial" panose="020B0604020202020204" pitchFamily="34" charset="0"/>
              </a:rPr>
              <a:t>indicated a bug.</a:t>
            </a:r>
          </a:p>
          <a:p>
            <a:pPr lvl="1"/>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apparently related to the DUT’s inability to recognize </a:t>
            </a:r>
            <a:r>
              <a:rPr lang="en-US" sz="2000" b="1" dirty="0">
                <a:effectLst/>
                <a:latin typeface="Calibri" panose="020F0502020204030204" pitchFamily="34" charset="0"/>
                <a:ea typeface="Calibri" panose="020F0502020204030204" pitchFamily="34" charset="0"/>
                <a:cs typeface="Arial" panose="020B0604020202020204" pitchFamily="34" charset="0"/>
              </a:rPr>
              <a:t>negative values.</a:t>
            </a:r>
          </a:p>
          <a:p>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t>
            </a:r>
            <a:r>
              <a:rPr lang="en-US" sz="2000" b="1" dirty="0">
                <a:effectLst/>
                <a:latin typeface="Calibri" panose="020F0502020204030204" pitchFamily="34" charset="0"/>
                <a:ea typeface="Calibri" panose="020F0502020204030204" pitchFamily="34" charset="0"/>
                <a:cs typeface="Arial" panose="020B0604020202020204" pitchFamily="34" charset="0"/>
              </a:rPr>
              <a:t>fixed</a:t>
            </a:r>
            <a:r>
              <a:rPr lang="en-US" sz="2000" dirty="0">
                <a:effectLst/>
                <a:latin typeface="Calibri" panose="020F0502020204030204" pitchFamily="34" charset="0"/>
                <a:ea typeface="Calibri" panose="020F0502020204030204" pitchFamily="34" charset="0"/>
                <a:cs typeface="Arial" panose="020B0604020202020204" pitchFamily="34" charset="0"/>
              </a:rPr>
              <a:t> by the following steps: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2's complement representation </a:t>
            </a:r>
            <a:r>
              <a:rPr lang="en-US" sz="2000" dirty="0">
                <a:effectLst/>
                <a:latin typeface="Calibri" panose="020F0502020204030204" pitchFamily="34" charset="0"/>
                <a:ea typeface="Calibri" panose="020F0502020204030204" pitchFamily="34" charset="0"/>
                <a:cs typeface="Arial" panose="020B0604020202020204" pitchFamily="34" charset="0"/>
              </a:rPr>
              <a:t>of numbers</a:t>
            </a:r>
            <a:endParaRPr lang="en-US" sz="2800" dirty="0"/>
          </a:p>
        </p:txBody>
      </p:sp>
    </p:spTree>
    <p:extLst>
      <p:ext uri="{BB962C8B-B14F-4D97-AF65-F5344CB8AC3E}">
        <p14:creationId xmlns:p14="http://schemas.microsoft.com/office/powerpoint/2010/main" val="1729528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normAutofit/>
          </a:bodyPr>
          <a:lstStyle/>
          <a:p>
            <a:r>
              <a:rPr lang="en-US" dirty="0"/>
              <a:t>Bug Fixes</a:t>
            </a:r>
            <a:r>
              <a:rPr lang="en-US" sz="4000" dirty="0"/>
              <a:t> (2/3)</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62500" lnSpcReduction="20000"/>
          </a:bodyPr>
          <a:lstStyle/>
          <a:p>
            <a:pPr marL="0" indent="0">
              <a:buNone/>
            </a:pPr>
            <a:r>
              <a:rPr lang="en-US" sz="2800" u="sng" dirty="0"/>
              <a:t>Combinatorial sensitivity list missing item bug:</a:t>
            </a:r>
            <a:endParaRPr lang="en-US" u="sng" dirty="0"/>
          </a:p>
          <a:p>
            <a:r>
              <a:rPr lang="en-US" dirty="0"/>
              <a:t>In </a:t>
            </a:r>
            <a:r>
              <a:rPr lang="en-US" dirty="0" err="1"/>
              <a:t>convergence_check_block</a:t>
            </a:r>
            <a:r>
              <a:rPr lang="en-US" dirty="0"/>
              <a:t>:</a:t>
            </a:r>
          </a:p>
          <a:p>
            <a:pPr lvl="1"/>
            <a:r>
              <a:rPr lang="en-US" dirty="0"/>
              <a:t>The new calculated centroids of each iteration are compared to former iteration’s centroids.</a:t>
            </a:r>
          </a:p>
          <a:p>
            <a:pPr lvl="1"/>
            <a:r>
              <a:rPr lang="en-US" dirty="0"/>
              <a:t>It is a step for a decision of reaching convergence.</a:t>
            </a:r>
          </a:p>
          <a:p>
            <a:pPr marL="457200" lvl="1" indent="0">
              <a:buNone/>
            </a:pPr>
            <a:endParaRPr lang="en-US" dirty="0"/>
          </a:p>
          <a:p>
            <a:r>
              <a:rPr lang="en-US" dirty="0"/>
              <a:t>Whether </a:t>
            </a:r>
            <a:r>
              <a:rPr lang="en-US" b="1" dirty="0"/>
              <a:t>convergence</a:t>
            </a:r>
            <a:r>
              <a:rPr lang="en-US" dirty="0"/>
              <a:t> was reached or not, the new centroids are </a:t>
            </a:r>
            <a:r>
              <a:rPr lang="en-US" b="1" dirty="0"/>
              <a:t>defined</a:t>
            </a:r>
            <a:r>
              <a:rPr lang="en-US" dirty="0"/>
              <a:t> as the algorithm current centroids.</a:t>
            </a:r>
          </a:p>
          <a:p>
            <a:pPr marL="0" indent="0">
              <a:buNone/>
            </a:pPr>
            <a:endParaRPr lang="en-US" dirty="0"/>
          </a:p>
          <a:p>
            <a:r>
              <a:rPr lang="en-US" dirty="0"/>
              <a:t>The module consists a sensitivity list:</a:t>
            </a:r>
          </a:p>
          <a:p>
            <a:pPr lvl="1"/>
            <a:r>
              <a:rPr lang="en-US" dirty="0"/>
              <a:t>Expected behavior – take one old centroid from the 8 and compare it to the correspondingly new centroid.</a:t>
            </a:r>
          </a:p>
          <a:p>
            <a:pPr lvl="1"/>
            <a:r>
              <a:rPr lang="en-US" dirty="0"/>
              <a:t>This sensitivity list did not </a:t>
            </a:r>
            <a:r>
              <a:rPr lang="en-US" b="1" dirty="0"/>
              <a:t>cover</a:t>
            </a:r>
            <a:r>
              <a:rPr lang="en-US" dirty="0"/>
              <a:t> the change in values of the relevant inputs.</a:t>
            </a:r>
          </a:p>
          <a:p>
            <a:pPr lvl="1"/>
            <a:r>
              <a:rPr lang="en-US" dirty="0"/>
              <a:t>It did not represent a supposedly </a:t>
            </a:r>
            <a:r>
              <a:rPr lang="en-US" b="1" dirty="0"/>
              <a:t>combinatorial</a:t>
            </a:r>
            <a:r>
              <a:rPr lang="en-US" dirty="0"/>
              <a:t> representation of always block.</a:t>
            </a:r>
          </a:p>
          <a:p>
            <a:pPr marL="0" indent="0">
              <a:buNone/>
            </a:pPr>
            <a:endParaRPr lang="en-US" dirty="0"/>
          </a:p>
          <a:p>
            <a:pPr marL="0" marR="0">
              <a:lnSpc>
                <a:spcPct val="107000"/>
              </a:lnSpc>
              <a:spcBef>
                <a:spcPts val="0"/>
              </a:spcBef>
              <a:spcAft>
                <a:spcPts val="800"/>
              </a:spcAft>
            </a:pPr>
            <a:r>
              <a:rPr lang="en-US" dirty="0"/>
              <a:t>The following </a:t>
            </a:r>
            <a:r>
              <a:rPr lang="en-US" b="1" dirty="0"/>
              <a:t>change</a:t>
            </a:r>
            <a:r>
              <a:rPr lang="en-US" dirty="0"/>
              <a:t> was done to solve the problem:</a:t>
            </a:r>
          </a:p>
          <a:p>
            <a:pPr marL="457200" lvl="1">
              <a:lnSpc>
                <a:spcPct val="107000"/>
              </a:lnSpc>
              <a:spcBef>
                <a:spcPts val="0"/>
              </a:spcBef>
              <a:spcAft>
                <a:spcPts val="800"/>
              </a:spcAft>
            </a:pPr>
            <a:r>
              <a:rPr lang="en-US" u="sng" dirty="0"/>
              <a:t>Before:</a:t>
            </a:r>
            <a:r>
              <a:rPr lang="en-US" b="1" dirty="0"/>
              <a:t> </a:t>
            </a:r>
            <a:r>
              <a:rPr lang="en-US" dirty="0"/>
              <a:t>"always @(cent_num) begin".</a:t>
            </a:r>
          </a:p>
          <a:p>
            <a:pPr marL="457200" lvl="1">
              <a:lnSpc>
                <a:spcPct val="107000"/>
              </a:lnSpc>
              <a:spcBef>
                <a:spcPts val="0"/>
              </a:spcBef>
              <a:spcAft>
                <a:spcPts val="800"/>
              </a:spcAft>
            </a:pPr>
            <a:r>
              <a:rPr lang="en-US" u="sng" dirty="0"/>
              <a:t>After:</a:t>
            </a:r>
            <a:r>
              <a:rPr lang="en-US" dirty="0"/>
              <a:t>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1690688"/>
            <a:ext cx="10515600" cy="4941752"/>
          </a:xfrm>
        </p:spPr>
        <p:txBody>
          <a:bodyPr>
            <a:normAutofit fontScale="92500" lnSpcReduction="10000"/>
          </a:bodyPr>
          <a:lstStyle/>
          <a:p>
            <a:pPr marL="0" marR="0" indent="0">
              <a:lnSpc>
                <a:spcPct val="107000"/>
              </a:lnSpc>
              <a:spcBef>
                <a:spcPts val="0"/>
              </a:spcBef>
              <a:spcAft>
                <a:spcPts val="800"/>
              </a:spcAft>
              <a:buNone/>
            </a:pPr>
            <a:r>
              <a:rPr lang="en-US" sz="1800" u="sng" dirty="0"/>
              <a:t>Correction of wrong synchronization for controller FSM signal toggle:</a:t>
            </a:r>
          </a:p>
          <a:p>
            <a:pPr marL="0" marR="0" indent="0">
              <a:lnSpc>
                <a:spcPct val="107000"/>
              </a:lnSpc>
              <a:spcBef>
                <a:spcPts val="0"/>
              </a:spcBef>
              <a:spcAft>
                <a:spcPts val="800"/>
              </a:spcAft>
              <a:buNone/>
            </a:pPr>
            <a:endParaRPr lang="en-US" sz="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a:t>
            </a:r>
          </a:p>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signal </a:t>
            </a:r>
            <a:r>
              <a:rPr lang="en-US" sz="1600" b="1" dirty="0">
                <a:latin typeface="Calibri" panose="020F0502020204030204" pitchFamily="34" charset="0"/>
                <a:cs typeface="Arial" panose="020B0604020202020204" pitchFamily="34" charset="0"/>
              </a:rPr>
              <a:t>determines</a:t>
            </a:r>
            <a:r>
              <a:rPr lang="en-US" sz="1600" dirty="0">
                <a:latin typeface="Calibri" panose="020F0502020204030204" pitchFamily="34" charset="0"/>
                <a:cs typeface="Arial" panose="020B0604020202020204" pitchFamily="34" charset="0"/>
              </a:rPr>
              <a:t> when to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data point, which comes as input from the RAM to the classification block.</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After the last data point reached the last pipe stage, </a:t>
            </a:r>
            <a:r>
              <a:rPr lang="en-US" sz="1600" b="1" dirty="0">
                <a:latin typeface="Calibri" panose="020F0502020204030204" pitchFamily="34" charset="0"/>
                <a:cs typeface="Arial" panose="020B0604020202020204" pitchFamily="34" charset="0"/>
              </a:rPr>
              <a:t>no more </a:t>
            </a:r>
            <a:r>
              <a:rPr lang="en-US" sz="1600" dirty="0">
                <a:latin typeface="Calibri" panose="020F0502020204030204" pitchFamily="34" charset="0"/>
                <a:cs typeface="Arial" panose="020B0604020202020204" pitchFamily="34" charset="0"/>
              </a:rPr>
              <a:t>data should be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by the accumulators.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Therefore,  the enable needs to be </a:t>
            </a:r>
            <a:r>
              <a:rPr lang="en-US" sz="1600" b="1" dirty="0">
                <a:latin typeface="Calibri" panose="020F0502020204030204" pitchFamily="34" charset="0"/>
                <a:cs typeface="Arial" panose="020B0604020202020204" pitchFamily="34" charset="0"/>
              </a:rPr>
              <a:t>turned off </a:t>
            </a:r>
            <a:r>
              <a:rPr lang="en-US" sz="1600" dirty="0">
                <a:latin typeface="Calibri" panose="020F0502020204030204" pitchFamily="34" charset="0"/>
                <a:cs typeface="Arial" panose="020B0604020202020204" pitchFamily="34" charset="0"/>
              </a:rPr>
              <a:t>so at that in the next state, there would be no sampling of any more data points.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bug was that the DUT sampled </a:t>
            </a:r>
            <a:r>
              <a:rPr lang="en-US" sz="1600" b="1" dirty="0">
                <a:latin typeface="Calibri" panose="020F0502020204030204" pitchFamily="34" charset="0"/>
                <a:cs typeface="Arial" panose="020B0604020202020204" pitchFamily="34" charset="0"/>
              </a:rPr>
              <a:t>one more </a:t>
            </a:r>
            <a:r>
              <a:rPr lang="en-US" sz="1600" dirty="0">
                <a:latin typeface="Calibri" panose="020F0502020204030204" pitchFamily="34" charset="0"/>
                <a:cs typeface="Arial" panose="020B0604020202020204" pitchFamily="34" charset="0"/>
              </a:rPr>
              <a:t>data point then needed.</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was in the 2</a:t>
            </a:r>
            <a:r>
              <a:rPr lang="en-US" sz="1600" baseline="30000" dirty="0">
                <a:latin typeface="Calibri" panose="020F0502020204030204" pitchFamily="34" charset="0"/>
                <a:cs typeface="Arial" panose="020B0604020202020204" pitchFamily="34" charset="0"/>
              </a:rPr>
              <a:t>nd</a:t>
            </a:r>
            <a:r>
              <a:rPr lang="en-US" sz="1600" dirty="0">
                <a:latin typeface="Calibri" panose="020F0502020204030204" pitchFamily="34" charset="0"/>
                <a:cs typeface="Arial" panose="020B0604020202020204" pitchFamily="34" charset="0"/>
              </a:rPr>
              <a:t> state of “</a:t>
            </a:r>
            <a:r>
              <a:rPr lang="en-US" sz="1600" dirty="0" err="1">
                <a:latin typeface="Calibri" panose="020F0502020204030204" pitchFamily="34" charset="0"/>
                <a:cs typeface="Arial" panose="020B0604020202020204" pitchFamily="34" charset="0"/>
              </a:rPr>
              <a:t>empty_pipe</a:t>
            </a:r>
            <a:r>
              <a:rPr lang="en-US" sz="1600" dirty="0">
                <a:latin typeface="Calibri" panose="020F0502020204030204" pitchFamily="34" charset="0"/>
                <a:cs typeface="Arial" panose="020B0604020202020204" pitchFamily="34" charset="0"/>
              </a:rPr>
              <a:t>”.</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Disabling the enable signal one state/cycle earlier, removed the bug.</a:t>
            </a:r>
          </a:p>
          <a:p>
            <a:pPr marL="0" indent="0">
              <a:lnSpc>
                <a:spcPct val="107000"/>
              </a:lnSpc>
              <a:spcBef>
                <a:spcPts val="0"/>
              </a:spcBef>
              <a:spcAft>
                <a:spcPts val="800"/>
              </a:spcAft>
              <a:buNone/>
            </a:pPr>
            <a:endParaRPr lang="en-US" sz="400" dirty="0">
              <a:latin typeface="Calibri" panose="020F0502020204030204" pitchFamily="34" charset="0"/>
              <a:cs typeface="Arial" panose="020B0604020202020204" pitchFamily="34" charset="0"/>
            </a:endParaRPr>
          </a:p>
          <a:p>
            <a:pPr marL="0" indent="0">
              <a:buNone/>
            </a:pPr>
            <a:endParaRPr lang="en-US" sz="500" dirty="0"/>
          </a:p>
        </p:txBody>
      </p:sp>
      <p:sp>
        <p:nvSpPr>
          <p:cNvPr id="4" name="Title 1">
            <a:extLst>
              <a:ext uri="{FF2B5EF4-FFF2-40B4-BE49-F238E27FC236}">
                <a16:creationId xmlns:a16="http://schemas.microsoft.com/office/drawing/2014/main" id="{6CF0D34C-62E8-4752-8B83-5EC7F195CA9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Bug Fixes (3/3)</a:t>
            </a:r>
            <a:endParaRPr lang="en-US" sz="4000" dirty="0"/>
          </a:p>
        </p:txBody>
      </p:sp>
    </p:spTree>
    <p:extLst>
      <p:ext uri="{BB962C8B-B14F-4D97-AF65-F5344CB8AC3E}">
        <p14:creationId xmlns:p14="http://schemas.microsoft.com/office/powerpoint/2010/main" val="1350280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36E-694D-4057-9EFD-3317FD7D6034}"/>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1FD04047-9752-422C-9CE5-65E85F9C9A23}"/>
              </a:ext>
            </a:extLst>
          </p:cNvPr>
          <p:cNvSpPr>
            <a:spLocks noGrp="1"/>
          </p:cNvSpPr>
          <p:nvPr>
            <p:ph idx="1"/>
          </p:nvPr>
        </p:nvSpPr>
        <p:spPr>
          <a:xfrm>
            <a:off x="838200" y="1690688"/>
            <a:ext cx="10515600" cy="4351338"/>
          </a:xfrm>
        </p:spPr>
        <p:txBody>
          <a:bodyPr>
            <a:normAutofit/>
          </a:bodyPr>
          <a:lstStyle/>
          <a:p>
            <a:pPr marL="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Motivation:</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testcase pass/fail results are used to </a:t>
            </a:r>
            <a:r>
              <a:rPr lang="en-US" sz="1800" b="1" dirty="0">
                <a:effectLst/>
                <a:latin typeface="Calibri" panose="020F0502020204030204" pitchFamily="34" charset="0"/>
                <a:ea typeface="Calibri" panose="020F0502020204030204" pitchFamily="34" charset="0"/>
                <a:cs typeface="Arial" panose="020B0604020202020204" pitchFamily="34" charset="0"/>
              </a:rPr>
              <a:t>measure</a:t>
            </a:r>
            <a:r>
              <a:rPr lang="en-US" sz="1800" dirty="0">
                <a:effectLst/>
                <a:latin typeface="Calibri" panose="020F0502020204030204" pitchFamily="34" charset="0"/>
                <a:ea typeface="Calibri" panose="020F0502020204030204" pitchFamily="34" charset="0"/>
                <a:cs typeface="Arial" panose="020B0604020202020204" pitchFamily="34" charset="0"/>
              </a:rPr>
              <a:t> the verification status.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hey are </a:t>
            </a:r>
            <a:r>
              <a:rPr lang="en-US" sz="1800" b="1" dirty="0">
                <a:effectLst/>
                <a:latin typeface="Calibri" panose="020F0502020204030204" pitchFamily="34" charset="0"/>
                <a:ea typeface="Calibri" panose="020F0502020204030204" pitchFamily="34" charset="0"/>
                <a:cs typeface="Arial" panose="020B0604020202020204" pitchFamily="34" charset="0"/>
              </a:rPr>
              <a:t>limited</a:t>
            </a:r>
            <a:r>
              <a:rPr lang="en-US" sz="1800" dirty="0">
                <a:effectLst/>
                <a:latin typeface="Calibri" panose="020F0502020204030204" pitchFamily="34" charset="0"/>
                <a:ea typeface="Calibri" panose="020F0502020204030204" pitchFamily="34" charset="0"/>
                <a:cs typeface="Arial" panose="020B0604020202020204" pitchFamily="34" charset="0"/>
              </a:rPr>
              <a:t> in terms of randomness.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 engineer should verify that the test </a:t>
            </a:r>
            <a:r>
              <a:rPr lang="en-US" sz="1800" b="1" dirty="0">
                <a:latin typeface="Calibri" panose="020F0502020204030204" pitchFamily="34" charset="0"/>
                <a:ea typeface="Calibri" panose="020F0502020204030204" pitchFamily="34" charset="0"/>
                <a:cs typeface="Arial" panose="020B0604020202020204" pitchFamily="34" charset="0"/>
              </a:rPr>
              <a:t>fully cover </a:t>
            </a:r>
            <a:r>
              <a:rPr lang="en-US" sz="1800" dirty="0">
                <a:latin typeface="Calibri" panose="020F0502020204030204" pitchFamily="34" charset="0"/>
                <a:ea typeface="Calibri" panose="020F0502020204030204" pitchFamily="34" charset="0"/>
                <a:cs typeface="Arial" panose="020B0604020202020204" pitchFamily="34" charset="0"/>
              </a:rPr>
              <a:t>the defined constrains.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Therefore, test coverages are </a:t>
            </a:r>
            <a:r>
              <a:rPr lang="en-US" sz="1800" b="1" dirty="0">
                <a:latin typeface="Calibri" panose="020F0502020204030204" pitchFamily="34" charset="0"/>
                <a:ea typeface="Calibri" panose="020F0502020204030204" pitchFamily="34" charset="0"/>
                <a:cs typeface="Arial" panose="020B0604020202020204" pitchFamily="34" charset="0"/>
              </a:rPr>
              <a:t>defined</a:t>
            </a:r>
            <a:r>
              <a:rPr lang="en-US"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The types of verification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Code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Condition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Functional Coverage.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FSM Coverage.</a:t>
            </a:r>
            <a:endParaRPr lang="en-US" dirty="0"/>
          </a:p>
        </p:txBody>
      </p:sp>
    </p:spTree>
    <p:extLst>
      <p:ext uri="{BB962C8B-B14F-4D97-AF65-F5344CB8AC3E}">
        <p14:creationId xmlns:p14="http://schemas.microsoft.com/office/powerpoint/2010/main" val="3282316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2278180"/>
            <a:ext cx="5257800" cy="2967756"/>
          </a:xfrm>
        </p:spPr>
        <p:txBody>
          <a:bodyPr>
            <a:normAutofit/>
          </a:bodyPr>
          <a:lstStyle/>
          <a:p>
            <a:r>
              <a:rPr lang="en-US" sz="2000" dirty="0"/>
              <a:t>Coverage was performed to the test line called Robustness.</a:t>
            </a:r>
          </a:p>
          <a:p>
            <a:pPr lvl="1"/>
            <a:r>
              <a:rPr lang="en-US" sz="1600" dirty="0"/>
              <a:t>It is the most “random” test line.</a:t>
            </a:r>
          </a:p>
          <a:p>
            <a:pPr lvl="1"/>
            <a:r>
              <a:rPr lang="en-US" sz="1600" dirty="0"/>
              <a:t>It has the biggest number of tests.</a:t>
            </a:r>
          </a:p>
          <a:p>
            <a:pPr lvl="1"/>
            <a:endParaRPr lang="en-US" sz="1600" dirty="0"/>
          </a:p>
          <a:p>
            <a:r>
              <a:rPr lang="en-US" sz="2000" dirty="0"/>
              <a:t> The total coverage results can be seen in the following figure:</a:t>
            </a:r>
          </a:p>
          <a:p>
            <a:endParaRPr lang="en-US" sz="2000"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3"/>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2141537"/>
            <a:ext cx="3719732" cy="4351338"/>
          </a:xfrm>
        </p:spPr>
        <p:txBody>
          <a:bodyPr>
            <a:normAutofit/>
          </a:bodyPr>
          <a:lstStyle/>
          <a:p>
            <a:r>
              <a:rPr lang="en-US" sz="2000" dirty="0"/>
              <a:t>Total code coverage was 91.43%.</a:t>
            </a:r>
          </a:p>
          <a:p>
            <a:endParaRPr lang="en-US" sz="2000" dirty="0"/>
          </a:p>
          <a:p>
            <a:r>
              <a:rPr lang="en-US" sz="2000" dirty="0"/>
              <a:t>The following figure details the code coverage from the DUT modules:</a:t>
            </a:r>
          </a:p>
          <a:p>
            <a:pPr lvl="1">
              <a:lnSpc>
                <a:spcPct val="100000"/>
              </a:lnSpc>
            </a:pP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Reg File</a:t>
            </a:r>
            <a:endParaRPr kumimoji="0" lang="en-US" altLang="en-US" sz="1600" b="0" i="0" u="none" strike="noStrike" cap="none" normalizeH="0" baseline="0" dirty="0">
              <a:ln>
                <a:noFill/>
              </a:ln>
              <a:solidFill>
                <a:schemeClr val="tx1"/>
              </a:solidFill>
              <a:effectLst/>
              <a:latin typeface="+mn-lt"/>
            </a:endParaRPr>
          </a:p>
          <a:p>
            <a:pPr lvl="1">
              <a:lnSpc>
                <a:spcPct val="100000"/>
              </a:lnSpc>
            </a:pP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RAM</a:t>
            </a:r>
            <a:endParaRPr kumimoji="0" lang="en-US" altLang="en-US" sz="1600" b="0" i="0" u="none" strike="noStrike" cap="none" normalizeH="0" baseline="0" dirty="0">
              <a:ln>
                <a:noFill/>
              </a:ln>
              <a:solidFill>
                <a:schemeClr val="tx1"/>
              </a:solidFill>
              <a:effectLst/>
              <a:latin typeface="+mn-lt"/>
            </a:endParaRPr>
          </a:p>
          <a:p>
            <a:pPr lvl="1">
              <a:lnSpc>
                <a:spcPct val="100000"/>
              </a:lnSpc>
            </a:pP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Convergence check block</a:t>
            </a:r>
          </a:p>
          <a:p>
            <a:pPr lvl="1">
              <a:lnSpc>
                <a:spcPct val="100000"/>
              </a:lnSpc>
            </a:pPr>
            <a:r>
              <a:rPr lang="en-US" altLang="en-US" sz="1600" dirty="0">
                <a:cs typeface="Arial" panose="020B0604020202020204" pitchFamily="34" charset="0"/>
              </a:rPr>
              <a:t>New means calculation block</a:t>
            </a:r>
            <a:endParaRPr kumimoji="0" lang="en-US" altLang="en-US" sz="1600" b="0" i="0" u="none" strike="noStrike" cap="none" normalizeH="0" baseline="0" dirty="0">
              <a:ln>
                <a:noFill/>
              </a:ln>
              <a:solidFill>
                <a:schemeClr val="tx1"/>
              </a:solidFill>
              <a:effectLst/>
              <a:latin typeface="+mn-lt"/>
            </a:endParaRPr>
          </a:p>
          <a:p>
            <a:pPr marL="0" indent="0">
              <a:buNone/>
            </a:pPr>
            <a:endParaRPr lang="en-US" sz="2000" dirty="0"/>
          </a:p>
        </p:txBody>
      </p:sp>
      <p:pic>
        <p:nvPicPr>
          <p:cNvPr id="5" name="Picture 4">
            <a:extLst>
              <a:ext uri="{FF2B5EF4-FFF2-40B4-BE49-F238E27FC236}">
                <a16:creationId xmlns:a16="http://schemas.microsoft.com/office/drawing/2014/main" id="{554C89C5-ECB0-46A5-AE55-2653730C9499}"/>
              </a:ext>
            </a:extLst>
          </p:cNvPr>
          <p:cNvPicPr/>
          <p:nvPr/>
        </p:nvPicPr>
        <p:blipFill>
          <a:blip r:embed="rId3"/>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5AD4-B3A1-4416-A986-BE75E5E78EC8}"/>
              </a:ext>
            </a:extLst>
          </p:cNvPr>
          <p:cNvSpPr>
            <a:spLocks noGrp="1"/>
          </p:cNvSpPr>
          <p:nvPr>
            <p:ph type="title"/>
          </p:nvPr>
        </p:nvSpPr>
        <p:spPr/>
        <p:txBody>
          <a:bodyPr/>
          <a:lstStyle/>
          <a:p>
            <a:r>
              <a:rPr lang="en-US" dirty="0"/>
              <a:t>Conditional Coverage</a:t>
            </a:r>
          </a:p>
        </p:txBody>
      </p:sp>
      <p:sp>
        <p:nvSpPr>
          <p:cNvPr id="5" name="Rectangle 1">
            <a:extLst>
              <a:ext uri="{FF2B5EF4-FFF2-40B4-BE49-F238E27FC236}">
                <a16:creationId xmlns:a16="http://schemas.microsoft.com/office/drawing/2014/main" id="{4EA3C35B-F0F2-4DB4-8ADE-488E085314D3}"/>
              </a:ext>
            </a:extLst>
          </p:cNvPr>
          <p:cNvSpPr>
            <a:spLocks noGrp="1" noChangeArrowheads="1"/>
          </p:cNvSpPr>
          <p:nvPr>
            <p:ph idx="1"/>
          </p:nvPr>
        </p:nvSpPr>
        <p:spPr bwMode="auto">
          <a:xfrm>
            <a:off x="838200" y="2507920"/>
            <a:ext cx="6587156" cy="255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800" dirty="0"/>
              <a:t>Total code coverage was 98.26%.</a:t>
            </a: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ea typeface="Calibri" panose="020F0502020204030204" pitchFamily="34" charset="0"/>
                <a:cs typeface="Arial" panose="020B0604020202020204" pitchFamily="34" charset="0"/>
              </a:rPr>
              <a:t>U</a:t>
            </a: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ncovered conditionals come from the following modules:</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Reg File</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RAM</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Classification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Convergence check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New means calculation block</a:t>
            </a:r>
            <a:endParaRPr kumimoji="0" lang="en-US" altLang="en-US" sz="3200" b="0" i="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44DC7C7D-40A2-44A0-95B4-13F243CB0837}"/>
              </a:ext>
            </a:extLst>
          </p:cNvPr>
          <p:cNvPicPr/>
          <p:nvPr/>
        </p:nvPicPr>
        <p:blipFill>
          <a:blip r:embed="rId3"/>
          <a:stretch>
            <a:fillRect/>
          </a:stretch>
        </p:blipFill>
        <p:spPr>
          <a:xfrm>
            <a:off x="6519889" y="1965551"/>
            <a:ext cx="5486400" cy="3642360"/>
          </a:xfrm>
          <a:prstGeom prst="rect">
            <a:avLst/>
          </a:prstGeom>
        </p:spPr>
      </p:pic>
    </p:spTree>
    <p:extLst>
      <p:ext uri="{BB962C8B-B14F-4D97-AF65-F5344CB8AC3E}">
        <p14:creationId xmlns:p14="http://schemas.microsoft.com/office/powerpoint/2010/main" val="930090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a:xfrm>
            <a:off x="838200" y="1690688"/>
            <a:ext cx="10515600" cy="4351338"/>
          </a:xfrm>
        </p:spPr>
        <p:txBody>
          <a:bodyPr>
            <a:normAutofit fontScale="85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UVM’s </a:t>
            </a:r>
            <a:r>
              <a:rPr lang="en-US" sz="2000" b="1" dirty="0">
                <a:effectLst/>
                <a:latin typeface="Calibri" panose="020F0502020204030204" pitchFamily="34" charset="0"/>
                <a:ea typeface="Calibri" panose="020F0502020204030204" pitchFamily="34" charset="0"/>
                <a:cs typeface="Arial" panose="020B0604020202020204" pitchFamily="34" charset="0"/>
              </a:rPr>
              <a:t>primary advantages </a:t>
            </a:r>
            <a:r>
              <a:rPr lang="en-US" sz="2000" dirty="0">
                <a:latin typeface="Calibri" panose="020F0502020204030204" pitchFamily="34" charset="0"/>
                <a:ea typeface="Calibri" panose="020F0502020204030204" pitchFamily="34" charset="0"/>
                <a:cs typeface="Arial" panose="020B0604020202020204" pitchFamily="34" charset="0"/>
              </a:rPr>
              <a:t>are</a:t>
            </a:r>
            <a:r>
              <a:rPr lang="en-US" sz="2000" dirty="0">
                <a:effectLst/>
                <a:latin typeface="Calibri" panose="020F0502020204030204" pitchFamily="34" charset="0"/>
                <a:ea typeface="Calibri" panose="020F0502020204030204" pitchFamily="34" charset="0"/>
                <a:cs typeface="Arial" panose="020B0604020202020204" pitchFamily="34" charset="0"/>
              </a:rPr>
              <a:t> specifications and lays out of guidelines to be followed for creation of verification testbenches. </a:t>
            </a:r>
            <a:br>
              <a:rPr lang="en-US" sz="2000" dirty="0">
                <a:effectLst/>
                <a:latin typeface="Calibri" panose="020F0502020204030204" pitchFamily="34" charset="0"/>
                <a:ea typeface="Calibri" panose="020F0502020204030204" pitchFamily="34" charset="0"/>
                <a:cs typeface="Arial" panose="020B0604020202020204" pitchFamily="34" charset="0"/>
              </a:rPr>
            </a:b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Above fact </a:t>
            </a:r>
            <a:r>
              <a:rPr lang="en-US" sz="2000" b="1" dirty="0">
                <a:effectLst/>
                <a:latin typeface="Calibri" panose="020F0502020204030204" pitchFamily="34" charset="0"/>
                <a:ea typeface="Calibri" panose="020F0502020204030204" pitchFamily="34" charset="0"/>
                <a:cs typeface="Arial" panose="020B0604020202020204" pitchFamily="34" charset="0"/>
              </a:rPr>
              <a:t>ensures</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cross-compatibility between IPs.</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pPr marL="457200" lvl="1"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Every verification environment has </a:t>
            </a:r>
            <a:r>
              <a:rPr lang="en-US" sz="2000" b="1" dirty="0">
                <a:effectLst/>
                <a:latin typeface="Calibri" panose="020F0502020204030204" pitchFamily="34" charset="0"/>
                <a:ea typeface="Calibri" panose="020F0502020204030204" pitchFamily="34" charset="0"/>
                <a:cs typeface="Arial" panose="020B0604020202020204" pitchFamily="34" charset="0"/>
              </a:rPr>
              <a:t>similar components </a:t>
            </a:r>
            <a:r>
              <a:rPr lang="en-US" sz="2000" dirty="0">
                <a:effectLst/>
                <a:latin typeface="Calibri" panose="020F0502020204030204" pitchFamily="34" charset="0"/>
                <a:ea typeface="Calibri" panose="020F0502020204030204" pitchFamily="34" charset="0"/>
                <a:cs typeface="Arial" panose="020B0604020202020204" pitchFamily="34" charset="0"/>
              </a:rPr>
              <a:t>like drivers, monitors, transactions and scoreboards.</a:t>
            </a:r>
          </a:p>
          <a:p>
            <a:pPr marL="0" indent="0">
              <a:buNone/>
            </a:pPr>
            <a:r>
              <a:rPr lang="en-US" sz="20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UVM provides a </a:t>
            </a:r>
            <a:r>
              <a:rPr lang="en-US" sz="2000" b="1" dirty="0">
                <a:latin typeface="Calibri" panose="020F0502020204030204" pitchFamily="34" charset="0"/>
                <a:ea typeface="Calibri" panose="020F0502020204030204" pitchFamily="34" charset="0"/>
                <a:cs typeface="Arial" panose="020B0604020202020204" pitchFamily="34" charset="0"/>
              </a:rPr>
              <a:t>basic c</a:t>
            </a:r>
            <a:r>
              <a:rPr lang="en-US" sz="2000" b="1" dirty="0">
                <a:effectLst/>
                <a:latin typeface="Calibri" panose="020F0502020204030204" pitchFamily="34" charset="0"/>
                <a:ea typeface="Calibri" panose="020F0502020204030204" pitchFamily="34" charset="0"/>
                <a:cs typeface="Arial" panose="020B0604020202020204" pitchFamily="34" charset="0"/>
              </a:rPr>
              <a:t>lass </a:t>
            </a:r>
            <a:r>
              <a:rPr lang="en-US" sz="2000" dirty="0">
                <a:effectLst/>
                <a:latin typeface="Calibri" panose="020F0502020204030204" pitchFamily="34" charset="0"/>
                <a:ea typeface="Calibri" panose="020F0502020204030204" pitchFamily="34" charset="0"/>
                <a:cs typeface="Arial" panose="020B0604020202020204" pitchFamily="34" charset="0"/>
              </a:rPr>
              <a:t>for those components, </a:t>
            </a:r>
            <a:r>
              <a:rPr lang="en-US" sz="2000" dirty="0">
                <a:latin typeface="Calibri" panose="020F0502020204030204" pitchFamily="34" charset="0"/>
                <a:ea typeface="Calibri" panose="020F0502020204030204" pitchFamily="34" charset="0"/>
                <a:cs typeface="Arial" panose="020B0604020202020204" pitchFamily="34" charset="0"/>
              </a:rPr>
              <a:t>along</a:t>
            </a:r>
            <a:r>
              <a:rPr lang="en-US" sz="2000" dirty="0">
                <a:effectLst/>
                <a:latin typeface="Calibri" panose="020F0502020204030204" pitchFamily="34" charset="0"/>
                <a:ea typeface="Calibri" panose="020F0502020204030204" pitchFamily="34" charset="0"/>
                <a:cs typeface="Arial" panose="020B0604020202020204" pitchFamily="34" charset="0"/>
              </a:rPr>
              <a:t> with </a:t>
            </a:r>
            <a:r>
              <a:rPr lang="en-US" sz="2000" b="1" dirty="0">
                <a:effectLst/>
                <a:latin typeface="Calibri" panose="020F0502020204030204" pitchFamily="34" charset="0"/>
                <a:ea typeface="Calibri" panose="020F0502020204030204" pitchFamily="34" charset="0"/>
                <a:cs typeface="Arial" panose="020B0604020202020204" pitchFamily="34" charset="0"/>
              </a:rPr>
              <a:t>standardized functions</a:t>
            </a:r>
            <a:r>
              <a:rPr lang="en-US" sz="2000" dirty="0">
                <a:effectLst/>
                <a:latin typeface="Calibri" panose="020F0502020204030204" pitchFamily="34" charset="0"/>
                <a:ea typeface="Calibri" panose="020F0502020204030204" pitchFamily="34" charset="0"/>
                <a:cs typeface="Arial" panose="020B0604020202020204" pitchFamily="34" charset="0"/>
              </a:rPr>
              <a:t> to instantiate, connect and build the test bench environment.</a:t>
            </a:r>
          </a:p>
          <a:p>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UVM also provides a mechanism named Factory used to create instances which makes the class override operation simple and easy.</a:t>
            </a:r>
          </a:p>
          <a:p>
            <a:pPr marL="0" indent="0">
              <a:buNone/>
            </a:pPr>
            <a:endParaRPr lang="en-US" sz="2400"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number of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294340"/>
            <a:ext cx="2654300" cy="3495675"/>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number of points in all the tests was approximately </a:t>
            </a:r>
            <a:r>
              <a:rPr lang="en-US" sz="2000" b="1" dirty="0">
                <a:effectLst/>
                <a:latin typeface="Calibri" panose="020F0502020204030204" pitchFamily="34" charset="0"/>
                <a:ea typeface="Calibri" panose="020F0502020204030204" pitchFamily="34" charset="0"/>
                <a:cs typeface="Arial" panose="020B0604020202020204" pitchFamily="34" charset="0"/>
              </a:rPr>
              <a:t>uniformly</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distributed</a:t>
            </a:r>
            <a:r>
              <a:rPr lang="en-US" sz="2000" dirty="0">
                <a:effectLst/>
                <a:latin typeface="Calibri" panose="020F0502020204030204" pitchFamily="34" charset="0"/>
                <a:ea typeface="Calibri" panose="020F0502020204030204" pitchFamily="34" charset="0"/>
                <a:cs typeface="Arial" panose="020B0604020202020204" pitchFamily="34" charset="0"/>
              </a:rPr>
              <a:t> between 8 and 512.</a:t>
            </a:r>
          </a:p>
          <a:p>
            <a:endParaRPr lang="en-US" sz="32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4723228" y="19723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data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608397" y="2506662"/>
            <a:ext cx="3437238" cy="4351338"/>
          </a:xfrm>
        </p:spPr>
        <p:txBody>
          <a:bodyPr>
            <a:normAutofit/>
          </a:bodyPr>
          <a:lstStyle/>
          <a:p>
            <a:r>
              <a:rPr lang="en-US" sz="2000" dirty="0"/>
              <a:t>For all data points, the values of their coordinates were </a:t>
            </a:r>
            <a:r>
              <a:rPr lang="en-US" sz="2000" b="1" dirty="0"/>
              <a:t>uniformly distributed </a:t>
            </a:r>
            <a:r>
              <a:rPr lang="en-US" sz="2000" dirty="0"/>
              <a:t>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765431" y="1931988"/>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centroids 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141537"/>
            <a:ext cx="2566182" cy="4351338"/>
          </a:xfrm>
        </p:spPr>
        <p:txBody>
          <a:bodyPr>
            <a:normAutofit/>
          </a:bodyPr>
          <a:lstStyle/>
          <a:p>
            <a:r>
              <a:rPr lang="en-US" sz="2000" dirty="0"/>
              <a:t>For centroid 1:</a:t>
            </a:r>
          </a:p>
          <a:p>
            <a:pPr marL="457200" lvl="1" indent="0">
              <a:buNone/>
            </a:pPr>
            <a:r>
              <a:rPr lang="en-US" sz="1600" dirty="0"/>
              <a:t>The values of its coordinates were uniformly distributed between all the possible values in all the tests.</a:t>
            </a:r>
          </a:p>
          <a:p>
            <a:pPr marL="457200" lvl="1" indent="0">
              <a:buNone/>
            </a:pPr>
            <a:endParaRPr lang="en-US" sz="1600" dirty="0"/>
          </a:p>
          <a:p>
            <a:r>
              <a:rPr lang="en-US" sz="2000" dirty="0"/>
              <a:t>That is also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312318" y="1690688"/>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2141537"/>
            <a:ext cx="5070231" cy="4351338"/>
          </a:xfrm>
        </p:spPr>
        <p:txBody>
          <a:bodyPr>
            <a:normAutofit/>
          </a:bodyPr>
          <a:lstStyle/>
          <a:p>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a:t>
            </a:r>
            <a:r>
              <a:rPr lang="en-US" sz="1800" dirty="0">
                <a:latin typeface="Calibri" panose="020F0502020204030204" pitchFamily="34" charset="0"/>
                <a:ea typeface="Calibri" panose="020F0502020204030204" pitchFamily="34" charset="0"/>
                <a:cs typeface="Arial" panose="020B0604020202020204" pitchFamily="34" charset="0"/>
              </a:rPr>
              <a:t>default</a:t>
            </a:r>
            <a:r>
              <a:rPr lang="en-US" sz="1800" dirty="0">
                <a:effectLst/>
                <a:latin typeface="Calibri" panose="020F0502020204030204" pitchFamily="34" charset="0"/>
                <a:ea typeface="Calibri" panose="020F0502020204030204" pitchFamily="34" charset="0"/>
                <a:cs typeface="Arial" panose="020B0604020202020204" pitchFamily="34" charset="0"/>
              </a:rPr>
              <a:t> FSM coverage has a low result.</a:t>
            </a:r>
          </a:p>
          <a:p>
            <a:pPr marL="457200" lvl="1" indent="0">
              <a:buNone/>
            </a:pPr>
            <a:r>
              <a:rPr lang="en-US" sz="1400" dirty="0">
                <a:effectLst/>
                <a:latin typeface="Calibri" panose="020F0502020204030204" pitchFamily="34" charset="0"/>
                <a:ea typeface="Calibri" panose="020F0502020204030204" pitchFamily="34" charset="0"/>
                <a:cs typeface="Arial" panose="020B0604020202020204" pitchFamily="34" charset="0"/>
              </a:rPr>
              <a:t>It checks all transitions for the FSM, </a:t>
            </a:r>
            <a:r>
              <a:rPr lang="en-US" sz="1400" b="1" dirty="0">
                <a:effectLst/>
                <a:latin typeface="Calibri" panose="020F0502020204030204" pitchFamily="34" charset="0"/>
                <a:ea typeface="Calibri" panose="020F0502020204030204" pitchFamily="34" charset="0"/>
                <a:cs typeface="Arial" panose="020B0604020202020204" pitchFamily="34" charset="0"/>
              </a:rPr>
              <a:t>illegal</a:t>
            </a:r>
            <a:r>
              <a:rPr lang="en-US" sz="1400" b="1" dirty="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ones in particular.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Therefore, a </a:t>
            </a:r>
            <a:r>
              <a:rPr lang="en-US" sz="1800" b="1" dirty="0">
                <a:effectLst/>
                <a:latin typeface="Calibri" panose="020F0502020204030204" pitchFamily="34" charset="0"/>
                <a:ea typeface="Calibri" panose="020F0502020204030204" pitchFamily="34" charset="0"/>
                <a:cs typeface="Arial" panose="020B0604020202020204" pitchFamily="34" charset="0"/>
              </a:rPr>
              <a:t>cover group </a:t>
            </a:r>
            <a:r>
              <a:rPr lang="en-US" sz="1800" dirty="0">
                <a:effectLst/>
                <a:latin typeface="Calibri" panose="020F0502020204030204" pitchFamily="34" charset="0"/>
                <a:ea typeface="Calibri" panose="020F0502020204030204" pitchFamily="34" charset="0"/>
                <a:cs typeface="Arial" panose="020B0604020202020204" pitchFamily="34" charset="0"/>
              </a:rPr>
              <a:t>for the legal transitions was built. </a:t>
            </a:r>
          </a:p>
          <a:p>
            <a:r>
              <a:rPr lang="en-US" sz="1800" dirty="0">
                <a:effectLst/>
                <a:latin typeface="Calibri" panose="020F0502020204030204" pitchFamily="34" charset="0"/>
                <a:ea typeface="Calibri" panose="020F0502020204030204" pitchFamily="34" charset="0"/>
                <a:cs typeface="Arial" panose="020B0604020202020204" pitchFamily="34" charset="0"/>
              </a:rPr>
              <a:t>The FSM presented in the DUT is the one inside the </a:t>
            </a:r>
            <a:r>
              <a:rPr lang="en-US" sz="1800" b="1" dirty="0">
                <a:effectLst/>
                <a:latin typeface="Calibri" panose="020F0502020204030204" pitchFamily="34" charset="0"/>
                <a:ea typeface="Calibri" panose="020F0502020204030204" pitchFamily="34" charset="0"/>
                <a:cs typeface="Arial" panose="020B0604020202020204" pitchFamily="34" charset="0"/>
              </a:rPr>
              <a:t>controller</a:t>
            </a:r>
            <a:r>
              <a:rPr lang="en-US" sz="1800" dirty="0">
                <a:effectLst/>
                <a:latin typeface="Calibri" panose="020F0502020204030204" pitchFamily="34" charset="0"/>
                <a:ea typeface="Calibri" panose="020F0502020204030204" pitchFamily="34" charset="0"/>
                <a:cs typeface="Arial" panose="020B0604020202020204" pitchFamily="34" charset="0"/>
              </a:rPr>
              <a:t> module. </a:t>
            </a:r>
          </a:p>
          <a:p>
            <a:r>
              <a:rPr lang="en-US" sz="18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a:t>
            </a:r>
            <a:r>
              <a:rPr lang="en-US" sz="1800" b="1" dirty="0">
                <a:effectLst/>
                <a:latin typeface="Calibri" panose="020F0502020204030204" pitchFamily="34" charset="0"/>
                <a:ea typeface="Calibri" panose="020F0502020204030204" pitchFamily="34" charset="0"/>
                <a:cs typeface="Arial" panose="020B0604020202020204" pitchFamily="34" charset="0"/>
              </a:rPr>
              <a:t>was written</a:t>
            </a:r>
            <a:r>
              <a:rPr lang="en-US" sz="1800" dirty="0">
                <a:effectLst/>
                <a:latin typeface="Calibri" panose="020F0502020204030204" pitchFamily="34" charset="0"/>
                <a:ea typeface="Calibri" panose="020F0502020204030204" pitchFamily="34" charset="0"/>
                <a:cs typeface="Arial" panose="020B0604020202020204" pitchFamily="34" charset="0"/>
              </a:rPr>
              <a:t> according to the transitions and control signals in the following </a:t>
            </a:r>
            <a:r>
              <a:rPr lang="en-US" sz="1800" b="1" dirty="0">
                <a:effectLst/>
                <a:latin typeface="Calibri" panose="020F0502020204030204" pitchFamily="34" charset="0"/>
                <a:ea typeface="Calibri" panose="020F0502020204030204" pitchFamily="34" charset="0"/>
                <a:cs typeface="Arial" panose="020B0604020202020204" pitchFamily="34" charset="0"/>
              </a:rPr>
              <a:t>figure</a:t>
            </a:r>
            <a:r>
              <a:rPr lang="en-US" sz="1800" dirty="0">
                <a:effectLst/>
                <a:latin typeface="Calibri" panose="020F0502020204030204" pitchFamily="34" charset="0"/>
                <a:ea typeface="Calibri" panose="020F0502020204030204" pitchFamily="34" charset="0"/>
                <a:cs typeface="Arial" panose="020B0604020202020204" pitchFamily="34" charset="0"/>
              </a:rPr>
              <a:t>, which describes the K means controller FSM: </a:t>
            </a:r>
          </a:p>
          <a:p>
            <a:endParaRPr lang="en-US" sz="2000"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690688"/>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4193648913"/>
              </p:ext>
            </p:extLst>
          </p:nvPr>
        </p:nvGraphicFramePr>
        <p:xfrm>
          <a:off x="12737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751880"/>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3"/>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4"/>
          <a:stretch>
            <a:fillRect/>
          </a:stretch>
        </p:blipFill>
        <p:spPr>
          <a:xfrm>
            <a:off x="6209112"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a:bodyPr>
          <a:lstStyle/>
          <a:p>
            <a:pPr marL="342900" marR="0" lvl="0" indent="-342900" rtl="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tests results indicate that are </a:t>
            </a:r>
            <a:r>
              <a:rPr lang="en-US" sz="2000" b="1" dirty="0">
                <a:effectLst/>
                <a:latin typeface="Calibri" panose="020F0502020204030204" pitchFamily="34" charset="0"/>
                <a:ea typeface="Calibri" panose="020F0502020204030204" pitchFamily="34" charset="0"/>
                <a:cs typeface="Arial" panose="020B0604020202020204" pitchFamily="34" charset="0"/>
              </a:rPr>
              <a:t>bugs</a:t>
            </a:r>
            <a:r>
              <a:rPr lang="en-US" sz="2000" dirty="0">
                <a:effectLst/>
                <a:latin typeface="Calibri" panose="020F0502020204030204" pitchFamily="34" charset="0"/>
                <a:ea typeface="Calibri" panose="020F0502020204030204" pitchFamily="34" charset="0"/>
                <a:cs typeface="Arial" panose="020B0604020202020204" pitchFamily="34" charset="0"/>
              </a:rPr>
              <a:t> in the DUT</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a:t>
            </a:r>
            <a:r>
              <a:rPr lang="en-US" sz="1600" b="1" dirty="0">
                <a:effectLst/>
                <a:latin typeface="Calibri" panose="020F0502020204030204" pitchFamily="34" charset="0"/>
                <a:ea typeface="Calibri" panose="020F0502020204030204" pitchFamily="34" charset="0"/>
                <a:cs typeface="Arial" panose="020B0604020202020204" pitchFamily="34" charset="0"/>
              </a:rPr>
              <a:t>overflow bug </a:t>
            </a:r>
            <a:r>
              <a:rPr lang="en-US" sz="1600" dirty="0">
                <a:effectLst/>
                <a:latin typeface="Calibri" panose="020F0502020204030204" pitchFamily="34" charset="0"/>
                <a:ea typeface="Calibri" panose="020F0502020204030204" pitchFamily="34" charset="0"/>
                <a:cs typeface="Arial" panose="020B0604020202020204" pitchFamily="34" charset="0"/>
              </a:rPr>
              <a:t>when trying to fill the RAMs.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a:t>
            </a:r>
          </a:p>
          <a:p>
            <a:pPr marL="914400" lvl="2"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This could be </a:t>
            </a:r>
            <a:r>
              <a:rPr lang="en-US" sz="1400" b="1" dirty="0">
                <a:effectLst/>
                <a:latin typeface="Calibri" panose="020F0502020204030204" pitchFamily="34" charset="0"/>
                <a:ea typeface="Calibri" panose="020F0502020204030204" pitchFamily="34" charset="0"/>
                <a:cs typeface="Arial" panose="020B0604020202020204" pitchFamily="34" charset="0"/>
              </a:rPr>
              <a:t>related to </a:t>
            </a:r>
            <a:r>
              <a:rPr lang="en-US" sz="1400" dirty="0">
                <a:effectLst/>
                <a:latin typeface="Calibri" panose="020F0502020204030204" pitchFamily="34" charset="0"/>
                <a:ea typeface="Calibri" panose="020F0502020204030204" pitchFamily="34" charset="0"/>
                <a:cs typeface="Arial" panose="020B0604020202020204" pitchFamily="34" charset="0"/>
              </a:rPr>
              <a:t>bugs such as: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O</a:t>
            </a:r>
            <a:r>
              <a:rPr lang="en-US" sz="1400" dirty="0">
                <a:effectLst/>
                <a:latin typeface="Calibri" panose="020F0502020204030204" pitchFamily="34" charset="0"/>
                <a:ea typeface="Calibri" panose="020F0502020204030204" pitchFamily="34" charset="0"/>
                <a:cs typeface="Arial" panose="020B0604020202020204" pitchFamily="34" charset="0"/>
              </a:rPr>
              <a:t>verflow</a:t>
            </a:r>
            <a:r>
              <a:rPr lang="en-US" sz="1400" dirty="0">
                <a:latin typeface="Calibri" panose="020F0502020204030204" pitchFamily="34" charset="0"/>
                <a:ea typeface="Calibri" panose="020F0502020204030204" pitchFamily="34" charset="0"/>
                <a:cs typeface="Arial" panose="020B0604020202020204" pitchFamily="34" charset="0"/>
              </a:rPr>
              <a:t>.</a:t>
            </a:r>
          </a:p>
          <a:p>
            <a:pPr lvl="2">
              <a:lnSpc>
                <a:spcPct val="107000"/>
              </a:lnSpc>
              <a:spcBef>
                <a:spcPts val="0"/>
              </a:spcBef>
            </a:pPr>
            <a:r>
              <a:rPr lang="en-US" sz="1400" dirty="0">
                <a:effectLst/>
                <a:latin typeface="Calibri" panose="020F0502020204030204" pitchFamily="34" charset="0"/>
                <a:ea typeface="Calibri" panose="020F0502020204030204" pitchFamily="34" charset="0"/>
                <a:cs typeface="Arial" panose="020B0604020202020204" pitchFamily="34" charset="0"/>
              </a:rPr>
              <a:t>Wrong classification of close points.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W</a:t>
            </a:r>
            <a:r>
              <a:rPr lang="en-US" sz="1400" dirty="0">
                <a:effectLst/>
                <a:latin typeface="Calibri" panose="020F0502020204030204" pitchFamily="34" charset="0"/>
                <a:ea typeface="Calibri" panose="020F0502020204030204" pitchFamily="34" charset="0"/>
                <a:cs typeface="Arial" panose="020B0604020202020204" pitchFamily="34" charset="0"/>
              </a:rPr>
              <a:t>rong calculations.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Even though many test benches </a:t>
            </a:r>
            <a:r>
              <a:rPr lang="en-US" sz="2000" b="1" dirty="0">
                <a:effectLst/>
                <a:latin typeface="Calibri" panose="020F0502020204030204" pitchFamily="34" charset="0"/>
                <a:ea typeface="Calibri" panose="020F0502020204030204" pitchFamily="34" charset="0"/>
                <a:cs typeface="Arial" panose="020B0604020202020204" pitchFamily="34" charset="0"/>
              </a:rPr>
              <a:t>were run</a:t>
            </a:r>
            <a:r>
              <a:rPr lang="en-US" sz="2000" dirty="0">
                <a:effectLst/>
                <a:latin typeface="Calibri" panose="020F0502020204030204" pitchFamily="34" charset="0"/>
                <a:ea typeface="Calibri" panose="020F0502020204030204" pitchFamily="34" charset="0"/>
                <a:cs typeface="Arial" panose="020B0604020202020204" pitchFamily="34" charset="0"/>
              </a:rPr>
              <a:t> on the DUT in its design phase, many tests have </a:t>
            </a:r>
            <a:r>
              <a:rPr lang="en-US" sz="2000" b="1" dirty="0">
                <a:effectLst/>
                <a:latin typeface="Calibri" panose="020F0502020204030204" pitchFamily="34" charset="0"/>
                <a:ea typeface="Calibri" panose="020F0502020204030204" pitchFamily="34" charset="0"/>
                <a:cs typeface="Arial" panose="020B0604020202020204" pitchFamily="34" charset="0"/>
              </a:rPr>
              <a:t>failed</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a:lnSpc>
                <a:spcPct val="107000"/>
              </a:lnSpc>
              <a:spcBef>
                <a:spcPts val="0"/>
              </a:spcBef>
              <a:buNone/>
            </a:pPr>
            <a:r>
              <a:rPr lang="en-US" sz="1600" dirty="0">
                <a:effectLst/>
                <a:latin typeface="Calibri" panose="020F0502020204030204" pitchFamily="34" charset="0"/>
                <a:ea typeface="Calibri" panose="020F0502020204030204" pitchFamily="34" charset="0"/>
                <a:cs typeface="Arial" panose="020B0604020202020204" pitchFamily="34" charset="0"/>
              </a:rPr>
              <a:t>This emphasizes the need for an </a:t>
            </a:r>
            <a:r>
              <a:rPr lang="en-US" sz="1600" b="1" dirty="0">
                <a:effectLst/>
                <a:latin typeface="Calibri" panose="020F0502020204030204" pitchFamily="34" charset="0"/>
                <a:ea typeface="Calibri" panose="020F0502020204030204" pitchFamily="34" charset="0"/>
                <a:cs typeface="Arial" panose="020B0604020202020204" pitchFamily="34" charset="0"/>
              </a:rPr>
              <a:t>efficient</a:t>
            </a:r>
            <a:r>
              <a:rPr lang="en-US" sz="1600" dirty="0">
                <a:effectLst/>
                <a:latin typeface="Calibri" panose="020F0502020204030204" pitchFamily="34" charset="0"/>
                <a:ea typeface="Calibri" panose="020F0502020204030204" pitchFamily="34" charset="0"/>
                <a:cs typeface="Arial" panose="020B0604020202020204" pitchFamily="34" charset="0"/>
              </a:rPr>
              <a:t> verification environment, as UVM, parallel to the design process.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UVM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an effective tool.</a:t>
            </a:r>
          </a:p>
          <a:p>
            <a:pPr marL="457200" lvl="1"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Arial" panose="020B0604020202020204" pitchFamily="34" charset="0"/>
              </a:rPr>
              <a:t>It is </a:t>
            </a:r>
            <a:r>
              <a:rPr lang="en-US" sz="1600" b="1" dirty="0">
                <a:effectLst/>
                <a:latin typeface="Calibri" panose="020F0502020204030204" pitchFamily="34" charset="0"/>
                <a:ea typeface="Calibri" panose="020F0502020204030204" pitchFamily="34" charset="0"/>
                <a:cs typeface="Arial" panose="020B0604020202020204" pitchFamily="34" charset="0"/>
              </a:rPr>
              <a:t>intuitive</a:t>
            </a:r>
            <a:r>
              <a:rPr lang="en-US" sz="1600" dirty="0">
                <a:effectLst/>
                <a:latin typeface="Calibri" panose="020F0502020204030204" pitchFamily="34" charset="0"/>
                <a:ea typeface="Calibri" panose="020F0502020204030204" pitchFamily="34" charset="0"/>
                <a:cs typeface="Arial" panose="020B0604020202020204" pitchFamily="34" charset="0"/>
              </a:rPr>
              <a:t>, with high level coding and easy to </a:t>
            </a:r>
            <a:r>
              <a:rPr lang="en-US" sz="1600" b="1" dirty="0">
                <a:effectLst/>
                <a:latin typeface="Calibri" panose="020F0502020204030204" pitchFamily="34" charset="0"/>
                <a:ea typeface="Calibri" panose="020F0502020204030204" pitchFamily="34" charset="0"/>
                <a:cs typeface="Arial" panose="020B0604020202020204" pitchFamily="34" charset="0"/>
              </a:rPr>
              <a:t>reuse</a:t>
            </a:r>
            <a:r>
              <a:rPr lang="en-US" sz="1600" dirty="0">
                <a:effectLst/>
                <a:latin typeface="Calibri" panose="020F0502020204030204" pitchFamily="34" charset="0"/>
                <a:ea typeface="Calibri" panose="020F0502020204030204" pitchFamily="34" charset="0"/>
                <a:cs typeface="Arial" panose="020B0604020202020204" pitchFamily="34" charset="0"/>
              </a:rPr>
              <a:t>, making the verification process </a:t>
            </a:r>
            <a:r>
              <a:rPr lang="en-US" sz="1600" b="1" dirty="0">
                <a:effectLst/>
                <a:latin typeface="Calibri" panose="020F0502020204030204" pitchFamily="34" charset="0"/>
                <a:ea typeface="Calibri" panose="020F0502020204030204" pitchFamily="34" charset="0"/>
                <a:cs typeface="Arial" panose="020B0604020202020204" pitchFamily="34" charset="0"/>
              </a:rPr>
              <a:t>simpler and faster</a:t>
            </a:r>
            <a:r>
              <a:rPr lang="en-US" sz="160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1606806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3"/>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a:xfrm>
            <a:off x="838200" y="365125"/>
            <a:ext cx="6997700" cy="1325563"/>
          </a:xfrm>
        </p:spPr>
        <p:txBody>
          <a:bodyPr/>
          <a:lstStyle/>
          <a:p>
            <a:r>
              <a:rPr lang="en-US" dirty="0"/>
              <a:t>UVM Structure -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a:xfrm>
            <a:off x="635000" y="1825625"/>
            <a:ext cx="6286500" cy="4351338"/>
          </a:xfrm>
        </p:spPr>
        <p:txBody>
          <a:bodyPr>
            <a:normAutofit fontScale="85000" lnSpcReduction="20000"/>
          </a:bodyPr>
          <a:lstStyle/>
          <a:p>
            <a:pPr marL="0" marR="0" indent="0">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Arial" panose="020B0604020202020204" pitchFamily="34" charset="0"/>
              </a:rPr>
              <a:t>Responsibilities:</a:t>
            </a:r>
            <a:endParaRPr lang="en-US" sz="2000" u="sng" dirty="0">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a:t>
            </a:r>
            <a:r>
              <a:rPr lang="en-US" sz="2000" b="1" dirty="0">
                <a:effectLst/>
                <a:latin typeface="Calibri" panose="020F0502020204030204" pitchFamily="34" charset="0"/>
                <a:ea typeface="Calibri" panose="020F0502020204030204" pitchFamily="34" charset="0"/>
                <a:cs typeface="Arial" panose="020B0604020202020204" pitchFamily="34" charset="0"/>
              </a:rPr>
              <a:t>instances</a:t>
            </a:r>
            <a:r>
              <a:rPr lang="en-US" sz="2000" dirty="0">
                <a:effectLst/>
                <a:latin typeface="Calibri" panose="020F0502020204030204" pitchFamily="34" charset="0"/>
                <a:ea typeface="Calibri" panose="020F0502020204030204" pitchFamily="34" charset="0"/>
                <a:cs typeface="Arial" panose="020B0604020202020204" pitchFamily="34" charset="0"/>
              </a:rPr>
              <a:t> of DUT, Reference model, and testbench. </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a:t>
            </a:r>
            <a:r>
              <a:rPr lang="en-US" sz="2000" b="1" dirty="0">
                <a:effectLst/>
                <a:latin typeface="Calibri" panose="020F0502020204030204" pitchFamily="34" charset="0"/>
                <a:ea typeface="Calibri" panose="020F0502020204030204" pitchFamily="34" charset="0"/>
                <a:cs typeface="Arial" panose="020B0604020202020204" pitchFamily="34" charset="0"/>
              </a:rPr>
              <a:t>virtual interface</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 bridge between the Test component and the DUT/Reference Model.</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b="1" dirty="0">
                <a:latin typeface="Calibri" panose="020F0502020204030204" pitchFamily="34" charset="0"/>
                <a:cs typeface="Arial" panose="020B0604020202020204" pitchFamily="34" charset="0"/>
              </a:rPr>
              <a:t>Connecting</a:t>
            </a:r>
            <a:r>
              <a:rPr lang="en-US" sz="2000" dirty="0">
                <a:latin typeface="Calibri" panose="020F0502020204030204" pitchFamily="34" charset="0"/>
                <a:cs typeface="Arial" panose="020B0604020202020204" pitchFamily="34" charset="0"/>
              </a:rPr>
              <a:t> the DUT and Reference Model to test , using interface.</a:t>
            </a:r>
          </a:p>
          <a:p>
            <a:pPr>
              <a:lnSpc>
                <a:spcPct val="107000"/>
              </a:lnSpc>
              <a:spcBef>
                <a:spcPts val="0"/>
              </a:spcBef>
              <a:spcAft>
                <a:spcPts val="800"/>
              </a:spcAft>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Generating the </a:t>
            </a:r>
            <a:r>
              <a:rPr lang="en-US" sz="2000" b="1" dirty="0">
                <a:latin typeface="Calibri" panose="020F0502020204030204" pitchFamily="34" charset="0"/>
                <a:cs typeface="Arial" panose="020B0604020202020204" pitchFamily="34" charset="0"/>
              </a:rPr>
              <a:t>clock</a:t>
            </a:r>
            <a:r>
              <a:rPr lang="en-US" sz="2000" dirty="0">
                <a:latin typeface="Calibri" panose="020F0502020204030204" pitchFamily="34" charset="0"/>
                <a:cs typeface="Arial" panose="020B0604020202020204" pitchFamily="34" charset="0"/>
              </a:rPr>
              <a:t> for the DUT.</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b="1" dirty="0">
                <a:latin typeface="Calibri" panose="020F0502020204030204" pitchFamily="34" charset="0"/>
                <a:cs typeface="Arial" panose="020B0604020202020204" pitchFamily="34" charset="0"/>
              </a:rPr>
              <a:t>Registering</a:t>
            </a:r>
            <a:r>
              <a:rPr lang="en-US" sz="2000" dirty="0">
                <a:latin typeface="Calibri" panose="020F0502020204030204" pitchFamily="34" charset="0"/>
                <a:cs typeface="Arial" panose="020B0604020202020204" pitchFamily="34" charset="0"/>
              </a:rPr>
              <a:t> the interface in the UVM factory.</a:t>
            </a:r>
            <a:br>
              <a:rPr lang="en-US" sz="2000" dirty="0">
                <a:latin typeface="Calibri" panose="020F0502020204030204" pitchFamily="34" charset="0"/>
                <a:cs typeface="Arial" panose="020B0604020202020204" pitchFamily="34" charset="0"/>
              </a:rPr>
            </a:br>
            <a:r>
              <a:rPr lang="en-US" sz="1600" dirty="0">
                <a:latin typeface="Calibri" panose="020F0502020204030204" pitchFamily="34" charset="0"/>
                <a:cs typeface="Arial" panose="020B0604020202020204" pitchFamily="34" charset="0"/>
              </a:rPr>
              <a:t>This is necessary in order to pass this interface to all other classes that will be instantiated in the testbench.</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pic>
        <p:nvPicPr>
          <p:cNvPr id="10" name="תמונה 9">
            <a:extLst>
              <a:ext uri="{FF2B5EF4-FFF2-40B4-BE49-F238E27FC236}">
                <a16:creationId xmlns:a16="http://schemas.microsoft.com/office/drawing/2014/main" id="{AE9B650D-197D-4814-81E3-92C9B1129821}"/>
              </a:ext>
            </a:extLst>
          </p:cNvPr>
          <p:cNvPicPr>
            <a:picLocks noChangeAspect="1"/>
          </p:cNvPicPr>
          <p:nvPr/>
        </p:nvPicPr>
        <p:blipFill>
          <a:blip r:embed="rId3"/>
          <a:stretch>
            <a:fillRect/>
          </a:stretch>
        </p:blipFill>
        <p:spPr>
          <a:xfrm>
            <a:off x="7124700" y="2514600"/>
            <a:ext cx="4724400" cy="2743200"/>
          </a:xfrm>
          <a:prstGeom prst="rect">
            <a:avLst/>
          </a:prstGeom>
        </p:spPr>
      </p:pic>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a:xfrm>
            <a:off x="647700" y="2315367"/>
            <a:ext cx="5880100" cy="3780633"/>
          </a:xfrm>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H</a:t>
            </a:r>
            <a:r>
              <a:rPr lang="en-US" sz="2400" dirty="0">
                <a:effectLst/>
                <a:latin typeface="Calibri" panose="020F0502020204030204" pitchFamily="34" charset="0"/>
                <a:ea typeface="Calibri" panose="020F0502020204030204" pitchFamily="34" charset="0"/>
                <a:cs typeface="Arial" panose="020B0604020202020204" pitchFamily="34" charset="0"/>
              </a:rPr>
              <a:t>ave two main </a:t>
            </a:r>
            <a:r>
              <a:rPr lang="en-US" sz="2400" b="1" dirty="0">
                <a:effectLst/>
                <a:latin typeface="Calibri" panose="020F0502020204030204" pitchFamily="34" charset="0"/>
                <a:ea typeface="Calibri" panose="020F0502020204030204" pitchFamily="34" charset="0"/>
                <a:cs typeface="Arial" panose="020B0604020202020204" pitchFamily="34" charset="0"/>
              </a:rPr>
              <a:t>purposes</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sequence</a:t>
            </a:r>
            <a:r>
              <a:rPr lang="en-US" sz="2000" dirty="0">
                <a:latin typeface="Calibri" panose="020F0502020204030204" pitchFamily="34" charset="0"/>
                <a:ea typeface="Calibri" panose="020F0502020204030204" pitchFamily="34" charset="0"/>
                <a:cs typeface="Arial" panose="020B0604020202020204" pitchFamily="34" charset="0"/>
              </a:rPr>
              <a:t> blocks:</a:t>
            </a:r>
          </a:p>
          <a:p>
            <a:pPr marL="914400" lvl="2" indent="0">
              <a:lnSpc>
                <a:spcPct val="107000"/>
              </a:lnSpc>
              <a:spcBef>
                <a:spcPts val="0"/>
              </a:spcBef>
              <a:buNone/>
            </a:pPr>
            <a:r>
              <a:rPr lang="en-US" sz="1600" dirty="0">
                <a:latin typeface="Calibri" panose="020F0502020204030204" pitchFamily="34" charset="0"/>
                <a:cs typeface="Arial" panose="020B0604020202020204" pitchFamily="34" charset="0"/>
              </a:rPr>
              <a:t>Connecting them here </a:t>
            </a:r>
            <a:r>
              <a:rPr lang="en-US" sz="1600" dirty="0" err="1">
                <a:latin typeface="Calibri" panose="020F0502020204030204" pitchFamily="34" charset="0"/>
                <a:cs typeface="Arial" panose="020B0604020202020204" pitchFamily="34" charset="0"/>
              </a:rPr>
              <a:t>allowes</a:t>
            </a:r>
            <a:r>
              <a:rPr lang="en-US" sz="1600" dirty="0">
                <a:latin typeface="Calibri" panose="020F0502020204030204" pitchFamily="34" charset="0"/>
                <a:cs typeface="Arial" panose="020B0604020202020204" pitchFamily="34" charset="0"/>
              </a:rPr>
              <a:t> easy manipulation of data transformation from sequencer to DUT, </a:t>
            </a:r>
            <a:r>
              <a:rPr lang="en-US" sz="1600" b="1" dirty="0">
                <a:latin typeface="Calibri" panose="020F0502020204030204" pitchFamily="34" charset="0"/>
                <a:cs typeface="Arial" panose="020B0604020202020204" pitchFamily="34" charset="0"/>
              </a:rPr>
              <a:t>without</a:t>
            </a:r>
            <a:r>
              <a:rPr lang="en-US" sz="1600" dirty="0">
                <a:latin typeface="Calibri" panose="020F0502020204030204" pitchFamily="34" charset="0"/>
                <a:cs typeface="Arial" panose="020B0604020202020204" pitchFamily="34" charset="0"/>
              </a:rPr>
              <a:t> any changes to be made at of agent’s code or sequence’s code.</a:t>
            </a:r>
          </a:p>
        </p:txBody>
      </p:sp>
      <p:pic>
        <p:nvPicPr>
          <p:cNvPr id="18" name="תמונה 17">
            <a:extLst>
              <a:ext uri="{FF2B5EF4-FFF2-40B4-BE49-F238E27FC236}">
                <a16:creationId xmlns:a16="http://schemas.microsoft.com/office/drawing/2014/main" id="{2FB7F333-222A-46F7-9F31-586BD2AC2BD4}"/>
              </a:ext>
            </a:extLst>
          </p:cNvPr>
          <p:cNvPicPr>
            <a:picLocks noChangeAspect="1"/>
          </p:cNvPicPr>
          <p:nvPr/>
        </p:nvPicPr>
        <p:blipFill>
          <a:blip r:embed="rId3"/>
          <a:stretch>
            <a:fillRect/>
          </a:stretch>
        </p:blipFill>
        <p:spPr>
          <a:xfrm>
            <a:off x="7124700" y="2514600"/>
            <a:ext cx="4743450" cy="2762250"/>
          </a:xfrm>
          <a:prstGeom prst="rect">
            <a:avLst/>
          </a:prstGeom>
        </p:spPr>
      </p:pic>
    </p:spTree>
    <p:extLst>
      <p:ext uri="{BB962C8B-B14F-4D97-AF65-F5344CB8AC3E}">
        <p14:creationId xmlns:p14="http://schemas.microsoft.com/office/powerpoint/2010/main" val="383591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a:xfrm>
            <a:off x="838199" y="365125"/>
            <a:ext cx="5511801" cy="1325563"/>
          </a:xfrm>
        </p:spPr>
        <p:txBody>
          <a:bodyPr/>
          <a:lstStyle/>
          <a:p>
            <a:r>
              <a:rPr lang="en-US" dirty="0"/>
              <a:t>UVM Structure</a:t>
            </a:r>
            <a:br>
              <a:rPr lang="en-US" dirty="0"/>
            </a:br>
            <a:r>
              <a:rPr lang="en-US" dirty="0"/>
              <a:t>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546628" y="2141537"/>
            <a:ext cx="4915486" cy="4351338"/>
          </a:xfrm>
        </p:spPr>
        <p:txBody>
          <a:bodyPr>
            <a:normAutofit/>
          </a:bodyPr>
          <a:lstStyle/>
          <a:p>
            <a:r>
              <a:rPr lang="en-US" sz="2400" dirty="0">
                <a:latin typeface="Calibri" panose="020F0502020204030204" pitchFamily="34" charset="0"/>
                <a:cs typeface="Arial" panose="020B0604020202020204" pitchFamily="34" charset="0"/>
              </a:rPr>
              <a:t>A transaction is a class object which includes the information for communication between components.</a:t>
            </a:r>
          </a:p>
          <a:p>
            <a:r>
              <a:rPr lang="en-US" sz="2400" dirty="0">
                <a:latin typeface="Calibri" panose="020F0502020204030204" pitchFamily="34" charset="0"/>
                <a:cs typeface="Arial" panose="020B0604020202020204" pitchFamily="34" charset="0"/>
              </a:rPr>
              <a:t>Sequences are an ordered collection of transactions; they shape and generate them to our needs.</a:t>
            </a:r>
          </a:p>
          <a:p>
            <a:r>
              <a:rPr lang="en-US" sz="2400" dirty="0">
                <a:latin typeface="Calibri" panose="020F0502020204030204" pitchFamily="34" charset="0"/>
                <a:cs typeface="Arial" panose="020B0604020202020204" pitchFamily="34" charset="0"/>
              </a:rPr>
              <a:t>The sequencer transfers </a:t>
            </a:r>
            <a:r>
              <a:rPr lang="en-US" sz="2400" dirty="0">
                <a:effectLst/>
                <a:latin typeface="Calibri" panose="020F0502020204030204" pitchFamily="34" charset="0"/>
                <a:ea typeface="Calibri" panose="020F0502020204030204" pitchFamily="34" charset="0"/>
                <a:cs typeface="Arial" panose="020B0604020202020204" pitchFamily="34" charset="0"/>
              </a:rPr>
              <a:t>one transaction at the time from the sequence</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6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5086" y="3847995"/>
            <a:ext cx="5486400" cy="2235835"/>
          </a:xfrm>
          <a:prstGeom prst="rect">
            <a:avLst/>
          </a:prstGeom>
          <a:noFill/>
          <a:ln>
            <a:noFill/>
          </a:ln>
        </p:spPr>
      </p:pic>
      <p:pic>
        <p:nvPicPr>
          <p:cNvPr id="7" name="תמונה 6">
            <a:extLst>
              <a:ext uri="{FF2B5EF4-FFF2-40B4-BE49-F238E27FC236}">
                <a16:creationId xmlns:a16="http://schemas.microsoft.com/office/drawing/2014/main" id="{E70639CF-3CCD-4DDE-BD1B-B7D83EBF272D}"/>
              </a:ext>
            </a:extLst>
          </p:cNvPr>
          <p:cNvPicPr>
            <a:picLocks noChangeAspect="1"/>
          </p:cNvPicPr>
          <p:nvPr/>
        </p:nvPicPr>
        <p:blipFill>
          <a:blip r:embed="rId4"/>
          <a:stretch>
            <a:fillRect/>
          </a:stretch>
        </p:blipFill>
        <p:spPr>
          <a:xfrm>
            <a:off x="6636753" y="454025"/>
            <a:ext cx="4733925" cy="2743200"/>
          </a:xfrm>
          <a:prstGeom prst="rect">
            <a:avLst/>
          </a:prstGeom>
        </p:spPr>
      </p:pic>
    </p:spTree>
    <p:extLst>
      <p:ext uri="{BB962C8B-B14F-4D97-AF65-F5344CB8AC3E}">
        <p14:creationId xmlns:p14="http://schemas.microsoft.com/office/powerpoint/2010/main" val="41916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a:xfrm>
            <a:off x="838198" y="2141537"/>
            <a:ext cx="4724400" cy="4351338"/>
          </a:xfrm>
        </p:spPr>
        <p:txBody>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Instantiates</a:t>
            </a:r>
            <a:r>
              <a:rPr lang="en-US" sz="2400" dirty="0">
                <a:effectLst/>
                <a:latin typeface="Calibri" panose="020F0502020204030204" pitchFamily="34" charset="0"/>
                <a:ea typeface="Calibri" panose="020F0502020204030204" pitchFamily="34" charset="0"/>
                <a:cs typeface="Arial" panose="020B0604020202020204" pitchFamily="34" charset="0"/>
              </a:rPr>
              <a:t> the agent and the scoreboard and connects them together.</a:t>
            </a:r>
          </a:p>
          <a:p>
            <a:r>
              <a:rPr lang="en-US" sz="2400" dirty="0">
                <a:latin typeface="Calibri" panose="020F0502020204030204" pitchFamily="34" charset="0"/>
                <a:ea typeface="Calibri" panose="020F0502020204030204" pitchFamily="34" charset="0"/>
                <a:cs typeface="Arial" panose="020B0604020202020204" pitchFamily="34" charset="0"/>
              </a:rPr>
              <a:t>Such hierarchy allows </a:t>
            </a:r>
            <a:r>
              <a:rPr lang="en-US" sz="2400" b="1" dirty="0">
                <a:latin typeface="Calibri" panose="020F0502020204030204" pitchFamily="34" charset="0"/>
                <a:ea typeface="Calibri" panose="020F0502020204030204" pitchFamily="34" charset="0"/>
                <a:cs typeface="Arial" panose="020B0604020202020204" pitchFamily="34" charset="0"/>
              </a:rPr>
              <a:t>separation</a:t>
            </a:r>
            <a:r>
              <a:rPr lang="en-US" sz="2400" dirty="0">
                <a:latin typeface="Calibri" panose="020F0502020204030204" pitchFamily="34" charset="0"/>
                <a:ea typeface="Calibri" panose="020F0502020204030204" pitchFamily="34" charset="0"/>
                <a:cs typeface="Arial" panose="020B0604020202020204" pitchFamily="34" charset="0"/>
              </a:rPr>
              <a:t> from data transfer to data processing regarding the verification process.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5" name="תמונה 4">
            <a:extLst>
              <a:ext uri="{FF2B5EF4-FFF2-40B4-BE49-F238E27FC236}">
                <a16:creationId xmlns:a16="http://schemas.microsoft.com/office/drawing/2014/main" id="{77F541EC-9EBD-47A2-B6F4-BF42332EBDF6}"/>
              </a:ext>
            </a:extLst>
          </p:cNvPr>
          <p:cNvPicPr>
            <a:picLocks noChangeAspect="1"/>
          </p:cNvPicPr>
          <p:nvPr/>
        </p:nvPicPr>
        <p:blipFill>
          <a:blip r:embed="rId2"/>
          <a:stretch>
            <a:fillRect/>
          </a:stretch>
        </p:blipFill>
        <p:spPr>
          <a:xfrm>
            <a:off x="6096000" y="2141537"/>
            <a:ext cx="4724400" cy="2743200"/>
          </a:xfrm>
          <a:prstGeom prst="rect">
            <a:avLst/>
          </a:prstGeom>
        </p:spPr>
      </p:pic>
    </p:spTree>
    <p:extLst>
      <p:ext uri="{BB962C8B-B14F-4D97-AF65-F5344CB8AC3E}">
        <p14:creationId xmlns:p14="http://schemas.microsoft.com/office/powerpoint/2010/main" val="129678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5948</Words>
  <Application>Microsoft Office PowerPoint</Application>
  <PresentationFormat>Widescreen</PresentationFormat>
  <Paragraphs>656</Paragraphs>
  <Slides>47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-apple-system</vt:lpstr>
      <vt:lpstr>Arial</vt:lpstr>
      <vt:lpstr>Calibri</vt:lpstr>
      <vt:lpstr>Calibri Light</vt:lpstr>
      <vt:lpstr>Symbol</vt:lpstr>
      <vt:lpstr>Office Theme</vt:lpstr>
      <vt:lpstr>UVM for K Means IP</vt:lpstr>
      <vt:lpstr>Content</vt:lpstr>
      <vt:lpstr>Hardware Verification – Motivation</vt:lpstr>
      <vt:lpstr>UVM</vt:lpstr>
      <vt:lpstr>UVM Structure</vt:lpstr>
      <vt:lpstr>UVM Structure - Top block</vt:lpstr>
      <vt:lpstr>UVM Structure - Test</vt:lpstr>
      <vt:lpstr>UVM Structure Sequence &amp; Sequencer</vt:lpstr>
      <vt:lpstr>UVM Structure – Env</vt:lpstr>
      <vt:lpstr>UVM Structure – Driver</vt:lpstr>
      <vt:lpstr>UVM Structure-Monitor</vt:lpstr>
      <vt:lpstr>UVM Structure-Agent</vt:lpstr>
      <vt:lpstr>UVM Structure – Scoreboard</vt:lpstr>
      <vt:lpstr>DUT Functionality – Motivation</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Reference Model (1/2)</vt:lpstr>
      <vt:lpstr>Reference Model (2/2)</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(1/3)</vt:lpstr>
      <vt:lpstr>Bug Fixes (2/3)</vt:lpstr>
      <vt:lpstr>PowerPoint Presentation</vt:lpstr>
      <vt:lpstr>Coverage</vt:lpstr>
      <vt:lpstr>Coverage results</vt:lpstr>
      <vt:lpstr>Code Coverage</vt:lpstr>
      <vt:lpstr>Conditional Coverage</vt:lpstr>
      <vt:lpstr>Functional Coverage</vt:lpstr>
      <vt:lpstr>Functional Coverage number of points</vt:lpstr>
      <vt:lpstr>Functional Coverage data points</vt:lpstr>
      <vt:lpstr>Functional Coverage centroids 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liora huf</cp:lastModifiedBy>
  <cp:revision>912</cp:revision>
  <dcterms:created xsi:type="dcterms:W3CDTF">2020-12-24T07:54:06Z</dcterms:created>
  <dcterms:modified xsi:type="dcterms:W3CDTF">2021-01-06T17:53:49Z</dcterms:modified>
</cp:coreProperties>
</file>