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39" autoAdjust="0"/>
  </p:normalViewPr>
  <p:slideViewPr>
    <p:cSldViewPr snapToGrid="0">
      <p:cViewPr varScale="1">
        <p:scale>
          <a:sx n="54" d="100"/>
          <a:sy n="54" d="100"/>
        </p:scale>
        <p:origin x="13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10</a:t>
            </a:fld>
            <a:endParaRPr lang="en-US"/>
          </a:p>
        </p:txBody>
      </p:sp>
    </p:spTree>
    <p:extLst>
      <p:ext uri="{BB962C8B-B14F-4D97-AF65-F5344CB8AC3E}">
        <p14:creationId xmlns:p14="http://schemas.microsoft.com/office/powerpoint/2010/main" val="8826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12/26/2020</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12/26/2020</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Edi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838200" y="1690688"/>
            <a:ext cx="10515600" cy="4351338"/>
          </a:xfrm>
        </p:spPr>
        <p:txBody>
          <a:bodyPr>
            <a:normAutofit/>
          </a:bodyPr>
          <a:lstStyle/>
          <a:p>
            <a:pPr marL="0" marR="0" indent="0">
              <a:lnSpc>
                <a:spcPct val="107000"/>
              </a:lnSpc>
              <a:spcBef>
                <a:spcPts val="0"/>
              </a:spcBef>
              <a:spcAft>
                <a:spcPts val="800"/>
              </a:spcAft>
              <a:buNone/>
            </a:pPr>
            <a:r>
              <a:rPr lang="en-US" dirty="0">
                <a:latin typeface="Calibri" panose="020F0502020204030204" pitchFamily="34" charset="0"/>
                <a:cs typeface="Arial" panose="020B0604020202020204" pitchFamily="34" charset="0"/>
              </a:rPr>
              <a:t>The purpose of the agent module is:</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 Construct the monitors, the sequencer and the driver in the build phase.</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Create two analysis ports, these ports will act as proxies for the monitors to be connect to an external scoreboard through the agent’s ports. Using the concept of TLM ports, it can connect each port to its destination.</a:t>
            </a:r>
          </a:p>
          <a:p>
            <a:pPr>
              <a:lnSpc>
                <a:spcPct val="107000"/>
              </a:lnSpc>
              <a:spcBef>
                <a:spcPts val="0"/>
              </a:spcBef>
              <a:spcAft>
                <a:spcPts val="800"/>
              </a:spcAft>
            </a:pPr>
            <a:r>
              <a:rPr lang="en-US" dirty="0">
                <a:latin typeface="Calibri" panose="020F0502020204030204" pitchFamily="34" charset="0"/>
                <a:cs typeface="Arial" panose="020B0604020202020204" pitchFamily="34" charset="0"/>
              </a:rPr>
              <a:t>Connect b</a:t>
            </a:r>
            <a:r>
              <a:rPr lang="en-US" sz="2800" dirty="0">
                <a:latin typeface="Calibri" panose="020F0502020204030204" pitchFamily="34" charset="0"/>
                <a:cs typeface="Arial" panose="020B0604020202020204" pitchFamily="34" charset="0"/>
              </a:rPr>
              <a:t>oth monitors, the sequencer and the Driver</a:t>
            </a:r>
            <a:r>
              <a:rPr lang="en-US" dirty="0">
                <a:latin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87356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scoreboard is a crucial element in a self-checking environment, it verifies the proper operation of a design at a functional level. In this project, the same inputs are driven into the DUT and into the Reference Model, and their outputs are monitored by the monitors. The scoreboard then receives these outputs and compares them.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There are designers who prefer to leave the prediction to the scoreboard. So, the functionality of the scoreboard is very subjective.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the agent, two monitors were created, as a result, two analysis exports had to be created in the scoreboard, which are</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used to retrieve transactions from both monitors. Next, a method compare() is</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executed in the run phase to compare both transactions. If they match, it means that the Reference Model and the DUT both agree on the functionality and it will return an “OK” message.</a:t>
            </a:r>
          </a:p>
          <a:p>
            <a:pPr marL="0" indent="0">
              <a:buNone/>
            </a:pPr>
            <a:endParaRPr lang="en-US" dirty="0"/>
          </a:p>
        </p:txBody>
      </p:sp>
    </p:spTree>
    <p:extLst>
      <p:ext uri="{BB962C8B-B14F-4D97-AF65-F5344CB8AC3E}">
        <p14:creationId xmlns:p14="http://schemas.microsoft.com/office/powerpoint/2010/main" val="41925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env is a very simple class that instantiates the agent and the scoreboard and connects them together.</a:t>
            </a:r>
          </a:p>
          <a:p>
            <a:pPr marL="0" indent="0">
              <a:buNone/>
            </a:pPr>
            <a:endParaRPr lang="en-US" dirty="0"/>
          </a:p>
        </p:txBody>
      </p:sp>
    </p:spTree>
    <p:extLst>
      <p:ext uri="{BB962C8B-B14F-4D97-AF65-F5344CB8AC3E}">
        <p14:creationId xmlns:p14="http://schemas.microsoft.com/office/powerpoint/2010/main" val="129678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p:txBody>
          <a:bodyPr/>
          <a:lstStyle/>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block</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is derived from the </a:t>
            </a:r>
            <a:r>
              <a:rPr lang="en-US" sz="1800" dirty="0" err="1">
                <a:effectLst/>
                <a:latin typeface="Calibri" panose="020F0502020204030204" pitchFamily="34" charset="0"/>
                <a:ea typeface="Calibri" panose="020F0502020204030204" pitchFamily="34" charset="0"/>
                <a:cs typeface="Arial" panose="020B0604020202020204" pitchFamily="34" charset="0"/>
              </a:rPr>
              <a:t>uvm_test</a:t>
            </a:r>
            <a:r>
              <a:rPr lang="en-US" sz="1800" dirty="0">
                <a:effectLst/>
                <a:latin typeface="Calibri" panose="020F0502020204030204" pitchFamily="34" charset="0"/>
                <a:ea typeface="Calibri" panose="020F0502020204030204" pitchFamily="34" charset="0"/>
                <a:cs typeface="Arial" panose="020B0604020202020204" pitchFamily="34" charset="0"/>
              </a:rPr>
              <a:t> class and it will have two purposes:</a:t>
            </a:r>
          </a:p>
          <a:p>
            <a:pPr lvl="1">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Connect the sequencer to the sequence</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fact that the sequencer and the sequence are connected in this block, instead of the agent block or the sequence block, is because by specifying in the test class which sequence</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en-US" dirty="0"/>
          </a:p>
        </p:txBody>
      </p:sp>
    </p:spTree>
    <p:extLst>
      <p:ext uri="{BB962C8B-B14F-4D97-AF65-F5344CB8AC3E}">
        <p14:creationId xmlns:p14="http://schemas.microsoft.com/office/powerpoint/2010/main" val="383591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838199" y="1825625"/>
            <a:ext cx="5154637" cy="4351338"/>
          </a:xfrm>
        </p:spPr>
        <p:txBody>
          <a:bodyPr>
            <a:normAutofit fontScale="62500" lnSpcReduction="20000"/>
          </a:bodyPr>
          <a:lstStyle/>
          <a:p>
            <a:r>
              <a:rPr lang="en-US" dirty="0"/>
              <a:t>The high-level architecture composed of two main modules - The “Register file” and the “K means core”.</a:t>
            </a:r>
          </a:p>
          <a:p>
            <a:r>
              <a:rPr lang="en-US" sz="2800" dirty="0"/>
              <a:t>The “Register file” – communication mediator:</a:t>
            </a:r>
            <a:br>
              <a:rPr lang="en-US" sz="2800" dirty="0"/>
            </a:br>
            <a:endParaRPr lang="en-US" sz="2800" dirty="0"/>
          </a:p>
          <a:p>
            <a:pPr lvl="1"/>
            <a:r>
              <a:rPr lang="en-US" dirty="0"/>
              <a:t>Communicate with the CPU host by APB protocol, as APB slave, and store income data.</a:t>
            </a:r>
            <a:br>
              <a:rPr lang="en-US" dirty="0"/>
            </a:br>
            <a:endParaRPr lang="en-US" dirty="0"/>
          </a:p>
          <a:p>
            <a:pPr lvl="1"/>
            <a:r>
              <a:rPr lang="en-US" dirty="0"/>
              <a:t>Communicate with “K means core”, and store output data as well as during algorithm data such as cluster centroids, by allowing read and write to its registers.</a:t>
            </a:r>
          </a:p>
          <a:p>
            <a:r>
              <a:rPr lang="en-US" dirty="0"/>
              <a:t> </a:t>
            </a:r>
            <a:r>
              <a:rPr lang="en-US" sz="2800" dirty="0"/>
              <a:t>The “K means core” module – the “brain”. </a:t>
            </a:r>
          </a:p>
          <a:p>
            <a:pPr lvl="1"/>
            <a:r>
              <a:rPr lang="en-US" dirty="0"/>
              <a:t>Run the algorithm, when finished – throw an interrupt to CPU host (passed through the “Register file”).</a:t>
            </a:r>
            <a:br>
              <a:rPr lang="en-US" dirty="0"/>
            </a:br>
            <a:endParaRPr lang="en-US" dirty="0"/>
          </a:p>
          <a:p>
            <a:pPr lvl="1"/>
            <a:r>
              <a:rPr lang="en-US" dirty="0"/>
              <a:t>Include a local RAM for restoration of the data set , the data is written to it through the “Register file”, by APB protocol as mentioned above</a:t>
            </a:r>
          </a:p>
          <a:p>
            <a:endParaRPr lang="en-US" dirty="0"/>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2"/>
          <a:stretch>
            <a:fillRect/>
          </a:stretch>
        </p:blipFill>
        <p:spPr>
          <a:xfrm>
            <a:off x="59928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Every data in the DUT is a seven-dimensional point. Every data point coordinate or centroid coordinate in the DUT is represented by fixed point representation with 13 bits: 1(the MSB) to</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represent the sign of the number(in two’s complement convention),2 for the integral part of the number and 10 for the fractional part of the number. Therefore, every data coordinate a dynamic range of [-3.999,3.999]</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data points are stored in the DUT as matrix of 512X7, i.e.  it has maximum 512 points with 7 coordinates each, so in order to represent the accumulator’s results, in the worst case where all data points enter the same accumulator, the accumulator maximum value per coordinate will be as high as:</a:t>
                </a:r>
              </a:p>
              <a:p>
                <a:pPr marL="0" marR="0" indent="0" algn="ctr">
                  <a:lnSpc>
                    <a:spcPct val="107000"/>
                  </a:lnSpc>
                  <a:spcBef>
                    <a:spcPts val="0"/>
                  </a:spcBef>
                  <a:spcAft>
                    <a:spcPts val="800"/>
                  </a:spcAft>
                  <a:buNone/>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3</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999</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512</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2047</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 1(the MSB) to determine the sign of the number, 11 for integer part of the number and 10 for the fractional part of the number.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blipFill>
                <a:blip r:embed="rId2"/>
                <a:stretch>
                  <a:fillRect l="-522" t="-560" r="-928"/>
                </a:stretch>
              </a:blipFill>
            </p:spPr>
            <p:txBody>
              <a:bodyPr/>
              <a:lstStyle/>
              <a:p>
                <a:r>
                  <a:rPr lang="en-US">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477108"/>
            <a:ext cx="10515600" cy="4699855"/>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838200" y="1825625"/>
            <a:ext cx="3607191" cy="4351338"/>
          </a:xfrm>
        </p:spPr>
        <p:txBody>
          <a:bodyPr>
            <a:normAutofit lnSpcReduction="10000"/>
          </a:bodyPr>
          <a:lstStyle/>
          <a:p>
            <a:r>
              <a:rPr lang="en-US" dirty="0"/>
              <a:t>The transaction used by the verification environment was named Kmeans_transaction. It is a class is derived from of the UVM built in class </a:t>
            </a:r>
            <a:r>
              <a:rPr lang="en-US" dirty="0" err="1"/>
              <a:t>uvm_sequence_item</a:t>
            </a:r>
            <a:r>
              <a:rPr lang="en-US" dirty="0"/>
              <a:t>  and has the following variables and constraints:</a:t>
            </a:r>
          </a:p>
          <a:p>
            <a:endParaRPr lang="en-US"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2769711633"/>
              </p:ext>
            </p:extLst>
          </p:nvPr>
        </p:nvGraphicFramePr>
        <p:xfrm>
          <a:off x="5190978" y="1825626"/>
          <a:ext cx="6079261" cy="4667251"/>
        </p:xfrm>
        <a:graphic>
          <a:graphicData uri="http://schemas.openxmlformats.org/drawingml/2006/table">
            <a:tbl>
              <a:tblPr firstRow="1" firstCol="1" bandRow="1">
                <a:tableStyleId>{5C22544A-7EE6-4342-B048-85BDC9FD1C3A}</a:tableStyleId>
              </a:tblPr>
              <a:tblGrid>
                <a:gridCol w="1233463">
                  <a:extLst>
                    <a:ext uri="{9D8B030D-6E8A-4147-A177-3AD203B41FA5}">
                      <a16:colId xmlns:a16="http://schemas.microsoft.com/office/drawing/2014/main" val="1817440064"/>
                    </a:ext>
                  </a:extLst>
                </a:gridCol>
                <a:gridCol w="1287000">
                  <a:extLst>
                    <a:ext uri="{9D8B030D-6E8A-4147-A177-3AD203B41FA5}">
                      <a16:colId xmlns:a16="http://schemas.microsoft.com/office/drawing/2014/main" val="3257503677"/>
                    </a:ext>
                  </a:extLst>
                </a:gridCol>
                <a:gridCol w="1737838">
                  <a:extLst>
                    <a:ext uri="{9D8B030D-6E8A-4147-A177-3AD203B41FA5}">
                      <a16:colId xmlns:a16="http://schemas.microsoft.com/office/drawing/2014/main" val="1196645758"/>
                    </a:ext>
                  </a:extLst>
                </a:gridCol>
                <a:gridCol w="1820960">
                  <a:extLst>
                    <a:ext uri="{9D8B030D-6E8A-4147-A177-3AD203B41FA5}">
                      <a16:colId xmlns:a16="http://schemas.microsoft.com/office/drawing/2014/main" val="1244982531"/>
                    </a:ext>
                  </a:extLst>
                </a:gridCol>
              </a:tblGrid>
              <a:tr h="173635">
                <a:tc>
                  <a:txBody>
                    <a:bodyPr/>
                    <a:lstStyle/>
                    <a:p>
                      <a:pPr marL="0" marR="0">
                        <a:lnSpc>
                          <a:spcPct val="107000"/>
                        </a:lnSpc>
                        <a:spcBef>
                          <a:spcPts val="0"/>
                        </a:spcBef>
                        <a:spcAft>
                          <a:spcPts val="0"/>
                        </a:spcAft>
                      </a:pPr>
                      <a:r>
                        <a:rPr lang="en-US" sz="1000">
                          <a:effectLst/>
                        </a:rPr>
                        <a:t>Variable name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Type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Constrain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Purpose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000">
                          <a:effectLst/>
                        </a:rPr>
                        <a:t>Centroids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[8][91]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initial centroid values for DUT and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000">
                          <a:effectLst/>
                        </a:rPr>
                        <a:t>Num_points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int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8&lt;num_points&lt;512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the number of points used as input points on the DUT and on the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000">
                          <a:effectLst/>
                        </a:rPr>
                        <a:t>Data_points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[512][91]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data points values for DUT and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000">
                          <a:effectLst/>
                        </a:rPr>
                        <a:t>Threshold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[12:0]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threshold[12:8] == 5'd0</a:t>
                      </a:r>
                    </a:p>
                    <a:p>
                      <a:pPr marL="0" marR="0">
                        <a:lnSpc>
                          <a:spcPct val="107000"/>
                        </a:lnSpc>
                        <a:spcBef>
                          <a:spcPts val="0"/>
                        </a:spcBef>
                        <a:spcAft>
                          <a:spcPts val="0"/>
                        </a:spcAft>
                      </a:pPr>
                      <a:r>
                        <a:rPr lang="en-US" sz="1000">
                          <a:effectLst/>
                        </a:rPr>
                        <a:t>(so the threshold is small)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threshold value for DUT and ref model</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000">
                          <a:effectLst/>
                        </a:rPr>
                        <a:t>first_point_index</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first_point_index &lt;= 512 - num_points;</a:t>
                      </a:r>
                    </a:p>
                    <a:p>
                      <a:pPr marL="0" marR="0">
                        <a:lnSpc>
                          <a:spcPct val="107000"/>
                        </a:lnSpc>
                        <a:spcBef>
                          <a:spcPts val="0"/>
                        </a:spcBef>
                        <a:spcAft>
                          <a:spcPts val="0"/>
                        </a:spcAft>
                      </a:pPr>
                      <a:r>
                        <a:rPr lang="en-US" sz="1000">
                          <a:effectLst/>
                        </a:rPr>
                        <a:t>		first_point_index &gt;=1;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Used to randomly generate the RAM index where the first data point will be stored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000" dirty="0">
                          <a:effectLst/>
                        </a:rPr>
                        <a:t>last_point_index</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Rand logic [13]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a:effectLst/>
                        </a:rPr>
                        <a:t>last_point_index == num_points + first_point_index - 13'b1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000" dirty="0">
                          <a:effectLst/>
                        </a:rPr>
                        <a:t>Used to randomly generate the RAM index where the last data point will be stored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p:txBody>
          <a:bodyPr>
            <a:normAutofit fontScale="85000" lnSpcReduction="10000"/>
          </a:bodyPr>
          <a:lstStyle/>
          <a:p>
            <a:r>
              <a:rPr lang="en-US" dirty="0"/>
              <a:t>The sequence class used by the verification environment was named </a:t>
            </a:r>
            <a:r>
              <a:rPr lang="en-US" dirty="0" err="1"/>
              <a:t>Kmeans_in_sequence</a:t>
            </a:r>
            <a:r>
              <a:rPr lang="en-US" dirty="0"/>
              <a:t>. It is a class is derived from the UVM built in class </a:t>
            </a:r>
            <a:r>
              <a:rPr lang="en-US" dirty="0" err="1"/>
              <a:t>uvm_sequence</a:t>
            </a:r>
            <a:r>
              <a:rPr lang="en-US" dirty="0"/>
              <a:t> .In this class, there is a variable called </a:t>
            </a:r>
            <a:r>
              <a:rPr lang="en-US" dirty="0" err="1"/>
              <a:t>num_txs</a:t>
            </a:r>
            <a:r>
              <a:rPr lang="en-US" dirty="0"/>
              <a:t>  which is set to be the number of transactions the Testbench will produce and send, i.e. the number of actual tests performed.</a:t>
            </a:r>
          </a:p>
          <a:p>
            <a:r>
              <a:rPr lang="en-US" dirty="0"/>
              <a:t>Also in this class, in a loop which runs </a:t>
            </a:r>
            <a:r>
              <a:rPr lang="en-US" dirty="0" err="1"/>
              <a:t>num_txs</a:t>
            </a:r>
            <a:r>
              <a:rPr lang="en-US" dirty="0"/>
              <a:t>  times, a Kmeans_transaction is instantiated and the built-in function randomize is called in order to generate all variables which are “rand” type in the K means transaction,.</a:t>
            </a:r>
          </a:p>
          <a:p>
            <a:r>
              <a:rPr lang="en-US" dirty="0"/>
              <a:t>Also in this loop, the build in function </a:t>
            </a:r>
            <a:r>
              <a:rPr lang="en-US" dirty="0" err="1"/>
              <a:t>start_item</a:t>
            </a:r>
            <a:r>
              <a:rPr lang="en-US" dirty="0"/>
              <a:t> is called with the previous instantiated   Kmeans_transaction as parameter, in order to “send" it to the driver through the sequencer. After the driver finishes using the transaction sent to it, the sequence class then calls the build in function </a:t>
            </a:r>
            <a:r>
              <a:rPr lang="en-US" dirty="0" err="1"/>
              <a:t>finish_item</a:t>
            </a:r>
            <a:r>
              <a:rPr lang="en-US" dirty="0"/>
              <a:t> with the same Kmeans_transaction as parameter, in order to end this transaction.</a:t>
            </a:r>
          </a:p>
          <a:p>
            <a:endParaRPr lang="en-US" dirty="0"/>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a:t>
            </a:r>
            <a:r>
              <a:rPr lang="en-US" dirty="0" err="1"/>
              <a:t>Concluion</a:t>
            </a:r>
            <a:endParaRPr lang="en-US" dirty="0"/>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838200" y="1825625"/>
            <a:ext cx="3776003" cy="4351338"/>
          </a:xfrm>
        </p:spPr>
        <p:txBody>
          <a:bodyPr>
            <a:normAutofit fontScale="92500" lnSpcReduction="10000"/>
          </a:bodyPr>
          <a:lstStyle/>
          <a:p>
            <a:r>
              <a:rPr lang="en-US" dirty="0"/>
              <a:t>The Driver class used in the environment was named </a:t>
            </a:r>
            <a:r>
              <a:rPr lang="en-US" dirty="0" err="1"/>
              <a:t>Kmeans_driver</a:t>
            </a:r>
            <a:r>
              <a:rPr lang="en-US" dirty="0"/>
              <a:t> and it is a class is derived from the UVM built in class </a:t>
            </a:r>
            <a:r>
              <a:rPr lang="en-US" dirty="0" err="1"/>
              <a:t>uvm_driver</a:t>
            </a:r>
            <a:r>
              <a:rPr lang="en-US" dirty="0"/>
              <a:t>.</a:t>
            </a:r>
          </a:p>
          <a:p>
            <a:r>
              <a:rPr lang="en-US" dirty="0"/>
              <a:t> As the driver is responsible for sending the transaction (</a:t>
            </a:r>
            <a:r>
              <a:rPr lang="en-US" dirty="0" err="1"/>
              <a:t>Kmeans_trasaction</a:t>
            </a:r>
            <a:r>
              <a:rPr lang="en-US" dirty="0"/>
              <a:t>) to the DUT and the Ref model, it implements the following tasks:</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27077" y="1577181"/>
            <a:ext cx="6067865" cy="4915694"/>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fontScale="85000" lnSpcReduction="20000"/>
          </a:bodyPr>
          <a:lstStyle/>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p:txBody>
          <a:bodyPr>
            <a:normAutofit/>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Implemented Environment – Reference Model</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8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p:txBody>
          <a:bodyPr/>
          <a:lstStyle/>
          <a:p>
            <a:r>
              <a:rPr lang="en-US" dirty="0"/>
              <a:t>In order to verify the functionality of the communication with the DUT, an early test was done in which all registers of the DUT Reg File were written to and read from. This test was successful, leading to the conclusion that the communication protocol with the DUT works correctly. </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p:txBody>
          <a:bodyPr/>
          <a:lstStyle/>
          <a:p>
            <a:r>
              <a:rPr lang="en-US" dirty="0"/>
              <a:t>Each Test Scenario in was built and run. The purpose of these test lines is to test the main functionality of the DUT and not the communications protocol.</a:t>
            </a:r>
          </a:p>
          <a:p>
            <a:r>
              <a:rPr lang="en-US" dirty="0"/>
              <a:t>For each test, the pass/fail criteria is as described in the Scoreboard class.</a:t>
            </a:r>
          </a:p>
          <a:p>
            <a:r>
              <a:rPr lang="en-US" dirty="0"/>
              <a:t>In each test scenario, different parameters are set .These parameters are sent to the DUT and the REF Model. The outputs given by the DUT and the REF Model for the mentioned input are compared. They are considered equivalent if every output centroid presented by the DUT is also presented by the REF Model.</a:t>
            </a:r>
          </a:p>
          <a:p>
            <a:endParaRPr lang="en-US"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performs this task successfully, </a:t>
            </a:r>
          </a:p>
          <a:p>
            <a:pPr lvl="1"/>
            <a:r>
              <a:rPr lang="en-US" sz="2000" dirty="0">
                <a:latin typeface="Calibri" panose="020F0502020204030204" pitchFamily="34" charset="0"/>
                <a:cs typeface="Arial" panose="020B0604020202020204" pitchFamily="34" charset="0"/>
              </a:rPr>
              <a:t>the device is an accurate representation of the specification. </a:t>
            </a:r>
          </a:p>
          <a:p>
            <a:pPr lvl="1"/>
            <a:r>
              <a:rPr lang="en-US" sz="2000" dirty="0">
                <a:latin typeface="Calibri" panose="020F0502020204030204" pitchFamily="34" charset="0"/>
                <a:cs typeface="Arial" panose="020B0604020202020204" pitchFamily="34" charset="0"/>
              </a:rPr>
              <a:t> Bugs are only the result of the discrepancy between the device design and the device specification.</a:t>
            </a: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contains different technologies, languages,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 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 AMS (analog/mixed signal) verification</a:t>
            </a:r>
          </a:p>
          <a:p>
            <a:pPr>
              <a:lnSpc>
                <a:spcPct val="107000"/>
              </a:lnSpc>
              <a:spcBef>
                <a:spcPts val="0"/>
              </a:spcBef>
            </a:pPr>
            <a:r>
              <a:rPr lang="en-US" sz="2400" dirty="0">
                <a:latin typeface="Calibri" panose="020F0502020204030204" pitchFamily="34" charset="0"/>
                <a:cs typeface="Arial" panose="020B0604020202020204" pitchFamily="34" charset="0"/>
              </a:rPr>
              <a:t>In this project, the chosen design verification method was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 Negative values bug</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 in order to verify if the UVM environments works, the results from the DUT indicated a bug. This bug was apparently connected related to the DUT’s inability to recognize negative values. This bug was fixed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lstStyle/>
          <a:p>
            <a:r>
              <a:rPr lang="en-US" dirty="0"/>
              <a:t>Bug Fixes - Combinatorial sensitivity list missing item</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85000" lnSpcReduction="10000"/>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90B2-7775-4063-B3A8-C64157372A34}"/>
              </a:ext>
            </a:extLst>
          </p:cNvPr>
          <p:cNvSpPr>
            <a:spLocks noGrp="1"/>
          </p:cNvSpPr>
          <p:nvPr>
            <p:ph type="title"/>
          </p:nvPr>
        </p:nvSpPr>
        <p:spPr>
          <a:xfrm>
            <a:off x="838200" y="365125"/>
            <a:ext cx="10515600" cy="1674690"/>
          </a:xfrm>
        </p:spPr>
        <p:txBody>
          <a:bodyPr>
            <a:normAutofit fontScale="90000"/>
          </a:bodyPr>
          <a:lstStyle/>
          <a:p>
            <a:r>
              <a:rPr lang="en-US" dirty="0"/>
              <a:t>Bug Fixes - Correction of the wrong controller signal toggle during state machine transitions, in the 2nd state of </a:t>
            </a:r>
            <a:r>
              <a:rPr lang="en-US" dirty="0" err="1"/>
              <a:t>empty_pipe</a:t>
            </a:r>
            <a:endParaRPr lang="en-US" dirty="0"/>
          </a:p>
        </p:txBody>
      </p:sp>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2039815"/>
            <a:ext cx="10515600" cy="4351338"/>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8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8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pPr marL="0" indent="0">
              <a:buNone/>
            </a:pPr>
            <a:endParaRPr lang="en-US"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1825625"/>
            <a:ext cx="5257800" cy="4351338"/>
          </a:xfrm>
        </p:spPr>
        <p:txBody>
          <a:bodyPr>
            <a:normAutofit/>
          </a:bodyPr>
          <a:lstStyle/>
          <a:p>
            <a:r>
              <a:rPr lang="en-US" dirty="0"/>
              <a:t>Coverage was performed for the test line called </a:t>
            </a:r>
            <a:r>
              <a:rPr lang="en-US" dirty="0" err="1"/>
              <a:t>Robustnessbecause</a:t>
            </a:r>
            <a:r>
              <a:rPr lang="en-US" dirty="0"/>
              <a:t> it is the most “random” test line(every input for the DUT is randomly generated) and it has the biggest number of tests.</a:t>
            </a:r>
          </a:p>
          <a:p>
            <a:r>
              <a:rPr lang="en-US" dirty="0"/>
              <a:t> The total coverage results can be seen in the following figure:</a:t>
            </a:r>
          </a:p>
          <a:p>
            <a:endParaRPr lang="en-US"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2"/>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Coverage results – 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1825625"/>
            <a:ext cx="3719732" cy="4351338"/>
          </a:xfrm>
        </p:spPr>
        <p:txBody>
          <a:bodyPr/>
          <a:lstStyle/>
          <a:p>
            <a:r>
              <a:rPr lang="en-US" dirty="0"/>
              <a:t>As can be seen from the attached </a:t>
            </a:r>
            <a:r>
              <a:rPr lang="en-US" dirty="0" err="1"/>
              <a:t>figure,the</a:t>
            </a:r>
            <a:r>
              <a:rPr lang="en-US" dirty="0"/>
              <a:t> total code coverage was 91.43%.The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Coverage results – 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Tree>
    <p:extLst>
      <p:ext uri="{BB962C8B-B14F-4D97-AF65-F5344CB8AC3E}">
        <p14:creationId xmlns:p14="http://schemas.microsoft.com/office/powerpoint/2010/main" val="3646463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NUM_POINST</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As</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can be seen form the figures attached, the number of points in all the tests was uniformly distributed between 8 and 512.</a:t>
            </a:r>
          </a:p>
          <a:p>
            <a:endParaRPr lang="en-US" sz="36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3896751" y="20739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DATA_VALUE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7500" lnSpcReduction="20000"/>
          </a:bodyPr>
          <a:lstStyle/>
          <a:p>
            <a:r>
              <a:rPr lang="en-US" sz="3600" dirty="0"/>
              <a:t>As can be seen form the figures attached, for all data points, the values of their coordinates were normally distributed 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149969" y="2044700"/>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Coverage results – Functional Coverage CENT_VALUE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1825625"/>
            <a:ext cx="2566182" cy="4351338"/>
          </a:xfrm>
        </p:spPr>
        <p:txBody>
          <a:bodyPr>
            <a:normAutofit fontScale="70000" lnSpcReduction="20000"/>
          </a:bodyPr>
          <a:lstStyle/>
          <a:p>
            <a:r>
              <a:rPr lang="en-US" sz="3600" dirty="0"/>
              <a:t>As can be seen form the figure attached, for centroid 1 the values of its coordinates were normally distributed between all the possible values in all the tests. This also is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164037" y="1690687"/>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it specifies and lays out a set of guidelines to be followed for creation of verification testbenches. This fact ensures: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 cross-compatibility between IPs </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lvl="1"/>
            <a:r>
              <a:rPr lang="en-US" sz="20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r>
              <a:rPr lang="en-US" sz="24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a:t>
            </a:r>
          </a:p>
          <a:p>
            <a:r>
              <a:rPr lang="en-US" sz="2400" dirty="0">
                <a:effectLst/>
                <a:latin typeface="Calibri" panose="020F0502020204030204" pitchFamily="34" charset="0"/>
                <a:ea typeface="Calibri" panose="020F0502020204030204" pitchFamily="34" charset="0"/>
                <a:cs typeface="Arial" panose="020B0604020202020204" pitchFamily="34" charset="0"/>
              </a:rPr>
              <a:t>UVM provides a build in base class for each of these components with standardized functions to instantiate, connect and build the test bench environment.</a:t>
            </a:r>
          </a:p>
          <a:p>
            <a:pPr marL="0" indent="0">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5070231" cy="4351338"/>
          </a:xfrm>
        </p:spPr>
        <p:txBody>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built in FSM coverage has a low result due to the fact that it checks all transitions for the FSM, even the one which are not legal. Therefore, a cover group 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 in the DUT is the one inside the controller module. The cover group for the valid transitions was written according to the transitions and control signals in the following figure, which describes the K means controller FSM: </a:t>
            </a:r>
          </a:p>
          <a:p>
            <a:endParaRPr lang="en-US"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825625"/>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3327690795"/>
              </p:ext>
            </p:extLst>
          </p:nvPr>
        </p:nvGraphicFramePr>
        <p:xfrm>
          <a:off x="10832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825625"/>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2"/>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3"/>
          <a:stretch>
            <a:fillRect/>
          </a:stretch>
        </p:blipFill>
        <p:spPr>
          <a:xfrm>
            <a:off x="6250745"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p:txBody>
          <a:bodyPr>
            <a:normAutofit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p:txBody>
          <a:bodyPr/>
          <a:lstStyle/>
          <a:p>
            <a:r>
              <a:rPr lang="en-US" dirty="0"/>
              <a:t>UVM Structure-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Arial" panose="020B0604020202020204" pitchFamily="34" charset="0"/>
              </a:rPr>
              <a:t>The top block </a:t>
            </a:r>
            <a:r>
              <a:rPr lang="en-US" sz="2000" dirty="0">
                <a:latin typeface="Calibri" panose="020F0502020204030204" pitchFamily="34" charset="0"/>
                <a:ea typeface="Calibri" panose="020F0502020204030204" pitchFamily="34" charset="0"/>
                <a:cs typeface="Arial" panose="020B0604020202020204" pitchFamily="34" charset="0"/>
              </a:rPr>
              <a:t>is responsible for:</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instances of the DUT, the Reference model and of the testbench. </a:t>
            </a: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virtual interface, which will act as a bridge between the Test component and the DUT/Reference Model.(The interface is a module that holds all the signals of the DUT. The monitor, the driver and the DUT are all going to be connected to this module.)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Connecting the DUT and Reference Model to the test class, using the interface defined before.</a:t>
            </a:r>
          </a:p>
          <a:p>
            <a:pPr>
              <a:lnSpc>
                <a:spcPct val="107000"/>
              </a:lnSpc>
              <a:spcBef>
                <a:spcPts val="0"/>
              </a:spcBef>
            </a:pPr>
            <a:r>
              <a:rPr lang="en-US" sz="2000" dirty="0">
                <a:latin typeface="Calibri" panose="020F0502020204030204" pitchFamily="34" charset="0"/>
                <a:cs typeface="Arial" panose="020B0604020202020204" pitchFamily="34" charset="0"/>
              </a:rPr>
              <a:t>Generating the clock for the DUT.</a:t>
            </a:r>
          </a:p>
          <a:p>
            <a:pPr>
              <a:lnSpc>
                <a:spcPct val="107000"/>
              </a:lnSpc>
              <a:spcBef>
                <a:spcPts val="0"/>
              </a:spcBef>
            </a:pPr>
            <a:r>
              <a:rPr lang="en-US" sz="2000" dirty="0">
                <a:latin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a:t>
            </a: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p:txBody>
          <a:bodyPr/>
          <a:lstStyle/>
          <a:p>
            <a:r>
              <a:rPr lang="en-US" dirty="0"/>
              <a:t>UVM Structure- 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838200" y="1825625"/>
            <a:ext cx="4915486" cy="4351338"/>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A transaction is a class object, usually extended from </a:t>
            </a:r>
            <a:r>
              <a:rPr lang="en-US" sz="2000" dirty="0" err="1">
                <a:effectLst/>
                <a:latin typeface="Calibri" panose="020F0502020204030204" pitchFamily="34" charset="0"/>
                <a:ea typeface="Calibri" panose="020F0502020204030204" pitchFamily="34" charset="0"/>
                <a:cs typeface="Arial" panose="020B0604020202020204" pitchFamily="34" charset="0"/>
              </a:rPr>
              <a:t>uvm_transaction</a:t>
            </a:r>
            <a:r>
              <a:rPr lang="en-US" sz="2000" dirty="0">
                <a:effectLst/>
                <a:latin typeface="Calibri" panose="020F0502020204030204" pitchFamily="34" charset="0"/>
                <a:ea typeface="Calibri" panose="020F0502020204030204" pitchFamily="34" charset="0"/>
                <a:cs typeface="Arial" panose="020B0604020202020204" pitchFamily="34" charset="0"/>
              </a:rPr>
              <a:t> or </a:t>
            </a:r>
            <a:r>
              <a:rPr lang="en-US" sz="2000" dirty="0" err="1">
                <a:effectLst/>
                <a:latin typeface="Calibri" panose="020F0502020204030204" pitchFamily="34" charset="0"/>
                <a:ea typeface="Calibri" panose="020F0502020204030204" pitchFamily="34" charset="0"/>
                <a:cs typeface="Arial" panose="020B0604020202020204" pitchFamily="34" charset="0"/>
              </a:rPr>
              <a:t>uvm_sequence_item</a:t>
            </a:r>
            <a:r>
              <a:rPr lang="en-US" sz="2000" dirty="0">
                <a:effectLst/>
                <a:latin typeface="Calibri" panose="020F0502020204030204" pitchFamily="34" charset="0"/>
                <a:ea typeface="Calibri" panose="020F0502020204030204" pitchFamily="34" charset="0"/>
                <a:cs typeface="Arial" panose="020B0604020202020204" pitchFamily="34" charset="0"/>
              </a:rPr>
              <a:t> classes, which includes the information needed to model the communication between two or more components.</a:t>
            </a:r>
          </a:p>
          <a:p>
            <a:r>
              <a:rPr lang="en-US" sz="2000" dirty="0">
                <a:effectLst/>
                <a:latin typeface="Calibri" panose="020F0502020204030204" pitchFamily="34" charset="0"/>
                <a:ea typeface="Calibri" panose="020F0502020204030204" pitchFamily="34" charset="0"/>
                <a:cs typeface="Arial" panose="020B0604020202020204" pitchFamily="34" charset="0"/>
              </a:rPr>
              <a:t>Sequences are an ordered collection of transactions, they shape transactions to our needs and generate as many as we want.</a:t>
            </a:r>
          </a:p>
          <a:p>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sequencer</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transfers one transaction at the time from the sequence</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2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75719" y="2001593"/>
            <a:ext cx="5486400" cy="2235835"/>
          </a:xfrm>
          <a:prstGeom prst="rect">
            <a:avLst/>
          </a:prstGeom>
          <a:noFill/>
          <a:ln>
            <a:noFill/>
          </a:ln>
        </p:spPr>
      </p:pic>
    </p:spTree>
    <p:extLst>
      <p:ext uri="{BB962C8B-B14F-4D97-AF65-F5344CB8AC3E}">
        <p14:creationId xmlns:p14="http://schemas.microsoft.com/office/powerpoint/2010/main" val="419163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The driver is a block whose role is to interact with the DUT.</a:t>
            </a:r>
          </a:p>
          <a:p>
            <a:r>
              <a:rPr lang="en-US" sz="2400" dirty="0">
                <a:effectLst/>
                <a:latin typeface="Calibri" panose="020F0502020204030204" pitchFamily="34" charset="0"/>
                <a:ea typeface="Calibri" panose="020F0502020204030204" pitchFamily="34" charset="0"/>
                <a:cs typeface="Arial" panose="020B0604020202020204" pitchFamily="34" charset="0"/>
              </a:rPr>
              <a:t> The driver pulls transactions from the sequencer and sends them repetitively to the signal-level interface. This interaction will be observed and evaluated by another block, the monitor, and as a result, the driver’s functionality should only be limited to sending the necessary data to the DUT.</a:t>
            </a:r>
          </a:p>
          <a:p>
            <a:pPr marL="0" indent="0">
              <a:buNone/>
            </a:pPr>
            <a:endParaRPr lang="en-US" dirty="0"/>
          </a:p>
        </p:txBody>
      </p:sp>
    </p:spTree>
    <p:extLst>
      <p:ext uri="{BB962C8B-B14F-4D97-AF65-F5344CB8AC3E}">
        <p14:creationId xmlns:p14="http://schemas.microsoft.com/office/powerpoint/2010/main" val="225412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p:txBody>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observes the communication of the DUT with the testbench. </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 is a passive component, it doesn’t drive any signals into the DUT, its purpose is to extract signal information and translate it into meaningful information to be evaluated by other components.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 verification environment is not limited to just one monitor, it can have multiple monitors. In the case of this project, the environment will have two monitors: one for the DUT and one for the Reference Model.</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monitors should cover the outputs of the DUT/Reference Model in order to later send them to the scoreboard.</a:t>
            </a:r>
          </a:p>
          <a:p>
            <a:pPr marL="0" indent="0">
              <a:buNone/>
            </a:pPr>
            <a:endParaRPr lang="en-US" dirty="0"/>
          </a:p>
        </p:txBody>
      </p:sp>
    </p:spTree>
    <p:extLst>
      <p:ext uri="{BB962C8B-B14F-4D97-AF65-F5344CB8AC3E}">
        <p14:creationId xmlns:p14="http://schemas.microsoft.com/office/powerpoint/2010/main" val="40028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4889</Words>
  <Application>Microsoft Office PowerPoint</Application>
  <PresentationFormat>Widescreen</PresentationFormat>
  <Paragraphs>396</Paragraphs>
  <Slides>44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Symbol</vt:lpstr>
      <vt:lpstr>Office Theme</vt:lpstr>
      <vt:lpstr>UVM for K Means IP</vt:lpstr>
      <vt:lpstr>Content</vt:lpstr>
      <vt:lpstr>Hardware Verification</vt:lpstr>
      <vt:lpstr>UVM</vt:lpstr>
      <vt:lpstr>UVM Structure</vt:lpstr>
      <vt:lpstr>UVM Structure- Top block</vt:lpstr>
      <vt:lpstr>UVM Structure- Sequence &amp; Sequencer</vt:lpstr>
      <vt:lpstr>UVM Structure-Driver</vt:lpstr>
      <vt:lpstr>UVM Structure-Monitor</vt:lpstr>
      <vt:lpstr>UVM Structure-Agent</vt:lpstr>
      <vt:lpstr>UVM Structure-Scoreboard</vt:lpstr>
      <vt:lpstr>UVM Structure - Env</vt:lpstr>
      <vt:lpstr>UVM Structure - Test</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Implemented Environment – Reference Model</vt:lpstr>
      <vt:lpstr>Implemented Environment – Reference Model</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 Negative values bug</vt:lpstr>
      <vt:lpstr>Bug Fixes - Combinatorial sensitivity list missing item</vt:lpstr>
      <vt:lpstr>Bug Fixes - Correction of the wrong controller signal toggle during state machine transitions, in the 2nd state of empty_pipe</vt:lpstr>
      <vt:lpstr>Coverage results</vt:lpstr>
      <vt:lpstr>Coverage results – Code Coverage</vt:lpstr>
      <vt:lpstr>Coverage results – Functional Coverage</vt:lpstr>
      <vt:lpstr>Coverage results – Functional Coverage NUM_POINST</vt:lpstr>
      <vt:lpstr>Coverage results – Functional Coverage DATA_VALUE</vt:lpstr>
      <vt:lpstr>Coverage results – Functional Coverage CENT_VALUE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65</cp:revision>
  <dcterms:created xsi:type="dcterms:W3CDTF">2020-12-24T07:54:06Z</dcterms:created>
  <dcterms:modified xsi:type="dcterms:W3CDTF">2020-12-26T17:53:22Z</dcterms:modified>
</cp:coreProperties>
</file>