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2"/>
  </p:notesMasterIdLst>
  <p:sldIdLst>
    <p:sldId id="256" r:id="rId2"/>
    <p:sldId id="292" r:id="rId3"/>
    <p:sldId id="321" r:id="rId4"/>
    <p:sldId id="257" r:id="rId5"/>
    <p:sldId id="260" r:id="rId6"/>
    <p:sldId id="261" r:id="rId7"/>
    <p:sldId id="293" r:id="rId8"/>
    <p:sldId id="322" r:id="rId9"/>
    <p:sldId id="306" r:id="rId10"/>
    <p:sldId id="272" r:id="rId11"/>
    <p:sldId id="274" r:id="rId12"/>
    <p:sldId id="273" r:id="rId13"/>
    <p:sldId id="307" r:id="rId14"/>
    <p:sldId id="295" r:id="rId15"/>
    <p:sldId id="309" r:id="rId16"/>
    <p:sldId id="324" r:id="rId17"/>
    <p:sldId id="325" r:id="rId18"/>
    <p:sldId id="270" r:id="rId19"/>
    <p:sldId id="326" r:id="rId20"/>
    <p:sldId id="278" r:id="rId21"/>
    <p:sldId id="279" r:id="rId22"/>
    <p:sldId id="280" r:id="rId23"/>
    <p:sldId id="281" r:id="rId24"/>
    <p:sldId id="282" r:id="rId25"/>
    <p:sldId id="284" r:id="rId26"/>
    <p:sldId id="283" r:id="rId27"/>
    <p:sldId id="285" r:id="rId28"/>
    <p:sldId id="286" r:id="rId29"/>
    <p:sldId id="328" r:id="rId30"/>
    <p:sldId id="287" r:id="rId31"/>
    <p:sldId id="329" r:id="rId32"/>
    <p:sldId id="304" r:id="rId33"/>
    <p:sldId id="288" r:id="rId34"/>
    <p:sldId id="330" r:id="rId35"/>
    <p:sldId id="305" r:id="rId36"/>
    <p:sldId id="300" r:id="rId37"/>
    <p:sldId id="302" r:id="rId38"/>
    <p:sldId id="311" r:id="rId39"/>
    <p:sldId id="303" r:id="rId40"/>
    <p:sldId id="312" r:id="rId41"/>
    <p:sldId id="313" r:id="rId42"/>
    <p:sldId id="289" r:id="rId43"/>
    <p:sldId id="314" r:id="rId44"/>
    <p:sldId id="315" r:id="rId45"/>
    <p:sldId id="316" r:id="rId46"/>
    <p:sldId id="317" r:id="rId47"/>
    <p:sldId id="318" r:id="rId48"/>
    <p:sldId id="331" r:id="rId49"/>
    <p:sldId id="319" r:id="rId50"/>
    <p:sldId id="29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79352" autoAdjust="0"/>
  </p:normalViewPr>
  <p:slideViewPr>
    <p:cSldViewPr snapToGrid="0">
      <p:cViewPr varScale="1">
        <p:scale>
          <a:sx n="53" d="100"/>
          <a:sy n="53" d="100"/>
        </p:scale>
        <p:origin x="14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כ"ג/סיון/תש"ף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45</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46</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47</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48</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49</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29</a:t>
            </a:fld>
            <a:endParaRPr lang="he-IL"/>
          </a:p>
        </p:txBody>
      </p:sp>
    </p:spTree>
    <p:extLst>
      <p:ext uri="{BB962C8B-B14F-4D97-AF65-F5344CB8AC3E}">
        <p14:creationId xmlns:p14="http://schemas.microsoft.com/office/powerpoint/2010/main" val="42662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a:p>
                <a:pPr algn="l"/>
                <a:endParaRPr lang="he-IL" dirty="0"/>
              </a:p>
            </p:txBody>
          </p:sp>
        </mc:Choice>
        <mc:Fallback>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388816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6/15/2020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w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Sraiber</a:t>
            </a:r>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524000" y="5546034"/>
            <a:ext cx="9144000" cy="6317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0000"/>
                </a:solidFill>
              </a:rPr>
              <a:t>TODO: add symbols of VLSI lab , </a:t>
            </a:r>
            <a:r>
              <a:rPr lang="en-US" dirty="0" err="1">
                <a:solidFill>
                  <a:srgbClr val="FF0000"/>
                </a:solidFill>
              </a:rPr>
              <a:t>technion</a:t>
            </a:r>
            <a:endParaRPr lang="en-US" dirty="0">
              <a:solidFill>
                <a:srgbClr val="FF0000"/>
              </a:solidFill>
            </a:endParaRPr>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700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278386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 which controls the core setting signals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3 pipelined components.</a:t>
            </a:r>
          </a:p>
          <a:p>
            <a:r>
              <a:rPr lang="en-US" sz="2000" dirty="0"/>
              <a:t>The block is responsible for classifying input data points into the cluster.</a:t>
            </a:r>
            <a:br>
              <a:rPr lang="en-US" sz="2000" dirty="0"/>
            </a:br>
            <a:endParaRPr lang="en-US" sz="2000" dirty="0"/>
          </a:p>
          <a:p>
            <a:r>
              <a:rPr lang="en-US" sz="2000" dirty="0"/>
              <a:t>It has a throughput of one data point per cycle and latency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 goal is to perform distance calculation between input data point with each of the centroids.</a:t>
            </a:r>
            <a:br>
              <a:rPr lang="en-US" sz="2000" dirty="0"/>
            </a:br>
            <a:endParaRPr lang="en-US" sz="2000" dirty="0"/>
          </a:p>
          <a:p>
            <a:r>
              <a:rPr lang="en-US" sz="2000" dirty="0"/>
              <a:t> Distance calculation is done by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goal is to find the closest centroid to the input point.</a:t>
            </a:r>
            <a:br>
              <a:rPr lang="en-US" sz="2000" dirty="0"/>
            </a:br>
            <a:endParaRPr lang="en-US" sz="2000" dirty="0"/>
          </a:p>
          <a:p>
            <a:r>
              <a:rPr lang="en-US" sz="2000" dirty="0"/>
              <a:t>In this part, all the distances from the first component are compared.</a:t>
            </a:r>
            <a:br>
              <a:rPr lang="en-US" sz="2000" dirty="0"/>
            </a:br>
            <a:endParaRPr lang="en-US" sz="2000" dirty="0"/>
          </a:p>
          <a:p>
            <a:r>
              <a:rPr lang="en-US" sz="2000" dirty="0"/>
              <a:t>The index of the closest centroid is found and passed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goal is to accumulate, per each centroid, all the data points which are closest to it rather than other centroids.</a:t>
            </a:r>
            <a:br>
              <a:rPr lang="en-US" dirty="0"/>
            </a:br>
            <a:endParaRPr lang="en-US" dirty="0"/>
          </a:p>
          <a:p>
            <a:r>
              <a:rPr lang="en-US" dirty="0"/>
              <a:t>By the index received from the second component, we determine which centroid’s, the input point is closest to.</a:t>
            </a:r>
            <a:br>
              <a:rPr lang="en-US" dirty="0"/>
            </a:br>
            <a:endParaRPr lang="en-US" dirty="0"/>
          </a:p>
          <a:p>
            <a:r>
              <a:rPr lang="en-US" dirty="0"/>
              <a:t>The input point added to 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unwanted characteristics, such as time-demanding, high complexity.</a:t>
            </a:r>
            <a:br>
              <a:rPr lang="en-US" sz="2000" dirty="0"/>
            </a:br>
            <a:endParaRPr lang="en-US" sz="2000" dirty="0"/>
          </a:p>
          <a:p>
            <a:r>
              <a:rPr lang="en-US" sz="2000" dirty="0"/>
              <a:t>The proposed architecture works with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dirty="0"/>
              <a:t>Convert the fixed-point number to an integer by shifting all fractional bits left.</a:t>
            </a:r>
          </a:p>
          <a:p>
            <a:pPr lvl="1"/>
            <a:r>
              <a:rPr lang="en-US" sz="2000" dirty="0"/>
              <a:t>Dividing the converted number using an integer divider.</a:t>
            </a:r>
          </a:p>
          <a:p>
            <a:pPr lvl="1"/>
            <a:r>
              <a:rPr lang="en-US" sz="2000" dirty="0"/>
              <a:t>Shifting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responsible for the centroids update step of the algorithm.</a:t>
            </a:r>
            <a:br>
              <a:rPr lang="en-US" sz="2000" dirty="0"/>
            </a:br>
            <a:endParaRPr lang="en-US" sz="2000" dirty="0"/>
          </a:p>
          <a:p>
            <a:r>
              <a:rPr lang="en-US" sz="2000" dirty="0"/>
              <a:t>It does so by dividing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responsible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 –</a:t>
            </a:r>
            <a:br>
              <a:rPr lang="en-US" dirty="0">
                <a:solidFill>
                  <a:srgbClr val="FF0000"/>
                </a:solidFill>
              </a:rPr>
            </a:br>
            <a:r>
              <a:rPr lang="en-US" dirty="0" err="1">
                <a:solidFill>
                  <a:srgbClr val="FF0000"/>
                </a:solidFill>
              </a:rPr>
              <a:t>todo</a:t>
            </a:r>
            <a:r>
              <a:rPr lang="en-US" dirty="0">
                <a:solidFill>
                  <a:srgbClr val="FF0000"/>
                </a:solidFill>
              </a:rPr>
              <a:t> – decrease next slide</a:t>
            </a:r>
            <a:endParaRPr lang="en-US" dirty="0"/>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br>
              <a:rPr lang="en-US" dirty="0"/>
            </a:br>
            <a:r>
              <a:rPr lang="en-US" sz="3800" dirty="0"/>
              <a:t>Latency</a:t>
            </a:r>
            <a:endParaRPr lang="en-US" dirty="0"/>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0341" y="1737714"/>
            <a:ext cx="8680173" cy="3382571"/>
          </a:xfrm>
          <a:prstGeom prst="rect">
            <a:avLst/>
          </a:prstGeom>
          <a:noFill/>
          <a:ln>
            <a:noFill/>
          </a:ln>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810498" y="5346700"/>
                <a:ext cx="10719857" cy="11461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𝑝𝑖𝑝𝑒</m:t>
                          </m:r>
                          <m:r>
                            <a:rPr lang="en-US" i="1" smtClean="0">
                              <a:latin typeface="Cambria Math" panose="02040503050406030204" pitchFamily="18" charset="0"/>
                            </a:rPr>
                            <m:t>1</m:t>
                          </m:r>
                        </m:sub>
                      </m:sSub>
                      <m:r>
                        <a:rPr lang="en-US" i="1" smtClean="0">
                          <a:latin typeface="Cambria Math" panose="02040503050406030204" pitchFamily="18" charset="0"/>
                        </a:rPr>
                        <m:t>=#</m:t>
                      </m:r>
                      <m:r>
                        <a:rPr lang="en-US" i="1" smtClean="0">
                          <a:latin typeface="Cambria Math" panose="02040503050406030204" pitchFamily="18" charset="0"/>
                        </a:rPr>
                        <m:t>𝑓𝑖𝑙𝑙</m:t>
                      </m:r>
                      <m:r>
                        <a:rPr lang="en-US" i="1" smtClean="0">
                          <a:latin typeface="Cambria Math" panose="02040503050406030204" pitchFamily="18" charset="0"/>
                        </a:rPr>
                        <m:t>_</m:t>
                      </m:r>
                      <m:r>
                        <a:rPr lang="en-US" i="1" smtClean="0">
                          <a:latin typeface="Cambria Math" panose="02040503050406030204" pitchFamily="18" charset="0"/>
                        </a:rPr>
                        <m:t>𝑝𝑖𝑝𝑒</m:t>
                      </m:r>
                      <m:r>
                        <a:rPr lang="en-US" b="0" i="1" smtClean="0">
                          <a:latin typeface="Cambria Math" panose="02040503050406030204" pitchFamily="18" charset="0"/>
                        </a:rPr>
                        <m:t>_</m:t>
                      </m:r>
                      <m:r>
                        <a:rPr lang="en-US" b="0" i="1" smtClean="0">
                          <a:latin typeface="Cambria Math" panose="02040503050406030204" pitchFamily="18" charset="0"/>
                        </a:rPr>
                        <m:t>𝑐𝑦𝑐𝑙𝑒𝑠</m:t>
                      </m:r>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𝑛𝑢𝑚𝑏𝑒𝑟</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 </m:t>
                          </m:r>
                          <m:r>
                            <a:rPr lang="en-US" i="1" smtClean="0">
                              <a:latin typeface="Cambria Math" panose="02040503050406030204" pitchFamily="18" charset="0"/>
                            </a:rPr>
                            <m:t>𝑝𝑜𝑖𝑛𝑡𝑠</m:t>
                          </m:r>
                        </m:e>
                      </m:d>
                      <m:r>
                        <a:rPr lang="en-US" i="1" smtClean="0">
                          <a:latin typeface="Cambria Math" panose="02040503050406030204" pitchFamily="18" charset="0"/>
                        </a:rPr>
                        <m:t>+#</m:t>
                      </m:r>
                      <m:r>
                        <a:rPr lang="en-US" i="1" smtClean="0">
                          <a:latin typeface="Cambria Math" panose="02040503050406030204" pitchFamily="18" charset="0"/>
                        </a:rPr>
                        <m:t>𝑒𝑚𝑝𝑡𝑦</m:t>
                      </m:r>
                      <m:r>
                        <a:rPr lang="en-US" i="1" smtClean="0">
                          <a:latin typeface="Cambria Math" panose="02040503050406030204" pitchFamily="18" charset="0"/>
                        </a:rPr>
                        <m:t>_</m:t>
                      </m:r>
                      <m:r>
                        <a:rPr lang="en-US" i="1" smtClean="0">
                          <a:latin typeface="Cambria Math" panose="02040503050406030204" pitchFamily="18" charset="0"/>
                        </a:rPr>
                        <m:t>𝑝𝑖𝑝𝑒</m:t>
                      </m:r>
                      <m:r>
                        <a:rPr lang="en-US" b="0" i="1" smtClean="0">
                          <a:latin typeface="Cambria Math" panose="02040503050406030204" pitchFamily="18" charset="0"/>
                        </a:rPr>
                        <m:t>_</m:t>
                      </m:r>
                      <m:r>
                        <a:rPr lang="en-US" b="0" i="1" smtClean="0">
                          <a:latin typeface="Cambria Math" panose="02040503050406030204" pitchFamily="18" charset="0"/>
                        </a:rPr>
                        <m:t>𝑐𝑦𝑐𝑙𝑒𝑠</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smtClean="0">
                          <a:latin typeface="Cambria Math" panose="02040503050406030204" pitchFamily="18" charset="0"/>
                        </a:rPr>
                        <m:t>=</m:t>
                      </m:r>
                      <m:r>
                        <a:rPr lang="en-US" i="1" smtClean="0">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smtClean="0">
                          <a:latin typeface="Cambria Math" panose="02040503050406030204" pitchFamily="18" charset="0"/>
                        </a:rPr>
                        <m:t>3</m:t>
                      </m:r>
                    </m:oMath>
                  </m:oMathPara>
                </a14:m>
                <a:endParaRPr lang="en-US" dirty="0"/>
              </a:p>
              <a:p>
                <a:pPr marL="0" indent="0">
                  <a:buFont typeface="Arial" panose="020B0604020202020204" pitchFamily="34" charset="0"/>
                  <a:buNone/>
                </a:pPr>
                <a:endParaRPr lang="en-US" dirty="0"/>
              </a:p>
            </p:txBody>
          </p:sp>
        </mc:Choice>
        <mc:Fallback>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810498" y="5346700"/>
                <a:ext cx="10719857" cy="1146175"/>
              </a:xfrm>
              <a:prstGeom prst="rect">
                <a:avLst/>
              </a:prstGeom>
              <a:blipFill>
                <a:blip r:embed="rId3"/>
                <a:stretch>
                  <a:fillRect r="-171"/>
                </a:stretch>
              </a:blipFill>
            </p:spPr>
            <p:txBody>
              <a:bodyPr/>
              <a:lstStyle/>
              <a:p>
                <a:r>
                  <a:rPr lang="he-IL">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305816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dirty="0"/>
                  <a:t>The throughput of the first pipeline, after neglecting the fill &amp; empty pipe, will be classifying one data point per cycle.</a:t>
                </a:r>
              </a:p>
              <a:p>
                <a:r>
                  <a:rPr lang="en-US" sz="2000" dirty="0"/>
                  <a:t>The bandwidth therefore can calculated as </a:t>
                </a:r>
                <a:r>
                  <a:rPr lang="en-US" sz="2000" dirty="0" err="1"/>
                  <a:t>point_size_in_Bytes</a:t>
                </a:r>
                <a:r>
                  <a:rPr lang="en-US" sz="2000" dirty="0"/>
                  <a:t>/</a:t>
                </a:r>
                <a:r>
                  <a:rPr lang="en-US" sz="2000" dirty="0" err="1"/>
                  <a:t>clk_cycle</a:t>
                </a:r>
                <a:r>
                  <a:rPr lang="en-US" sz="2000" dirty="0"/>
                  <a:t>.</a:t>
                </a:r>
              </a:p>
              <a:p>
                <a:r>
                  <a:rPr lang="en-US" sz="2000" dirty="0"/>
                  <a:t>Example: </a:t>
                </a:r>
              </a:p>
              <a:p>
                <a:pPr lvl="1"/>
                <a:r>
                  <a:rPr lang="en-US" sz="2000" dirty="0" err="1"/>
                  <a:t>point_size_in_Bytes</a:t>
                </a:r>
                <a:r>
                  <a:rPr lang="en-US" sz="2000" dirty="0"/>
                  <a:t> = 10 [Bytes].</a:t>
                </a:r>
              </a:p>
              <a:p>
                <a:pPr lvl="1"/>
                <a:r>
                  <a:rPr lang="en-US" sz="2000" dirty="0" err="1"/>
                  <a:t>Clk</a:t>
                </a:r>
                <a:r>
                  <a:rPr lang="en-US" sz="2000" dirty="0"/>
                  <a:t> cycle = 2[ns]</a:t>
                </a:r>
              </a:p>
              <a:p>
                <a:pPr lvl="1"/>
                <a:r>
                  <a:rPr lang="en-US" sz="2000" dirty="0"/>
                  <a:t>Bandwidth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5</m:t>
                        </m:r>
                        <m:r>
                          <a:rPr lang="en-US" sz="2000" b="0" i="1" smtClean="0">
                            <a:latin typeface="Cambria Math" panose="02040503050406030204" pitchFamily="18" charset="0"/>
                          </a:rPr>
                          <m:t>∗</m:t>
                        </m:r>
                        <m:r>
                          <a:rPr lang="en-US" sz="2000" i="1">
                            <a:latin typeface="Cambria Math" panose="02040503050406030204" pitchFamily="18" charset="0"/>
                          </a:rPr>
                          <m:t>10</m:t>
                        </m:r>
                      </m:e>
                      <m:sup>
                        <m:r>
                          <a:rPr lang="en-US" sz="2000" i="1">
                            <a:latin typeface="Cambria Math" panose="02040503050406030204" pitchFamily="18" charset="0"/>
                          </a:rPr>
                          <m:t>10</m:t>
                        </m:r>
                      </m:sup>
                    </m:sSup>
                    <m:d>
                      <m:dPr>
                        <m:begChr m:val="["/>
                        <m:endChr m:val="]"/>
                        <m:ctrlPr>
                          <a:rPr lang="en-US" sz="2000" i="1" smtClean="0">
                            <a:latin typeface="Cambria Math" panose="02040503050406030204" pitchFamily="18" charset="0"/>
                          </a:rPr>
                        </m:ctrlPr>
                      </m:dPr>
                      <m:e>
                        <m:box>
                          <m:boxPr>
                            <m:ctrlPr>
                              <a:rPr lang="en-US" sz="2000" i="1" smtClean="0">
                                <a:latin typeface="Cambria Math" panose="02040503050406030204" pitchFamily="18" charset="0"/>
                              </a:rPr>
                            </m:ctrlPr>
                          </m:boxPr>
                          <m:e>
                            <m:argPr>
                              <m:argSz m:val="-1"/>
                            </m:argP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𝐵𝑦𝑡𝑒𝑠</m:t>
                                </m:r>
                              </m:num>
                              <m:den>
                                <m:r>
                                  <a:rPr lang="en-US" sz="2000" b="0" i="1" smtClean="0">
                                    <a:latin typeface="Cambria Math" panose="02040503050406030204" pitchFamily="18" charset="0"/>
                                  </a:rPr>
                                  <m:t>𝑠𝑒𝑐</m:t>
                                </m:r>
                              </m:den>
                            </m:f>
                          </m:e>
                        </m:box>
                      </m:e>
                    </m:d>
                    <m:r>
                      <m:rPr>
                        <m:nor/>
                      </m:rPr>
                      <a:rPr lang="en-US" sz="2000" b="0" i="0" smtClean="0">
                        <a:latin typeface="Cambria Math" panose="02040503050406030204" pitchFamily="18" charset="0"/>
                      </a:rPr>
                      <m:t> </m:t>
                    </m:r>
                    <m:r>
                      <m:rPr>
                        <m:nor/>
                      </m:rPr>
                      <a:rPr lang="en-US" sz="2000" dirty="0"/>
                      <m:t>=</m:t>
                    </m:r>
                    <m:r>
                      <m:rPr>
                        <m:nor/>
                      </m:rPr>
                      <a:rPr lang="en-US" sz="2000" b="0" i="0" dirty="0" smtClean="0"/>
                      <m:t> </m:t>
                    </m:r>
                    <m:r>
                      <a:rPr lang="en-US" sz="2000" b="0" i="1" smtClean="0">
                        <a:latin typeface="Cambria Math" panose="02040503050406030204" pitchFamily="18" charset="0"/>
                        <a:ea typeface="Cambria Math" panose="02040503050406030204" pitchFamily="18" charset="0"/>
                      </a:rPr>
                      <m:t>5</m:t>
                    </m:r>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b="0" i="1" smtClean="0">
                                    <a:latin typeface="Cambria Math" panose="02040503050406030204" pitchFamily="18" charset="0"/>
                                  </a:rPr>
                                  <m:t>𝐺</m:t>
                                </m:r>
                                <m:r>
                                  <a:rPr lang="en-US" sz="2000" i="1">
                                    <a:latin typeface="Cambria Math" panose="02040503050406030204" pitchFamily="18" charset="0"/>
                                  </a:rPr>
                                  <m:t>𝐵</m:t>
                                </m:r>
                              </m:num>
                              <m:den>
                                <m:r>
                                  <a:rPr lang="en-US" sz="2000" i="1">
                                    <a:latin typeface="Cambria Math" panose="02040503050406030204" pitchFamily="18" charset="0"/>
                                  </a:rPr>
                                  <m:t>𝑠𝑒𝑐</m:t>
                                </m:r>
                              </m:den>
                            </m:f>
                          </m:e>
                        </m:box>
                      </m:e>
                    </m:d>
                  </m:oMath>
                </a14:m>
                <a:endParaRPr lang="en-US" sz="2000"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he-IL">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a:t>
            </a:r>
          </a:p>
          <a:p>
            <a:r>
              <a:rPr lang="en-US" sz="3800" dirty="0"/>
              <a:t>Throughput</a:t>
            </a:r>
          </a:p>
        </p:txBody>
      </p:sp>
    </p:spTree>
    <p:extLst>
      <p:ext uri="{BB962C8B-B14F-4D97-AF65-F5344CB8AC3E}">
        <p14:creationId xmlns:p14="http://schemas.microsoft.com/office/powerpoint/2010/main" val="176148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2"/>
          <a:stretch>
            <a:fillRect/>
          </a:stretch>
        </p:blipFill>
        <p:spPr>
          <a:xfrm>
            <a:off x="1798401" y="3424608"/>
            <a:ext cx="8972550" cy="2781300"/>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a:t>
            </a:r>
            <a:br>
              <a:rPr lang="en-US" dirty="0"/>
            </a:br>
            <a:r>
              <a:rPr lang="en-US" sz="3800" dirty="0"/>
              <a:t>Latency</a:t>
            </a:r>
            <a:endParaRPr lang="en-US" dirty="0"/>
          </a:p>
        </p:txBody>
      </p:sp>
      <mc:AlternateContent xmlns:mc="http://schemas.openxmlformats.org/markup-compatibility/2006">
        <mc:Choice xmlns:a14="http://schemas.microsoft.com/office/drawing/2010/main" Requires="a14">
          <p:sp>
            <p:nvSpPr>
              <p:cNvPr id="11" name="מלבן 10">
                <a:extLst>
                  <a:ext uri="{FF2B5EF4-FFF2-40B4-BE49-F238E27FC236}">
                    <a16:creationId xmlns:a16="http://schemas.microsoft.com/office/drawing/2014/main" id="{B13548E5-9B94-414A-BEFC-60F1560F582F}"/>
                  </a:ext>
                </a:extLst>
              </p:cNvPr>
              <p:cNvSpPr/>
              <p:nvPr/>
            </p:nvSpPr>
            <p:spPr>
              <a:xfrm>
                <a:off x="774965" y="2012267"/>
                <a:ext cx="11168278" cy="1243161"/>
              </a:xfrm>
              <a:prstGeom prst="rect">
                <a:avLst/>
              </a:prstGeom>
            </p:spPr>
            <p:txBody>
              <a:bodyPr wrap="square">
                <a:spAutoFit/>
              </a:bodyPr>
              <a:lstStyle/>
              <a:p>
                <a:r>
                  <a:rPr lang="en-US" dirty="0"/>
                  <a:t>The latency of the second pipeline eight times the number of cycle to calculate the division for the new centroid(2), plus the number of cycles to check the convergence of a centroid(1), and at the one extra cycle at the end:</a:t>
                </a:r>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𝑐𝑒𝑛𝑡𝑟𝑜𝑖𝑑</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1</m:t>
                      </m:r>
                    </m:oMath>
                  </m:oMathPara>
                </a14:m>
                <a:endParaRPr lang="en-US" dirty="0"/>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1</m:t>
                      </m:r>
                    </m:oMath>
                  </m:oMathPara>
                </a14:m>
                <a:endParaRPr lang="en-US" dirty="0"/>
              </a:p>
            </p:txBody>
          </p:sp>
        </mc:Choice>
        <mc:Fallback>
          <p:sp>
            <p:nvSpPr>
              <p:cNvPr id="11" name="מלבן 10">
                <a:extLst>
                  <a:ext uri="{FF2B5EF4-FFF2-40B4-BE49-F238E27FC236}">
                    <a16:creationId xmlns:a16="http://schemas.microsoft.com/office/drawing/2014/main" id="{B13548E5-9B94-414A-BEFC-60F1560F582F}"/>
                  </a:ext>
                </a:extLst>
              </p:cNvPr>
              <p:cNvSpPr>
                <a:spLocks noRot="1" noChangeAspect="1" noMove="1" noResize="1" noEditPoints="1" noAdjustHandles="1" noChangeArrowheads="1" noChangeShapeType="1" noTextEdit="1"/>
              </p:cNvSpPr>
              <p:nvPr/>
            </p:nvSpPr>
            <p:spPr>
              <a:xfrm>
                <a:off x="774965" y="2012267"/>
                <a:ext cx="11168278" cy="1243161"/>
              </a:xfrm>
              <a:prstGeom prst="rect">
                <a:avLst/>
              </a:prstGeom>
              <a:blipFill>
                <a:blip r:embed="rId3"/>
                <a:stretch>
                  <a:fillRect l="-437" t="-2451" b="-1961"/>
                </a:stretch>
              </a:blipFill>
            </p:spPr>
            <p:txBody>
              <a:bodyPr/>
              <a:lstStyle/>
              <a:p>
                <a:r>
                  <a:rPr lang="he-IL">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2768997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The throughput of the second pipeline is addressed by the need of 2 cycles for each division operation and one cycle for convergency check, therefore every 3 </a:t>
                </a:r>
                <a:r>
                  <a:rPr lang="en-US" sz="2000" dirty="0" err="1"/>
                  <a:t>clk</a:t>
                </a:r>
                <a:r>
                  <a:rPr lang="en-US" sz="2000" dirty="0"/>
                  <a:t> cycles there will be finished a decision regarding a new centroid’s convergency.</a:t>
                </a:r>
                <a:br>
                  <a:rPr lang="en-US" sz="2000" dirty="0"/>
                </a:br>
                <a:endParaRPr lang="en-US" sz="2000" dirty="0"/>
              </a:p>
              <a:p>
                <a:r>
                  <a:rPr lang="en-US" sz="2000" dirty="0"/>
                  <a:t>The bandwidth therefore can calculated as </a:t>
                </a:r>
                <a:r>
                  <a:rPr lang="en-US" sz="2000" dirty="0" err="1"/>
                  <a:t>centroid_size</a:t>
                </a:r>
                <a:r>
                  <a:rPr lang="en-US" sz="2000" dirty="0"/>
                  <a:t>/(3*</a:t>
                </a:r>
                <a:r>
                  <a:rPr lang="en-US" sz="2000" dirty="0" err="1"/>
                  <a:t>clk_cycle</a:t>
                </a:r>
                <a:r>
                  <a:rPr lang="en-US" sz="2000" dirty="0"/>
                  <a:t>).</a:t>
                </a:r>
                <a:br>
                  <a:rPr lang="en-US" sz="2000" dirty="0"/>
                </a:br>
                <a:endParaRPr lang="en-US" sz="2000" dirty="0"/>
              </a:p>
              <a:p>
                <a:r>
                  <a:rPr lang="en-US" sz="2000" dirty="0"/>
                  <a:t>Example: </a:t>
                </a:r>
              </a:p>
              <a:p>
                <a:pPr lvl="1"/>
                <a:r>
                  <a:rPr lang="en-US" sz="2000" dirty="0" err="1"/>
                  <a:t>centroid_size</a:t>
                </a:r>
                <a:r>
                  <a:rPr lang="en-US" sz="2000" dirty="0"/>
                  <a:t> (</a:t>
                </a:r>
                <a:r>
                  <a:rPr lang="en-US" sz="2000" dirty="0" err="1"/>
                  <a:t>in_Bytes</a:t>
                </a:r>
                <a:r>
                  <a:rPr lang="en-US" sz="2000" dirty="0"/>
                  <a:t>) = 10 [Bytes].</a:t>
                </a:r>
              </a:p>
              <a:p>
                <a:pPr lvl="1"/>
                <a:r>
                  <a:rPr lang="en-US" sz="2000" dirty="0" err="1"/>
                  <a:t>Clk</a:t>
                </a:r>
                <a:r>
                  <a:rPr lang="en-US" sz="2000" dirty="0"/>
                  <a:t> cycle = 2[ns]</a:t>
                </a:r>
              </a:p>
              <a:p>
                <a:pPr lvl="1"/>
                <a:r>
                  <a:rPr lang="en-US" sz="2000" dirty="0"/>
                  <a:t>Bandwidth =</a:t>
                </a:r>
                <a14:m>
                  <m:oMath xmlns:m="http://schemas.openxmlformats.org/officeDocument/2006/math">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10</m:t>
                                </m:r>
                              </m:sup>
                            </m:sSup>
                          </m:num>
                          <m:den>
                            <m:r>
                              <a:rPr lang="en-US" sz="2000" b="0" i="1" smtClean="0">
                                <a:latin typeface="Cambria Math" panose="02040503050406030204" pitchFamily="18" charset="0"/>
                              </a:rPr>
                              <m:t>6</m:t>
                            </m:r>
                          </m:den>
                        </m:f>
                      </m:e>
                    </m:box>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panose="02040503050406030204" pitchFamily="18" charset="0"/>
                                  </a:rPr>
                                  <m:t>𝐵𝑦𝑡𝑒𝑠</m:t>
                                </m:r>
                              </m:num>
                              <m:den>
                                <m:r>
                                  <a:rPr lang="en-US" sz="2000" i="1">
                                    <a:latin typeface="Cambria Math" panose="02040503050406030204" pitchFamily="18" charset="0"/>
                                  </a:rPr>
                                  <m:t>𝑠𝑒𝑐</m:t>
                                </m:r>
                              </m:den>
                            </m:f>
                          </m:e>
                        </m:box>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67</m:t>
                    </m:r>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panose="02040503050406030204" pitchFamily="18" charset="0"/>
                                  </a:rPr>
                                  <m:t>𝐺𝐵</m:t>
                                </m:r>
                              </m:num>
                              <m:den>
                                <m:r>
                                  <a:rPr lang="en-US" sz="2000" i="1">
                                    <a:latin typeface="Cambria Math" panose="02040503050406030204" pitchFamily="18" charset="0"/>
                                  </a:rPr>
                                  <m:t>𝑠𝑒𝑐</m:t>
                                </m:r>
                              </m:den>
                            </m:f>
                          </m:e>
                        </m:box>
                      </m:e>
                    </m:d>
                  </m:oMath>
                </a14:m>
                <a:endParaRPr lang="en-US" sz="2000"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2"/>
                <a:stretch>
                  <a:fillRect l="-522" t="-1401"/>
                </a:stretch>
              </a:blipFill>
            </p:spPr>
            <p:txBody>
              <a:bodyPr/>
              <a:lstStyle/>
              <a:p>
                <a:r>
                  <a:rPr lang="he-IL">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a:t>
            </a:r>
            <a:br>
              <a:rPr lang="en-US" dirty="0"/>
            </a:br>
            <a:r>
              <a:rPr lang="en-US" sz="4000" dirty="0" err="1"/>
              <a:t>Throuhput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he-IL">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dirty="0"/>
              <a:t>Clustering is the classification of an object in different groups, or more precisely, the partitioning of a data set into subsets(clusters), so the data in each subset(ideally) share some common – often according to some defined distance measure.</a:t>
            </a:r>
            <a:br>
              <a:rPr lang="en-US" sz="2400" dirty="0"/>
            </a:br>
            <a:endParaRPr lang="en-US" sz="2400" dirty="0"/>
          </a:p>
          <a:p>
            <a:r>
              <a:rPr lang="en-US" sz="2400" dirty="0"/>
              <a:t>K means clustering is a simple partition method to cluster n objects based on attributes into k partitions, where k&lt;n.</a:t>
            </a:r>
            <a:br>
              <a:rPr lang="en-US" sz="2400" dirty="0"/>
            </a:br>
            <a:endParaRPr lang="en-US" sz="2400" dirty="0"/>
          </a:p>
          <a:p>
            <a:r>
              <a:rPr lang="en-US" sz="2400" dirty="0"/>
              <a:t>K means clustering widely used in machine learning fields.</a:t>
            </a:r>
            <a:br>
              <a:rPr lang="en-US" sz="2400" dirty="0"/>
            </a:br>
            <a:endParaRPr lang="en-US" sz="2400" dirty="0"/>
          </a:p>
          <a:p>
            <a:r>
              <a:rPr lang="en-US" sz="2400" dirty="0"/>
              <a:t>Each cluster is represented by the center of the cluster and the algorithm converges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0000" lnSpcReduction="20000"/>
          </a:bodyPr>
          <a:lstStyle/>
          <a:p>
            <a:r>
              <a:rPr lang="en-US" dirty="0"/>
              <a:t>The main parts of the IP functionality were marked In the attached figure, and correspondingly are: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pic>
        <p:nvPicPr>
          <p:cNvPr id="8201" name="Picture 9">
            <a:extLst>
              <a:ext uri="{FF2B5EF4-FFF2-40B4-BE49-F238E27FC236}">
                <a16:creationId xmlns:a16="http://schemas.microsoft.com/office/drawing/2014/main" id="{36375530-44AD-4A95-A28C-9DC364940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BA2B2D-B512-475B-8697-556AF86A0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9F209AAE-114D-4DEF-AD75-53F79A4817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892D845-CAB8-4C60-A17D-FFD68CFAD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52CA94D6-59F1-4D48-98BC-ADE03DBE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E9B276D-4A48-4A29-8C75-CC3B8CB42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539C65E6-8BD1-4AA4-BCB5-A535F08FB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66F8EE1-FF09-423A-839D-35FDE206E5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0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example described in section ‎4.2.1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example described in section ‎4.2.1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dirty="0"/>
              <a:t>Large dividers negatively affect total area and critical path.</a:t>
            </a:r>
          </a:p>
          <a:p>
            <a:pPr lvl="1"/>
            <a:r>
              <a:rPr lang="en-US" sz="2200" dirty="0"/>
              <a:t>Handle division with smaller dividers might improve both characteristics, at the cost of the calculation accuracy.</a:t>
            </a:r>
            <a:br>
              <a:rPr lang="en-US" sz="2200" dirty="0"/>
            </a:br>
            <a:endParaRPr lang="en-US" sz="2200" dirty="0"/>
          </a:p>
          <a:p>
            <a:r>
              <a:rPr lang="en-US" sz="2200" dirty="0"/>
              <a:t>In our design, the number of clusters was predetermined.</a:t>
            </a:r>
          </a:p>
          <a:p>
            <a:pPr lvl="1"/>
            <a:r>
              <a:rPr lang="en-US" sz="2200" dirty="0"/>
              <a:t>A modification of the code could be changed to allow a parametrical amount of centroids.</a:t>
            </a:r>
            <a:br>
              <a:rPr lang="en-US" sz="2200" dirty="0"/>
            </a:br>
            <a:endParaRPr lang="en-US" sz="2200" dirty="0"/>
          </a:p>
          <a:p>
            <a:r>
              <a:rPr lang="en-US" sz="2200" dirty="0"/>
              <a:t>In our design, the input data size and dimensions were predetermined.</a:t>
            </a:r>
          </a:p>
          <a:p>
            <a:pPr lvl="1"/>
            <a:r>
              <a:rPr lang="en-US" sz="2200" dirty="0"/>
              <a:t>The code can be changed to allow the user to choose the input data size and dimensions parametrically.</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feature could be added to the design.</a:t>
            </a:r>
          </a:p>
          <a:p>
            <a:pPr lvl="1"/>
            <a:r>
              <a:rPr lang="en-US" sz="2200" dirty="0"/>
              <a:t>To handle convergence issues, a future register could be added enabling to set a maximum number of iterations.</a:t>
            </a:r>
            <a:br>
              <a:rPr lang="en-US" sz="2200" dirty="0"/>
            </a:br>
            <a:endParaRPr lang="en-US" sz="2200" dirty="0"/>
          </a:p>
          <a:p>
            <a:r>
              <a:rPr lang="en-US" sz="2200" dirty="0"/>
              <a:t>The chosen architecture consist of data dependent pipelines which run in series, therefore, the clock domain could be split for sub-domains:</a:t>
            </a:r>
          </a:p>
          <a:p>
            <a:pPr lvl="1"/>
            <a:r>
              <a:rPr lang="en-US" sz="1800" dirty="0"/>
              <a:t>Split the </a:t>
            </a:r>
            <a:r>
              <a:rPr lang="en-US" sz="1800" dirty="0" err="1"/>
              <a:t>clk</a:t>
            </a:r>
            <a:r>
              <a:rPr lang="en-US" sz="1800" dirty="0"/>
              <a:t> domain for the two pipelines at K means core.</a:t>
            </a:r>
          </a:p>
          <a:p>
            <a:pPr lvl="1"/>
            <a:r>
              <a:rPr lang="en-US" sz="1800" dirty="0"/>
              <a:t>Split </a:t>
            </a:r>
            <a:r>
              <a:rPr lang="en-US" sz="1800" dirty="0" err="1"/>
              <a:t>clk</a:t>
            </a:r>
            <a:r>
              <a:rPr lang="en-US" sz="1800" dirty="0"/>
              <a:t> domain at the Register File, allowing the APB communications to be separated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dirty="0">
                <a:highlight>
                  <a:srgbClr val="FFFF00"/>
                </a:highlight>
              </a:rPr>
              <a:t>4</a:t>
            </a:r>
            <a:r>
              <a:rPr lang="en-US" sz="2400" dirty="0"/>
              <a:t> steps: </a:t>
            </a:r>
            <a:br>
              <a:rPr lang="en-US" sz="2400" dirty="0"/>
            </a:br>
            <a:endParaRPr lang="en-US" sz="2400" dirty="0"/>
          </a:p>
          <a:p>
            <a:r>
              <a:rPr lang="en-US" sz="2400" u="sng" dirty="0">
                <a:highlight>
                  <a:srgbClr val="FFFF00"/>
                </a:highlight>
              </a:rPr>
              <a:t>Initialization:</a:t>
            </a:r>
            <a:r>
              <a:rPr lang="en-US" sz="2400" dirty="0"/>
              <a:t> randomly setting the initial centroids.</a:t>
            </a:r>
            <a:br>
              <a:rPr lang="en-US" sz="2400" dirty="0"/>
            </a:br>
            <a:endParaRPr lang="en-US" sz="2400" dirty="0"/>
          </a:p>
          <a:p>
            <a:r>
              <a:rPr lang="en-US" sz="2400" u="sng" dirty="0">
                <a:highlight>
                  <a:srgbClr val="FFFF00"/>
                </a:highlight>
              </a:rPr>
              <a:t>Classification:</a:t>
            </a:r>
            <a:r>
              <a:rPr lang="en-US" sz="2400" dirty="0"/>
              <a:t> assign each object to the cluster with the nearest centroid measured with a specific distance metric.</a:t>
            </a:r>
            <a:br>
              <a:rPr lang="en-US" sz="2400" dirty="0"/>
            </a:br>
            <a:endParaRPr lang="en-US" sz="2400" dirty="0"/>
          </a:p>
          <a:p>
            <a:r>
              <a:rPr lang="en-US" sz="2400" u="sng" dirty="0">
                <a:highlight>
                  <a:srgbClr val="FFFF00"/>
                </a:highlight>
              </a:rPr>
              <a:t>Centroid update:</a:t>
            </a:r>
            <a:r>
              <a:rPr lang="en-US" sz="2400" dirty="0"/>
              <a:t> Compute new centroids of the clusters given the current partition.</a:t>
            </a:r>
            <a:br>
              <a:rPr lang="en-US" sz="2400" dirty="0"/>
            </a:br>
            <a:endParaRPr lang="en-US" sz="2400" dirty="0"/>
          </a:p>
          <a:p>
            <a:r>
              <a:rPr lang="en-US" sz="2400" u="sng" dirty="0">
                <a:highlight>
                  <a:srgbClr val="FFFF00"/>
                </a:highlight>
              </a:rPr>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algorithm although simple, could take significant amount of iterations to converge.</a:t>
            </a:r>
          </a:p>
          <a:p>
            <a:r>
              <a:rPr lang="en-US" sz="2000" dirty="0"/>
              <a:t>For large data sets, running the algorithm in software level (for example in </a:t>
            </a:r>
            <a:r>
              <a:rPr lang="en-US" sz="2000" dirty="0" err="1"/>
              <a:t>Matlab</a:t>
            </a:r>
            <a:r>
              <a:rPr lang="en-US" sz="2000" dirty="0"/>
              <a:t>) could result in large latency and consume a lot of resources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dedicated component in hardware level, in order to accelerate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based on the following paper:</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3E8A0E7-A6D5-4538-A097-C97566E09169}"/>
              </a:ext>
            </a:extLst>
          </p:cNvPr>
          <p:cNvSpPr/>
          <p:nvPr/>
        </p:nvSpPr>
        <p:spPr>
          <a:xfrm>
            <a:off x="572138" y="3104634"/>
            <a:ext cx="11727506" cy="1569660"/>
          </a:xfrm>
          <a:prstGeom prst="rect">
            <a:avLst/>
          </a:prstGeom>
        </p:spPr>
        <p:txBody>
          <a:bodyPr wrap="none">
            <a:spAutoFit/>
          </a:bodyPr>
          <a:lstStyle/>
          <a:p>
            <a:r>
              <a:rPr lang="en-US" sz="3200" dirty="0">
                <a:solidFill>
                  <a:srgbClr val="FF0000"/>
                </a:solidFill>
              </a:rPr>
              <a:t>TODO: THE FOLOOWING 5 SLIDES NEED SHRINKING</a:t>
            </a:r>
          </a:p>
          <a:p>
            <a:r>
              <a:rPr lang="en-US" sz="3200" dirty="0">
                <a:solidFill>
                  <a:srgbClr val="FF0000"/>
                </a:solidFill>
              </a:rPr>
              <a:t>EXPLAIN THAT WE ARE TO SPEAK ABOUT COMMUNICATION MODULE</a:t>
            </a:r>
          </a:p>
          <a:p>
            <a:r>
              <a:rPr lang="en-US" sz="3200" dirty="0">
                <a:solidFill>
                  <a:srgbClr val="FF0000"/>
                </a:solidFill>
              </a:rPr>
              <a:t>AND PROTOCOL</a:t>
            </a:r>
          </a:p>
        </p:txBody>
      </p:sp>
    </p:spTree>
    <p:extLst>
      <p:ext uri="{BB962C8B-B14F-4D97-AF65-F5344CB8AC3E}">
        <p14:creationId xmlns:p14="http://schemas.microsoft.com/office/powerpoint/2010/main" val="409693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p:txBody>
      </p:sp>
    </p:spTree>
    <p:extLst>
      <p:ext uri="{BB962C8B-B14F-4D97-AF65-F5344CB8AC3E}">
        <p14:creationId xmlns:p14="http://schemas.microsoft.com/office/powerpoint/2010/main" val="13095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1861</TotalTime>
  <Words>4960</Words>
  <Application>Microsoft Office PowerPoint</Application>
  <PresentationFormat>מסך רחב</PresentationFormat>
  <Paragraphs>335</Paragraphs>
  <Slides>50</Slides>
  <Notes>17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50</vt:i4>
      </vt:variant>
    </vt:vector>
  </HeadingPairs>
  <TitlesOfParts>
    <vt:vector size="56"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מצגת של PowerPoint‏</vt:lpstr>
      <vt:lpstr>Problem definition</vt:lpstr>
      <vt:lpstr>מצגת של PowerPoint‏</vt:lpstr>
      <vt:lpstr>Introduction to APB Protocol</vt:lpstr>
      <vt:lpstr>APB Protocol -signals</vt:lpstr>
      <vt:lpstr>APB Protocol – operating states</vt:lpstr>
      <vt:lpstr>APB Protocol –Operating states</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מצגת של PowerPoint‏</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מצגת של PowerPoint‏</vt:lpstr>
      <vt:lpstr>Convergence check block</vt:lpstr>
      <vt:lpstr>Why this architecture? – todo – decrease next slide</vt:lpstr>
      <vt:lpstr>Why this architecture?</vt:lpstr>
      <vt:lpstr>First Pipeline Latency</vt:lpstr>
      <vt:lpstr>מצגת של PowerPoint‏</vt:lpstr>
      <vt:lpstr>מצגת של PowerPoint‏</vt:lpstr>
      <vt:lpstr>מצגת של PowerPoint‏</vt:lpstr>
      <vt:lpstr>מצגת של PowerPoint‏</vt:lpstr>
      <vt:lpstr>מצגת של PowerPoint‏</vt:lpstr>
      <vt:lpstr>Total Pipeline Latency </vt:lpstr>
      <vt:lpstr>Verification</vt:lpstr>
      <vt:lpstr>Zero order verification</vt:lpstr>
      <vt:lpstr>Zero order verification – test bench</vt:lpstr>
      <vt:lpstr>Zero order verification Results “Sanity Check”</vt:lpstr>
      <vt:lpstr>מצגת של PowerPoint‏</vt:lpstr>
      <vt:lpstr>Synthesis and Results</vt:lpstr>
      <vt:lpstr>Synthesis -  Power and Area</vt:lpstr>
      <vt:lpstr>Layout</vt:lpstr>
      <vt:lpstr>Summary and conclusions</vt:lpstr>
      <vt:lpstr>Summary and conclusions Design Innovations</vt:lpstr>
      <vt:lpstr>Summary and conclusions Achieved Performance</vt:lpstr>
      <vt:lpstr>מצגת של PowerPoint‏</vt:lpstr>
      <vt:lpstr>מצגת של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אדי שרייבר</cp:lastModifiedBy>
  <cp:revision>653</cp:revision>
  <dcterms:created xsi:type="dcterms:W3CDTF">2020-06-13T17:19:07Z</dcterms:created>
  <dcterms:modified xsi:type="dcterms:W3CDTF">2020-06-15T13:37:54Z</dcterms:modified>
</cp:coreProperties>
</file>