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2" r:id="rId3"/>
    <p:sldId id="257" r:id="rId4"/>
    <p:sldId id="258" r:id="rId5"/>
    <p:sldId id="259" r:id="rId6"/>
    <p:sldId id="260" r:id="rId7"/>
    <p:sldId id="261" r:id="rId8"/>
    <p:sldId id="262" r:id="rId9"/>
    <p:sldId id="263" r:id="rId10"/>
    <p:sldId id="264" r:id="rId11"/>
    <p:sldId id="265" r:id="rId12"/>
    <p:sldId id="266" r:id="rId13"/>
    <p:sldId id="267" r:id="rId14"/>
    <p:sldId id="293" r:id="rId15"/>
    <p:sldId id="294" r:id="rId16"/>
    <p:sldId id="268" r:id="rId17"/>
    <p:sldId id="297" r:id="rId18"/>
    <p:sldId id="295" r:id="rId19"/>
    <p:sldId id="269" r:id="rId20"/>
    <p:sldId id="270" r:id="rId21"/>
    <p:sldId id="271" r:id="rId22"/>
    <p:sldId id="272" r:id="rId23"/>
    <p:sldId id="273" r:id="rId24"/>
    <p:sldId id="274" r:id="rId25"/>
    <p:sldId id="275" r:id="rId26"/>
    <p:sldId id="276" r:id="rId27"/>
    <p:sldId id="296" r:id="rId28"/>
    <p:sldId id="277" r:id="rId29"/>
    <p:sldId id="278" r:id="rId30"/>
    <p:sldId id="279" r:id="rId31"/>
    <p:sldId id="280" r:id="rId32"/>
    <p:sldId id="281" r:id="rId33"/>
    <p:sldId id="282" r:id="rId34"/>
    <p:sldId id="284" r:id="rId35"/>
    <p:sldId id="283" r:id="rId36"/>
    <p:sldId id="285" r:id="rId37"/>
    <p:sldId id="286" r:id="rId38"/>
    <p:sldId id="287" r:id="rId39"/>
    <p:sldId id="288" r:id="rId40"/>
    <p:sldId id="298" r:id="rId41"/>
    <p:sldId id="299" r:id="rId42"/>
    <p:sldId id="300" r:id="rId43"/>
    <p:sldId id="302" r:id="rId44"/>
    <p:sldId id="303" r:id="rId45"/>
    <p:sldId id="289" r:id="rId46"/>
    <p:sldId id="290"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41E993-DC2C-42ED-8BD4-88C93E91F38F}"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9E113631-9F73-4C20-949D-122AF3C32FD0}">
      <dgm:prSet/>
      <dgm:spPr/>
      <dgm:t>
        <a:bodyPr/>
        <a:lstStyle/>
        <a:p>
          <a:r>
            <a:rPr lang="en-US"/>
            <a:t>Study of the paper</a:t>
          </a:r>
        </a:p>
      </dgm:t>
    </dgm:pt>
    <dgm:pt modelId="{6B15B95F-A4E6-4DB2-A216-1555E2BE166D}" type="parTrans" cxnId="{6F93AC46-2291-47AB-BBB7-5C441D988A5C}">
      <dgm:prSet/>
      <dgm:spPr/>
      <dgm:t>
        <a:bodyPr/>
        <a:lstStyle/>
        <a:p>
          <a:endParaRPr lang="en-US"/>
        </a:p>
      </dgm:t>
    </dgm:pt>
    <dgm:pt modelId="{92CBAFAF-FF36-4EE2-9AAE-24EB6B7D6EE1}" type="sibTrans" cxnId="{6F93AC46-2291-47AB-BBB7-5C441D988A5C}">
      <dgm:prSet/>
      <dgm:spPr/>
      <dgm:t>
        <a:bodyPr/>
        <a:lstStyle/>
        <a:p>
          <a:endParaRPr lang="en-US"/>
        </a:p>
      </dgm:t>
    </dgm:pt>
    <dgm:pt modelId="{E8279DEE-B7C8-434B-BF32-E37C8BF4CD89}">
      <dgm:prSet/>
      <dgm:spPr/>
      <dgm:t>
        <a:bodyPr/>
        <a:lstStyle/>
        <a:p>
          <a:r>
            <a:rPr lang="en-US"/>
            <a:t>Macro architecture planning</a:t>
          </a:r>
        </a:p>
      </dgm:t>
    </dgm:pt>
    <dgm:pt modelId="{C0975141-6FE7-4AB8-8987-AD1E5D758261}" type="parTrans" cxnId="{8AE45996-7F7C-497C-AE83-32EBB4797FB0}">
      <dgm:prSet/>
      <dgm:spPr/>
      <dgm:t>
        <a:bodyPr/>
        <a:lstStyle/>
        <a:p>
          <a:endParaRPr lang="en-US"/>
        </a:p>
      </dgm:t>
    </dgm:pt>
    <dgm:pt modelId="{D4866CC4-6FEE-4932-B11F-7A7528C84DA6}" type="sibTrans" cxnId="{8AE45996-7F7C-497C-AE83-32EBB4797FB0}">
      <dgm:prSet/>
      <dgm:spPr/>
      <dgm:t>
        <a:bodyPr/>
        <a:lstStyle/>
        <a:p>
          <a:endParaRPr lang="en-US"/>
        </a:p>
      </dgm:t>
    </dgm:pt>
    <dgm:pt modelId="{D28BFC0E-7298-4430-B66F-406435FB7703}">
      <dgm:prSet/>
      <dgm:spPr/>
      <dgm:t>
        <a:bodyPr/>
        <a:lstStyle/>
        <a:p>
          <a:r>
            <a:rPr lang="en-US"/>
            <a:t>Micro architecture planning</a:t>
          </a:r>
        </a:p>
      </dgm:t>
    </dgm:pt>
    <dgm:pt modelId="{9491F4C4-2F40-4798-860E-75F5A027F298}" type="parTrans" cxnId="{093D43A3-DDAF-435F-84A6-66AC75924B95}">
      <dgm:prSet/>
      <dgm:spPr/>
      <dgm:t>
        <a:bodyPr/>
        <a:lstStyle/>
        <a:p>
          <a:endParaRPr lang="en-US"/>
        </a:p>
      </dgm:t>
    </dgm:pt>
    <dgm:pt modelId="{CF4EF0E3-F977-4EF6-A05D-CF811B9E76AF}" type="sibTrans" cxnId="{093D43A3-DDAF-435F-84A6-66AC75924B95}">
      <dgm:prSet/>
      <dgm:spPr/>
      <dgm:t>
        <a:bodyPr/>
        <a:lstStyle/>
        <a:p>
          <a:endParaRPr lang="en-US"/>
        </a:p>
      </dgm:t>
    </dgm:pt>
    <dgm:pt modelId="{00A62165-DE6E-489C-8101-C581FC849A91}" type="pres">
      <dgm:prSet presAssocID="{D241E993-DC2C-42ED-8BD4-88C93E91F38F}" presName="outerComposite" presStyleCnt="0">
        <dgm:presLayoutVars>
          <dgm:chMax val="5"/>
          <dgm:dir/>
          <dgm:resizeHandles val="exact"/>
        </dgm:presLayoutVars>
      </dgm:prSet>
      <dgm:spPr/>
    </dgm:pt>
    <dgm:pt modelId="{609D6E06-8F7A-40A2-B029-5B0E5E072D48}" type="pres">
      <dgm:prSet presAssocID="{D241E993-DC2C-42ED-8BD4-88C93E91F38F}" presName="dummyMaxCanvas" presStyleCnt="0">
        <dgm:presLayoutVars/>
      </dgm:prSet>
      <dgm:spPr/>
    </dgm:pt>
    <dgm:pt modelId="{E338DE1C-297F-4B4A-BC4A-7EC7F73361BE}" type="pres">
      <dgm:prSet presAssocID="{D241E993-DC2C-42ED-8BD4-88C93E91F38F}" presName="ThreeNodes_1" presStyleLbl="node1" presStyleIdx="0" presStyleCnt="3">
        <dgm:presLayoutVars>
          <dgm:bulletEnabled val="1"/>
        </dgm:presLayoutVars>
      </dgm:prSet>
      <dgm:spPr/>
    </dgm:pt>
    <dgm:pt modelId="{55B65FD4-3F1A-4304-A2F9-890C9D022DE1}" type="pres">
      <dgm:prSet presAssocID="{D241E993-DC2C-42ED-8BD4-88C93E91F38F}" presName="ThreeNodes_2" presStyleLbl="node1" presStyleIdx="1" presStyleCnt="3">
        <dgm:presLayoutVars>
          <dgm:bulletEnabled val="1"/>
        </dgm:presLayoutVars>
      </dgm:prSet>
      <dgm:spPr/>
    </dgm:pt>
    <dgm:pt modelId="{A6FB87EB-69C1-494F-B6FA-EFEA378F5C52}" type="pres">
      <dgm:prSet presAssocID="{D241E993-DC2C-42ED-8BD4-88C93E91F38F}" presName="ThreeNodes_3" presStyleLbl="node1" presStyleIdx="2" presStyleCnt="3">
        <dgm:presLayoutVars>
          <dgm:bulletEnabled val="1"/>
        </dgm:presLayoutVars>
      </dgm:prSet>
      <dgm:spPr/>
    </dgm:pt>
    <dgm:pt modelId="{DAD53653-4847-435A-8D7A-0D3A7ABB6D35}" type="pres">
      <dgm:prSet presAssocID="{D241E993-DC2C-42ED-8BD4-88C93E91F38F}" presName="ThreeConn_1-2" presStyleLbl="fgAccFollowNode1" presStyleIdx="0" presStyleCnt="2">
        <dgm:presLayoutVars>
          <dgm:bulletEnabled val="1"/>
        </dgm:presLayoutVars>
      </dgm:prSet>
      <dgm:spPr/>
    </dgm:pt>
    <dgm:pt modelId="{FF84C5E0-C722-4BCD-8443-A9C3FDDDB877}" type="pres">
      <dgm:prSet presAssocID="{D241E993-DC2C-42ED-8BD4-88C93E91F38F}" presName="ThreeConn_2-3" presStyleLbl="fgAccFollowNode1" presStyleIdx="1" presStyleCnt="2">
        <dgm:presLayoutVars>
          <dgm:bulletEnabled val="1"/>
        </dgm:presLayoutVars>
      </dgm:prSet>
      <dgm:spPr/>
    </dgm:pt>
    <dgm:pt modelId="{E93E6D70-66EC-4E88-889E-43F995502852}" type="pres">
      <dgm:prSet presAssocID="{D241E993-DC2C-42ED-8BD4-88C93E91F38F}" presName="ThreeNodes_1_text" presStyleLbl="node1" presStyleIdx="2" presStyleCnt="3">
        <dgm:presLayoutVars>
          <dgm:bulletEnabled val="1"/>
        </dgm:presLayoutVars>
      </dgm:prSet>
      <dgm:spPr/>
    </dgm:pt>
    <dgm:pt modelId="{579EDF70-A862-423C-94E7-411644F30147}" type="pres">
      <dgm:prSet presAssocID="{D241E993-DC2C-42ED-8BD4-88C93E91F38F}" presName="ThreeNodes_2_text" presStyleLbl="node1" presStyleIdx="2" presStyleCnt="3">
        <dgm:presLayoutVars>
          <dgm:bulletEnabled val="1"/>
        </dgm:presLayoutVars>
      </dgm:prSet>
      <dgm:spPr/>
    </dgm:pt>
    <dgm:pt modelId="{93C2AF06-065E-43B1-9FF6-C18F1C852650}" type="pres">
      <dgm:prSet presAssocID="{D241E993-DC2C-42ED-8BD4-88C93E91F38F}" presName="ThreeNodes_3_text" presStyleLbl="node1" presStyleIdx="2" presStyleCnt="3">
        <dgm:presLayoutVars>
          <dgm:bulletEnabled val="1"/>
        </dgm:presLayoutVars>
      </dgm:prSet>
      <dgm:spPr/>
    </dgm:pt>
  </dgm:ptLst>
  <dgm:cxnLst>
    <dgm:cxn modelId="{9035B302-6D66-4753-9221-47CD00B4A80E}" type="presOf" srcId="{9E113631-9F73-4C20-949D-122AF3C32FD0}" destId="{E93E6D70-66EC-4E88-889E-43F995502852}" srcOrd="1" destOrd="0" presId="urn:microsoft.com/office/officeart/2005/8/layout/vProcess5"/>
    <dgm:cxn modelId="{8F3B5717-610B-4CA6-BD5F-FB114FA750A9}" type="presOf" srcId="{E8279DEE-B7C8-434B-BF32-E37C8BF4CD89}" destId="{55B65FD4-3F1A-4304-A2F9-890C9D022DE1}" srcOrd="0" destOrd="0" presId="urn:microsoft.com/office/officeart/2005/8/layout/vProcess5"/>
    <dgm:cxn modelId="{D61D6421-D02A-4D30-926B-3237D4C27E6F}" type="presOf" srcId="{D4866CC4-6FEE-4932-B11F-7A7528C84DA6}" destId="{FF84C5E0-C722-4BCD-8443-A9C3FDDDB877}" srcOrd="0" destOrd="0" presId="urn:microsoft.com/office/officeart/2005/8/layout/vProcess5"/>
    <dgm:cxn modelId="{82D29B26-C7B3-4D11-9360-DB49A6D2FB0E}" type="presOf" srcId="{D28BFC0E-7298-4430-B66F-406435FB7703}" destId="{A6FB87EB-69C1-494F-B6FA-EFEA378F5C52}" srcOrd="0" destOrd="0" presId="urn:microsoft.com/office/officeart/2005/8/layout/vProcess5"/>
    <dgm:cxn modelId="{76ECEC2C-7FF2-4A3B-97CA-9C134355884B}" type="presOf" srcId="{D28BFC0E-7298-4430-B66F-406435FB7703}" destId="{93C2AF06-065E-43B1-9FF6-C18F1C852650}" srcOrd="1" destOrd="0" presId="urn:microsoft.com/office/officeart/2005/8/layout/vProcess5"/>
    <dgm:cxn modelId="{6F93AC46-2291-47AB-BBB7-5C441D988A5C}" srcId="{D241E993-DC2C-42ED-8BD4-88C93E91F38F}" destId="{9E113631-9F73-4C20-949D-122AF3C32FD0}" srcOrd="0" destOrd="0" parTransId="{6B15B95F-A4E6-4DB2-A216-1555E2BE166D}" sibTransId="{92CBAFAF-FF36-4EE2-9AAE-24EB6B7D6EE1}"/>
    <dgm:cxn modelId="{D96C8D67-16FB-4BE6-BF7C-CCB02239B502}" type="presOf" srcId="{9E113631-9F73-4C20-949D-122AF3C32FD0}" destId="{E338DE1C-297F-4B4A-BC4A-7EC7F73361BE}" srcOrd="0" destOrd="0" presId="urn:microsoft.com/office/officeart/2005/8/layout/vProcess5"/>
    <dgm:cxn modelId="{8AE45996-7F7C-497C-AE83-32EBB4797FB0}" srcId="{D241E993-DC2C-42ED-8BD4-88C93E91F38F}" destId="{E8279DEE-B7C8-434B-BF32-E37C8BF4CD89}" srcOrd="1" destOrd="0" parTransId="{C0975141-6FE7-4AB8-8987-AD1E5D758261}" sibTransId="{D4866CC4-6FEE-4932-B11F-7A7528C84DA6}"/>
    <dgm:cxn modelId="{093D43A3-DDAF-435F-84A6-66AC75924B95}" srcId="{D241E993-DC2C-42ED-8BD4-88C93E91F38F}" destId="{D28BFC0E-7298-4430-B66F-406435FB7703}" srcOrd="2" destOrd="0" parTransId="{9491F4C4-2F40-4798-860E-75F5A027F298}" sibTransId="{CF4EF0E3-F977-4EF6-A05D-CF811B9E76AF}"/>
    <dgm:cxn modelId="{8C1D6CAF-2A30-48BF-85EB-343221713526}" type="presOf" srcId="{D241E993-DC2C-42ED-8BD4-88C93E91F38F}" destId="{00A62165-DE6E-489C-8101-C581FC849A91}" srcOrd="0" destOrd="0" presId="urn:microsoft.com/office/officeart/2005/8/layout/vProcess5"/>
    <dgm:cxn modelId="{547B64EC-32E8-4DE1-9154-1736853FA0A4}" type="presOf" srcId="{92CBAFAF-FF36-4EE2-9AAE-24EB6B7D6EE1}" destId="{DAD53653-4847-435A-8D7A-0D3A7ABB6D35}" srcOrd="0" destOrd="0" presId="urn:microsoft.com/office/officeart/2005/8/layout/vProcess5"/>
    <dgm:cxn modelId="{DDD4AFFB-2A7C-44B2-9A61-6422F18E018B}" type="presOf" srcId="{E8279DEE-B7C8-434B-BF32-E37C8BF4CD89}" destId="{579EDF70-A862-423C-94E7-411644F30147}" srcOrd="1" destOrd="0" presId="urn:microsoft.com/office/officeart/2005/8/layout/vProcess5"/>
    <dgm:cxn modelId="{C71D5212-72A5-4187-A5C6-FD1073A3EE6A}" type="presParOf" srcId="{00A62165-DE6E-489C-8101-C581FC849A91}" destId="{609D6E06-8F7A-40A2-B029-5B0E5E072D48}" srcOrd="0" destOrd="0" presId="urn:microsoft.com/office/officeart/2005/8/layout/vProcess5"/>
    <dgm:cxn modelId="{8312BA56-569E-4B5A-973B-72761372305B}" type="presParOf" srcId="{00A62165-DE6E-489C-8101-C581FC849A91}" destId="{E338DE1C-297F-4B4A-BC4A-7EC7F73361BE}" srcOrd="1" destOrd="0" presId="urn:microsoft.com/office/officeart/2005/8/layout/vProcess5"/>
    <dgm:cxn modelId="{033AE0EB-A713-467A-86C0-2454B0678906}" type="presParOf" srcId="{00A62165-DE6E-489C-8101-C581FC849A91}" destId="{55B65FD4-3F1A-4304-A2F9-890C9D022DE1}" srcOrd="2" destOrd="0" presId="urn:microsoft.com/office/officeart/2005/8/layout/vProcess5"/>
    <dgm:cxn modelId="{CBC08047-C386-4431-BAFB-AA852F0A679E}" type="presParOf" srcId="{00A62165-DE6E-489C-8101-C581FC849A91}" destId="{A6FB87EB-69C1-494F-B6FA-EFEA378F5C52}" srcOrd="3" destOrd="0" presId="urn:microsoft.com/office/officeart/2005/8/layout/vProcess5"/>
    <dgm:cxn modelId="{E2F807DE-1078-45B5-A365-BE025D7E8387}" type="presParOf" srcId="{00A62165-DE6E-489C-8101-C581FC849A91}" destId="{DAD53653-4847-435A-8D7A-0D3A7ABB6D35}" srcOrd="4" destOrd="0" presId="urn:microsoft.com/office/officeart/2005/8/layout/vProcess5"/>
    <dgm:cxn modelId="{7BB2D84A-B17B-443A-A459-BB9359C57949}" type="presParOf" srcId="{00A62165-DE6E-489C-8101-C581FC849A91}" destId="{FF84C5E0-C722-4BCD-8443-A9C3FDDDB877}" srcOrd="5" destOrd="0" presId="urn:microsoft.com/office/officeart/2005/8/layout/vProcess5"/>
    <dgm:cxn modelId="{7D11F0BA-4D9F-46D0-BCAE-0542DEFC5EB3}" type="presParOf" srcId="{00A62165-DE6E-489C-8101-C581FC849A91}" destId="{E93E6D70-66EC-4E88-889E-43F995502852}" srcOrd="6" destOrd="0" presId="urn:microsoft.com/office/officeart/2005/8/layout/vProcess5"/>
    <dgm:cxn modelId="{F0812519-A005-4B97-91B9-B4F1B21E0BE4}" type="presParOf" srcId="{00A62165-DE6E-489C-8101-C581FC849A91}" destId="{579EDF70-A862-423C-94E7-411644F30147}" srcOrd="7" destOrd="0" presId="urn:microsoft.com/office/officeart/2005/8/layout/vProcess5"/>
    <dgm:cxn modelId="{50BC89DC-ACBF-4982-A344-1343DBAA7335}" type="presParOf" srcId="{00A62165-DE6E-489C-8101-C581FC849A91}" destId="{93C2AF06-065E-43B1-9FF6-C18F1C85265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38DE1C-297F-4B4A-BC4A-7EC7F73361BE}">
      <dsp:nvSpPr>
        <dsp:cNvPr id="0" name=""/>
        <dsp:cNvSpPr/>
      </dsp:nvSpPr>
      <dsp:spPr>
        <a:xfrm>
          <a:off x="0" y="0"/>
          <a:ext cx="8420099" cy="1075455"/>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Study of the paper</a:t>
          </a:r>
        </a:p>
      </dsp:txBody>
      <dsp:txXfrm>
        <a:off x="31499" y="31499"/>
        <a:ext cx="7259599" cy="1012457"/>
      </dsp:txXfrm>
    </dsp:sp>
    <dsp:sp modelId="{55B65FD4-3F1A-4304-A2F9-890C9D022DE1}">
      <dsp:nvSpPr>
        <dsp:cNvPr id="0" name=""/>
        <dsp:cNvSpPr/>
      </dsp:nvSpPr>
      <dsp:spPr>
        <a:xfrm>
          <a:off x="742949" y="1254697"/>
          <a:ext cx="8420099" cy="1075455"/>
        </a:xfrm>
        <a:prstGeom prst="roundRect">
          <a:avLst>
            <a:gd name="adj" fmla="val 10000"/>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Macro architecture planning</a:t>
          </a:r>
        </a:p>
      </dsp:txBody>
      <dsp:txXfrm>
        <a:off x="774448" y="1286196"/>
        <a:ext cx="6915105" cy="1012457"/>
      </dsp:txXfrm>
    </dsp:sp>
    <dsp:sp modelId="{A6FB87EB-69C1-494F-B6FA-EFEA378F5C52}">
      <dsp:nvSpPr>
        <dsp:cNvPr id="0" name=""/>
        <dsp:cNvSpPr/>
      </dsp:nvSpPr>
      <dsp:spPr>
        <a:xfrm>
          <a:off x="1485899" y="2509395"/>
          <a:ext cx="8420099" cy="1075455"/>
        </a:xfrm>
        <a:prstGeom prst="roundRect">
          <a:avLst>
            <a:gd name="adj" fmla="val 10000"/>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Micro architecture planning</a:t>
          </a:r>
        </a:p>
      </dsp:txBody>
      <dsp:txXfrm>
        <a:off x="1517398" y="2540894"/>
        <a:ext cx="6915105" cy="1012457"/>
      </dsp:txXfrm>
    </dsp:sp>
    <dsp:sp modelId="{DAD53653-4847-435A-8D7A-0D3A7ABB6D35}">
      <dsp:nvSpPr>
        <dsp:cNvPr id="0" name=""/>
        <dsp:cNvSpPr/>
      </dsp:nvSpPr>
      <dsp:spPr>
        <a:xfrm>
          <a:off x="7721053" y="815553"/>
          <a:ext cx="699045" cy="699045"/>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7878338" y="815553"/>
        <a:ext cx="384475" cy="526031"/>
      </dsp:txXfrm>
    </dsp:sp>
    <dsp:sp modelId="{FF84C5E0-C722-4BCD-8443-A9C3FDDDB877}">
      <dsp:nvSpPr>
        <dsp:cNvPr id="0" name=""/>
        <dsp:cNvSpPr/>
      </dsp:nvSpPr>
      <dsp:spPr>
        <a:xfrm>
          <a:off x="8464003" y="2063081"/>
          <a:ext cx="699045" cy="699045"/>
        </a:xfrm>
        <a:prstGeom prst="downArrow">
          <a:avLst>
            <a:gd name="adj1" fmla="val 55000"/>
            <a:gd name="adj2" fmla="val 45000"/>
          </a:avLst>
        </a:prstGeom>
        <a:solidFill>
          <a:schemeClr val="accent2">
            <a:tint val="40000"/>
            <a:alpha val="90000"/>
            <a:hueOff val="-1195736"/>
            <a:satOff val="-42564"/>
            <a:lumOff val="-2706"/>
            <a:alphaOff val="0"/>
          </a:schemeClr>
        </a:solidFill>
        <a:ln w="9525" cap="flat" cmpd="sng" algn="ctr">
          <a:solidFill>
            <a:schemeClr val="accent2">
              <a:tint val="40000"/>
              <a:alpha val="90000"/>
              <a:hueOff val="-1195736"/>
              <a:satOff val="-42564"/>
              <a:lumOff val="-270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8621288" y="2063081"/>
        <a:ext cx="384475" cy="52603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9/25/2019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3.sv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E485-848C-40DD-8EDE-F8787A8D348E}"/>
              </a:ext>
            </a:extLst>
          </p:cNvPr>
          <p:cNvSpPr>
            <a:spLocks noGrp="1"/>
          </p:cNvSpPr>
          <p:nvPr>
            <p:ph type="ctrTitle"/>
          </p:nvPr>
        </p:nvSpPr>
        <p:spPr/>
        <p:txBody>
          <a:bodyPr/>
          <a:lstStyle/>
          <a:p>
            <a:r>
              <a:rPr lang="en-US" dirty="0"/>
              <a:t>K means algorithm accelerator</a:t>
            </a:r>
          </a:p>
        </p:txBody>
      </p:sp>
      <p:sp>
        <p:nvSpPr>
          <p:cNvPr id="3" name="Subtitle 2">
            <a:extLst>
              <a:ext uri="{FF2B5EF4-FFF2-40B4-BE49-F238E27FC236}">
                <a16:creationId xmlns:a16="http://schemas.microsoft.com/office/drawing/2014/main" id="{FAEFAA67-48E9-4A31-9CC9-FA51BC067A1D}"/>
              </a:ext>
            </a:extLst>
          </p:cNvPr>
          <p:cNvSpPr>
            <a:spLocks noGrp="1"/>
          </p:cNvSpPr>
          <p:nvPr>
            <p:ph type="subTitle" idx="1"/>
          </p:nvPr>
        </p:nvSpPr>
        <p:spPr/>
        <p:txBody>
          <a:bodyPr/>
          <a:lstStyle/>
          <a:p>
            <a:r>
              <a:rPr lang="en-US" dirty="0"/>
              <a:t>Project by:</a:t>
            </a:r>
          </a:p>
          <a:p>
            <a:r>
              <a:rPr lang="en-US" dirty="0"/>
              <a:t>Liora huf</a:t>
            </a:r>
          </a:p>
          <a:p>
            <a:r>
              <a:rPr lang="en-US" dirty="0"/>
              <a:t>Edi </a:t>
            </a:r>
            <a:r>
              <a:rPr lang="en-US" dirty="0" err="1"/>
              <a:t>Sraiber</a:t>
            </a:r>
            <a:endParaRPr lang="en-US" dirty="0"/>
          </a:p>
          <a:p>
            <a:endParaRPr lang="en-US" dirty="0"/>
          </a:p>
        </p:txBody>
      </p:sp>
    </p:spTree>
    <p:extLst>
      <p:ext uri="{BB962C8B-B14F-4D97-AF65-F5344CB8AC3E}">
        <p14:creationId xmlns:p14="http://schemas.microsoft.com/office/powerpoint/2010/main" val="34969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CEAA-3048-459B-B51E-15B06457A4ED}"/>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DE1814-64E1-4DCC-9400-332952F0ED7E}"/>
                  </a:ext>
                </a:extLst>
              </p:cNvPr>
              <p:cNvSpPr>
                <a:spLocks noGrp="1"/>
              </p:cNvSpPr>
              <p:nvPr>
                <p:ph idx="1"/>
              </p:nvPr>
            </p:nvSpPr>
            <p:spPr/>
            <p:txBody>
              <a:bodyPr>
                <a:normAutofit fontScale="85000" lnSpcReduction="20000"/>
              </a:bodyPr>
              <a:lstStyle/>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e>
                      </m:d>
                      <m:r>
                        <a:rPr lang="en-US" i="1">
                          <a:latin typeface="Cambria Math" panose="02040503050406030204" pitchFamily="18" charset="0"/>
                        </a:rPr>
                        <m:t>= </m:t>
                      </m:r>
                      <m:rad>
                        <m:radPr>
                          <m:ctrlPr>
                            <a:rPr lang="en-US" i="1">
                              <a:latin typeface="Cambria Math" panose="02040503050406030204" pitchFamily="18" charset="0"/>
                            </a:rPr>
                          </m:ctrlPr>
                        </m:radPr>
                        <m:deg>
                          <m:r>
                            <a:rPr lang="en-US" i="1">
                              <a:latin typeface="Cambria Math" panose="02040503050406030204" pitchFamily="18" charset="0"/>
                            </a:rPr>
                            <m:t>2</m:t>
                          </m:r>
                        </m:deg>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5</m:t>
                                  </m:r>
                                  <m:r>
                                    <a:rPr lang="en-US" i="1">
                                      <a:latin typeface="Cambria Math" panose="02040503050406030204" pitchFamily="18" charset="0"/>
                                    </a:rPr>
                                    <m:t>−</m:t>
                                  </m:r>
                                  <m:r>
                                    <a:rPr lang="en-US" i="1">
                                      <a:latin typeface="Cambria Math" panose="02040503050406030204" pitchFamily="18" charset="0"/>
                                    </a:rPr>
                                    <m:t>1</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4</m:t>
                                  </m:r>
                                  <m:r>
                                    <a:rPr lang="en-US" i="1">
                                      <a:latin typeface="Cambria Math" panose="02040503050406030204" pitchFamily="18" charset="0"/>
                                    </a:rPr>
                                    <m:t>−</m:t>
                                  </m:r>
                                  <m:r>
                                    <a:rPr lang="en-US" i="1">
                                      <a:latin typeface="Cambria Math" panose="02040503050406030204" pitchFamily="18" charset="0"/>
                                    </a:rPr>
                                    <m:t>1</m:t>
                                  </m:r>
                                </m:e>
                              </m:d>
                            </m:e>
                            <m:sup>
                              <m:r>
                                <a:rPr lang="en-US" i="1">
                                  <a:latin typeface="Cambria Math" panose="02040503050406030204" pitchFamily="18" charset="0"/>
                                </a:rPr>
                                <m:t>2</m:t>
                              </m:r>
                            </m:sup>
                          </m:sSup>
                        </m:e>
                      </m:rad>
                      <m:r>
                        <a:rPr lang="en-US" i="1">
                          <a:latin typeface="Cambria Math" panose="02040503050406030204" pitchFamily="18" charset="0"/>
                        </a:rPr>
                        <m:t>=</m:t>
                      </m:r>
                      <m:r>
                        <a:rPr lang="en-US" i="1">
                          <a:latin typeface="Cambria Math" panose="02040503050406030204" pitchFamily="18" charset="0"/>
                        </a:rPr>
                        <m:t>5</m:t>
                      </m:r>
                    </m:oMath>
                  </m:oMathPara>
                </a14:m>
                <a:endParaRPr lang="en-US" dirty="0"/>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e>
                      </m:d>
                      <m:r>
                        <a:rPr lang="en-US" i="1">
                          <a:latin typeface="Cambria Math" panose="02040503050406030204" pitchFamily="18" charset="0"/>
                        </a:rPr>
                        <m:t>= </m:t>
                      </m:r>
                      <m:rad>
                        <m:radPr>
                          <m:ctrlPr>
                            <a:rPr lang="en-US" i="1">
                              <a:latin typeface="Cambria Math" panose="02040503050406030204" pitchFamily="18" charset="0"/>
                            </a:rPr>
                          </m:ctrlPr>
                        </m:radPr>
                        <m:deg>
                          <m:r>
                            <a:rPr lang="en-US" i="1">
                              <a:latin typeface="Cambria Math" panose="02040503050406030204" pitchFamily="18" charset="0"/>
                            </a:rPr>
                            <m:t>2</m:t>
                          </m:r>
                        </m:deg>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5</m:t>
                                  </m:r>
                                  <m:r>
                                    <a:rPr lang="en-US" i="1">
                                      <a:latin typeface="Cambria Math" panose="02040503050406030204" pitchFamily="18" charset="0"/>
                                    </a:rPr>
                                    <m:t>−</m:t>
                                  </m:r>
                                  <m:r>
                                    <a:rPr lang="en-US" i="1">
                                      <a:latin typeface="Cambria Math" panose="02040503050406030204" pitchFamily="18" charset="0"/>
                                    </a:rPr>
                                    <m:t>2</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4</m:t>
                                  </m:r>
                                  <m:r>
                                    <a:rPr lang="en-US" i="1">
                                      <a:latin typeface="Cambria Math" panose="02040503050406030204" pitchFamily="18" charset="0"/>
                                    </a:rPr>
                                    <m:t>−</m:t>
                                  </m:r>
                                  <m:r>
                                    <a:rPr lang="en-US" i="1">
                                      <a:latin typeface="Cambria Math" panose="02040503050406030204" pitchFamily="18" charset="0"/>
                                    </a:rPr>
                                    <m:t>1</m:t>
                                  </m:r>
                                </m:e>
                              </m:d>
                            </m:e>
                            <m:sup>
                              <m:r>
                                <a:rPr lang="en-US" i="1">
                                  <a:latin typeface="Cambria Math" panose="02040503050406030204" pitchFamily="18" charset="0"/>
                                </a:rPr>
                                <m:t>2</m:t>
                              </m:r>
                            </m:sup>
                          </m:sSup>
                        </m:e>
                      </m:rad>
                      <m:r>
                        <a:rPr lang="en-US" i="1">
                          <a:latin typeface="Cambria Math" panose="02040503050406030204" pitchFamily="18" charset="0"/>
                        </a:rPr>
                        <m:t>=</m:t>
                      </m:r>
                      <m:r>
                        <a:rPr lang="en-US" i="1">
                          <a:latin typeface="Cambria Math" panose="02040503050406030204" pitchFamily="18" charset="0"/>
                        </a:rPr>
                        <m:t>4</m:t>
                      </m:r>
                      <m:r>
                        <a:rPr lang="en-US" i="1">
                          <a:latin typeface="Cambria Math" panose="02040503050406030204" pitchFamily="18" charset="0"/>
                        </a:rPr>
                        <m:t>.</m:t>
                      </m:r>
                      <m:r>
                        <a:rPr lang="en-US" i="1">
                          <a:latin typeface="Cambria Math" panose="02040503050406030204" pitchFamily="18" charset="0"/>
                        </a:rPr>
                        <m:t>24</m:t>
                      </m:r>
                    </m:oMath>
                  </m:oMathPara>
                </a14:m>
                <a:endParaRPr lang="en-US" dirty="0"/>
              </a:p>
              <a:p>
                <a:pPr marL="0" indent="0">
                  <a:buNone/>
                </a:pPr>
                <a:r>
                  <a:rPr lang="en-US" i="1" dirty="0">
                    <a:latin typeface="Cambria Math" panose="02040503050406030204" pitchFamily="18" charset="0"/>
                  </a:rPr>
                  <a:t>			…</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0</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3</m:t>
                                </m:r>
                                <m:r>
                                  <a:rPr lang="en-US" i="1">
                                    <a:latin typeface="Cambria Math" panose="02040503050406030204" pitchFamily="18" charset="0"/>
                                  </a:rPr>
                                  <m:t>.</m:t>
                                </m:r>
                                <m:r>
                                  <a:rPr lang="en-US" i="1">
                                    <a:latin typeface="Cambria Math" panose="02040503050406030204" pitchFamily="18" charset="0"/>
                                  </a:rPr>
                                  <m:t>61</m:t>
                                </m:r>
                              </m:e>
                            </m:mr>
                            <m:mr>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83</m:t>
                                </m:r>
                              </m:e>
                            </m:mr>
                          </m:m>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5</m:t>
                                </m:r>
                              </m:e>
                            </m:mr>
                            <m:mr>
                              <m:e>
                                <m:r>
                                  <a:rPr lang="en-US" i="1">
                                    <a:latin typeface="Cambria Math" panose="02040503050406030204" pitchFamily="18" charset="0"/>
                                  </a:rPr>
                                  <m:t>   </m:t>
                                </m:r>
                                <m:r>
                                  <a:rPr lang="en-US" i="1">
                                    <a:latin typeface="Cambria Math" panose="02040503050406030204" pitchFamily="18" charset="0"/>
                                  </a:rPr>
                                  <m:t>4</m:t>
                                </m:r>
                                <m:r>
                                  <a:rPr lang="en-US" i="1">
                                    <a:latin typeface="Cambria Math" panose="02040503050406030204" pitchFamily="18" charset="0"/>
                                  </a:rPr>
                                  <m:t>.</m:t>
                                </m:r>
                                <m:r>
                                  <a:rPr lang="en-US" i="1">
                                    <a:latin typeface="Cambria Math" panose="02040503050406030204" pitchFamily="18" charset="0"/>
                                  </a:rPr>
                                  <m:t>24</m:t>
                                </m:r>
                              </m:e>
                            </m:mr>
                          </m:m>
                        </m:e>
                      </m:d>
                    </m:oMath>
                  </m:oMathPara>
                </a14:m>
                <a:endParaRPr lang="en-US" dirty="0"/>
              </a:p>
              <a:p>
                <a:pPr marL="0" indent="0">
                  <a:buNone/>
                </a:pPr>
                <a:r>
                  <a:rPr lang="en-US" dirty="0"/>
                  <a:t>Each column in this matrix symbolize an object, row a centroid. The elements are the distances from the object to the centroids. </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EBDE1814-64E1-4DCC-9400-332952F0ED7E}"/>
                  </a:ext>
                </a:extLst>
              </p:cNvPr>
              <p:cNvSpPr>
                <a:spLocks noGrp="1" noRot="1" noChangeAspect="1" noMove="1" noResize="1" noEditPoints="1" noAdjustHandles="1" noChangeArrowheads="1" noChangeShapeType="1" noTextEdit="1"/>
              </p:cNvSpPr>
              <p:nvPr>
                <p:ph idx="1"/>
              </p:nvPr>
            </p:nvSpPr>
            <p:spPr>
              <a:blipFill>
                <a:blip r:embed="rId2"/>
                <a:stretch>
                  <a:fillRect l="-1139" r="-207"/>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932AC1B8-FD13-4863-BBC5-5ECC86CE6432}"/>
              </a:ext>
            </a:extLst>
          </p:cNvPr>
          <p:cNvSpPr>
            <a:spLocks noGrp="1"/>
          </p:cNvSpPr>
          <p:nvPr>
            <p:ph type="body" sz="half" idx="2"/>
          </p:nvPr>
        </p:nvSpPr>
        <p:spPr/>
        <p:txBody>
          <a:bodyPr>
            <a:normAutofit/>
          </a:bodyPr>
          <a:lstStyle/>
          <a:p>
            <a:r>
              <a:rPr lang="en-US" sz="2800" dirty="0"/>
              <a:t>Classification : Calculate the distance of each object to the clusters centroid and assign it to the nearest cluster.</a:t>
            </a:r>
          </a:p>
          <a:p>
            <a:endParaRPr lang="en-US" dirty="0"/>
          </a:p>
        </p:txBody>
      </p:sp>
    </p:spTree>
    <p:extLst>
      <p:ext uri="{BB962C8B-B14F-4D97-AF65-F5344CB8AC3E}">
        <p14:creationId xmlns:p14="http://schemas.microsoft.com/office/powerpoint/2010/main" val="2785082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EC0F3-BFE9-4B52-9560-F919A6D753C7}"/>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F6E0D8-0276-459D-8190-12219281FC08}"/>
                  </a:ext>
                </a:extLst>
              </p:cNvPr>
              <p:cNvSpPr>
                <a:spLocks noGrp="1"/>
              </p:cNvSpPr>
              <p:nvPr>
                <p:ph idx="1"/>
              </p:nvPr>
            </p:nvSpPr>
            <p:spPr/>
            <p:txBody>
              <a:bodyPr/>
              <a:lstStyle/>
              <a:p>
                <a:pPr lvl="1"/>
                <a:r>
                  <a:rPr lang="en-US" sz="2800" dirty="0"/>
                  <a:t>Centroid update :  compute the new centroids given the current partition.</a:t>
                </a:r>
              </a:p>
              <a:p>
                <a:pPr marL="457200" lvl="1"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1</m:t>
                              </m:r>
                            </m:sub>
                          </m:sSub>
                        </m:e>
                        <m:sub>
                          <m:r>
                            <a:rPr lang="en-US" sz="2800" b="0" i="1" smtClean="0">
                              <a:latin typeface="Cambria Math" panose="02040503050406030204" pitchFamily="18" charset="0"/>
                            </a:rPr>
                            <m:t>𝑛𝑒𝑤</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1</m:t>
                          </m:r>
                        </m:e>
                      </m:d>
                    </m:oMath>
                  </m:oMathPara>
                </a14:m>
                <a:endParaRPr lang="en-US" sz="2800" b="0" dirty="0"/>
              </a:p>
              <a:p>
                <a:pPr marL="457200" lvl="1"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2</m:t>
                              </m:r>
                            </m:sub>
                          </m:sSub>
                        </m:e>
                        <m:sub>
                          <m:r>
                            <a:rPr lang="en-US" sz="2800" b="0" i="1" smtClean="0">
                              <a:latin typeface="Cambria Math" panose="02040503050406030204" pitchFamily="18" charset="0"/>
                            </a:rPr>
                            <m:t>𝑛𝑒𝑤</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m:t>
                              </m:r>
                              <m:r>
                                <a:rPr lang="en-US" sz="2800" b="0" i="1" smtClean="0">
                                  <a:latin typeface="Cambria Math" panose="02040503050406030204" pitchFamily="18" charset="0"/>
                                </a:rPr>
                                <m:t>+</m:t>
                              </m:r>
                              <m:r>
                                <a:rPr lang="en-US" sz="2800" b="0" i="1" smtClean="0">
                                  <a:latin typeface="Cambria Math" panose="02040503050406030204" pitchFamily="18" charset="0"/>
                                </a:rPr>
                                <m:t>4</m:t>
                              </m:r>
                              <m:r>
                                <a:rPr lang="en-US" sz="2800" b="0" i="1" smtClean="0">
                                  <a:latin typeface="Cambria Math" panose="02040503050406030204" pitchFamily="18" charset="0"/>
                                </a:rPr>
                                <m:t>+</m:t>
                              </m:r>
                              <m:r>
                                <a:rPr lang="en-US" sz="2800" b="0" i="1" smtClean="0">
                                  <a:latin typeface="Cambria Math" panose="02040503050406030204" pitchFamily="18" charset="0"/>
                                </a:rPr>
                                <m:t>5</m:t>
                              </m:r>
                            </m:num>
                            <m:den>
                              <m:r>
                                <a:rPr lang="en-US" sz="2800" b="0" i="1" smtClean="0">
                                  <a:latin typeface="Cambria Math" panose="02040503050406030204" pitchFamily="18" charset="0"/>
                                </a:rPr>
                                <m:t>3</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3</m:t>
                              </m:r>
                              <m:r>
                                <a:rPr lang="en-US" sz="2800" b="0" i="1" smtClean="0">
                                  <a:latin typeface="Cambria Math" panose="02040503050406030204" pitchFamily="18" charset="0"/>
                                </a:rPr>
                                <m:t>+</m:t>
                              </m:r>
                              <m:r>
                                <a:rPr lang="en-US" sz="2800" b="0" i="1" smtClean="0">
                                  <a:latin typeface="Cambria Math" panose="02040503050406030204" pitchFamily="18" charset="0"/>
                                </a:rPr>
                                <m:t>4</m:t>
                              </m:r>
                            </m:num>
                            <m:den>
                              <m:r>
                                <a:rPr lang="en-US" sz="2800" b="0" i="1" smtClean="0">
                                  <a:latin typeface="Cambria Math" panose="02040503050406030204" pitchFamily="18" charset="0"/>
                                </a:rPr>
                                <m:t>3</m:t>
                              </m:r>
                            </m:den>
                          </m:f>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11</m:t>
                          </m:r>
                        </m:num>
                        <m:den>
                          <m:r>
                            <a:rPr lang="en-US" sz="2800" b="0" i="1" smtClean="0">
                              <a:latin typeface="Cambria Math" panose="02040503050406030204" pitchFamily="18" charset="0"/>
                            </a:rPr>
                            <m:t>3</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8</m:t>
                          </m:r>
                        </m:num>
                        <m:den>
                          <m:r>
                            <a:rPr lang="en-US" sz="2800" b="0" i="1" smtClean="0">
                              <a:latin typeface="Cambria Math" panose="02040503050406030204" pitchFamily="18" charset="0"/>
                            </a:rPr>
                            <m:t>3</m:t>
                          </m:r>
                        </m:den>
                      </m:f>
                      <m:r>
                        <a:rPr lang="en-US" sz="2800" b="0" i="1" smtClean="0">
                          <a:latin typeface="Cambria Math" panose="02040503050406030204" pitchFamily="18" charset="0"/>
                        </a:rPr>
                        <m:t>)</m:t>
                      </m:r>
                    </m:oMath>
                  </m:oMathPara>
                </a14:m>
                <a:endParaRPr lang="en-US" sz="2800"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12F6E0D8-0276-459D-8190-12219281FC08}"/>
                  </a:ext>
                </a:extLst>
              </p:cNvPr>
              <p:cNvSpPr>
                <a:spLocks noGrp="1" noRot="1" noChangeAspect="1" noMove="1" noResize="1" noEditPoints="1" noAdjustHandles="1" noChangeArrowheads="1" noChangeShapeType="1" noTextEdit="1"/>
              </p:cNvSpPr>
              <p:nvPr>
                <p:ph idx="1"/>
              </p:nvPr>
            </p:nvSpPr>
            <p:spPr>
              <a:blipFill>
                <a:blip r:embed="rId2"/>
                <a:stretch>
                  <a:fillRect t="-2754" r="-554"/>
                </a:stretch>
              </a:blipFill>
            </p:spPr>
            <p:txBody>
              <a:bodyPr/>
              <a:lstStyle/>
              <a:p>
                <a:r>
                  <a:rPr lang="en-US">
                    <a:noFill/>
                  </a:rPr>
                  <a:t> </a:t>
                </a:r>
              </a:p>
            </p:txBody>
          </p:sp>
        </mc:Fallback>
      </mc:AlternateContent>
    </p:spTree>
    <p:extLst>
      <p:ext uri="{BB962C8B-B14F-4D97-AF65-F5344CB8AC3E}">
        <p14:creationId xmlns:p14="http://schemas.microsoft.com/office/powerpoint/2010/main" val="2720037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2683-C4DC-492C-8122-C3DE939F1EEA}"/>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E8D13F-6799-478A-B646-3097496A8C39}"/>
                  </a:ext>
                </a:extLst>
              </p:cNvPr>
              <p:cNvSpPr>
                <a:spLocks noGrp="1"/>
              </p:cNvSpPr>
              <p:nvPr>
                <p:ph idx="1"/>
              </p:nvPr>
            </p:nvSpPr>
            <p:spPr>
              <a:xfrm>
                <a:off x="1141412" y="2368757"/>
                <a:ext cx="9905999" cy="3541714"/>
              </a:xfrm>
            </p:spPr>
            <p:txBody>
              <a:bodyPr/>
              <a:lstStyle/>
              <a:p>
                <a:r>
                  <a:rPr lang="en-US" dirty="0"/>
                  <a:t>Convergence check : verify is new centroids are equal to last iteration’s centroids.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1</m:t>
                              </m:r>
                            </m:sub>
                            <m:sup>
                              <m:r>
                                <a:rPr lang="en-US" b="0" i="1" smtClean="0">
                                  <a:latin typeface="Cambria Math" panose="02040503050406030204" pitchFamily="18" charset="0"/>
                                </a:rPr>
                                <m:t>1</m:t>
                              </m:r>
                            </m:sup>
                          </m:sSubSup>
                        </m:e>
                        <m:sub>
                          <m:r>
                            <a:rPr lang="en-US" b="0" i="1" smtClean="0">
                              <a:latin typeface="Cambria Math" panose="02040503050406030204" pitchFamily="18" charset="0"/>
                            </a:rPr>
                            <m:t>𝑛𝑒𝑤</m:t>
                          </m:r>
                        </m:sub>
                      </m:sSub>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0</m:t>
                          </m:r>
                        </m:sup>
                      </m:sSubSup>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b="0" i="1" smtClean="0">
                                  <a:latin typeface="Cambria Math" panose="02040503050406030204" pitchFamily="18" charset="0"/>
                                </a:rPr>
                                <m:t>2</m:t>
                              </m:r>
                            </m:sub>
                            <m:sup>
                              <m:r>
                                <a:rPr lang="en-US" i="1">
                                  <a:latin typeface="Cambria Math" panose="02040503050406030204" pitchFamily="18" charset="0"/>
                                </a:rPr>
                                <m:t>1</m:t>
                              </m:r>
                            </m:sup>
                          </m:sSubSup>
                        </m:e>
                        <m:sub>
                          <m:r>
                            <a:rPr lang="en-US" i="1">
                              <a:latin typeface="Cambria Math" panose="02040503050406030204" pitchFamily="18" charset="0"/>
                            </a:rPr>
                            <m:t>𝑛𝑒𝑤</m:t>
                          </m:r>
                        </m:sub>
                      </m:sSub>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0</m:t>
                          </m:r>
                        </m:sup>
                      </m:sSubSup>
                    </m:oMath>
                  </m:oMathPara>
                </a14:m>
                <a:endParaRPr lang="en-US" dirty="0">
                  <a:ea typeface="Cambria Math" panose="02040503050406030204" pitchFamily="18" charset="0"/>
                </a:endParaRPr>
              </a:p>
              <a:p>
                <a:r>
                  <a:rPr lang="en-US" dirty="0">
                    <a:ea typeface="Cambria Math" panose="02040503050406030204" pitchFamily="18" charset="0"/>
                  </a:rPr>
                  <a:t>Return to classification step.</a:t>
                </a:r>
              </a:p>
              <a:p>
                <a:pPr marL="0" indent="0">
                  <a:buNone/>
                </a:pPr>
                <a:endParaRPr lang="en-US" b="0" dirty="0">
                  <a:ea typeface="Cambria Math" panose="02040503050406030204" pitchFamily="18" charset="0"/>
                </a:endParaRPr>
              </a:p>
              <a:p>
                <a:pPr marL="0" indent="0">
                  <a:buNone/>
                </a:pPr>
                <a:endParaRPr lang="en-US" b="0" dirty="0">
                  <a:ea typeface="Cambria Math" panose="020405030504060302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E3E8D13F-6799-478A-B646-3097496A8C39}"/>
                  </a:ext>
                </a:extLst>
              </p:cNvPr>
              <p:cNvSpPr>
                <a:spLocks noGrp="1" noRot="1" noChangeAspect="1" noMove="1" noResize="1" noEditPoints="1" noAdjustHandles="1" noChangeArrowheads="1" noChangeShapeType="1" noTextEdit="1"/>
              </p:cNvSpPr>
              <p:nvPr>
                <p:ph idx="1"/>
              </p:nvPr>
            </p:nvSpPr>
            <p:spPr>
              <a:xfrm>
                <a:off x="1141412" y="2368757"/>
                <a:ext cx="9905999" cy="3541714"/>
              </a:xfrm>
              <a:blipFill>
                <a:blip r:embed="rId2"/>
                <a:stretch>
                  <a:fillRect l="-1231" t="-2410"/>
                </a:stretch>
              </a:blipFill>
            </p:spPr>
            <p:txBody>
              <a:bodyPr/>
              <a:lstStyle/>
              <a:p>
                <a:r>
                  <a:rPr lang="en-US">
                    <a:noFill/>
                  </a:rPr>
                  <a:t> </a:t>
                </a:r>
              </a:p>
            </p:txBody>
          </p:sp>
        </mc:Fallback>
      </mc:AlternateContent>
    </p:spTree>
    <p:extLst>
      <p:ext uri="{BB962C8B-B14F-4D97-AF65-F5344CB8AC3E}">
        <p14:creationId xmlns:p14="http://schemas.microsoft.com/office/powerpoint/2010/main" val="2398763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91893-82AD-438E-8443-7613DA0242B4}"/>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E35B76-58A6-4A40-BA90-F1B015288B84}"/>
                  </a:ext>
                </a:extLst>
              </p:cNvPr>
              <p:cNvSpPr>
                <a:spLocks noGrp="1"/>
              </p:cNvSpPr>
              <p:nvPr>
                <p:ph idx="1"/>
              </p:nvPr>
            </p:nvSpPr>
            <p:spPr/>
            <p:txBody>
              <a:bodyPr/>
              <a:lstStyle/>
              <a:p>
                <a:r>
                  <a:rPr lang="en-US" dirty="0"/>
                  <a:t>Centroids after iteration 1 :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1</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2</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11</m:t>
                        </m:r>
                      </m:num>
                      <m:den>
                        <m:r>
                          <a:rPr lang="en-US" b="0" i="1" smtClean="0">
                            <a:latin typeface="Cambria Math" panose="02040503050406030204" pitchFamily="18" charset="0"/>
                          </a:rPr>
                          <m:t>3</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8</m:t>
                        </m:r>
                      </m:num>
                      <m:den>
                        <m:r>
                          <a:rPr lang="en-US" b="0" i="1" smtClean="0">
                            <a:latin typeface="Cambria Math" panose="02040503050406030204" pitchFamily="18" charset="0"/>
                          </a:rPr>
                          <m:t>3</m:t>
                        </m:r>
                      </m:den>
                    </m:f>
                    <m:r>
                      <a:rPr lang="en-US" b="0" i="1" smtClean="0">
                        <a:latin typeface="Cambria Math" panose="02040503050406030204" pitchFamily="18" charset="0"/>
                      </a:rPr>
                      <m:t>)</m:t>
                    </m:r>
                  </m:oMath>
                </a14:m>
                <a:endParaRPr lang="en-US" dirty="0"/>
              </a:p>
              <a:p>
                <a:r>
                  <a:rPr lang="en-US" dirty="0"/>
                  <a:t>Centroids after iteration 2 :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1</m:t>
                        </m:r>
                      </m:sub>
                      <m:sup>
                        <m:r>
                          <a:rPr lang="en-US" b="0" i="1" smtClean="0">
                            <a:latin typeface="Cambria Math" panose="02040503050406030204" pitchFamily="18" charset="0"/>
                          </a:rPr>
                          <m:t>2</m:t>
                        </m:r>
                      </m:sup>
                    </m:sSubSup>
                    <m:r>
                      <a:rPr lang="en-US" i="1">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2</m:t>
                        </m:r>
                      </m:sub>
                      <m:sup>
                        <m:r>
                          <a:rPr lang="en-US" b="0" i="1" smtClean="0">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9</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7</m:t>
                        </m:r>
                      </m:num>
                      <m:den>
                        <m:r>
                          <a:rPr lang="en-US" i="1">
                            <a:latin typeface="Cambria Math" panose="02040503050406030204" pitchFamily="18" charset="0"/>
                          </a:rPr>
                          <m:t>2</m:t>
                        </m:r>
                      </m:den>
                    </m:f>
                    <m:r>
                      <a:rPr lang="en-US" i="1">
                        <a:latin typeface="Cambria Math" panose="02040503050406030204" pitchFamily="18" charset="0"/>
                      </a:rPr>
                      <m:t>)</m:t>
                    </m:r>
                  </m:oMath>
                </a14:m>
                <a:endParaRPr lang="en-US" dirty="0"/>
              </a:p>
              <a:p>
                <a:r>
                  <a:rPr lang="en-US" dirty="0"/>
                  <a:t>Centroids after iteration 3 :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1</m:t>
                        </m:r>
                      </m:sub>
                      <m:sup>
                        <m:r>
                          <a:rPr lang="en-US" b="0" i="1" smtClean="0">
                            <a:latin typeface="Cambria Math" panose="02040503050406030204" pitchFamily="18" charset="0"/>
                          </a:rPr>
                          <m:t>3</m:t>
                        </m:r>
                      </m:sup>
                    </m:sSubSup>
                    <m:r>
                      <a:rPr lang="en-US" i="1">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2</m:t>
                        </m:r>
                      </m:sub>
                      <m:sup>
                        <m:r>
                          <a:rPr lang="en-US" b="0" i="1" smtClean="0">
                            <a:latin typeface="Cambria Math" panose="02040503050406030204" pitchFamily="18" charset="0"/>
                          </a:rPr>
                          <m:t>3</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9</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7</m:t>
                        </m:r>
                      </m:num>
                      <m:den>
                        <m:r>
                          <a:rPr lang="en-US" i="1">
                            <a:latin typeface="Cambria Math" panose="02040503050406030204" pitchFamily="18" charset="0"/>
                          </a:rPr>
                          <m:t>2</m:t>
                        </m:r>
                      </m:den>
                    </m:f>
                    <m:r>
                      <a:rPr lang="en-US" i="1">
                        <a:latin typeface="Cambria Math" panose="02040503050406030204" pitchFamily="18" charset="0"/>
                      </a:rPr>
                      <m:t>)</m:t>
                    </m:r>
                  </m:oMath>
                </a14:m>
                <a:endParaRPr lang="en-US" dirty="0"/>
              </a:p>
              <a:p>
                <a:pPr>
                  <a:buFont typeface="Wingdings" panose="05000000000000000000" pitchFamily="2" charset="2"/>
                  <a:buChar char="Ø"/>
                </a:pPr>
                <a:r>
                  <a:rPr lang="en-US" b="0" dirty="0">
                    <a:latin typeface="Cambria Math" panose="02040503050406030204" pitchFamily="18" charset="0"/>
                    <a:ea typeface="Cambria Math" panose="02040503050406030204" pitchFamily="18" charset="0"/>
                  </a:rPr>
                  <a:t>The results show that :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3</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 ,</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3</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oMath>
                </a14:m>
                <a:r>
                  <a:rPr lang="en-US" b="0" dirty="0">
                    <a:latin typeface="Cambria Math" panose="02040503050406030204" pitchFamily="18" charset="0"/>
                    <a:ea typeface="Cambria Math" panose="02040503050406030204" pitchFamily="18" charset="0"/>
                  </a:rPr>
                  <a:t> </a:t>
                </a:r>
              </a:p>
              <a:p>
                <a:pPr>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The algorithm has achieved convergence.</a:t>
                </a:r>
                <a:endParaRPr lang="en-US" b="0" dirty="0">
                  <a:latin typeface="Cambria Math" panose="02040503050406030204" pitchFamily="18" charset="0"/>
                  <a:ea typeface="Cambria Math" panose="02040503050406030204" pitchFamily="18" charset="0"/>
                </a:endParaRPr>
              </a:p>
              <a:p>
                <a:pPr marL="0" indent="0">
                  <a:buNone/>
                </a:pPr>
                <a:endParaRPr lang="en-US" dirty="0">
                  <a:ea typeface="Cambria Math" panose="020405030504060302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6AE35B76-58A6-4A40-BA90-F1B015288B84}"/>
                  </a:ext>
                </a:extLst>
              </p:cNvPr>
              <p:cNvSpPr>
                <a:spLocks noGrp="1" noRot="1" noChangeAspect="1" noMove="1" noResize="1" noEditPoints="1" noAdjustHandles="1" noChangeArrowheads="1" noChangeShapeType="1" noTextEdit="1"/>
              </p:cNvSpPr>
              <p:nvPr>
                <p:ph idx="1"/>
              </p:nvPr>
            </p:nvSpPr>
            <p:spPr>
              <a:blipFill>
                <a:blip r:embed="rId2"/>
                <a:stretch>
                  <a:fillRect l="-1231" b="-516"/>
                </a:stretch>
              </a:blipFill>
            </p:spPr>
            <p:txBody>
              <a:bodyPr/>
              <a:lstStyle/>
              <a:p>
                <a:r>
                  <a:rPr lang="en-US">
                    <a:noFill/>
                  </a:rPr>
                  <a:t> </a:t>
                </a:r>
              </a:p>
            </p:txBody>
          </p:sp>
        </mc:Fallback>
      </mc:AlternateContent>
    </p:spTree>
    <p:extLst>
      <p:ext uri="{BB962C8B-B14F-4D97-AF65-F5344CB8AC3E}">
        <p14:creationId xmlns:p14="http://schemas.microsoft.com/office/powerpoint/2010/main" val="2363572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040B-3C84-437B-AD03-C339318B5A58}"/>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0BC8B0DE-1E89-4B5B-B8D3-9B2AC630E48F}"/>
              </a:ext>
            </a:extLst>
          </p:cNvPr>
          <p:cNvSpPr>
            <a:spLocks noGrp="1"/>
          </p:cNvSpPr>
          <p:nvPr>
            <p:ph idx="1"/>
          </p:nvPr>
        </p:nvSpPr>
        <p:spPr/>
        <p:txBody>
          <a:bodyPr/>
          <a:lstStyle/>
          <a:p>
            <a:r>
              <a:rPr lang="en-US" dirty="0"/>
              <a:t>The k means algorithm although simple, could take several iterations to converge. Furthermore, for large data sets, running the algorithm in software level (for example in </a:t>
            </a:r>
            <a:r>
              <a:rPr lang="en-US" dirty="0" err="1"/>
              <a:t>Matlab</a:t>
            </a:r>
            <a:r>
              <a:rPr lang="en-US" dirty="0"/>
              <a:t>) could result in large latency and consume a lot of resources from the processor.</a:t>
            </a:r>
          </a:p>
          <a:p>
            <a:pPr marL="0" indent="0">
              <a:buNone/>
            </a:pPr>
            <a:endParaRPr lang="en-US" dirty="0"/>
          </a:p>
        </p:txBody>
      </p:sp>
    </p:spTree>
    <p:extLst>
      <p:ext uri="{BB962C8B-B14F-4D97-AF65-F5344CB8AC3E}">
        <p14:creationId xmlns:p14="http://schemas.microsoft.com/office/powerpoint/2010/main" val="4213617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034D4-E4BE-4E43-9C72-7152B453DD73}"/>
              </a:ext>
            </a:extLst>
          </p:cNvPr>
          <p:cNvSpPr>
            <a:spLocks noGrp="1"/>
          </p:cNvSpPr>
          <p:nvPr>
            <p:ph type="title"/>
          </p:nvPr>
        </p:nvSpPr>
        <p:spPr/>
        <p:txBody>
          <a:bodyPr/>
          <a:lstStyle/>
          <a:p>
            <a:r>
              <a:rPr lang="en-US" dirty="0"/>
              <a:t>Possible solution</a:t>
            </a:r>
          </a:p>
        </p:txBody>
      </p:sp>
      <p:sp>
        <p:nvSpPr>
          <p:cNvPr id="3" name="Content Placeholder 2">
            <a:extLst>
              <a:ext uri="{FF2B5EF4-FFF2-40B4-BE49-F238E27FC236}">
                <a16:creationId xmlns:a16="http://schemas.microsoft.com/office/drawing/2014/main" id="{BB6E8C4B-44DB-4B2A-BC38-D27CB768244A}"/>
              </a:ext>
            </a:extLst>
          </p:cNvPr>
          <p:cNvSpPr>
            <a:spLocks noGrp="1"/>
          </p:cNvSpPr>
          <p:nvPr>
            <p:ph idx="1"/>
          </p:nvPr>
        </p:nvSpPr>
        <p:spPr/>
        <p:txBody>
          <a:bodyPr/>
          <a:lstStyle/>
          <a:p>
            <a:r>
              <a:rPr lang="en-US" dirty="0"/>
              <a:t>The main solution for accelerating the running time of the algorithm and saving resources is to build an dedicated component in hardware level in order to handle the task.</a:t>
            </a:r>
          </a:p>
        </p:txBody>
      </p:sp>
    </p:spTree>
    <p:extLst>
      <p:ext uri="{BB962C8B-B14F-4D97-AF65-F5344CB8AC3E}">
        <p14:creationId xmlns:p14="http://schemas.microsoft.com/office/powerpoint/2010/main" val="1097050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23B52-CD59-4B14-9C91-546826C58346}"/>
              </a:ext>
            </a:extLst>
          </p:cNvPr>
          <p:cNvSpPr>
            <a:spLocks noGrp="1"/>
          </p:cNvSpPr>
          <p:nvPr>
            <p:ph type="title"/>
          </p:nvPr>
        </p:nvSpPr>
        <p:spPr/>
        <p:txBody>
          <a:bodyPr/>
          <a:lstStyle/>
          <a:p>
            <a:r>
              <a:rPr lang="en-US" dirty="0"/>
              <a:t>The chosen solution - K means accelerator</a:t>
            </a:r>
          </a:p>
        </p:txBody>
      </p:sp>
      <p:sp>
        <p:nvSpPr>
          <p:cNvPr id="3" name="Content Placeholder 2">
            <a:extLst>
              <a:ext uri="{FF2B5EF4-FFF2-40B4-BE49-F238E27FC236}">
                <a16:creationId xmlns:a16="http://schemas.microsoft.com/office/drawing/2014/main" id="{A1B9C65D-10D1-4295-8ECD-097FBA173B74}"/>
              </a:ext>
            </a:extLst>
          </p:cNvPr>
          <p:cNvSpPr>
            <a:spLocks noGrp="1"/>
          </p:cNvSpPr>
          <p:nvPr>
            <p:ph idx="1"/>
          </p:nvPr>
        </p:nvSpPr>
        <p:spPr/>
        <p:txBody>
          <a:bodyPr>
            <a:normAutofit lnSpcReduction="10000"/>
          </a:bodyPr>
          <a:lstStyle/>
          <a:p>
            <a:r>
              <a:rPr lang="en-US" dirty="0"/>
              <a:t>The paper which is the base for this project, “</a:t>
            </a:r>
            <a:r>
              <a:rPr lang="en-US" i="1" dirty="0"/>
              <a:t>FPGA Implementation of K-means Algorithm for Bioinformatics Application: An Accelerated Approach to Clustering Microarray Data</a:t>
            </a:r>
            <a:r>
              <a:rPr lang="en-US" dirty="0"/>
              <a:t>” by </a:t>
            </a:r>
            <a:r>
              <a:rPr lang="en-US" dirty="0" err="1"/>
              <a:t>Hanaa</a:t>
            </a:r>
            <a:r>
              <a:rPr lang="en-US" dirty="0"/>
              <a:t> M. Hussain, Khaled </a:t>
            </a:r>
            <a:r>
              <a:rPr lang="en-US" dirty="0" err="1"/>
              <a:t>Benkrid</a:t>
            </a:r>
            <a:r>
              <a:rPr lang="en-US" dirty="0"/>
              <a:t>, </a:t>
            </a:r>
            <a:r>
              <a:rPr lang="en-US" dirty="0" err="1"/>
              <a:t>Huseyin</a:t>
            </a:r>
            <a:r>
              <a:rPr lang="en-US" dirty="0"/>
              <a:t> </a:t>
            </a:r>
            <a:r>
              <a:rPr lang="en-US" dirty="0" err="1"/>
              <a:t>Seker</a:t>
            </a:r>
            <a:r>
              <a:rPr lang="en-US" dirty="0"/>
              <a:t>, Ahmet T. Erdogan.</a:t>
            </a:r>
          </a:p>
          <a:p>
            <a:r>
              <a:rPr lang="en-US" dirty="0"/>
              <a:t>The motivation of the paper is the acceleration of the K means algorithm in order to process Microarrays which is a technique used in genome experiments to measure expression level of many thousands of genes simultaneously.</a:t>
            </a:r>
          </a:p>
        </p:txBody>
      </p:sp>
    </p:spTree>
    <p:extLst>
      <p:ext uri="{BB962C8B-B14F-4D97-AF65-F5344CB8AC3E}">
        <p14:creationId xmlns:p14="http://schemas.microsoft.com/office/powerpoint/2010/main" val="687100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76" name="Rectangle 9">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088E0C-C65B-459A-A7EC-4F93544A3E18}"/>
              </a:ext>
            </a:extLst>
          </p:cNvPr>
          <p:cNvSpPr>
            <a:spLocks noGrp="1"/>
          </p:cNvSpPr>
          <p:nvPr>
            <p:ph type="title"/>
          </p:nvPr>
        </p:nvSpPr>
        <p:spPr>
          <a:xfrm>
            <a:off x="1141413" y="618518"/>
            <a:ext cx="9905998" cy="1478570"/>
          </a:xfrm>
        </p:spPr>
        <p:txBody>
          <a:bodyPr>
            <a:normAutofit/>
          </a:bodyPr>
          <a:lstStyle/>
          <a:p>
            <a:r>
              <a:rPr lang="en-US"/>
              <a:t>What has been accomplished</a:t>
            </a:r>
            <a:endParaRPr lang="en-US" dirty="0"/>
          </a:p>
        </p:txBody>
      </p:sp>
      <p:graphicFrame>
        <p:nvGraphicFramePr>
          <p:cNvPr id="77" name="Content Placeholder 2">
            <a:extLst>
              <a:ext uri="{FF2B5EF4-FFF2-40B4-BE49-F238E27FC236}">
                <a16:creationId xmlns:a16="http://schemas.microsoft.com/office/drawing/2014/main" id="{EAE9B82D-12E8-43FF-B8AF-5A79EBC74FFC}"/>
              </a:ext>
            </a:extLst>
          </p:cNvPr>
          <p:cNvGraphicFramePr>
            <a:graphicFrameLocks noGrp="1"/>
          </p:cNvGraphicFramePr>
          <p:nvPr>
            <p:ph idx="1"/>
            <p:extLst>
              <p:ext uri="{D42A27DB-BD31-4B8C-83A1-F6EECF244321}">
                <p14:modId xmlns:p14="http://schemas.microsoft.com/office/powerpoint/2010/main" val="2878303385"/>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7479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67" name="Rectangle 66">
            <a:extLst>
              <a:ext uri="{FF2B5EF4-FFF2-40B4-BE49-F238E27FC236}">
                <a16:creationId xmlns:a16="http://schemas.microsoft.com/office/drawing/2014/main" id="{34106153-7990-4956-BD26-A04A03006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BDEA11A5-20BA-4650-A324-47C0465FF5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71" name="Group 70">
            <a:extLst>
              <a:ext uri="{FF2B5EF4-FFF2-40B4-BE49-F238E27FC236}">
                <a16:creationId xmlns:a16="http://schemas.microsoft.com/office/drawing/2014/main" id="{866FCB64-0A37-46EB-8A9B-EC0C4C000A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2" name="Rectangle 5">
              <a:extLst>
                <a:ext uri="{FF2B5EF4-FFF2-40B4-BE49-F238E27FC236}">
                  <a16:creationId xmlns:a16="http://schemas.microsoft.com/office/drawing/2014/main" id="{8A162E18-5BEB-4E42-9B10-A1FDF6A0B8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3" name="Freeform 6">
              <a:extLst>
                <a:ext uri="{FF2B5EF4-FFF2-40B4-BE49-F238E27FC236}">
                  <a16:creationId xmlns:a16="http://schemas.microsoft.com/office/drawing/2014/main" id="{7BB781C9-EC32-45FE-ACE7-C24F128C4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7">
              <a:extLst>
                <a:ext uri="{FF2B5EF4-FFF2-40B4-BE49-F238E27FC236}">
                  <a16:creationId xmlns:a16="http://schemas.microsoft.com/office/drawing/2014/main" id="{927C5647-36E8-4A20-86D4-47831D50CF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Rectangle 8">
              <a:extLst>
                <a:ext uri="{FF2B5EF4-FFF2-40B4-BE49-F238E27FC236}">
                  <a16:creationId xmlns:a16="http://schemas.microsoft.com/office/drawing/2014/main" id="{62F2AF20-CBBE-4249-B9E2-D6B30191CF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6" name="Freeform 9">
              <a:extLst>
                <a:ext uri="{FF2B5EF4-FFF2-40B4-BE49-F238E27FC236}">
                  <a16:creationId xmlns:a16="http://schemas.microsoft.com/office/drawing/2014/main" id="{731C1229-F8A7-4B36-A52B-98A65EF869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0">
              <a:extLst>
                <a:ext uri="{FF2B5EF4-FFF2-40B4-BE49-F238E27FC236}">
                  <a16:creationId xmlns:a16="http://schemas.microsoft.com/office/drawing/2014/main" id="{609AC686-2DBB-4D82-866C-9FF222BDD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1">
              <a:extLst>
                <a:ext uri="{FF2B5EF4-FFF2-40B4-BE49-F238E27FC236}">
                  <a16:creationId xmlns:a16="http://schemas.microsoft.com/office/drawing/2014/main" id="{F899E6EB-BCDD-45D2-BF4B-9CA3A2798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2">
              <a:extLst>
                <a:ext uri="{FF2B5EF4-FFF2-40B4-BE49-F238E27FC236}">
                  <a16:creationId xmlns:a16="http://schemas.microsoft.com/office/drawing/2014/main" id="{BBD3AAC8-2330-4FAB-8E31-3D50AD954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3">
              <a:extLst>
                <a:ext uri="{FF2B5EF4-FFF2-40B4-BE49-F238E27FC236}">
                  <a16:creationId xmlns:a16="http://schemas.microsoft.com/office/drawing/2014/main" id="{6B54F723-A70A-4865-A560-7850498A1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4">
              <a:extLst>
                <a:ext uri="{FF2B5EF4-FFF2-40B4-BE49-F238E27FC236}">
                  <a16:creationId xmlns:a16="http://schemas.microsoft.com/office/drawing/2014/main" id="{9B911CCD-C9A2-4DC8-A278-3C6FD76A7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5">
              <a:extLst>
                <a:ext uri="{FF2B5EF4-FFF2-40B4-BE49-F238E27FC236}">
                  <a16:creationId xmlns:a16="http://schemas.microsoft.com/office/drawing/2014/main" id="{D559B729-03FB-435D-89BF-AF57A801B3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6">
              <a:extLst>
                <a:ext uri="{FF2B5EF4-FFF2-40B4-BE49-F238E27FC236}">
                  <a16:creationId xmlns:a16="http://schemas.microsoft.com/office/drawing/2014/main" id="{D1C90213-0F60-4268-BE48-8221E61614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7">
              <a:extLst>
                <a:ext uri="{FF2B5EF4-FFF2-40B4-BE49-F238E27FC236}">
                  <a16:creationId xmlns:a16="http://schemas.microsoft.com/office/drawing/2014/main" id="{A7A6A293-A06F-48B8-865A-3F65287B8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8">
              <a:extLst>
                <a:ext uri="{FF2B5EF4-FFF2-40B4-BE49-F238E27FC236}">
                  <a16:creationId xmlns:a16="http://schemas.microsoft.com/office/drawing/2014/main" id="{8F6861B5-AAA4-4017-929E-1FD1CA106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9">
              <a:extLst>
                <a:ext uri="{FF2B5EF4-FFF2-40B4-BE49-F238E27FC236}">
                  <a16:creationId xmlns:a16="http://schemas.microsoft.com/office/drawing/2014/main" id="{D776D07C-2081-4DD3-A464-40F3CA41A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0">
              <a:extLst>
                <a:ext uri="{FF2B5EF4-FFF2-40B4-BE49-F238E27FC236}">
                  <a16:creationId xmlns:a16="http://schemas.microsoft.com/office/drawing/2014/main" id="{BBC236D6-77E5-4B3C-92D7-D708B237DB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1">
              <a:extLst>
                <a:ext uri="{FF2B5EF4-FFF2-40B4-BE49-F238E27FC236}">
                  <a16:creationId xmlns:a16="http://schemas.microsoft.com/office/drawing/2014/main" id="{8064714E-7ADE-4BD9-8981-34C135762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2">
              <a:extLst>
                <a:ext uri="{FF2B5EF4-FFF2-40B4-BE49-F238E27FC236}">
                  <a16:creationId xmlns:a16="http://schemas.microsoft.com/office/drawing/2014/main" id="{2FD1F23F-B1EE-46F5-B460-924E54A70D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3">
              <a:extLst>
                <a:ext uri="{FF2B5EF4-FFF2-40B4-BE49-F238E27FC236}">
                  <a16:creationId xmlns:a16="http://schemas.microsoft.com/office/drawing/2014/main" id="{9699361A-3AFF-4826-B99C-0354EAB079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4">
              <a:extLst>
                <a:ext uri="{FF2B5EF4-FFF2-40B4-BE49-F238E27FC236}">
                  <a16:creationId xmlns:a16="http://schemas.microsoft.com/office/drawing/2014/main" id="{B272F7B1-7BE2-4FC9-BB91-207EFD9E65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5">
              <a:extLst>
                <a:ext uri="{FF2B5EF4-FFF2-40B4-BE49-F238E27FC236}">
                  <a16:creationId xmlns:a16="http://schemas.microsoft.com/office/drawing/2014/main" id="{CDE59C1F-AFD9-4DD5-B04A-9EB2AAED5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6">
              <a:extLst>
                <a:ext uri="{FF2B5EF4-FFF2-40B4-BE49-F238E27FC236}">
                  <a16:creationId xmlns:a16="http://schemas.microsoft.com/office/drawing/2014/main" id="{1551E418-6CD4-4320-8224-F084039C5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7">
              <a:extLst>
                <a:ext uri="{FF2B5EF4-FFF2-40B4-BE49-F238E27FC236}">
                  <a16:creationId xmlns:a16="http://schemas.microsoft.com/office/drawing/2014/main" id="{1F27D4B1-EBD4-4BC9-AC2E-3AD616C84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8">
              <a:extLst>
                <a:ext uri="{FF2B5EF4-FFF2-40B4-BE49-F238E27FC236}">
                  <a16:creationId xmlns:a16="http://schemas.microsoft.com/office/drawing/2014/main" id="{C42B8D84-898A-4F76-A0F2-5699ED72BC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9">
              <a:extLst>
                <a:ext uri="{FF2B5EF4-FFF2-40B4-BE49-F238E27FC236}">
                  <a16:creationId xmlns:a16="http://schemas.microsoft.com/office/drawing/2014/main" id="{B440932E-7985-4BA6-9899-F22A64485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0">
              <a:extLst>
                <a:ext uri="{FF2B5EF4-FFF2-40B4-BE49-F238E27FC236}">
                  <a16:creationId xmlns:a16="http://schemas.microsoft.com/office/drawing/2014/main" id="{4B8CE969-CA1A-48CB-8588-4146F41F33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1">
              <a:extLst>
                <a:ext uri="{FF2B5EF4-FFF2-40B4-BE49-F238E27FC236}">
                  <a16:creationId xmlns:a16="http://schemas.microsoft.com/office/drawing/2014/main" id="{138A4875-4593-4894-89D5-DFCFF0EED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2">
              <a:extLst>
                <a:ext uri="{FF2B5EF4-FFF2-40B4-BE49-F238E27FC236}">
                  <a16:creationId xmlns:a16="http://schemas.microsoft.com/office/drawing/2014/main" id="{F079F26B-58E4-494E-A8BA-3F054F1F3B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Rectangle 33">
              <a:extLst>
                <a:ext uri="{FF2B5EF4-FFF2-40B4-BE49-F238E27FC236}">
                  <a16:creationId xmlns:a16="http://schemas.microsoft.com/office/drawing/2014/main" id="{04C9ECC5-BB4A-4417-B874-B75953F84F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1" name="Freeform 34">
              <a:extLst>
                <a:ext uri="{FF2B5EF4-FFF2-40B4-BE49-F238E27FC236}">
                  <a16:creationId xmlns:a16="http://schemas.microsoft.com/office/drawing/2014/main" id="{4CCCF285-B51D-4A2F-8384-830A391711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5">
              <a:extLst>
                <a:ext uri="{FF2B5EF4-FFF2-40B4-BE49-F238E27FC236}">
                  <a16:creationId xmlns:a16="http://schemas.microsoft.com/office/drawing/2014/main" id="{BD6C6299-A09A-47DF-8A96-69D39FCA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6">
              <a:extLst>
                <a:ext uri="{FF2B5EF4-FFF2-40B4-BE49-F238E27FC236}">
                  <a16:creationId xmlns:a16="http://schemas.microsoft.com/office/drawing/2014/main" id="{EE60C4B9-C404-42CD-8E94-70D4DC16A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7">
              <a:extLst>
                <a:ext uri="{FF2B5EF4-FFF2-40B4-BE49-F238E27FC236}">
                  <a16:creationId xmlns:a16="http://schemas.microsoft.com/office/drawing/2014/main" id="{52BD4447-C1EB-4798-8764-AB93EA9303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8">
              <a:extLst>
                <a:ext uri="{FF2B5EF4-FFF2-40B4-BE49-F238E27FC236}">
                  <a16:creationId xmlns:a16="http://schemas.microsoft.com/office/drawing/2014/main" id="{50411559-C414-4F7C-BC6C-69F87BC9C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9">
              <a:extLst>
                <a:ext uri="{FF2B5EF4-FFF2-40B4-BE49-F238E27FC236}">
                  <a16:creationId xmlns:a16="http://schemas.microsoft.com/office/drawing/2014/main" id="{64737770-BB27-41C0-95CB-529054508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0">
              <a:extLst>
                <a:ext uri="{FF2B5EF4-FFF2-40B4-BE49-F238E27FC236}">
                  <a16:creationId xmlns:a16="http://schemas.microsoft.com/office/drawing/2014/main" id="{28929FDB-16CF-4165-B32A-EB673EFB7C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41">
              <a:extLst>
                <a:ext uri="{FF2B5EF4-FFF2-40B4-BE49-F238E27FC236}">
                  <a16:creationId xmlns:a16="http://schemas.microsoft.com/office/drawing/2014/main" id="{D8C82883-237C-4209-9545-E832FEE3A8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2">
              <a:extLst>
                <a:ext uri="{FF2B5EF4-FFF2-40B4-BE49-F238E27FC236}">
                  <a16:creationId xmlns:a16="http://schemas.microsoft.com/office/drawing/2014/main" id="{F1A52653-BD09-4D65-B05C-2AF4A6473A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3">
              <a:extLst>
                <a:ext uri="{FF2B5EF4-FFF2-40B4-BE49-F238E27FC236}">
                  <a16:creationId xmlns:a16="http://schemas.microsoft.com/office/drawing/2014/main" id="{30724E80-2FD3-4E4A-A3EA-18A4C8886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4">
              <a:extLst>
                <a:ext uri="{FF2B5EF4-FFF2-40B4-BE49-F238E27FC236}">
                  <a16:creationId xmlns:a16="http://schemas.microsoft.com/office/drawing/2014/main" id="{F1B978C7-7BC5-4F73-8B02-66A3CF67CE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Rectangle 45">
              <a:extLst>
                <a:ext uri="{FF2B5EF4-FFF2-40B4-BE49-F238E27FC236}">
                  <a16:creationId xmlns:a16="http://schemas.microsoft.com/office/drawing/2014/main" id="{799F0CED-DF8F-4350-A036-1981FBE5968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3" name="Freeform 46">
              <a:extLst>
                <a:ext uri="{FF2B5EF4-FFF2-40B4-BE49-F238E27FC236}">
                  <a16:creationId xmlns:a16="http://schemas.microsoft.com/office/drawing/2014/main" id="{9F4DD366-0E86-4E99-9557-496E88B42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47">
              <a:extLst>
                <a:ext uri="{FF2B5EF4-FFF2-40B4-BE49-F238E27FC236}">
                  <a16:creationId xmlns:a16="http://schemas.microsoft.com/office/drawing/2014/main" id="{78BB3321-D5DC-4951-AB38-0C54E3D01D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48">
              <a:extLst>
                <a:ext uri="{FF2B5EF4-FFF2-40B4-BE49-F238E27FC236}">
                  <a16:creationId xmlns:a16="http://schemas.microsoft.com/office/drawing/2014/main" id="{955E548C-7F86-45B2-A0D2-03EAC578D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49">
              <a:extLst>
                <a:ext uri="{FF2B5EF4-FFF2-40B4-BE49-F238E27FC236}">
                  <a16:creationId xmlns:a16="http://schemas.microsoft.com/office/drawing/2014/main" id="{0013F508-5E69-4911-AD93-4ABE3E7C56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0">
              <a:extLst>
                <a:ext uri="{FF2B5EF4-FFF2-40B4-BE49-F238E27FC236}">
                  <a16:creationId xmlns:a16="http://schemas.microsoft.com/office/drawing/2014/main" id="{A7F86768-93E0-4044-A62A-B11EB18FF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1">
              <a:extLst>
                <a:ext uri="{FF2B5EF4-FFF2-40B4-BE49-F238E27FC236}">
                  <a16:creationId xmlns:a16="http://schemas.microsoft.com/office/drawing/2014/main" id="{BA32A7B4-1DB2-4E4A-B86E-D8DB97B69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2">
              <a:extLst>
                <a:ext uri="{FF2B5EF4-FFF2-40B4-BE49-F238E27FC236}">
                  <a16:creationId xmlns:a16="http://schemas.microsoft.com/office/drawing/2014/main" id="{AB250BD5-076C-4428-B6AF-E9EAE4F65E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3">
              <a:extLst>
                <a:ext uri="{FF2B5EF4-FFF2-40B4-BE49-F238E27FC236}">
                  <a16:creationId xmlns:a16="http://schemas.microsoft.com/office/drawing/2014/main" id="{027DA06A-045F-4711-9307-0508B6ACF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4">
              <a:extLst>
                <a:ext uri="{FF2B5EF4-FFF2-40B4-BE49-F238E27FC236}">
                  <a16:creationId xmlns:a16="http://schemas.microsoft.com/office/drawing/2014/main" id="{3EB0EDA8-385A-4B2B-97F0-5194F23EB5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5">
              <a:extLst>
                <a:ext uri="{FF2B5EF4-FFF2-40B4-BE49-F238E27FC236}">
                  <a16:creationId xmlns:a16="http://schemas.microsoft.com/office/drawing/2014/main" id="{D6FA258E-AF3F-47C9-9F4E-39ECFD7AC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6">
              <a:extLst>
                <a:ext uri="{FF2B5EF4-FFF2-40B4-BE49-F238E27FC236}">
                  <a16:creationId xmlns:a16="http://schemas.microsoft.com/office/drawing/2014/main" id="{6E471E73-A9C0-4C68-BD8F-360F2ED7B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57">
              <a:extLst>
                <a:ext uri="{FF2B5EF4-FFF2-40B4-BE49-F238E27FC236}">
                  <a16:creationId xmlns:a16="http://schemas.microsoft.com/office/drawing/2014/main" id="{C78C3110-8153-4163-B809-0B0C0C9E5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58">
              <a:extLst>
                <a:ext uri="{FF2B5EF4-FFF2-40B4-BE49-F238E27FC236}">
                  <a16:creationId xmlns:a16="http://schemas.microsoft.com/office/drawing/2014/main" id="{DBC57B9F-0B9B-4EDE-B3B3-7C5D5DB399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263D0C07-F13E-42F5-B933-92F6337DB225}"/>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3700">
                <a:solidFill>
                  <a:srgbClr val="FFFFFF"/>
                </a:solidFill>
              </a:rPr>
              <a:t>Hardware implementation</a:t>
            </a:r>
          </a:p>
        </p:txBody>
      </p:sp>
      <p:sp useBgFill="1">
        <p:nvSpPr>
          <p:cNvPr id="127" name="Round Diagonal Corner Rectangle 6">
            <a:extLst>
              <a:ext uri="{FF2B5EF4-FFF2-40B4-BE49-F238E27FC236}">
                <a16:creationId xmlns:a16="http://schemas.microsoft.com/office/drawing/2014/main" id="{62B94F88-FD5B-4053-B143-DFF55CE44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Laptop">
            <a:extLst>
              <a:ext uri="{FF2B5EF4-FFF2-40B4-BE49-F238E27FC236}">
                <a16:creationId xmlns:a16="http://schemas.microsoft.com/office/drawing/2014/main" id="{27C5A18C-5CAF-4946-BAEB-801DBB542B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50539" y="1136606"/>
            <a:ext cx="4577297" cy="4577297"/>
          </a:xfrm>
          <a:prstGeom prst="rect">
            <a:avLst/>
          </a:prstGeom>
        </p:spPr>
      </p:pic>
    </p:spTree>
    <p:extLst>
      <p:ext uri="{BB962C8B-B14F-4D97-AF65-F5344CB8AC3E}">
        <p14:creationId xmlns:p14="http://schemas.microsoft.com/office/powerpoint/2010/main" val="1922012090"/>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8">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3" name="Group 10">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4"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55" name="Group 12">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4"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2"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0450E8D-6D72-4AF6-99D1-82C688F12298}"/>
              </a:ext>
            </a:extLst>
          </p:cNvPr>
          <p:cNvSpPr>
            <a:spLocks noGrp="1"/>
          </p:cNvSpPr>
          <p:nvPr>
            <p:ph type="title"/>
          </p:nvPr>
        </p:nvSpPr>
        <p:spPr>
          <a:xfrm>
            <a:off x="8036041" y="618518"/>
            <a:ext cx="3281003" cy="1478570"/>
          </a:xfrm>
        </p:spPr>
        <p:txBody>
          <a:bodyPr anchor="b">
            <a:normAutofit/>
          </a:bodyPr>
          <a:lstStyle/>
          <a:p>
            <a:r>
              <a:rPr lang="en-US" sz="2800" dirty="0">
                <a:solidFill>
                  <a:srgbClr val="FFFFFF"/>
                </a:solidFill>
              </a:rPr>
              <a:t>Proposed architecture</a:t>
            </a:r>
          </a:p>
        </p:txBody>
      </p:sp>
      <p:sp useBgFill="1">
        <p:nvSpPr>
          <p:cNvPr id="54"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6F452BB-2400-4DA4-896D-BF84EB530098}"/>
              </a:ext>
            </a:extLst>
          </p:cNvPr>
          <p:cNvPicPr>
            <a:picLocks noChangeAspect="1"/>
          </p:cNvPicPr>
          <p:nvPr/>
        </p:nvPicPr>
        <p:blipFill>
          <a:blip r:embed="rId3"/>
          <a:stretch>
            <a:fillRect/>
          </a:stretch>
        </p:blipFill>
        <p:spPr>
          <a:xfrm>
            <a:off x="1118988" y="1500869"/>
            <a:ext cx="6112382" cy="3850800"/>
          </a:xfrm>
          <a:prstGeom prst="rect">
            <a:avLst/>
          </a:prstGeom>
        </p:spPr>
      </p:pic>
      <p:sp>
        <p:nvSpPr>
          <p:cNvPr id="3" name="Content Placeholder 2">
            <a:extLst>
              <a:ext uri="{FF2B5EF4-FFF2-40B4-BE49-F238E27FC236}">
                <a16:creationId xmlns:a16="http://schemas.microsoft.com/office/drawing/2014/main" id="{981BD762-E519-4D40-A316-B5C915C0FD68}"/>
              </a:ext>
            </a:extLst>
          </p:cNvPr>
          <p:cNvSpPr>
            <a:spLocks noGrp="1"/>
          </p:cNvSpPr>
          <p:nvPr>
            <p:ph idx="1"/>
          </p:nvPr>
        </p:nvSpPr>
        <p:spPr>
          <a:xfrm>
            <a:off x="8036041" y="2249487"/>
            <a:ext cx="3281004" cy="3541714"/>
          </a:xfrm>
        </p:spPr>
        <p:txBody>
          <a:bodyPr>
            <a:normAutofit/>
          </a:bodyPr>
          <a:lstStyle/>
          <a:p>
            <a:r>
              <a:rPr lang="en-US" sz="2000" dirty="0">
                <a:solidFill>
                  <a:srgbClr val="FFFFFF"/>
                </a:solidFill>
              </a:rPr>
              <a:t>The high-level architecture proposed by this project is as shown in Figure attached. It is essentially composed of two main modules: the “Register file” and the “K means core”. </a:t>
            </a:r>
          </a:p>
        </p:txBody>
      </p:sp>
    </p:spTree>
    <p:extLst>
      <p:ext uri="{BB962C8B-B14F-4D97-AF65-F5344CB8AC3E}">
        <p14:creationId xmlns:p14="http://schemas.microsoft.com/office/powerpoint/2010/main" val="2068526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6EE1-C7EC-4F17-BF1F-EB4FD1D5CF8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5F29B37-0C56-4947-B84D-8B02CAE4528A}"/>
              </a:ext>
            </a:extLst>
          </p:cNvPr>
          <p:cNvSpPr>
            <a:spLocks noGrp="1"/>
          </p:cNvSpPr>
          <p:nvPr>
            <p:ph idx="1"/>
          </p:nvPr>
        </p:nvSpPr>
        <p:spPr/>
        <p:txBody>
          <a:bodyPr/>
          <a:lstStyle/>
          <a:p>
            <a:r>
              <a:rPr lang="en-US" dirty="0"/>
              <a:t>Introduction to K means algorithm</a:t>
            </a:r>
          </a:p>
          <a:p>
            <a:r>
              <a:rPr lang="en-US" dirty="0"/>
              <a:t>Problem definition</a:t>
            </a:r>
          </a:p>
          <a:p>
            <a:r>
              <a:rPr lang="en-US" dirty="0"/>
              <a:t>Possible solutions</a:t>
            </a:r>
          </a:p>
        </p:txBody>
      </p:sp>
    </p:spTree>
    <p:extLst>
      <p:ext uri="{BB962C8B-B14F-4D97-AF65-F5344CB8AC3E}">
        <p14:creationId xmlns:p14="http://schemas.microsoft.com/office/powerpoint/2010/main" val="3708904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E61D-D30A-4CD1-8213-7DFD67CDA321}"/>
              </a:ext>
            </a:extLst>
          </p:cNvPr>
          <p:cNvSpPr>
            <a:spLocks noGrp="1"/>
          </p:cNvSpPr>
          <p:nvPr>
            <p:ph type="title"/>
          </p:nvPr>
        </p:nvSpPr>
        <p:spPr/>
        <p:txBody>
          <a:bodyPr/>
          <a:lstStyle/>
          <a:p>
            <a:r>
              <a:rPr lang="en-US" dirty="0"/>
              <a:t>Proposed architecture – Register file</a:t>
            </a:r>
          </a:p>
        </p:txBody>
      </p:sp>
      <p:sp>
        <p:nvSpPr>
          <p:cNvPr id="3" name="Content Placeholder 2">
            <a:extLst>
              <a:ext uri="{FF2B5EF4-FFF2-40B4-BE49-F238E27FC236}">
                <a16:creationId xmlns:a16="http://schemas.microsoft.com/office/drawing/2014/main" id="{32BE41FD-CB56-4291-990F-30E1A3DE0666}"/>
              </a:ext>
            </a:extLst>
          </p:cNvPr>
          <p:cNvSpPr>
            <a:spLocks noGrp="1"/>
          </p:cNvSpPr>
          <p:nvPr>
            <p:ph idx="1"/>
          </p:nvPr>
        </p:nvSpPr>
        <p:spPr>
          <a:xfrm>
            <a:off x="1141412" y="2249487"/>
            <a:ext cx="9905999" cy="2252175"/>
          </a:xfrm>
        </p:spPr>
        <p:txBody>
          <a:bodyPr/>
          <a:lstStyle/>
          <a:p>
            <a:r>
              <a:rPr lang="en-US" dirty="0"/>
              <a:t>The “Register file” interfaces with the CPU host by APB protocol, as APB slave. Besides that, it also stores important data at local registers and interfaces with the second module “K means core”, allowing to read and write to its internal registers. </a:t>
            </a:r>
          </a:p>
        </p:txBody>
      </p:sp>
    </p:spTree>
    <p:extLst>
      <p:ext uri="{BB962C8B-B14F-4D97-AF65-F5344CB8AC3E}">
        <p14:creationId xmlns:p14="http://schemas.microsoft.com/office/powerpoint/2010/main" val="477285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A5F6D-B843-4DB3-A465-008EC19E0EE5}"/>
              </a:ext>
            </a:extLst>
          </p:cNvPr>
          <p:cNvSpPr>
            <a:spLocks noGrp="1"/>
          </p:cNvSpPr>
          <p:nvPr>
            <p:ph type="title"/>
          </p:nvPr>
        </p:nvSpPr>
        <p:spPr/>
        <p:txBody>
          <a:bodyPr/>
          <a:lstStyle/>
          <a:p>
            <a:r>
              <a:rPr lang="en-US" dirty="0"/>
              <a:t>APB Protocol</a:t>
            </a:r>
          </a:p>
        </p:txBody>
      </p:sp>
      <p:sp>
        <p:nvSpPr>
          <p:cNvPr id="3" name="Content Placeholder 2">
            <a:extLst>
              <a:ext uri="{FF2B5EF4-FFF2-40B4-BE49-F238E27FC236}">
                <a16:creationId xmlns:a16="http://schemas.microsoft.com/office/drawing/2014/main" id="{8D1ED45A-15D5-4169-8C7F-4569BB7E3CA7}"/>
              </a:ext>
            </a:extLst>
          </p:cNvPr>
          <p:cNvSpPr>
            <a:spLocks noGrp="1"/>
          </p:cNvSpPr>
          <p:nvPr>
            <p:ph idx="1"/>
          </p:nvPr>
        </p:nvSpPr>
        <p:spPr/>
        <p:txBody>
          <a:bodyPr>
            <a:normAutofit lnSpcReduction="10000"/>
          </a:bodyPr>
          <a:lstStyle/>
          <a:p>
            <a:r>
              <a:rPr lang="en-US" dirty="0"/>
              <a:t>The Advanced Peripheral Bus (APB) is part of the Advanced Microprocessor Bus Architecture (AMBA) protocol family. This protocol is a single master multi slave and set guidelines for transactions between the master and its low-bandwidth peripherals, the slaves. The APB protocol signal transactions are only related to the rising edge of the clock and every transaction takes at least two cycles. It can be used to provide access to the programmable control registers of peripheral devices. Furthermore, the APB is a low-cost interface that is optimal for minimal power consumption. </a:t>
            </a:r>
          </a:p>
          <a:p>
            <a:endParaRPr lang="en-US" dirty="0"/>
          </a:p>
        </p:txBody>
      </p:sp>
    </p:spTree>
    <p:extLst>
      <p:ext uri="{BB962C8B-B14F-4D97-AF65-F5344CB8AC3E}">
        <p14:creationId xmlns:p14="http://schemas.microsoft.com/office/powerpoint/2010/main" val="2639243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1031B26-D131-4F55-A711-DA544065617F}"/>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APB Protocol -signals</a:t>
            </a: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aphicFrame>
        <p:nvGraphicFramePr>
          <p:cNvPr id="8" name="Content Placeholder 4">
            <a:extLst>
              <a:ext uri="{FF2B5EF4-FFF2-40B4-BE49-F238E27FC236}">
                <a16:creationId xmlns:a16="http://schemas.microsoft.com/office/drawing/2014/main" id="{3C44449B-4C05-4B56-A771-97DDDE944DC2}"/>
              </a:ext>
            </a:extLst>
          </p:cNvPr>
          <p:cNvGraphicFramePr>
            <a:graphicFrameLocks/>
          </p:cNvGraphicFramePr>
          <p:nvPr/>
        </p:nvGraphicFramePr>
        <p:xfrm>
          <a:off x="4711778" y="725184"/>
          <a:ext cx="6844046" cy="5403136"/>
        </p:xfrm>
        <a:graphic>
          <a:graphicData uri="http://schemas.openxmlformats.org/drawingml/2006/table">
            <a:tbl>
              <a:tblPr firstRow="1" firstCol="1" bandRow="1">
                <a:tableStyleId>{5C22544A-7EE6-4342-B048-85BDC9FD1C3A}</a:tableStyleId>
              </a:tblPr>
              <a:tblGrid>
                <a:gridCol w="724399">
                  <a:extLst>
                    <a:ext uri="{9D8B030D-6E8A-4147-A177-3AD203B41FA5}">
                      <a16:colId xmlns:a16="http://schemas.microsoft.com/office/drawing/2014/main" val="403856120"/>
                    </a:ext>
                  </a:extLst>
                </a:gridCol>
                <a:gridCol w="1426082">
                  <a:extLst>
                    <a:ext uri="{9D8B030D-6E8A-4147-A177-3AD203B41FA5}">
                      <a16:colId xmlns:a16="http://schemas.microsoft.com/office/drawing/2014/main" val="2350064626"/>
                    </a:ext>
                  </a:extLst>
                </a:gridCol>
                <a:gridCol w="4693565">
                  <a:extLst>
                    <a:ext uri="{9D8B030D-6E8A-4147-A177-3AD203B41FA5}">
                      <a16:colId xmlns:a16="http://schemas.microsoft.com/office/drawing/2014/main" val="3972075053"/>
                    </a:ext>
                  </a:extLst>
                </a:gridCol>
              </a:tblGrid>
              <a:tr h="212018">
                <a:tc>
                  <a:txBody>
                    <a:bodyPr/>
                    <a:lstStyle/>
                    <a:p>
                      <a:pPr marL="0" marR="0">
                        <a:lnSpc>
                          <a:spcPct val="107000"/>
                        </a:lnSpc>
                        <a:spcBef>
                          <a:spcPts val="0"/>
                        </a:spcBef>
                        <a:spcAft>
                          <a:spcPts val="0"/>
                        </a:spcAft>
                      </a:pPr>
                      <a:r>
                        <a:rPr lang="en-US" sz="1100">
                          <a:effectLst/>
                        </a:rPr>
                        <a:t>Signal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Source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869499529"/>
                  </a:ext>
                </a:extLst>
              </a:tr>
              <a:tr h="212018">
                <a:tc>
                  <a:txBody>
                    <a:bodyPr/>
                    <a:lstStyle/>
                    <a:p>
                      <a:pPr marL="0" marR="0">
                        <a:lnSpc>
                          <a:spcPct val="107000"/>
                        </a:lnSpc>
                        <a:spcBef>
                          <a:spcPts val="0"/>
                        </a:spcBef>
                        <a:spcAft>
                          <a:spcPts val="0"/>
                        </a:spcAft>
                      </a:pPr>
                      <a:r>
                        <a:rPr lang="en-US" sz="1100">
                          <a:effectLst/>
                        </a:rPr>
                        <a:t>PCLK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Clock source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Clock. The rising edge of PCLK times all transfers on the APB.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262129350"/>
                  </a:ext>
                </a:extLst>
              </a:tr>
              <a:tr h="573305">
                <a:tc>
                  <a:txBody>
                    <a:bodyPr/>
                    <a:lstStyle/>
                    <a:p>
                      <a:pPr marL="0" marR="0">
                        <a:lnSpc>
                          <a:spcPct val="107000"/>
                        </a:lnSpc>
                        <a:spcBef>
                          <a:spcPts val="0"/>
                        </a:spcBef>
                        <a:spcAft>
                          <a:spcPts val="0"/>
                        </a:spcAft>
                      </a:pPr>
                      <a:r>
                        <a:rPr lang="en-US" sz="1100">
                          <a:effectLst/>
                        </a:rPr>
                        <a:t>PRESETn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System bus equivalent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Reset. The APB reset signal is active LOW. This signal is normally connected</a:t>
                      </a:r>
                    </a:p>
                    <a:p>
                      <a:pPr marL="0" marR="0">
                        <a:lnSpc>
                          <a:spcPct val="107000"/>
                        </a:lnSpc>
                        <a:spcBef>
                          <a:spcPts val="0"/>
                        </a:spcBef>
                        <a:spcAft>
                          <a:spcPts val="0"/>
                        </a:spcAft>
                      </a:pPr>
                      <a:r>
                        <a:rPr lang="en-US" sz="1100">
                          <a:effectLst/>
                        </a:rPr>
                        <a:t>directly to the system bus reset signal.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73836658"/>
                  </a:ext>
                </a:extLst>
              </a:tr>
              <a:tr h="573305">
                <a:tc>
                  <a:txBody>
                    <a:bodyPr/>
                    <a:lstStyle/>
                    <a:p>
                      <a:pPr marL="0" marR="0">
                        <a:lnSpc>
                          <a:spcPct val="107000"/>
                        </a:lnSpc>
                        <a:spcBef>
                          <a:spcPts val="0"/>
                        </a:spcBef>
                        <a:spcAft>
                          <a:spcPts val="0"/>
                        </a:spcAft>
                      </a:pPr>
                      <a:r>
                        <a:rPr lang="en-US" sz="1100">
                          <a:effectLst/>
                        </a:rPr>
                        <a:t>PADDR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Address. This is the APB address bus. It can be up to 32 bits wide and is driven</a:t>
                      </a:r>
                    </a:p>
                    <a:p>
                      <a:pPr marL="0" marR="0">
                        <a:lnSpc>
                          <a:spcPct val="107000"/>
                        </a:lnSpc>
                        <a:spcBef>
                          <a:spcPts val="0"/>
                        </a:spcBef>
                        <a:spcAft>
                          <a:spcPts val="0"/>
                        </a:spcAft>
                      </a:pPr>
                      <a:r>
                        <a:rPr lang="en-US" sz="1100">
                          <a:effectLst/>
                        </a:rPr>
                        <a:t>by the peripheral bus bridge unit.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586323078"/>
                  </a:ext>
                </a:extLst>
              </a:tr>
              <a:tr h="934592">
                <a:tc>
                  <a:txBody>
                    <a:bodyPr/>
                    <a:lstStyle/>
                    <a:p>
                      <a:pPr marL="0" marR="0">
                        <a:lnSpc>
                          <a:spcPct val="107000"/>
                        </a:lnSpc>
                        <a:spcBef>
                          <a:spcPts val="0"/>
                        </a:spcBef>
                        <a:spcAft>
                          <a:spcPts val="0"/>
                        </a:spcAft>
                      </a:pPr>
                      <a:r>
                        <a:rPr lang="en-US" sz="1100">
                          <a:effectLst/>
                        </a:rPr>
                        <a:t>PSELx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Select. The APB bridge unit generates this signal to each peripheral bus slave.</a:t>
                      </a:r>
                    </a:p>
                    <a:p>
                      <a:pPr marL="0" marR="0">
                        <a:lnSpc>
                          <a:spcPct val="107000"/>
                        </a:lnSpc>
                        <a:spcBef>
                          <a:spcPts val="0"/>
                        </a:spcBef>
                        <a:spcAft>
                          <a:spcPts val="0"/>
                        </a:spcAft>
                      </a:pPr>
                      <a:r>
                        <a:rPr lang="en-US" sz="1100">
                          <a:effectLst/>
                        </a:rPr>
                        <a:t>It indicates that the slave device is selected and that a data transfer is required.</a:t>
                      </a:r>
                    </a:p>
                    <a:p>
                      <a:pPr marL="0" marR="0">
                        <a:lnSpc>
                          <a:spcPct val="107000"/>
                        </a:lnSpc>
                        <a:spcBef>
                          <a:spcPts val="0"/>
                        </a:spcBef>
                        <a:spcAft>
                          <a:spcPts val="0"/>
                        </a:spcAft>
                      </a:pPr>
                      <a:r>
                        <a:rPr lang="en-US" sz="1100">
                          <a:effectLst/>
                        </a:rPr>
                        <a:t>There is a PSELx signal for each 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056311532"/>
                  </a:ext>
                </a:extLst>
              </a:tr>
              <a:tr h="573305">
                <a:tc>
                  <a:txBody>
                    <a:bodyPr/>
                    <a:lstStyle/>
                    <a:p>
                      <a:pPr marL="0" marR="0">
                        <a:lnSpc>
                          <a:spcPct val="107000"/>
                        </a:lnSpc>
                        <a:spcBef>
                          <a:spcPts val="0"/>
                        </a:spcBef>
                        <a:spcAft>
                          <a:spcPts val="0"/>
                        </a:spcAft>
                      </a:pPr>
                      <a:r>
                        <a:rPr lang="en-US" sz="1100">
                          <a:effectLst/>
                        </a:rPr>
                        <a:t>PENABLE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Enable. This signal indicates the second and subsequent cycles of an APB</a:t>
                      </a:r>
                    </a:p>
                    <a:p>
                      <a:pPr marL="0" marR="0">
                        <a:lnSpc>
                          <a:spcPct val="107000"/>
                        </a:lnSpc>
                        <a:spcBef>
                          <a:spcPts val="0"/>
                        </a:spcBef>
                        <a:spcAft>
                          <a:spcPts val="0"/>
                        </a:spcAft>
                      </a:pPr>
                      <a:r>
                        <a:rPr lang="en-US" sz="1100">
                          <a:effectLst/>
                        </a:rPr>
                        <a:t>transfer.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1610187665"/>
                  </a:ext>
                </a:extLst>
              </a:tr>
              <a:tr h="573305">
                <a:tc>
                  <a:txBody>
                    <a:bodyPr/>
                    <a:lstStyle/>
                    <a:p>
                      <a:pPr marL="0" marR="0">
                        <a:lnSpc>
                          <a:spcPct val="107000"/>
                        </a:lnSpc>
                        <a:spcBef>
                          <a:spcPts val="0"/>
                        </a:spcBef>
                        <a:spcAft>
                          <a:spcPts val="0"/>
                        </a:spcAft>
                      </a:pPr>
                      <a:r>
                        <a:rPr lang="en-US" sz="1100">
                          <a:effectLst/>
                        </a:rPr>
                        <a:t>PWRITE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Direction. This signal indicates an APB write access when HIGH and an APB</a:t>
                      </a:r>
                    </a:p>
                    <a:p>
                      <a:pPr marL="0" marR="0">
                        <a:lnSpc>
                          <a:spcPct val="107000"/>
                        </a:lnSpc>
                        <a:spcBef>
                          <a:spcPts val="0"/>
                        </a:spcBef>
                        <a:spcAft>
                          <a:spcPts val="0"/>
                        </a:spcAft>
                      </a:pPr>
                      <a:r>
                        <a:rPr lang="en-US" sz="1100">
                          <a:effectLst/>
                        </a:rPr>
                        <a:t>read access when LOW.</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674208969"/>
                  </a:ext>
                </a:extLst>
              </a:tr>
              <a:tr h="392661">
                <a:tc>
                  <a:txBody>
                    <a:bodyPr/>
                    <a:lstStyle/>
                    <a:p>
                      <a:pPr marL="0" marR="0">
                        <a:lnSpc>
                          <a:spcPct val="107000"/>
                        </a:lnSpc>
                        <a:spcBef>
                          <a:spcPts val="0"/>
                        </a:spcBef>
                        <a:spcAft>
                          <a:spcPts val="0"/>
                        </a:spcAft>
                      </a:pPr>
                      <a:r>
                        <a:rPr lang="en-US" sz="1100">
                          <a:effectLst/>
                        </a:rPr>
                        <a:t>PWDATA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Write data. This bus is driven by the peripheral bus bridge unit during write</a:t>
                      </a:r>
                    </a:p>
                    <a:p>
                      <a:pPr marL="0" marR="0">
                        <a:lnSpc>
                          <a:spcPct val="107000"/>
                        </a:lnSpc>
                        <a:spcBef>
                          <a:spcPts val="0"/>
                        </a:spcBef>
                        <a:spcAft>
                          <a:spcPts val="0"/>
                        </a:spcAft>
                      </a:pPr>
                      <a:r>
                        <a:rPr lang="en-US" sz="1100">
                          <a:effectLst/>
                        </a:rPr>
                        <a:t>cycles when PWRITE is HIGH. This bus can be up to 32 bits wide.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76847435"/>
                  </a:ext>
                </a:extLst>
              </a:tr>
              <a:tr h="212018">
                <a:tc>
                  <a:txBody>
                    <a:bodyPr/>
                    <a:lstStyle/>
                    <a:p>
                      <a:pPr marL="0" marR="0">
                        <a:lnSpc>
                          <a:spcPct val="107000"/>
                        </a:lnSpc>
                        <a:spcBef>
                          <a:spcPts val="0"/>
                        </a:spcBef>
                        <a:spcAft>
                          <a:spcPts val="0"/>
                        </a:spcAft>
                      </a:pPr>
                      <a:r>
                        <a:rPr lang="en-US" sz="1100">
                          <a:effectLst/>
                        </a:rPr>
                        <a:t>PREADY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Ready. The slave uses this signal to extend an APB transfer.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115831767"/>
                  </a:ext>
                </a:extLst>
              </a:tr>
              <a:tr h="392661">
                <a:tc>
                  <a:txBody>
                    <a:bodyPr/>
                    <a:lstStyle/>
                    <a:p>
                      <a:pPr marL="0" marR="0">
                        <a:lnSpc>
                          <a:spcPct val="107000"/>
                        </a:lnSpc>
                        <a:spcBef>
                          <a:spcPts val="0"/>
                        </a:spcBef>
                        <a:spcAft>
                          <a:spcPts val="0"/>
                        </a:spcAft>
                      </a:pPr>
                      <a:r>
                        <a:rPr lang="en-US" sz="1100">
                          <a:effectLst/>
                        </a:rPr>
                        <a:t>PRDATA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Read Data. The selected slave drives this bus during read cycles when</a:t>
                      </a:r>
                    </a:p>
                    <a:p>
                      <a:pPr marL="0" marR="0">
                        <a:lnSpc>
                          <a:spcPct val="107000"/>
                        </a:lnSpc>
                        <a:spcBef>
                          <a:spcPts val="0"/>
                        </a:spcBef>
                        <a:spcAft>
                          <a:spcPts val="0"/>
                        </a:spcAft>
                      </a:pPr>
                      <a:r>
                        <a:rPr lang="en-US" sz="1100">
                          <a:effectLst/>
                        </a:rPr>
                        <a:t>PWRITE is LOW. This bus can be up to 32-bits wide.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046309832"/>
                  </a:ext>
                </a:extLst>
              </a:tr>
              <a:tr h="753948">
                <a:tc>
                  <a:txBody>
                    <a:bodyPr/>
                    <a:lstStyle/>
                    <a:p>
                      <a:pPr marL="0" marR="0">
                        <a:lnSpc>
                          <a:spcPct val="107000"/>
                        </a:lnSpc>
                        <a:spcBef>
                          <a:spcPts val="0"/>
                        </a:spcBef>
                        <a:spcAft>
                          <a:spcPts val="0"/>
                        </a:spcAft>
                      </a:pPr>
                      <a:r>
                        <a:rPr lang="en-US" sz="1100">
                          <a:effectLst/>
                        </a:rPr>
                        <a:t>PSLVERR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This signal indicates a transfer failure. APB peripherals are not required to</a:t>
                      </a:r>
                    </a:p>
                    <a:p>
                      <a:pPr marL="0" marR="0">
                        <a:lnSpc>
                          <a:spcPct val="107000"/>
                        </a:lnSpc>
                        <a:spcBef>
                          <a:spcPts val="0"/>
                        </a:spcBef>
                        <a:spcAft>
                          <a:spcPts val="0"/>
                        </a:spcAft>
                      </a:pPr>
                      <a:r>
                        <a:rPr lang="en-US" sz="1100">
                          <a:effectLst/>
                        </a:rPr>
                        <a:t>support the PSLVERR pin. This is true for both existing and new APB</a:t>
                      </a:r>
                    </a:p>
                    <a:p>
                      <a:pPr marL="0" marR="0">
                        <a:lnSpc>
                          <a:spcPct val="107000"/>
                        </a:lnSpc>
                        <a:spcBef>
                          <a:spcPts val="0"/>
                        </a:spcBef>
                        <a:spcAft>
                          <a:spcPts val="0"/>
                        </a:spcAft>
                      </a:pPr>
                      <a:r>
                        <a:rPr lang="en-US" sz="1100">
                          <a:effectLst/>
                        </a:rPr>
                        <a:t>peripheral designs. Where a peripheral does not include this pin then the</a:t>
                      </a:r>
                    </a:p>
                    <a:p>
                      <a:pPr marL="0" marR="0">
                        <a:lnSpc>
                          <a:spcPct val="107000"/>
                        </a:lnSpc>
                        <a:spcBef>
                          <a:spcPts val="0"/>
                        </a:spcBef>
                        <a:spcAft>
                          <a:spcPts val="0"/>
                        </a:spcAft>
                      </a:pPr>
                      <a:r>
                        <a:rPr lang="en-US" sz="1100">
                          <a:effectLst/>
                        </a:rPr>
                        <a:t>appropriate input to the APB bridge is tied LOW.</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367623644"/>
                  </a:ext>
                </a:extLst>
              </a:tr>
            </a:tbl>
          </a:graphicData>
        </a:graphic>
      </p:graphicFrame>
      <p:pic>
        <p:nvPicPr>
          <p:cNvPr id="49" name="Content Placeholder 48">
            <a:extLst>
              <a:ext uri="{FF2B5EF4-FFF2-40B4-BE49-F238E27FC236}">
                <a16:creationId xmlns:a16="http://schemas.microsoft.com/office/drawing/2014/main" id="{49CEA5D5-B160-4412-BBD3-3573F58C9100}"/>
              </a:ext>
            </a:extLst>
          </p:cNvPr>
          <p:cNvPicPr>
            <a:picLocks noGrp="1"/>
          </p:cNvPicPr>
          <p:nvPr>
            <p:ph idx="1"/>
          </p:nvPr>
        </p:nvPicPr>
        <p:blipFill>
          <a:blip r:embed="rId3"/>
          <a:stretch>
            <a:fillRect/>
          </a:stretch>
        </p:blipFill>
        <p:spPr>
          <a:xfrm>
            <a:off x="123825" y="2226656"/>
            <a:ext cx="3683095" cy="4012825"/>
          </a:xfrm>
          <a:prstGeom prst="rect">
            <a:avLst/>
          </a:prstGeom>
        </p:spPr>
      </p:pic>
    </p:spTree>
    <p:extLst>
      <p:ext uri="{BB962C8B-B14F-4D97-AF65-F5344CB8AC3E}">
        <p14:creationId xmlns:p14="http://schemas.microsoft.com/office/powerpoint/2010/main" val="376721437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88EBEC6-EEDC-432B-A2BE-B6794FCF48BC}"/>
              </a:ext>
            </a:extLst>
          </p:cNvPr>
          <p:cNvSpPr>
            <a:spLocks noGrp="1"/>
          </p:cNvSpPr>
          <p:nvPr>
            <p:ph type="title"/>
          </p:nvPr>
        </p:nvSpPr>
        <p:spPr>
          <a:xfrm>
            <a:off x="1141413" y="618518"/>
            <a:ext cx="4459286" cy="1478570"/>
          </a:xfrm>
        </p:spPr>
        <p:txBody>
          <a:bodyPr>
            <a:normAutofit/>
          </a:bodyPr>
          <a:lstStyle/>
          <a:p>
            <a:r>
              <a:rPr lang="en-US" sz="3200"/>
              <a:t>APB Protocol –Operating states</a:t>
            </a:r>
          </a:p>
        </p:txBody>
      </p:sp>
      <p:sp>
        <p:nvSpPr>
          <p:cNvPr id="3" name="Content Placeholder 2">
            <a:extLst>
              <a:ext uri="{FF2B5EF4-FFF2-40B4-BE49-F238E27FC236}">
                <a16:creationId xmlns:a16="http://schemas.microsoft.com/office/drawing/2014/main" id="{FD157B30-F1E4-4F96-82CB-81EE409D48B3}"/>
              </a:ext>
            </a:extLst>
          </p:cNvPr>
          <p:cNvSpPr>
            <a:spLocks noGrp="1"/>
          </p:cNvSpPr>
          <p:nvPr>
            <p:ph idx="1"/>
          </p:nvPr>
        </p:nvSpPr>
        <p:spPr>
          <a:xfrm>
            <a:off x="1141412" y="2249487"/>
            <a:ext cx="4459287" cy="3965046"/>
          </a:xfrm>
        </p:spPr>
        <p:txBody>
          <a:bodyPr>
            <a:normAutofit/>
          </a:bodyPr>
          <a:lstStyle/>
          <a:p>
            <a:r>
              <a:rPr lang="en-US" sz="2000"/>
              <a:t>The figure bellow describes the operating states of the protocol:</a:t>
            </a:r>
          </a:p>
          <a:p>
            <a:endParaRPr lang="en-US" sz="2000"/>
          </a:p>
        </p:txBody>
      </p:sp>
      <p:pic>
        <p:nvPicPr>
          <p:cNvPr id="4" name="Picture 3">
            <a:extLst>
              <a:ext uri="{FF2B5EF4-FFF2-40B4-BE49-F238E27FC236}">
                <a16:creationId xmlns:a16="http://schemas.microsoft.com/office/drawing/2014/main" id="{CE3803EB-202F-4E19-9F5C-AB4C199E8BD3}"/>
              </a:ext>
            </a:extLst>
          </p:cNvPr>
          <p:cNvPicPr/>
          <p:nvPr/>
        </p:nvPicPr>
        <p:blipFill>
          <a:blip r:embed="rId4"/>
          <a:stretch>
            <a:fillRect/>
          </a:stretch>
        </p:blipFill>
        <p:spPr>
          <a:xfrm>
            <a:off x="6096000" y="1268037"/>
            <a:ext cx="5456279" cy="429697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802057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4946-CEAA-476C-B9D9-1B9A12E6FE64}"/>
              </a:ext>
            </a:extLst>
          </p:cNvPr>
          <p:cNvSpPr>
            <a:spLocks noGrp="1"/>
          </p:cNvSpPr>
          <p:nvPr>
            <p:ph type="title"/>
          </p:nvPr>
        </p:nvSpPr>
        <p:spPr/>
        <p:txBody>
          <a:bodyPr/>
          <a:lstStyle/>
          <a:p>
            <a:r>
              <a:rPr lang="en-US" dirty="0"/>
              <a:t>APB Protocol – operating states</a:t>
            </a:r>
          </a:p>
        </p:txBody>
      </p:sp>
      <p:sp>
        <p:nvSpPr>
          <p:cNvPr id="3" name="Content Placeholder 2">
            <a:extLst>
              <a:ext uri="{FF2B5EF4-FFF2-40B4-BE49-F238E27FC236}">
                <a16:creationId xmlns:a16="http://schemas.microsoft.com/office/drawing/2014/main" id="{EA56F808-19A6-40B8-9C6A-5EFF55887A5A}"/>
              </a:ext>
            </a:extLst>
          </p:cNvPr>
          <p:cNvSpPr>
            <a:spLocks noGrp="1"/>
          </p:cNvSpPr>
          <p:nvPr>
            <p:ph idx="1"/>
          </p:nvPr>
        </p:nvSpPr>
        <p:spPr/>
        <p:txBody>
          <a:bodyPr>
            <a:normAutofit fontScale="62500" lnSpcReduction="20000"/>
          </a:bodyPr>
          <a:lstStyle/>
          <a:p>
            <a:r>
              <a:rPr lang="en-US" dirty="0"/>
              <a:t>The state machine operates through the following states:</a:t>
            </a:r>
          </a:p>
          <a:p>
            <a:r>
              <a:rPr lang="en-US" b="1" dirty="0"/>
              <a:t>IDLE </a:t>
            </a:r>
            <a:r>
              <a:rPr lang="en-US" dirty="0"/>
              <a:t>- This is the default state of the APB.</a:t>
            </a:r>
          </a:p>
          <a:p>
            <a:r>
              <a:rPr lang="en-US" b="1" dirty="0"/>
              <a:t>SETUP</a:t>
            </a:r>
            <a:r>
              <a:rPr lang="en-US" dirty="0"/>
              <a:t> - When a transfer is required the bus moves into the SETUP state, where the appropriate select signal, </a:t>
            </a:r>
            <a:r>
              <a:rPr lang="en-US" dirty="0" err="1"/>
              <a:t>PSELx</a:t>
            </a:r>
            <a:r>
              <a:rPr lang="en-US" dirty="0"/>
              <a:t>, is asserted. The bus only remains in the SETUP state for one clock cycle and always moves to the ACCESS state on the next rising edge of the clock. </a:t>
            </a:r>
          </a:p>
          <a:p>
            <a:r>
              <a:rPr lang="en-US" b="1" dirty="0"/>
              <a:t>ACCESS</a:t>
            </a:r>
            <a:r>
              <a:rPr lang="en-US" dirty="0"/>
              <a:t> - The enable signal, PENABLE, is asserted in the ACCESS state. The</a:t>
            </a:r>
          </a:p>
          <a:p>
            <a:r>
              <a:rPr lang="en-US" dirty="0"/>
              <a:t>address, write, select, and write data signals must remain stable during</a:t>
            </a:r>
          </a:p>
          <a:p>
            <a:r>
              <a:rPr lang="en-US" dirty="0"/>
              <a:t>the transition from the SETUP to ACCESS state. Exit from the ACCESS state is controlled by the PREADY signal from the slave:</a:t>
            </a:r>
          </a:p>
          <a:p>
            <a:r>
              <a:rPr lang="en-US" dirty="0"/>
              <a:t>• If PREADY is held LOW by the slave then the peripheral bus remains in the ACCESS state.</a:t>
            </a:r>
          </a:p>
          <a:p>
            <a:r>
              <a:rPr lang="en-US" dirty="0"/>
              <a:t>• If PREADY is driven HIGH by the slave then the ACCESS state is exited and the bus returns to the IDLE state if no more transfers are required. Alternatively, the bus moves directly to the SETUP state if another transfer follows.</a:t>
            </a:r>
          </a:p>
          <a:p>
            <a:endParaRPr lang="en-US" dirty="0"/>
          </a:p>
        </p:txBody>
      </p:sp>
    </p:spTree>
    <p:extLst>
      <p:ext uri="{BB962C8B-B14F-4D97-AF65-F5344CB8AC3E}">
        <p14:creationId xmlns:p14="http://schemas.microsoft.com/office/powerpoint/2010/main" val="3283256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82539AA-D5C1-4B08-9EFD-76DC4EB61897}"/>
              </a:ext>
            </a:extLst>
          </p:cNvPr>
          <p:cNvSpPr>
            <a:spLocks noGrp="1"/>
          </p:cNvSpPr>
          <p:nvPr>
            <p:ph type="title"/>
          </p:nvPr>
        </p:nvSpPr>
        <p:spPr>
          <a:xfrm>
            <a:off x="855266" y="618518"/>
            <a:ext cx="2851417" cy="1478570"/>
          </a:xfrm>
        </p:spPr>
        <p:txBody>
          <a:bodyPr>
            <a:normAutofit/>
          </a:bodyPr>
          <a:lstStyle/>
          <a:p>
            <a:r>
              <a:rPr lang="en-US" sz="3000">
                <a:solidFill>
                  <a:srgbClr val="FFFFFF"/>
                </a:solidFill>
              </a:rPr>
              <a:t>APB Protocol – write transaction</a:t>
            </a:r>
          </a:p>
        </p:txBody>
      </p:sp>
      <p:sp>
        <p:nvSpPr>
          <p:cNvPr id="3" name="Content Placeholder 2">
            <a:extLst>
              <a:ext uri="{FF2B5EF4-FFF2-40B4-BE49-F238E27FC236}">
                <a16:creationId xmlns:a16="http://schemas.microsoft.com/office/drawing/2014/main" id="{FEE5DBE5-D867-4708-B49C-1DCF0C257284}"/>
              </a:ext>
            </a:extLst>
          </p:cNvPr>
          <p:cNvSpPr>
            <a:spLocks noGrp="1"/>
          </p:cNvSpPr>
          <p:nvPr>
            <p:ph idx="1"/>
          </p:nvPr>
        </p:nvSpPr>
        <p:spPr>
          <a:xfrm>
            <a:off x="844620" y="2249487"/>
            <a:ext cx="2862444" cy="3957302"/>
          </a:xfrm>
        </p:spPr>
        <p:txBody>
          <a:bodyPr>
            <a:normAutofit/>
          </a:bodyPr>
          <a:lstStyle/>
          <a:p>
            <a:r>
              <a:rPr lang="en-US" sz="1800" dirty="0">
                <a:solidFill>
                  <a:srgbClr val="FFFFFF"/>
                </a:solidFill>
              </a:rPr>
              <a:t>In Figure attached there is an example of write transaction with no wait states can be seen, with the first cycle of the transfer being from T1 to T2 and the second cycle from T2 to T3.</a:t>
            </a: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Picture 4">
            <a:extLst>
              <a:ext uri="{FF2B5EF4-FFF2-40B4-BE49-F238E27FC236}">
                <a16:creationId xmlns:a16="http://schemas.microsoft.com/office/drawing/2014/main" id="{E8738F3F-D461-4FE4-B6A6-B94B6A103625}"/>
              </a:ext>
            </a:extLst>
          </p:cNvPr>
          <p:cNvPicPr/>
          <p:nvPr/>
        </p:nvPicPr>
        <p:blipFill>
          <a:blip r:embed="rId3"/>
          <a:stretch>
            <a:fillRect/>
          </a:stretch>
        </p:blipFill>
        <p:spPr>
          <a:xfrm>
            <a:off x="4711778" y="1457554"/>
            <a:ext cx="6844045" cy="3938388"/>
          </a:xfrm>
          <a:prstGeom prst="rect">
            <a:avLst/>
          </a:prstGeom>
        </p:spPr>
      </p:pic>
    </p:spTree>
    <p:extLst>
      <p:ext uri="{BB962C8B-B14F-4D97-AF65-F5344CB8AC3E}">
        <p14:creationId xmlns:p14="http://schemas.microsoft.com/office/powerpoint/2010/main" val="3568005700"/>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E9070F1-5873-47A9-85A9-DD4D7CEC7E97}"/>
              </a:ext>
            </a:extLst>
          </p:cNvPr>
          <p:cNvSpPr>
            <a:spLocks noGrp="1"/>
          </p:cNvSpPr>
          <p:nvPr>
            <p:ph type="title"/>
          </p:nvPr>
        </p:nvSpPr>
        <p:spPr>
          <a:xfrm>
            <a:off x="855266" y="618518"/>
            <a:ext cx="2851417" cy="1478570"/>
          </a:xfrm>
        </p:spPr>
        <p:txBody>
          <a:bodyPr>
            <a:normAutofit/>
          </a:bodyPr>
          <a:lstStyle/>
          <a:p>
            <a:r>
              <a:rPr lang="en-US" sz="3000">
                <a:solidFill>
                  <a:srgbClr val="FFFFFF"/>
                </a:solidFill>
              </a:rPr>
              <a:t>APB protocol – read transaction</a:t>
            </a:r>
          </a:p>
        </p:txBody>
      </p:sp>
      <p:sp>
        <p:nvSpPr>
          <p:cNvPr id="3" name="Content Placeholder 2">
            <a:extLst>
              <a:ext uri="{FF2B5EF4-FFF2-40B4-BE49-F238E27FC236}">
                <a16:creationId xmlns:a16="http://schemas.microsoft.com/office/drawing/2014/main" id="{CCB44AEA-4D96-489B-963F-0367797612C3}"/>
              </a:ext>
            </a:extLst>
          </p:cNvPr>
          <p:cNvSpPr>
            <a:spLocks noGrp="1"/>
          </p:cNvSpPr>
          <p:nvPr>
            <p:ph idx="1"/>
          </p:nvPr>
        </p:nvSpPr>
        <p:spPr>
          <a:xfrm>
            <a:off x="844620" y="2249487"/>
            <a:ext cx="2862444" cy="3957302"/>
          </a:xfrm>
        </p:spPr>
        <p:txBody>
          <a:bodyPr>
            <a:normAutofit/>
          </a:bodyPr>
          <a:lstStyle/>
          <a:p>
            <a:r>
              <a:rPr lang="en-US" sz="1800" dirty="0">
                <a:solidFill>
                  <a:srgbClr val="FFFFFF"/>
                </a:solidFill>
              </a:rPr>
              <a:t>In Figure attached an example of write transaction with no wait states can be seen, with the first cycle of the transfer being from T1 to T2 and the second cycle from T2 to T3.</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2B3C13C8-1CEB-4525-B98D-ECBC8C290060}"/>
              </a:ext>
            </a:extLst>
          </p:cNvPr>
          <p:cNvPicPr/>
          <p:nvPr/>
        </p:nvPicPr>
        <p:blipFill>
          <a:blip r:embed="rId3"/>
          <a:stretch>
            <a:fillRect/>
          </a:stretch>
        </p:blipFill>
        <p:spPr>
          <a:xfrm>
            <a:off x="4711778" y="1571094"/>
            <a:ext cx="6844045" cy="3711307"/>
          </a:xfrm>
          <a:prstGeom prst="rect">
            <a:avLst/>
          </a:prstGeom>
        </p:spPr>
      </p:pic>
    </p:spTree>
    <p:extLst>
      <p:ext uri="{BB962C8B-B14F-4D97-AF65-F5344CB8AC3E}">
        <p14:creationId xmlns:p14="http://schemas.microsoft.com/office/powerpoint/2010/main" val="2664146884"/>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useBgFill="1">
        <p:nvSpPr>
          <p:cNvPr id="65" name="Rectangle 64">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68"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9"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2"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7"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9"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23"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4F06A3-771F-4975-B135-4693F32E4209}"/>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6000"/>
              <a:t>K means core</a:t>
            </a:r>
          </a:p>
        </p:txBody>
      </p:sp>
      <p:cxnSp>
        <p:nvCxnSpPr>
          <p:cNvPr id="125" name="Straight Connector 124">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227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92300A8-1C4B-40A2-A72E-20E3BC4C66BD}"/>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K means core </a:t>
            </a:r>
          </a:p>
        </p:txBody>
      </p:sp>
      <p:sp>
        <p:nvSpPr>
          <p:cNvPr id="3" name="Content Placeholder 2">
            <a:extLst>
              <a:ext uri="{FF2B5EF4-FFF2-40B4-BE49-F238E27FC236}">
                <a16:creationId xmlns:a16="http://schemas.microsoft.com/office/drawing/2014/main" id="{82A80093-1458-4317-873C-EBEEE1F530DC}"/>
              </a:ext>
            </a:extLst>
          </p:cNvPr>
          <p:cNvSpPr>
            <a:spLocks noGrp="1"/>
          </p:cNvSpPr>
          <p:nvPr>
            <p:ph idx="1"/>
          </p:nvPr>
        </p:nvSpPr>
        <p:spPr>
          <a:xfrm>
            <a:off x="844620" y="1928812"/>
            <a:ext cx="2862444" cy="4739273"/>
          </a:xfrm>
        </p:spPr>
        <p:txBody>
          <a:bodyPr>
            <a:normAutofit/>
          </a:bodyPr>
          <a:lstStyle/>
          <a:p>
            <a:r>
              <a:rPr lang="en-US" sz="1600" dirty="0">
                <a:solidFill>
                  <a:srgbClr val="FFFFFF"/>
                </a:solidFill>
              </a:rPr>
              <a:t> The proposed architecture for the k means core block is as described in the figure attached. This block is responsible for running the k means algorithm. It receives the input data points from the register file block by indirect access, as well as the initial centroids. The block output (to the register file block) is the final centroids value after the algorithm has ended and an interrupt indicating the calculation has been finished. </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7DF09083-0EF1-49CB-B168-A267A54F14AC}"/>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711778" y="1561746"/>
            <a:ext cx="6844045" cy="3730004"/>
          </a:xfrm>
          <a:prstGeom prst="rect">
            <a:avLst/>
          </a:prstGeom>
          <a:noFill/>
        </p:spPr>
      </p:pic>
    </p:spTree>
    <p:extLst>
      <p:ext uri="{BB962C8B-B14F-4D97-AF65-F5344CB8AC3E}">
        <p14:creationId xmlns:p14="http://schemas.microsoft.com/office/powerpoint/2010/main" val="887831458"/>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ECFDEA4F-A17C-4712-A012-15D15529C03D}"/>
              </a:ext>
            </a:extLst>
          </p:cNvPr>
          <p:cNvSpPr>
            <a:spLocks noGrp="1"/>
          </p:cNvSpPr>
          <p:nvPr>
            <p:ph type="title"/>
          </p:nvPr>
        </p:nvSpPr>
        <p:spPr>
          <a:xfrm>
            <a:off x="855266" y="618518"/>
            <a:ext cx="2851417" cy="1478570"/>
          </a:xfrm>
        </p:spPr>
        <p:txBody>
          <a:bodyPr>
            <a:normAutofit fontScale="90000"/>
          </a:bodyPr>
          <a:lstStyle/>
          <a:p>
            <a:r>
              <a:rPr lang="en-US" sz="3200" dirty="0">
                <a:solidFill>
                  <a:srgbClr val="FFFFFF"/>
                </a:solidFill>
              </a:rPr>
              <a:t>K means core: controller state machine</a:t>
            </a:r>
          </a:p>
        </p:txBody>
      </p:sp>
      <p:sp>
        <p:nvSpPr>
          <p:cNvPr id="3" name="Content Placeholder 2">
            <a:extLst>
              <a:ext uri="{FF2B5EF4-FFF2-40B4-BE49-F238E27FC236}">
                <a16:creationId xmlns:a16="http://schemas.microsoft.com/office/drawing/2014/main" id="{E5FDF30B-A3AC-4210-951D-F7DD25F8478E}"/>
              </a:ext>
            </a:extLst>
          </p:cNvPr>
          <p:cNvSpPr>
            <a:spLocks noGrp="1"/>
          </p:cNvSpPr>
          <p:nvPr>
            <p:ph idx="1"/>
          </p:nvPr>
        </p:nvSpPr>
        <p:spPr>
          <a:xfrm>
            <a:off x="844620" y="2249487"/>
            <a:ext cx="2862444" cy="3957302"/>
          </a:xfrm>
        </p:spPr>
        <p:txBody>
          <a:bodyPr>
            <a:normAutofit/>
          </a:bodyPr>
          <a:lstStyle/>
          <a:p>
            <a:r>
              <a:rPr lang="en-US" sz="1400">
                <a:solidFill>
                  <a:srgbClr val="FFFFFF"/>
                </a:solidFill>
              </a:rPr>
              <a:t>The k means core controller is a state machine who controls the core setting signals connected to the other blocks in the core and to the register file block.</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5DD69D6C-23F7-445E-92B9-7E76E1CB7B7C}"/>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5893259" y="643467"/>
            <a:ext cx="4481082" cy="5566562"/>
          </a:xfrm>
          <a:prstGeom prst="rect">
            <a:avLst/>
          </a:prstGeom>
          <a:noFill/>
        </p:spPr>
      </p:pic>
    </p:spTree>
    <p:extLst>
      <p:ext uri="{BB962C8B-B14F-4D97-AF65-F5344CB8AC3E}">
        <p14:creationId xmlns:p14="http://schemas.microsoft.com/office/powerpoint/2010/main" val="20807568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8368-39F1-4D63-B5DC-433345D5FCB2}"/>
              </a:ext>
            </a:extLst>
          </p:cNvPr>
          <p:cNvSpPr>
            <a:spLocks noGrp="1"/>
          </p:cNvSpPr>
          <p:nvPr>
            <p:ph type="title"/>
          </p:nvPr>
        </p:nvSpPr>
        <p:spPr/>
        <p:txBody>
          <a:bodyPr/>
          <a:lstStyle/>
          <a:p>
            <a:r>
              <a:rPr lang="en-US" dirty="0"/>
              <a:t>K means algorithm Intro</a:t>
            </a:r>
          </a:p>
        </p:txBody>
      </p:sp>
      <p:sp>
        <p:nvSpPr>
          <p:cNvPr id="3" name="Content Placeholder 2">
            <a:extLst>
              <a:ext uri="{FF2B5EF4-FFF2-40B4-BE49-F238E27FC236}">
                <a16:creationId xmlns:a16="http://schemas.microsoft.com/office/drawing/2014/main" id="{B2281372-A084-4B36-AA97-3A6D69D06F75}"/>
              </a:ext>
            </a:extLst>
          </p:cNvPr>
          <p:cNvSpPr>
            <a:spLocks noGrp="1"/>
          </p:cNvSpPr>
          <p:nvPr>
            <p:ph idx="1"/>
          </p:nvPr>
        </p:nvSpPr>
        <p:spPr/>
        <p:txBody>
          <a:bodyPr/>
          <a:lstStyle/>
          <a:p>
            <a:r>
              <a:rPr lang="en-US" dirty="0"/>
              <a:t>Clustering is the classification of object in different groups, or more precisely, the partitioning of a data set into subsets(clusters), so the data in each subset(ideally) share some common – often according to some defined distance measure. </a:t>
            </a:r>
          </a:p>
          <a:p>
            <a:r>
              <a:rPr lang="en-US" dirty="0"/>
              <a:t>K means algorithm is a algorithm develop to determine all the clusters at once of a data set</a:t>
            </a:r>
          </a:p>
        </p:txBody>
      </p:sp>
    </p:spTree>
    <p:extLst>
      <p:ext uri="{BB962C8B-B14F-4D97-AF65-F5344CB8AC3E}">
        <p14:creationId xmlns:p14="http://schemas.microsoft.com/office/powerpoint/2010/main" val="2173069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6D7A637B-1379-4F35-8E18-45CE4D25639D}"/>
              </a:ext>
            </a:extLst>
          </p:cNvPr>
          <p:cNvSpPr>
            <a:spLocks noGrp="1"/>
          </p:cNvSpPr>
          <p:nvPr>
            <p:ph type="title"/>
          </p:nvPr>
        </p:nvSpPr>
        <p:spPr>
          <a:xfrm>
            <a:off x="855266" y="618518"/>
            <a:ext cx="2851417" cy="1478570"/>
          </a:xfrm>
        </p:spPr>
        <p:txBody>
          <a:bodyPr>
            <a:normAutofit/>
          </a:bodyPr>
          <a:lstStyle/>
          <a:p>
            <a:r>
              <a:rPr lang="en-US" sz="3000" dirty="0">
                <a:solidFill>
                  <a:srgbClr val="FFFFFF"/>
                </a:solidFill>
              </a:rPr>
              <a:t>K means core: Classification block</a:t>
            </a:r>
          </a:p>
        </p:txBody>
      </p:sp>
      <p:sp>
        <p:nvSpPr>
          <p:cNvPr id="3" name="Content Placeholder 2">
            <a:extLst>
              <a:ext uri="{FF2B5EF4-FFF2-40B4-BE49-F238E27FC236}">
                <a16:creationId xmlns:a16="http://schemas.microsoft.com/office/drawing/2014/main" id="{C522FAE6-9D0E-4791-B683-E844F0644FF1}"/>
              </a:ext>
            </a:extLst>
          </p:cNvPr>
          <p:cNvSpPr>
            <a:spLocks noGrp="1"/>
          </p:cNvSpPr>
          <p:nvPr>
            <p:ph idx="1"/>
          </p:nvPr>
        </p:nvSpPr>
        <p:spPr>
          <a:xfrm>
            <a:off x="844620" y="2249487"/>
            <a:ext cx="2862444" cy="3957302"/>
          </a:xfrm>
        </p:spPr>
        <p:txBody>
          <a:bodyPr>
            <a:normAutofit/>
          </a:bodyPr>
          <a:lstStyle/>
          <a:p>
            <a:r>
              <a:rPr lang="en-US" sz="1300">
                <a:solidFill>
                  <a:srgbClr val="FFFFFF"/>
                </a:solidFill>
              </a:rPr>
              <a:t>The “Classification block” is a pipelined component which classifies the input data points into cluster by adding the data point to one of eight registers called “Accumulator X register” (X is an integer from 1 to 8). It has a throughput of one data point per cycle (after each cycle, one data point is added to the correct accumulator) but it has a latency of four cycles(one for reading the data from the RAM, one for calculating the distance between the centroid and the point, one to determine to closest centroid and one for adding to point to the accumulator.</a:t>
            </a:r>
          </a:p>
          <a:p>
            <a:endParaRPr lang="en-US" sz="1300">
              <a:solidFill>
                <a:srgbClr val="FFFFFF"/>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B91682BF-BBB6-4757-A635-F952D1947ED0}"/>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711778" y="1647295"/>
            <a:ext cx="6844045" cy="3558905"/>
          </a:xfrm>
          <a:prstGeom prst="rect">
            <a:avLst/>
          </a:prstGeom>
          <a:noFill/>
        </p:spPr>
      </p:pic>
    </p:spTree>
    <p:extLst>
      <p:ext uri="{BB962C8B-B14F-4D97-AF65-F5344CB8AC3E}">
        <p14:creationId xmlns:p14="http://schemas.microsoft.com/office/powerpoint/2010/main" val="1870841883"/>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44270CC-2247-40D0-86AF-7E88D099369F}"/>
              </a:ext>
            </a:extLst>
          </p:cNvPr>
          <p:cNvSpPr>
            <a:spLocks noGrp="1"/>
          </p:cNvSpPr>
          <p:nvPr>
            <p:ph type="title"/>
          </p:nvPr>
        </p:nvSpPr>
        <p:spPr>
          <a:xfrm>
            <a:off x="855266" y="618518"/>
            <a:ext cx="2851417" cy="1478570"/>
          </a:xfrm>
        </p:spPr>
        <p:txBody>
          <a:bodyPr>
            <a:normAutofit/>
          </a:bodyPr>
          <a:lstStyle/>
          <a:p>
            <a:r>
              <a:rPr lang="en-US" sz="2700" dirty="0">
                <a:solidFill>
                  <a:srgbClr val="FFFFFF"/>
                </a:solidFill>
              </a:rPr>
              <a:t>K means core: Classification block first part</a:t>
            </a:r>
          </a:p>
        </p:txBody>
      </p:sp>
      <p:sp>
        <p:nvSpPr>
          <p:cNvPr id="3" name="Content Placeholder 2">
            <a:extLst>
              <a:ext uri="{FF2B5EF4-FFF2-40B4-BE49-F238E27FC236}">
                <a16:creationId xmlns:a16="http://schemas.microsoft.com/office/drawing/2014/main" id="{E004A161-44DC-48C9-9A6B-35B12EB92110}"/>
              </a:ext>
            </a:extLst>
          </p:cNvPr>
          <p:cNvSpPr>
            <a:spLocks noGrp="1"/>
          </p:cNvSpPr>
          <p:nvPr>
            <p:ph idx="1"/>
          </p:nvPr>
        </p:nvSpPr>
        <p:spPr>
          <a:xfrm>
            <a:off x="844620" y="2249487"/>
            <a:ext cx="2862444" cy="3957302"/>
          </a:xfrm>
        </p:spPr>
        <p:txBody>
          <a:bodyPr>
            <a:normAutofit/>
          </a:bodyPr>
          <a:lstStyle/>
          <a:p>
            <a:pPr>
              <a:lnSpc>
                <a:spcPct val="110000"/>
              </a:lnSpc>
            </a:pPr>
            <a:r>
              <a:rPr lang="en-US" sz="1400">
                <a:solidFill>
                  <a:srgbClr val="FFFFFF"/>
                </a:solidFill>
              </a:rPr>
              <a:t>The distance calculation from the input data point (stored in the “Input register”) to the centroids, which are stored in local registers called “Centroid Register X” (X being a integer from 1 to 8). This calculation is done by o module called “Distance calculator” which is basically  two sub modules in series: the first calculates the subtraction of the data in the input register from the data in centroid register “X”, the second is a module which calculates the absolute value of the mentioned  subtraction. </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8CF4C36E-3C59-4350-8809-2A0102AEC9B6}"/>
              </a:ext>
            </a:extLst>
          </p:cNvPr>
          <p:cNvPicPr>
            <a:picLocks noChangeAspect="1"/>
          </p:cNvPicPr>
          <p:nvPr/>
        </p:nvPicPr>
        <p:blipFill>
          <a:blip r:embed="rId3"/>
          <a:stretch>
            <a:fillRect/>
          </a:stretch>
        </p:blipFill>
        <p:spPr>
          <a:xfrm>
            <a:off x="4711778" y="749016"/>
            <a:ext cx="6844045" cy="5355464"/>
          </a:xfrm>
          <a:prstGeom prst="rect">
            <a:avLst/>
          </a:prstGeom>
        </p:spPr>
      </p:pic>
    </p:spTree>
    <p:extLst>
      <p:ext uri="{BB962C8B-B14F-4D97-AF65-F5344CB8AC3E}">
        <p14:creationId xmlns:p14="http://schemas.microsoft.com/office/powerpoint/2010/main" val="2217228118"/>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6F59475B-CA8A-4FC9-9E40-3C7CAAF008D5}"/>
              </a:ext>
            </a:extLst>
          </p:cNvPr>
          <p:cNvSpPr>
            <a:spLocks noGrp="1"/>
          </p:cNvSpPr>
          <p:nvPr>
            <p:ph type="title"/>
          </p:nvPr>
        </p:nvSpPr>
        <p:spPr>
          <a:xfrm>
            <a:off x="855266" y="618518"/>
            <a:ext cx="2851417" cy="1478570"/>
          </a:xfrm>
        </p:spPr>
        <p:txBody>
          <a:bodyPr>
            <a:normAutofit/>
          </a:bodyPr>
          <a:lstStyle/>
          <a:p>
            <a:r>
              <a:rPr lang="en-US" sz="2500" dirty="0">
                <a:solidFill>
                  <a:srgbClr val="FFFFFF"/>
                </a:solidFill>
              </a:rPr>
              <a:t>K means core: Classification block second part</a:t>
            </a:r>
          </a:p>
        </p:txBody>
      </p:sp>
      <p:sp>
        <p:nvSpPr>
          <p:cNvPr id="3" name="Content Placeholder 2">
            <a:extLst>
              <a:ext uri="{FF2B5EF4-FFF2-40B4-BE49-F238E27FC236}">
                <a16:creationId xmlns:a16="http://schemas.microsoft.com/office/drawing/2014/main" id="{AEDCC73F-9C38-4B3D-9820-A4BF8C0052F3}"/>
              </a:ext>
            </a:extLst>
          </p:cNvPr>
          <p:cNvSpPr>
            <a:spLocks noGrp="1"/>
          </p:cNvSpPr>
          <p:nvPr>
            <p:ph idx="1"/>
          </p:nvPr>
        </p:nvSpPr>
        <p:spPr>
          <a:xfrm>
            <a:off x="844620" y="2249487"/>
            <a:ext cx="2862444" cy="3957302"/>
          </a:xfrm>
        </p:spPr>
        <p:txBody>
          <a:bodyPr>
            <a:normAutofit/>
          </a:bodyPr>
          <a:lstStyle/>
          <a:p>
            <a:r>
              <a:rPr lang="en-US" sz="1800" dirty="0">
                <a:solidFill>
                  <a:srgbClr val="FFFFFF"/>
                </a:solidFill>
              </a:rPr>
              <a:t>The second part is the minimum distance calculation. In this part, all the distances from the first are compared, and in the index of the closest centroid is found and given as output of this block</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D49B4447-62B9-48B7-A379-D58A297ED35E}"/>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711778" y="877341"/>
            <a:ext cx="6844045" cy="5098813"/>
          </a:xfrm>
          <a:prstGeom prst="rect">
            <a:avLst/>
          </a:prstGeom>
          <a:noFill/>
        </p:spPr>
      </p:pic>
    </p:spTree>
    <p:extLst>
      <p:ext uri="{BB962C8B-B14F-4D97-AF65-F5344CB8AC3E}">
        <p14:creationId xmlns:p14="http://schemas.microsoft.com/office/powerpoint/2010/main" val="2427405716"/>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98E57C63-0745-42D1-9203-6BB9F8B0CBFA}"/>
              </a:ext>
            </a:extLst>
          </p:cNvPr>
          <p:cNvSpPr>
            <a:spLocks noGrp="1"/>
          </p:cNvSpPr>
          <p:nvPr>
            <p:ph type="title"/>
          </p:nvPr>
        </p:nvSpPr>
        <p:spPr>
          <a:xfrm>
            <a:off x="855266" y="618518"/>
            <a:ext cx="2851417" cy="1478570"/>
          </a:xfrm>
        </p:spPr>
        <p:txBody>
          <a:bodyPr>
            <a:normAutofit/>
          </a:bodyPr>
          <a:lstStyle/>
          <a:p>
            <a:r>
              <a:rPr lang="en-US" sz="2700" dirty="0">
                <a:solidFill>
                  <a:srgbClr val="FFFFFF"/>
                </a:solidFill>
              </a:rPr>
              <a:t>K means core: Classification block third part</a:t>
            </a:r>
          </a:p>
        </p:txBody>
      </p:sp>
      <p:sp>
        <p:nvSpPr>
          <p:cNvPr id="3" name="Content Placeholder 2">
            <a:extLst>
              <a:ext uri="{FF2B5EF4-FFF2-40B4-BE49-F238E27FC236}">
                <a16:creationId xmlns:a16="http://schemas.microsoft.com/office/drawing/2014/main" id="{2DF97CE9-B895-4664-BDE6-F421DFD1794F}"/>
              </a:ext>
            </a:extLst>
          </p:cNvPr>
          <p:cNvSpPr>
            <a:spLocks noGrp="1"/>
          </p:cNvSpPr>
          <p:nvPr>
            <p:ph idx="1"/>
          </p:nvPr>
        </p:nvSpPr>
        <p:spPr>
          <a:xfrm>
            <a:off x="844620" y="2249487"/>
            <a:ext cx="2862444" cy="3957302"/>
          </a:xfrm>
        </p:spPr>
        <p:txBody>
          <a:bodyPr>
            <a:normAutofit/>
          </a:bodyPr>
          <a:lstStyle/>
          <a:p>
            <a:pPr>
              <a:lnSpc>
                <a:spcPct val="110000"/>
              </a:lnSpc>
            </a:pPr>
            <a:r>
              <a:rPr lang="en-US" sz="1200">
                <a:solidFill>
                  <a:srgbClr val="FFFFFF"/>
                </a:solidFill>
              </a:rPr>
              <a:t>The third and final part of the Classification block pipeline is the accumulation of the input data point in the desired accumulator register, chosen by the index received from second part. In this part, there are sixteen registers: eight accumulators registers and eight counters registers. Each accumulator represents a cluster and stores the summed of all points assign to this cluster at a given time. The counters are register which simply keep track of how many points were assigned to each cluster. 	The index received from the previous part is used as a selector for two decoders, in order to choose to each accumulator, register and counter register the input data point should be added. 	</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58650EFE-3EAC-4635-8385-8837BE99B78B}"/>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5809761" y="643467"/>
            <a:ext cx="4648079" cy="5566562"/>
          </a:xfrm>
          <a:prstGeom prst="rect">
            <a:avLst/>
          </a:prstGeom>
          <a:noFill/>
        </p:spPr>
      </p:pic>
    </p:spTree>
    <p:extLst>
      <p:ext uri="{BB962C8B-B14F-4D97-AF65-F5344CB8AC3E}">
        <p14:creationId xmlns:p14="http://schemas.microsoft.com/office/powerpoint/2010/main" val="2727830019"/>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E825-DE3D-4A75-AFEE-A4326A34E95F}"/>
              </a:ext>
            </a:extLst>
          </p:cNvPr>
          <p:cNvSpPr>
            <a:spLocks noGrp="1"/>
          </p:cNvSpPr>
          <p:nvPr>
            <p:ph type="title"/>
          </p:nvPr>
        </p:nvSpPr>
        <p:spPr/>
        <p:txBody>
          <a:bodyPr/>
          <a:lstStyle/>
          <a:p>
            <a:r>
              <a:rPr lang="en-US" dirty="0"/>
              <a:t>K means core: new means calculation block - Division method</a:t>
            </a:r>
          </a:p>
        </p:txBody>
      </p:sp>
      <p:sp>
        <p:nvSpPr>
          <p:cNvPr id="3" name="Content Placeholder 2">
            <a:extLst>
              <a:ext uri="{FF2B5EF4-FFF2-40B4-BE49-F238E27FC236}">
                <a16:creationId xmlns:a16="http://schemas.microsoft.com/office/drawing/2014/main" id="{09FDC401-390D-4227-B742-475941677699}"/>
              </a:ext>
            </a:extLst>
          </p:cNvPr>
          <p:cNvSpPr>
            <a:spLocks noGrp="1"/>
          </p:cNvSpPr>
          <p:nvPr>
            <p:ph idx="1"/>
          </p:nvPr>
        </p:nvSpPr>
        <p:spPr/>
        <p:txBody>
          <a:bodyPr>
            <a:normAutofit fontScale="92500"/>
          </a:bodyPr>
          <a:lstStyle/>
          <a:p>
            <a:r>
              <a:rPr lang="en-US" dirty="0"/>
              <a:t>Duo to the complexity and time demanding characteristics of the floating point representation, the proposed architecture works with the fixed point representation.  Therefore, there was a need to find a proper way to divide fixed point values. </a:t>
            </a:r>
          </a:p>
          <a:p>
            <a:r>
              <a:rPr lang="en-US" dirty="0"/>
              <a:t>The proposed method was to convert the fixed point number to an integer by shifting all fractional bits left (multiplying by 1024 ), dividing the converted number by using an integer divider(with known an simple algorithms, as describe in section Division in Hardware in the project report), and after the division shifting right the result in order to return to the fixed point representation.</a:t>
            </a:r>
          </a:p>
          <a:p>
            <a:endParaRPr lang="en-US" dirty="0"/>
          </a:p>
        </p:txBody>
      </p:sp>
    </p:spTree>
    <p:extLst>
      <p:ext uri="{BB962C8B-B14F-4D97-AF65-F5344CB8AC3E}">
        <p14:creationId xmlns:p14="http://schemas.microsoft.com/office/powerpoint/2010/main" val="3088686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7CA5A1FE-25FE-489E-A08D-276881A8186E}"/>
              </a:ext>
            </a:extLst>
          </p:cNvPr>
          <p:cNvSpPr>
            <a:spLocks noGrp="1"/>
          </p:cNvSpPr>
          <p:nvPr>
            <p:ph type="title"/>
          </p:nvPr>
        </p:nvSpPr>
        <p:spPr>
          <a:xfrm>
            <a:off x="855266" y="618518"/>
            <a:ext cx="2851417" cy="1478570"/>
          </a:xfrm>
        </p:spPr>
        <p:txBody>
          <a:bodyPr>
            <a:normAutofit/>
          </a:bodyPr>
          <a:lstStyle/>
          <a:p>
            <a:r>
              <a:rPr lang="en-US" sz="2500" dirty="0">
                <a:solidFill>
                  <a:srgbClr val="FFFFFF"/>
                </a:solidFill>
              </a:rPr>
              <a:t>K means core: New means Calculation block</a:t>
            </a:r>
          </a:p>
        </p:txBody>
      </p:sp>
      <p:sp>
        <p:nvSpPr>
          <p:cNvPr id="3" name="Content Placeholder 2">
            <a:extLst>
              <a:ext uri="{FF2B5EF4-FFF2-40B4-BE49-F238E27FC236}">
                <a16:creationId xmlns:a16="http://schemas.microsoft.com/office/drawing/2014/main" id="{13F619BE-B93F-47CA-87D1-29B96091494B}"/>
              </a:ext>
            </a:extLst>
          </p:cNvPr>
          <p:cNvSpPr>
            <a:spLocks noGrp="1"/>
          </p:cNvSpPr>
          <p:nvPr>
            <p:ph idx="1"/>
          </p:nvPr>
        </p:nvSpPr>
        <p:spPr>
          <a:xfrm>
            <a:off x="844620" y="2249487"/>
            <a:ext cx="2862444" cy="3957302"/>
          </a:xfrm>
        </p:spPr>
        <p:txBody>
          <a:bodyPr>
            <a:normAutofit/>
          </a:bodyPr>
          <a:lstStyle/>
          <a:p>
            <a:r>
              <a:rPr lang="en-US" sz="1400" dirty="0">
                <a:solidFill>
                  <a:srgbClr val="FFFFFF"/>
                </a:solidFill>
              </a:rPr>
              <a:t>The “New Means Calculation block” is responsible for centroids update step of the algorithm. It does so by dividing the value of each accumulator(stored at the local “Accumulator reg” register in the “Classification block”) by the number of points assigned to  them(stored at the local “Accumulator counter reg” register in the “Classification block”). </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7E9D3E34-661E-4F8E-9409-D3CD530D0706}"/>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711778" y="1844063"/>
            <a:ext cx="6844045" cy="3165370"/>
          </a:xfrm>
          <a:prstGeom prst="rect">
            <a:avLst/>
          </a:prstGeom>
          <a:noFill/>
        </p:spPr>
      </p:pic>
    </p:spTree>
    <p:extLst>
      <p:ext uri="{BB962C8B-B14F-4D97-AF65-F5344CB8AC3E}">
        <p14:creationId xmlns:p14="http://schemas.microsoft.com/office/powerpoint/2010/main" val="3656987830"/>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12FABBB9-C443-4326-A36F-2D52057AF120}"/>
              </a:ext>
            </a:extLst>
          </p:cNvPr>
          <p:cNvSpPr>
            <a:spLocks noGrp="1"/>
          </p:cNvSpPr>
          <p:nvPr>
            <p:ph type="title"/>
          </p:nvPr>
        </p:nvSpPr>
        <p:spPr>
          <a:xfrm>
            <a:off x="855266" y="618518"/>
            <a:ext cx="2851417" cy="1478570"/>
          </a:xfrm>
        </p:spPr>
        <p:txBody>
          <a:bodyPr>
            <a:normAutofit/>
          </a:bodyPr>
          <a:lstStyle/>
          <a:p>
            <a:r>
              <a:rPr lang="en-US" sz="3000">
                <a:solidFill>
                  <a:srgbClr val="FFFFFF"/>
                </a:solidFill>
              </a:rPr>
              <a:t>K means core: Convergence check block</a:t>
            </a:r>
          </a:p>
        </p:txBody>
      </p:sp>
      <p:sp>
        <p:nvSpPr>
          <p:cNvPr id="3" name="Content Placeholder 2">
            <a:extLst>
              <a:ext uri="{FF2B5EF4-FFF2-40B4-BE49-F238E27FC236}">
                <a16:creationId xmlns:a16="http://schemas.microsoft.com/office/drawing/2014/main" id="{28897F6A-6E10-425D-A582-D7EE5519B494}"/>
              </a:ext>
            </a:extLst>
          </p:cNvPr>
          <p:cNvSpPr>
            <a:spLocks noGrp="1"/>
          </p:cNvSpPr>
          <p:nvPr>
            <p:ph idx="1"/>
          </p:nvPr>
        </p:nvSpPr>
        <p:spPr>
          <a:xfrm>
            <a:off x="844620" y="1990726"/>
            <a:ext cx="2862444" cy="4733631"/>
          </a:xfrm>
        </p:spPr>
        <p:txBody>
          <a:bodyPr>
            <a:normAutofit lnSpcReduction="10000"/>
          </a:bodyPr>
          <a:lstStyle/>
          <a:p>
            <a:r>
              <a:rPr lang="en-US" sz="1600" dirty="0">
                <a:solidFill>
                  <a:srgbClr val="FFFFFF"/>
                </a:solidFill>
              </a:rPr>
              <a:t>The convergence check block is responsible for the convergence check step of the algorithm. It does so by checking if any of the new centroids calculated in the “New Means Calculation block” value is close enough (within a pre-decided threshold stored at “Threshold register ” in the register file) to its old value(the value stored in the beginning of the iteration, stored in local registers of the classification block). </a:t>
            </a:r>
          </a:p>
          <a:p>
            <a:endParaRPr lang="en-US" sz="1400" dirty="0">
              <a:solidFill>
                <a:srgbClr val="FFFFFF"/>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5CA7B93B-9547-43A4-96BB-E27C75DD71C2}"/>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711778" y="1093789"/>
            <a:ext cx="7413547" cy="3539222"/>
          </a:xfrm>
          <a:prstGeom prst="rect">
            <a:avLst/>
          </a:prstGeom>
          <a:noFill/>
        </p:spPr>
      </p:pic>
    </p:spTree>
    <p:extLst>
      <p:ext uri="{BB962C8B-B14F-4D97-AF65-F5344CB8AC3E}">
        <p14:creationId xmlns:p14="http://schemas.microsoft.com/office/powerpoint/2010/main" val="2009625934"/>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6E53290E-198C-4222-9629-58258F80C3CB}"/>
              </a:ext>
            </a:extLst>
          </p:cNvPr>
          <p:cNvSpPr>
            <a:spLocks noGrp="1"/>
          </p:cNvSpPr>
          <p:nvPr>
            <p:ph type="title"/>
          </p:nvPr>
        </p:nvSpPr>
        <p:spPr>
          <a:xfrm>
            <a:off x="937065" y="156003"/>
            <a:ext cx="2851417" cy="1478570"/>
          </a:xfrm>
        </p:spPr>
        <p:txBody>
          <a:bodyPr>
            <a:normAutofit/>
          </a:bodyPr>
          <a:lstStyle/>
          <a:p>
            <a:r>
              <a:rPr lang="en-US" sz="3200" dirty="0">
                <a:solidFill>
                  <a:srgbClr val="FFFFFF"/>
                </a:solidFill>
              </a:rPr>
              <a:t>Why this architecture?</a:t>
            </a:r>
          </a:p>
        </p:txBody>
      </p:sp>
      <p:sp>
        <p:nvSpPr>
          <p:cNvPr id="3" name="Content Placeholder 2">
            <a:extLst>
              <a:ext uri="{FF2B5EF4-FFF2-40B4-BE49-F238E27FC236}">
                <a16:creationId xmlns:a16="http://schemas.microsoft.com/office/drawing/2014/main" id="{3E363C92-A2D4-458B-A593-9066EC90544D}"/>
              </a:ext>
            </a:extLst>
          </p:cNvPr>
          <p:cNvSpPr>
            <a:spLocks noGrp="1"/>
          </p:cNvSpPr>
          <p:nvPr>
            <p:ph idx="1"/>
          </p:nvPr>
        </p:nvSpPr>
        <p:spPr>
          <a:xfrm>
            <a:off x="844620" y="1382714"/>
            <a:ext cx="2862444" cy="5171644"/>
          </a:xfrm>
        </p:spPr>
        <p:txBody>
          <a:bodyPr>
            <a:normAutofit fontScale="92500" lnSpcReduction="10000"/>
          </a:bodyPr>
          <a:lstStyle/>
          <a:p>
            <a:pPr>
              <a:lnSpc>
                <a:spcPct val="110000"/>
              </a:lnSpc>
            </a:pPr>
            <a:r>
              <a:rPr lang="en-US" sz="1600" dirty="0">
                <a:solidFill>
                  <a:srgbClr val="FFFFFF"/>
                </a:solidFill>
              </a:rPr>
              <a:t>K means core pipeline view is divided into two pipelines, the division can be seen in the figure attached. The reason for this division is the Read-After-Write dependency between the 2 pipes.</a:t>
            </a:r>
            <a:br>
              <a:rPr lang="en-US" sz="1600" dirty="0">
                <a:solidFill>
                  <a:srgbClr val="FFFFFF"/>
                </a:solidFill>
              </a:rPr>
            </a:br>
            <a:r>
              <a:rPr lang="en-US" sz="1600" dirty="0">
                <a:solidFill>
                  <a:srgbClr val="FFFFFF"/>
                </a:solidFill>
              </a:rPr>
              <a:t>This results by having one pipe working while the other wait for it's results. The left pipe result is all data points classified to clusters, which then can be used to calculate the new means for next iteration (or the last means if there will be a convergence). Then for the next iteration of classifying the data points, the new means value has to be ready, therefore the first pipe will "sleep" until second pipe will finish bringing the result of calculating new means</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תמונה 27">
            <a:extLst>
              <a:ext uri="{FF2B5EF4-FFF2-40B4-BE49-F238E27FC236}">
                <a16:creationId xmlns:a16="http://schemas.microsoft.com/office/drawing/2014/main" id="{C6846859-5BC3-48B2-96FC-C76DBBFF8FEB}"/>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711778" y="1553192"/>
            <a:ext cx="6844045" cy="3747112"/>
          </a:xfrm>
          <a:prstGeom prst="rect">
            <a:avLst/>
          </a:prstGeom>
          <a:noFill/>
        </p:spPr>
      </p:pic>
    </p:spTree>
    <p:extLst>
      <p:ext uri="{BB962C8B-B14F-4D97-AF65-F5344CB8AC3E}">
        <p14:creationId xmlns:p14="http://schemas.microsoft.com/office/powerpoint/2010/main" val="2381421485"/>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ADAC-5121-4D3F-8053-6712180A2E9D}"/>
              </a:ext>
            </a:extLst>
          </p:cNvPr>
          <p:cNvSpPr>
            <a:spLocks noGrp="1"/>
          </p:cNvSpPr>
          <p:nvPr>
            <p:ph type="title"/>
          </p:nvPr>
        </p:nvSpPr>
        <p:spPr/>
        <p:txBody>
          <a:bodyPr/>
          <a:lstStyle/>
          <a:p>
            <a:r>
              <a:rPr lang="en-US" dirty="0"/>
              <a:t>First Pipeline</a:t>
            </a:r>
          </a:p>
        </p:txBody>
      </p:sp>
      <p:pic>
        <p:nvPicPr>
          <p:cNvPr id="4" name="תמונה 31">
            <a:extLst>
              <a:ext uri="{FF2B5EF4-FFF2-40B4-BE49-F238E27FC236}">
                <a16:creationId xmlns:a16="http://schemas.microsoft.com/office/drawing/2014/main" id="{857F1FF5-4403-405B-A41A-ED6D7664307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8074" y="1744394"/>
            <a:ext cx="10775852" cy="4740812"/>
          </a:xfrm>
          <a:prstGeom prst="rect">
            <a:avLst/>
          </a:prstGeom>
          <a:noFill/>
          <a:ln>
            <a:noFill/>
          </a:ln>
        </p:spPr>
      </p:pic>
    </p:spTree>
    <p:extLst>
      <p:ext uri="{BB962C8B-B14F-4D97-AF65-F5344CB8AC3E}">
        <p14:creationId xmlns:p14="http://schemas.microsoft.com/office/powerpoint/2010/main" val="20428906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F315A-458C-4899-8541-1F2583938A70}"/>
              </a:ext>
            </a:extLst>
          </p:cNvPr>
          <p:cNvSpPr>
            <a:spLocks noGrp="1"/>
          </p:cNvSpPr>
          <p:nvPr>
            <p:ph type="title"/>
          </p:nvPr>
        </p:nvSpPr>
        <p:spPr/>
        <p:txBody>
          <a:bodyPr/>
          <a:lstStyle/>
          <a:p>
            <a:r>
              <a:rPr lang="en-US" dirty="0"/>
              <a:t>Second Pipeline</a:t>
            </a:r>
          </a:p>
        </p:txBody>
      </p:sp>
      <p:pic>
        <p:nvPicPr>
          <p:cNvPr id="4" name="תמונה 30">
            <a:extLst>
              <a:ext uri="{FF2B5EF4-FFF2-40B4-BE49-F238E27FC236}">
                <a16:creationId xmlns:a16="http://schemas.microsoft.com/office/drawing/2014/main" id="{0ACA0319-CD25-480E-B2B0-CB5D7BC7BED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6437" y="1631852"/>
            <a:ext cx="11226018" cy="4726745"/>
          </a:xfrm>
          <a:prstGeom prst="rect">
            <a:avLst/>
          </a:prstGeom>
          <a:noFill/>
          <a:ln>
            <a:noFill/>
          </a:ln>
        </p:spPr>
      </p:pic>
    </p:spTree>
    <p:extLst>
      <p:ext uri="{BB962C8B-B14F-4D97-AF65-F5344CB8AC3E}">
        <p14:creationId xmlns:p14="http://schemas.microsoft.com/office/powerpoint/2010/main" val="4136201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28F48-2971-4349-81DC-049198F36B0D}"/>
              </a:ext>
            </a:extLst>
          </p:cNvPr>
          <p:cNvSpPr>
            <a:spLocks noGrp="1"/>
          </p:cNvSpPr>
          <p:nvPr>
            <p:ph type="title"/>
          </p:nvPr>
        </p:nvSpPr>
        <p:spPr/>
        <p:txBody>
          <a:bodyPr/>
          <a:lstStyle/>
          <a:p>
            <a:r>
              <a:rPr lang="en-US" dirty="0"/>
              <a:t>Common distances measures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60F38D-9084-478A-8B32-0A64FDB73CFF}"/>
                  </a:ext>
                </a:extLst>
              </p:cNvPr>
              <p:cNvSpPr>
                <a:spLocks noGrp="1"/>
              </p:cNvSpPr>
              <p:nvPr>
                <p:ph idx="1"/>
              </p:nvPr>
            </p:nvSpPr>
            <p:spPr/>
            <p:txBody>
              <a:bodyPr>
                <a:normAutofit lnSpcReduction="10000"/>
              </a:bodyPr>
              <a:lstStyle/>
              <a:p>
                <a:r>
                  <a:rPr lang="en-US" dirty="0"/>
                  <a:t>Distance measure will determine  how the similarity of two elements is calculated and it will influence the shape of the cluster. Two common distances measures are:</a:t>
                </a:r>
              </a:p>
              <a:p>
                <a:pPr lvl="1"/>
                <a:r>
                  <a:rPr lang="en-US" dirty="0"/>
                  <a:t>The Euclidean distance and it is given by : </a:t>
                </a:r>
                <a14:m>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 </m:t>
                    </m:r>
                    <m:rad>
                      <m:radPr>
                        <m:ctrlPr>
                          <a:rPr lang="en-US" b="0" i="1" smtClean="0">
                            <a:latin typeface="Cambria Math" panose="02040503050406030204" pitchFamily="18" charset="0"/>
                          </a:rPr>
                        </m:ctrlPr>
                      </m:radPr>
                      <m:deg>
                        <m:r>
                          <a:rPr lang="en-US" b="0" i="1" smtClean="0">
                            <a:latin typeface="Cambria Math" panose="02040503050406030204" pitchFamily="18" charset="0"/>
                          </a:rPr>
                          <m:t>2</m:t>
                        </m:r>
                      </m:deg>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e>
                    </m:rad>
                  </m:oMath>
                </a14:m>
                <a:r>
                  <a:rPr lang="en-US" dirty="0"/>
                  <a:t> </a:t>
                </a:r>
              </a:p>
              <a:p>
                <a:pPr lvl="1"/>
                <a:r>
                  <a:rPr lang="en-US" dirty="0"/>
                  <a:t>The Manhattan distance and it is given by : </a:t>
                </a:r>
                <a14:m>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1</m:t>
                        </m:r>
                      </m:sub>
                      <m:sup>
                        <m:r>
                          <a:rPr lang="en-US" i="1">
                            <a:latin typeface="Cambria Math" panose="02040503050406030204" pitchFamily="18" charset="0"/>
                          </a:rPr>
                          <m:t>𝑛</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nary>
                  </m:oMath>
                </a14:m>
                <a:endParaRPr lang="en-US" dirty="0"/>
              </a:p>
              <a:p>
                <a:pPr lvl="2">
                  <a:buFont typeface="Wingdings" panose="05000000000000000000" pitchFamily="2" charset="2"/>
                  <a:buChar char="v"/>
                </a:pPr>
                <a:r>
                  <a:rPr lang="en-US" dirty="0"/>
                  <a:t>The Manhattan metric performs faster than the Euclidean metric, because it does not require calculating the square, offering better exploitation of parallelism and speed twice than that obtained by Euclidean distance. However, the accuracy of this distance measure was found to be slightly inferior to the Euclidean metric, but results were still within an acceptable error.</a:t>
                </a:r>
              </a:p>
            </p:txBody>
          </p:sp>
        </mc:Choice>
        <mc:Fallback xmlns="">
          <p:sp>
            <p:nvSpPr>
              <p:cNvPr id="3" name="Content Placeholder 2">
                <a:extLst>
                  <a:ext uri="{FF2B5EF4-FFF2-40B4-BE49-F238E27FC236}">
                    <a16:creationId xmlns:a16="http://schemas.microsoft.com/office/drawing/2014/main" id="{5260F38D-9084-478A-8B32-0A64FDB73CFF}"/>
                  </a:ext>
                </a:extLst>
              </p:cNvPr>
              <p:cNvSpPr>
                <a:spLocks noGrp="1" noRot="1" noChangeAspect="1" noMove="1" noResize="1" noEditPoints="1" noAdjustHandles="1" noChangeArrowheads="1" noChangeShapeType="1" noTextEdit="1"/>
              </p:cNvSpPr>
              <p:nvPr>
                <p:ph idx="1"/>
              </p:nvPr>
            </p:nvSpPr>
            <p:spPr>
              <a:blipFill>
                <a:blip r:embed="rId2"/>
                <a:stretch>
                  <a:fillRect l="-1231" t="-2926" r="-677"/>
                </a:stretch>
              </a:blipFill>
            </p:spPr>
            <p:txBody>
              <a:bodyPr/>
              <a:lstStyle/>
              <a:p>
                <a:r>
                  <a:rPr lang="en-US">
                    <a:noFill/>
                  </a:rPr>
                  <a:t> </a:t>
                </a:r>
              </a:p>
            </p:txBody>
          </p:sp>
        </mc:Fallback>
      </mc:AlternateContent>
    </p:spTree>
    <p:extLst>
      <p:ext uri="{BB962C8B-B14F-4D97-AF65-F5344CB8AC3E}">
        <p14:creationId xmlns:p14="http://schemas.microsoft.com/office/powerpoint/2010/main" val="2033202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883AC-6576-45CF-86E9-3312CF057CCF}"/>
              </a:ext>
            </a:extLst>
          </p:cNvPr>
          <p:cNvSpPr>
            <a:spLocks noGrp="1"/>
          </p:cNvSpPr>
          <p:nvPr>
            <p:ph type="title"/>
          </p:nvPr>
        </p:nvSpPr>
        <p:spPr/>
        <p:txBody>
          <a:bodyPr/>
          <a:lstStyle/>
          <a:p>
            <a:r>
              <a:rPr lang="en-US" dirty="0"/>
              <a:t>First PIPELINE latency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A6F0114-9D32-41FF-BB92-B3CDC0E66D47}"/>
                  </a:ext>
                </a:extLst>
              </p:cNvPr>
              <p:cNvSpPr>
                <a:spLocks noGrp="1"/>
              </p:cNvSpPr>
              <p:nvPr>
                <p:ph idx="1"/>
              </p:nvPr>
            </p:nvSpPr>
            <p:spPr/>
            <p:txBody>
              <a:bodyPr/>
              <a:lstStyle/>
              <a:p>
                <a:r>
                  <a:rPr lang="en-US" dirty="0"/>
                  <a:t>The latency of the first pipeline is the number of cycles to fill the pipeline, plus the amount of data points(duo to the fact that after filled, it has a throughput of 1 data point processed per cycle) plus the number of cycles to empty the pipeline: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𝑙𝑎𝑡𝑒𝑛𝑐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𝑝𝑖𝑝𝑒</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𝑝𝑜𝑖𝑛𝑡𝑠</m:t>
                          </m:r>
                        </m:e>
                      </m:d>
                      <m:r>
                        <a:rPr lang="en-US" b="0" i="1" smtClean="0">
                          <a:latin typeface="Cambria Math" panose="02040503050406030204" pitchFamily="18" charset="0"/>
                        </a:rPr>
                        <m:t>+</m:t>
                      </m:r>
                      <m:r>
                        <a:rPr lang="en-US" b="0" i="1" smtClean="0">
                          <a:latin typeface="Cambria Math" panose="02040503050406030204" pitchFamily="18" charset="0"/>
                        </a:rPr>
                        <m:t>3</m:t>
                      </m:r>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4A6F0114-9D32-41FF-BB92-B3CDC0E66D47}"/>
                  </a:ext>
                </a:extLst>
              </p:cNvPr>
              <p:cNvSpPr>
                <a:spLocks noGrp="1" noRot="1" noChangeAspect="1" noMove="1" noResize="1" noEditPoints="1" noAdjustHandles="1" noChangeArrowheads="1" noChangeShapeType="1" noTextEdit="1"/>
              </p:cNvSpPr>
              <p:nvPr>
                <p:ph idx="1"/>
              </p:nvPr>
            </p:nvSpPr>
            <p:spPr>
              <a:blipFill>
                <a:blip r:embed="rId2"/>
                <a:stretch>
                  <a:fillRect l="-1231" t="-2238" r="-1046"/>
                </a:stretch>
              </a:blipFill>
            </p:spPr>
            <p:txBody>
              <a:bodyPr/>
              <a:lstStyle/>
              <a:p>
                <a:r>
                  <a:rPr lang="en-US">
                    <a:noFill/>
                  </a:rPr>
                  <a:t> </a:t>
                </a:r>
              </a:p>
            </p:txBody>
          </p:sp>
        </mc:Fallback>
      </mc:AlternateContent>
    </p:spTree>
    <p:extLst>
      <p:ext uri="{BB962C8B-B14F-4D97-AF65-F5344CB8AC3E}">
        <p14:creationId xmlns:p14="http://schemas.microsoft.com/office/powerpoint/2010/main" val="15132722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7340-12FF-4AA0-9327-FE4DA2226EA0}"/>
              </a:ext>
            </a:extLst>
          </p:cNvPr>
          <p:cNvSpPr>
            <a:spLocks noGrp="1"/>
          </p:cNvSpPr>
          <p:nvPr>
            <p:ph type="title"/>
          </p:nvPr>
        </p:nvSpPr>
        <p:spPr/>
        <p:txBody>
          <a:bodyPr/>
          <a:lstStyle/>
          <a:p>
            <a:r>
              <a:rPr lang="en-US" dirty="0"/>
              <a:t>Second PIPELINE latency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F0AB3AA-8358-4C5C-8BF2-BDDEE3A75A9E}"/>
                  </a:ext>
                </a:extLst>
              </p:cNvPr>
              <p:cNvSpPr>
                <a:spLocks noGrp="1"/>
              </p:cNvSpPr>
              <p:nvPr>
                <p:ph idx="1"/>
              </p:nvPr>
            </p:nvSpPr>
            <p:spPr/>
            <p:txBody>
              <a:bodyPr/>
              <a:lstStyle/>
              <a:p>
                <a:r>
                  <a:rPr lang="en-US" dirty="0"/>
                  <a:t>The latency of the second pipeline eight times the number of cycle to calculate the division for the new centroid, plus the number of cycles to check the convergence of a centroid, and at the one extra cycle at the end:</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𝑙𝑎𝑡𝑒𝑛𝑐</m:t>
                      </m:r>
                      <m:sSub>
                        <m:sSubPr>
                          <m:ctrlPr>
                            <a:rPr lang="en-US" b="0"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𝑝𝑖𝑝𝑒</m:t>
                          </m:r>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en-US" dirty="0"/>
              </a:p>
            </p:txBody>
          </p:sp>
        </mc:Choice>
        <mc:Fallback>
          <p:sp>
            <p:nvSpPr>
              <p:cNvPr id="3" name="Content Placeholder 2">
                <a:extLst>
                  <a:ext uri="{FF2B5EF4-FFF2-40B4-BE49-F238E27FC236}">
                    <a16:creationId xmlns:a16="http://schemas.microsoft.com/office/drawing/2014/main" id="{3F0AB3AA-8358-4C5C-8BF2-BDDEE3A75A9E}"/>
                  </a:ext>
                </a:extLst>
              </p:cNvPr>
              <p:cNvSpPr>
                <a:spLocks noGrp="1" noRot="1" noChangeAspect="1" noMove="1" noResize="1" noEditPoints="1" noAdjustHandles="1" noChangeArrowheads="1" noChangeShapeType="1" noTextEdit="1"/>
              </p:cNvSpPr>
              <p:nvPr>
                <p:ph idx="1"/>
              </p:nvPr>
            </p:nvSpPr>
            <p:spPr>
              <a:blipFill>
                <a:blip r:embed="rId2"/>
                <a:stretch>
                  <a:fillRect l="-1231" t="-2238" r="-1538"/>
                </a:stretch>
              </a:blipFill>
            </p:spPr>
            <p:txBody>
              <a:bodyPr/>
              <a:lstStyle/>
              <a:p>
                <a:r>
                  <a:rPr lang="en-US">
                    <a:noFill/>
                  </a:rPr>
                  <a:t> </a:t>
                </a:r>
              </a:p>
            </p:txBody>
          </p:sp>
        </mc:Fallback>
      </mc:AlternateContent>
    </p:spTree>
    <p:extLst>
      <p:ext uri="{BB962C8B-B14F-4D97-AF65-F5344CB8AC3E}">
        <p14:creationId xmlns:p14="http://schemas.microsoft.com/office/powerpoint/2010/main" val="37479316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349D-B9D0-4893-A1BD-CD03D87C4F8E}"/>
              </a:ext>
            </a:extLst>
          </p:cNvPr>
          <p:cNvSpPr>
            <a:spLocks noGrp="1"/>
          </p:cNvSpPr>
          <p:nvPr>
            <p:ph type="title"/>
          </p:nvPr>
        </p:nvSpPr>
        <p:spPr/>
        <p:txBody>
          <a:bodyPr/>
          <a:lstStyle/>
          <a:p>
            <a:r>
              <a:rPr lang="en-US" dirty="0"/>
              <a:t>Total PIPELINE latency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891E25-192D-4FD9-B844-100B77AE9C62}"/>
                  </a:ext>
                </a:extLst>
              </p:cNvPr>
              <p:cNvSpPr>
                <a:spLocks noGrp="1"/>
              </p:cNvSpPr>
              <p:nvPr>
                <p:ph idx="1"/>
              </p:nvPr>
            </p:nvSpPr>
            <p:spPr/>
            <p:txBody>
              <a:bodyPr/>
              <a:lstStyle/>
              <a:p>
                <a:r>
                  <a:rPr lang="en-US" dirty="0"/>
                  <a:t>Finaly, one iteration of the algorithm latency results in: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𝑙𝑎𝑡𝑒𝑛𝑐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𝑖𝑡𝑒𝑟𝑎𝑡𝑖𝑜𝑛</m:t>
                          </m:r>
                        </m:sub>
                      </m:sSub>
                      <m:r>
                        <a:rPr lang="en-US" b="0" i="1" smtClean="0">
                          <a:latin typeface="Cambria Math" panose="02040503050406030204" pitchFamily="18" charset="0"/>
                        </a:rPr>
                        <m:t>=</m:t>
                      </m:r>
                      <m:r>
                        <a:rPr lang="en-US" b="0" i="1" smtClean="0">
                          <a:latin typeface="Cambria Math" panose="02040503050406030204" pitchFamily="18" charset="0"/>
                        </a:rPr>
                        <m:t>𝑙𝑎𝑛𝑡𝑒𝑛𝑐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𝑝𝑖𝑝𝑒</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𝑙𝑎𝑡𝑒𝑛𝑐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𝑝𝑖𝑝𝑒</m:t>
                          </m:r>
                          <m:r>
                            <a:rPr lang="en-US" b="0" i="1" smtClean="0">
                              <a:latin typeface="Cambria Math" panose="02040503050406030204" pitchFamily="18" charset="0"/>
                            </a:rPr>
                            <m:t>2</m:t>
                          </m:r>
                        </m:sub>
                      </m:sSub>
                    </m:oMath>
                  </m:oMathPara>
                </a14:m>
                <a:endParaRPr lang="en-US" b="0" dirty="0"/>
              </a:p>
              <a:p>
                <a:r>
                  <a:rPr lang="en-US" dirty="0"/>
                  <a:t>The overall latency of the k means core will therefore be: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𝑡𝑜𝑡𝑎𝑙</m:t>
                          </m:r>
                        </m:sub>
                      </m:sSub>
                      <m:r>
                        <a:rPr lang="en-US" i="1">
                          <a:latin typeface="Cambria Math" panose="02040503050406030204" pitchFamily="18" charset="0"/>
                        </a:rPr>
                        <m:t>=</m:t>
                      </m:r>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𝑖𝑡𝑒𝑟𝑎𝑡𝑖𝑜𝑛</m:t>
                          </m:r>
                        </m:sub>
                      </m:sSub>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𝑖𝑡𝑒𝑟𝑎𝑡𝑖𝑜𝑛𝑠</m:t>
                      </m:r>
                      <m:r>
                        <a:rPr lang="en-US" b="0" i="1" smtClean="0">
                          <a:latin typeface="Cambria Math" panose="02040503050406030204" pitchFamily="18" charset="0"/>
                        </a:rPr>
                        <m:t>)</m:t>
                      </m:r>
                    </m:oMath>
                  </m:oMathPara>
                </a14:m>
                <a:endParaRPr lang="en-US" dirty="0"/>
              </a:p>
            </p:txBody>
          </p:sp>
        </mc:Choice>
        <mc:Fallback>
          <p:sp>
            <p:nvSpPr>
              <p:cNvPr id="3" name="Content Placeholder 2">
                <a:extLst>
                  <a:ext uri="{FF2B5EF4-FFF2-40B4-BE49-F238E27FC236}">
                    <a16:creationId xmlns:a16="http://schemas.microsoft.com/office/drawing/2014/main" id="{13891E25-192D-4FD9-B844-100B77AE9C62}"/>
                  </a:ext>
                </a:extLst>
              </p:cNvPr>
              <p:cNvSpPr>
                <a:spLocks noGrp="1" noRot="1" noChangeAspect="1" noMove="1" noResize="1" noEditPoints="1" noAdjustHandles="1" noChangeArrowheads="1" noChangeShapeType="1" noTextEdit="1"/>
              </p:cNvSpPr>
              <p:nvPr>
                <p:ph idx="1"/>
              </p:nvPr>
            </p:nvSpPr>
            <p:spPr>
              <a:blipFill>
                <a:blip r:embed="rId2"/>
                <a:stretch>
                  <a:fillRect l="-1231" t="-2238"/>
                </a:stretch>
              </a:blipFill>
            </p:spPr>
            <p:txBody>
              <a:bodyPr/>
              <a:lstStyle/>
              <a:p>
                <a:r>
                  <a:rPr lang="en-US">
                    <a:noFill/>
                  </a:rPr>
                  <a:t> </a:t>
                </a:r>
              </a:p>
            </p:txBody>
          </p:sp>
        </mc:Fallback>
      </mc:AlternateContent>
    </p:spTree>
    <p:extLst>
      <p:ext uri="{BB962C8B-B14F-4D97-AF65-F5344CB8AC3E}">
        <p14:creationId xmlns:p14="http://schemas.microsoft.com/office/powerpoint/2010/main" val="13249474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useBgFill="1">
        <p:nvSpPr>
          <p:cNvPr id="65" name="Rectangle 64">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68"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9"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2"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7"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9"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23"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4F06A3-771F-4975-B135-4693F32E4209}"/>
              </a:ext>
            </a:extLst>
          </p:cNvPr>
          <p:cNvSpPr>
            <a:spLocks noGrp="1"/>
          </p:cNvSpPr>
          <p:nvPr>
            <p:ph type="title"/>
          </p:nvPr>
        </p:nvSpPr>
        <p:spPr>
          <a:xfrm>
            <a:off x="1638301" y="1122363"/>
            <a:ext cx="4932742" cy="4287836"/>
          </a:xfrm>
        </p:spPr>
        <p:txBody>
          <a:bodyPr vert="horz" lIns="91440" tIns="45720" rIns="91440" bIns="45720" rtlCol="0" anchor="ctr">
            <a:normAutofit/>
          </a:bodyPr>
          <a:lstStyle/>
          <a:p>
            <a:pPr algn="r"/>
            <a:r>
              <a:rPr lang="en-US" sz="6000" dirty="0"/>
              <a:t>Verification</a:t>
            </a:r>
          </a:p>
        </p:txBody>
      </p:sp>
      <p:cxnSp>
        <p:nvCxnSpPr>
          <p:cNvPr id="125" name="Straight Connector 124">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8476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FFF6-B2BC-4CDC-9316-3D9BC7CBD12C}"/>
              </a:ext>
            </a:extLst>
          </p:cNvPr>
          <p:cNvSpPr>
            <a:spLocks noGrp="1"/>
          </p:cNvSpPr>
          <p:nvPr>
            <p:ph type="title"/>
          </p:nvPr>
        </p:nvSpPr>
        <p:spPr/>
        <p:txBody>
          <a:bodyPr/>
          <a:lstStyle/>
          <a:p>
            <a:r>
              <a:rPr lang="en-US" dirty="0"/>
              <a:t>Zero order verification</a:t>
            </a:r>
          </a:p>
        </p:txBody>
      </p:sp>
      <p:sp>
        <p:nvSpPr>
          <p:cNvPr id="3" name="Content Placeholder 2">
            <a:extLst>
              <a:ext uri="{FF2B5EF4-FFF2-40B4-BE49-F238E27FC236}">
                <a16:creationId xmlns:a16="http://schemas.microsoft.com/office/drawing/2014/main" id="{47A92B7C-028D-4EB4-A692-CFBFA57C1BE0}"/>
              </a:ext>
            </a:extLst>
          </p:cNvPr>
          <p:cNvSpPr>
            <a:spLocks noGrp="1"/>
          </p:cNvSpPr>
          <p:nvPr>
            <p:ph idx="1"/>
          </p:nvPr>
        </p:nvSpPr>
        <p:spPr/>
        <p:txBody>
          <a:bodyPr/>
          <a:lstStyle/>
          <a:p>
            <a:r>
              <a:rPr lang="en-US" dirty="0"/>
              <a:t>The plan for verification is to build a test bench who will insert an input to the architecture a preset data set and compare the results with the data set in </a:t>
            </a:r>
            <a:r>
              <a:rPr lang="en-US" dirty="0" err="1"/>
              <a:t>Matlab</a:t>
            </a:r>
            <a:r>
              <a:rPr lang="en-US" dirty="0"/>
              <a:t> version of the algorithm.</a:t>
            </a:r>
          </a:p>
        </p:txBody>
      </p:sp>
    </p:spTree>
    <p:extLst>
      <p:ext uri="{BB962C8B-B14F-4D97-AF65-F5344CB8AC3E}">
        <p14:creationId xmlns:p14="http://schemas.microsoft.com/office/powerpoint/2010/main" val="12698692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05170-696D-4B00-AADC-A82C7219BA2A}"/>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28DEFED3-34E5-485C-BE14-29A9AF4B308F}"/>
              </a:ext>
            </a:extLst>
          </p:cNvPr>
          <p:cNvSpPr>
            <a:spLocks noGrp="1"/>
          </p:cNvSpPr>
          <p:nvPr>
            <p:ph idx="1"/>
          </p:nvPr>
        </p:nvSpPr>
        <p:spPr>
          <a:xfrm>
            <a:off x="1141412" y="2249487"/>
            <a:ext cx="9905999" cy="2674205"/>
          </a:xfrm>
        </p:spPr>
        <p:txBody>
          <a:bodyPr>
            <a:normAutofit lnSpcReduction="10000"/>
          </a:bodyPr>
          <a:lstStyle/>
          <a:p>
            <a:pPr>
              <a:buFont typeface="Wingdings" panose="05000000000000000000" pitchFamily="2" charset="2"/>
              <a:buChar char="Ø"/>
            </a:pPr>
            <a:r>
              <a:rPr lang="en-US" dirty="0"/>
              <a:t>Code in System Verilog the architecture : Register File and K means core</a:t>
            </a:r>
          </a:p>
          <a:p>
            <a:pPr>
              <a:buFont typeface="Wingdings" panose="05000000000000000000" pitchFamily="2" charset="2"/>
              <a:buChar char="Ø"/>
            </a:pPr>
            <a:r>
              <a:rPr lang="en-US" dirty="0"/>
              <a:t>To write a test bench to verify the architecture</a:t>
            </a:r>
          </a:p>
          <a:p>
            <a:pPr>
              <a:buFont typeface="Wingdings" panose="05000000000000000000" pitchFamily="2" charset="2"/>
              <a:buChar char="Ø"/>
            </a:pPr>
            <a:r>
              <a:rPr lang="en-US" dirty="0"/>
              <a:t>Zero order verification</a:t>
            </a:r>
          </a:p>
          <a:p>
            <a:pPr>
              <a:buFont typeface="Wingdings" panose="05000000000000000000" pitchFamily="2" charset="2"/>
              <a:buChar char="Ø"/>
            </a:pPr>
            <a:r>
              <a:rPr lang="en-US" dirty="0"/>
              <a:t>Synthesis</a:t>
            </a:r>
          </a:p>
          <a:p>
            <a:pPr>
              <a:buFont typeface="Wingdings" panose="05000000000000000000" pitchFamily="2" charset="2"/>
              <a:buChar char="Ø"/>
            </a:pPr>
            <a:r>
              <a:rPr lang="en-US" dirty="0"/>
              <a:t>Finish the project report</a:t>
            </a:r>
          </a:p>
          <a:p>
            <a:endParaRPr lang="en-US" dirty="0"/>
          </a:p>
        </p:txBody>
      </p:sp>
    </p:spTree>
    <p:extLst>
      <p:ext uri="{BB962C8B-B14F-4D97-AF65-F5344CB8AC3E}">
        <p14:creationId xmlns:p14="http://schemas.microsoft.com/office/powerpoint/2010/main" val="1338216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B4CF-25D0-4F63-B2D2-5696CE3FF1DC}"/>
              </a:ext>
            </a:extLst>
          </p:cNvPr>
          <p:cNvSpPr>
            <a:spLocks noGrp="1"/>
          </p:cNvSpPr>
          <p:nvPr>
            <p:ph type="title"/>
          </p:nvPr>
        </p:nvSpPr>
        <p:spPr>
          <a:xfrm>
            <a:off x="1035396" y="2513579"/>
            <a:ext cx="9905998" cy="1478570"/>
          </a:xfrm>
        </p:spPr>
        <p:txBody>
          <a:bodyPr/>
          <a:lstStyle/>
          <a:p>
            <a:pPr algn="ctr"/>
            <a:r>
              <a:rPr lang="en-US" dirty="0"/>
              <a:t>Thank you</a:t>
            </a:r>
          </a:p>
        </p:txBody>
      </p:sp>
    </p:spTree>
    <p:extLst>
      <p:ext uri="{BB962C8B-B14F-4D97-AF65-F5344CB8AC3E}">
        <p14:creationId xmlns:p14="http://schemas.microsoft.com/office/powerpoint/2010/main" val="2555726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4A68-8587-4718-8486-5C17F3FBCC04}"/>
              </a:ext>
            </a:extLst>
          </p:cNvPr>
          <p:cNvSpPr>
            <a:spLocks noGrp="1"/>
          </p:cNvSpPr>
          <p:nvPr>
            <p:ph type="title"/>
          </p:nvPr>
        </p:nvSpPr>
        <p:spPr>
          <a:xfrm>
            <a:off x="1141413" y="618518"/>
            <a:ext cx="9905998" cy="1478570"/>
          </a:xfrm>
        </p:spPr>
        <p:txBody>
          <a:bodyPr/>
          <a:lstStyle/>
          <a:p>
            <a:r>
              <a:rPr lang="en-US" dirty="0"/>
              <a:t>K means clustering</a:t>
            </a:r>
          </a:p>
        </p:txBody>
      </p:sp>
      <p:sp>
        <p:nvSpPr>
          <p:cNvPr id="3" name="Content Placeholder 2">
            <a:extLst>
              <a:ext uri="{FF2B5EF4-FFF2-40B4-BE49-F238E27FC236}">
                <a16:creationId xmlns:a16="http://schemas.microsoft.com/office/drawing/2014/main" id="{6F7A2F02-C0FB-4660-86CF-14DF4AB332E1}"/>
              </a:ext>
            </a:extLst>
          </p:cNvPr>
          <p:cNvSpPr>
            <a:spLocks noGrp="1"/>
          </p:cNvSpPr>
          <p:nvPr>
            <p:ph idx="1"/>
          </p:nvPr>
        </p:nvSpPr>
        <p:spPr>
          <a:xfrm>
            <a:off x="1141412" y="2249487"/>
            <a:ext cx="9905999" cy="3541714"/>
          </a:xfrm>
        </p:spPr>
        <p:txBody>
          <a:bodyPr>
            <a:normAutofit fontScale="92500" lnSpcReduction="10000"/>
          </a:bodyPr>
          <a:lstStyle/>
          <a:p>
            <a:r>
              <a:rPr lang="en-US" dirty="0"/>
              <a:t>The k means clustering algorithm  is an algorithm to cluster n objects based on attributes into k partitions, where k&lt;n.</a:t>
            </a:r>
          </a:p>
          <a:p>
            <a:r>
              <a:rPr lang="en-US" dirty="0"/>
              <a:t>K means clustering is a simple partition method for clustering analysis and widely use in machine learning.</a:t>
            </a:r>
          </a:p>
          <a:p>
            <a:r>
              <a:rPr lang="en-US" dirty="0"/>
              <a:t>Each clusters is represented by the center of the cluster  and the algorithm  converges to stables centroids of clusters.</a:t>
            </a:r>
          </a:p>
          <a:p>
            <a:endParaRPr lang="en-US" dirty="0"/>
          </a:p>
          <a:p>
            <a:pPr marL="0" indent="0">
              <a:buNone/>
            </a:pPr>
            <a:r>
              <a:rPr lang="en-US" dirty="0"/>
              <a:t>	 </a:t>
            </a:r>
          </a:p>
        </p:txBody>
      </p:sp>
    </p:spTree>
    <p:extLst>
      <p:ext uri="{BB962C8B-B14F-4D97-AF65-F5344CB8AC3E}">
        <p14:creationId xmlns:p14="http://schemas.microsoft.com/office/powerpoint/2010/main" val="347338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BD70-C3FD-4674-B96C-1B8FBF90F7B6}"/>
              </a:ext>
            </a:extLst>
          </p:cNvPr>
          <p:cNvSpPr>
            <a:spLocks noGrp="1"/>
          </p:cNvSpPr>
          <p:nvPr>
            <p:ph type="title"/>
          </p:nvPr>
        </p:nvSpPr>
        <p:spPr/>
        <p:txBody>
          <a:bodyPr/>
          <a:lstStyle/>
          <a:p>
            <a:r>
              <a:rPr lang="en-US" dirty="0"/>
              <a:t>K means algorithm</a:t>
            </a:r>
          </a:p>
        </p:txBody>
      </p:sp>
      <p:sp>
        <p:nvSpPr>
          <p:cNvPr id="3" name="Content Placeholder 2">
            <a:extLst>
              <a:ext uri="{FF2B5EF4-FFF2-40B4-BE49-F238E27FC236}">
                <a16:creationId xmlns:a16="http://schemas.microsoft.com/office/drawing/2014/main" id="{1DE685D7-5740-46B2-8B52-5304A2EE2C2C}"/>
              </a:ext>
            </a:extLst>
          </p:cNvPr>
          <p:cNvSpPr>
            <a:spLocks noGrp="1"/>
          </p:cNvSpPr>
          <p:nvPr>
            <p:ph idx="1"/>
          </p:nvPr>
        </p:nvSpPr>
        <p:spPr/>
        <p:txBody>
          <a:bodyPr>
            <a:normAutofit fontScale="92500" lnSpcReduction="20000"/>
          </a:bodyPr>
          <a:lstStyle/>
          <a:p>
            <a:pPr marL="0" indent="0">
              <a:buNone/>
            </a:pPr>
            <a:r>
              <a:rPr lang="en-US" dirty="0"/>
              <a:t>Given the cluster number K, the K-means algorithm is carried out in four steps: </a:t>
            </a:r>
          </a:p>
          <a:p>
            <a:r>
              <a:rPr lang="en-US" dirty="0"/>
              <a:t>Initialization: randomly setting the initial centroids.</a:t>
            </a:r>
          </a:p>
          <a:p>
            <a:r>
              <a:rPr lang="en-US" dirty="0"/>
              <a:t>Classification: assign each object to the cluster with the nearest centroid measured with a specific distance metric.</a:t>
            </a:r>
          </a:p>
          <a:p>
            <a:r>
              <a:rPr lang="en-US" dirty="0"/>
              <a:t>Centroid update: Compute new centroids of the clusters given the current partition.</a:t>
            </a:r>
          </a:p>
          <a:p>
            <a:r>
              <a:rPr lang="en-US" dirty="0"/>
              <a:t>Convergence check : Compare the new centroids calculated on previous steps with initial centroids. If they are as close as a small threshold constant, end the algorithm. Else, return to Classification step with the new centroids.</a:t>
            </a:r>
          </a:p>
          <a:p>
            <a:endParaRPr lang="en-US" dirty="0"/>
          </a:p>
          <a:p>
            <a:endParaRPr lang="en-US" dirty="0"/>
          </a:p>
        </p:txBody>
      </p:sp>
    </p:spTree>
    <p:extLst>
      <p:ext uri="{BB962C8B-B14F-4D97-AF65-F5344CB8AC3E}">
        <p14:creationId xmlns:p14="http://schemas.microsoft.com/office/powerpoint/2010/main" val="376477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means clustering with example">
            <a:extLst>
              <a:ext uri="{FF2B5EF4-FFF2-40B4-BE49-F238E27FC236}">
                <a16:creationId xmlns:a16="http://schemas.microsoft.com/office/drawing/2014/main" id="{F3FC431C-CF82-4EC9-B72E-930F0DA2B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47791"/>
            <a:ext cx="10353821" cy="556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998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8F97-A24F-42A7-9450-3AA014964EB2}"/>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FDAC7DE5-32CE-4122-87F2-4D7835BC16BE}"/>
              </a:ext>
            </a:extLst>
          </p:cNvPr>
          <p:cNvSpPr>
            <a:spLocks noGrp="1"/>
          </p:cNvSpPr>
          <p:nvPr>
            <p:ph idx="1"/>
          </p:nvPr>
        </p:nvSpPr>
        <p:spPr/>
        <p:txBody>
          <a:bodyPr/>
          <a:lstStyle/>
          <a:p>
            <a:pPr marL="0" indent="0">
              <a:buNone/>
            </a:pPr>
            <a:r>
              <a:rPr lang="en-US" dirty="0"/>
              <a:t>Suppose there are four type of medicine, each one has two attributes: weight and </a:t>
            </a:r>
            <a:r>
              <a:rPr lang="en-US" dirty="0" err="1"/>
              <a:t>pH.</a:t>
            </a:r>
            <a:r>
              <a:rPr lang="en-US" dirty="0"/>
              <a:t> The goal is to group these objects into K=2 groups of medicines.</a:t>
            </a:r>
          </a:p>
          <a:p>
            <a:pPr marL="0" indent="0">
              <a:buNone/>
            </a:pPr>
            <a:endParaRPr lang="en-US" dirty="0"/>
          </a:p>
        </p:txBody>
      </p:sp>
      <p:graphicFrame>
        <p:nvGraphicFramePr>
          <p:cNvPr id="4" name="Table 3">
            <a:extLst>
              <a:ext uri="{FF2B5EF4-FFF2-40B4-BE49-F238E27FC236}">
                <a16:creationId xmlns:a16="http://schemas.microsoft.com/office/drawing/2014/main" id="{5D7B86D2-D700-4131-A64D-89FD33678BF6}"/>
              </a:ext>
            </a:extLst>
          </p:cNvPr>
          <p:cNvGraphicFramePr>
            <a:graphicFrameLocks noGrp="1"/>
          </p:cNvGraphicFramePr>
          <p:nvPr>
            <p:extLst>
              <p:ext uri="{D42A27DB-BD31-4B8C-83A1-F6EECF244321}">
                <p14:modId xmlns:p14="http://schemas.microsoft.com/office/powerpoint/2010/main" val="29431901"/>
              </p:ext>
            </p:extLst>
          </p:nvPr>
        </p:nvGraphicFramePr>
        <p:xfrm>
          <a:off x="1607930" y="3538331"/>
          <a:ext cx="4156767" cy="3127510"/>
        </p:xfrm>
        <a:graphic>
          <a:graphicData uri="http://schemas.openxmlformats.org/drawingml/2006/table">
            <a:tbl>
              <a:tblPr firstRow="1" bandRow="1">
                <a:tableStyleId>{073A0DAA-6AF3-43AB-8588-CEC1D06C72B9}</a:tableStyleId>
              </a:tblPr>
              <a:tblGrid>
                <a:gridCol w="1385589">
                  <a:extLst>
                    <a:ext uri="{9D8B030D-6E8A-4147-A177-3AD203B41FA5}">
                      <a16:colId xmlns:a16="http://schemas.microsoft.com/office/drawing/2014/main" val="478794591"/>
                    </a:ext>
                  </a:extLst>
                </a:gridCol>
                <a:gridCol w="1385589">
                  <a:extLst>
                    <a:ext uri="{9D8B030D-6E8A-4147-A177-3AD203B41FA5}">
                      <a16:colId xmlns:a16="http://schemas.microsoft.com/office/drawing/2014/main" val="3527031292"/>
                    </a:ext>
                  </a:extLst>
                </a:gridCol>
                <a:gridCol w="1385589">
                  <a:extLst>
                    <a:ext uri="{9D8B030D-6E8A-4147-A177-3AD203B41FA5}">
                      <a16:colId xmlns:a16="http://schemas.microsoft.com/office/drawing/2014/main" val="4127995860"/>
                    </a:ext>
                  </a:extLst>
                </a:gridCol>
              </a:tblGrid>
              <a:tr h="625502">
                <a:tc>
                  <a:txBody>
                    <a:bodyPr/>
                    <a:lstStyle/>
                    <a:p>
                      <a:r>
                        <a:rPr lang="en-US" dirty="0"/>
                        <a:t>Medicine</a:t>
                      </a:r>
                    </a:p>
                  </a:txBody>
                  <a:tcPr/>
                </a:tc>
                <a:tc>
                  <a:txBody>
                    <a:bodyPr/>
                    <a:lstStyle/>
                    <a:p>
                      <a:r>
                        <a:rPr lang="en-US" dirty="0"/>
                        <a:t>Weigh</a:t>
                      </a:r>
                    </a:p>
                  </a:txBody>
                  <a:tcPr/>
                </a:tc>
                <a:tc>
                  <a:txBody>
                    <a:bodyPr/>
                    <a:lstStyle/>
                    <a:p>
                      <a:r>
                        <a:rPr lang="en-US" dirty="0"/>
                        <a:t>pH</a:t>
                      </a:r>
                    </a:p>
                  </a:txBody>
                  <a:tcPr/>
                </a:tc>
                <a:extLst>
                  <a:ext uri="{0D108BD9-81ED-4DB2-BD59-A6C34878D82A}">
                    <a16:rowId xmlns:a16="http://schemas.microsoft.com/office/drawing/2014/main" val="277440790"/>
                  </a:ext>
                </a:extLst>
              </a:tr>
              <a:tr h="625502">
                <a:tc>
                  <a:txBody>
                    <a:bodyPr/>
                    <a:lstStyle/>
                    <a:p>
                      <a:r>
                        <a:rPr lang="en-US" dirty="0"/>
                        <a:t>A</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93282798"/>
                  </a:ext>
                </a:extLst>
              </a:tr>
              <a:tr h="625502">
                <a:tc>
                  <a:txBody>
                    <a:bodyPr/>
                    <a:lstStyle/>
                    <a:p>
                      <a:r>
                        <a:rPr lang="en-US" dirty="0"/>
                        <a:t>B</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3249876953"/>
                  </a:ext>
                </a:extLst>
              </a:tr>
              <a:tr h="625502">
                <a:tc>
                  <a:txBody>
                    <a:bodyPr/>
                    <a:lstStyle/>
                    <a:p>
                      <a:r>
                        <a:rPr lang="en-US" dirty="0"/>
                        <a:t>C</a:t>
                      </a:r>
                    </a:p>
                  </a:txBody>
                  <a:tcPr/>
                </a:tc>
                <a:tc>
                  <a:txBody>
                    <a:bodyPr/>
                    <a:lstStyle/>
                    <a:p>
                      <a:r>
                        <a:rPr lang="en-US" dirty="0"/>
                        <a:t>4</a:t>
                      </a:r>
                    </a:p>
                  </a:txBody>
                  <a:tcPr/>
                </a:tc>
                <a:tc>
                  <a:txBody>
                    <a:bodyPr/>
                    <a:lstStyle/>
                    <a:p>
                      <a:r>
                        <a:rPr lang="en-US" dirty="0"/>
                        <a:t>3</a:t>
                      </a:r>
                    </a:p>
                  </a:txBody>
                  <a:tcPr/>
                </a:tc>
                <a:extLst>
                  <a:ext uri="{0D108BD9-81ED-4DB2-BD59-A6C34878D82A}">
                    <a16:rowId xmlns:a16="http://schemas.microsoft.com/office/drawing/2014/main" val="3985224020"/>
                  </a:ext>
                </a:extLst>
              </a:tr>
              <a:tr h="625502">
                <a:tc>
                  <a:txBody>
                    <a:bodyPr/>
                    <a:lstStyle/>
                    <a:p>
                      <a:r>
                        <a:rPr lang="en-US" dirty="0"/>
                        <a:t>D</a:t>
                      </a:r>
                    </a:p>
                  </a:txBody>
                  <a:tcPr/>
                </a:tc>
                <a:tc>
                  <a:txBody>
                    <a:bodyPr/>
                    <a:lstStyle/>
                    <a:p>
                      <a:r>
                        <a:rPr lang="en-US" dirty="0"/>
                        <a:t>5</a:t>
                      </a:r>
                    </a:p>
                  </a:txBody>
                  <a:tcPr/>
                </a:tc>
                <a:tc>
                  <a:txBody>
                    <a:bodyPr/>
                    <a:lstStyle/>
                    <a:p>
                      <a:r>
                        <a:rPr lang="en-US" dirty="0"/>
                        <a:t>4</a:t>
                      </a:r>
                    </a:p>
                  </a:txBody>
                  <a:tcPr/>
                </a:tc>
                <a:extLst>
                  <a:ext uri="{0D108BD9-81ED-4DB2-BD59-A6C34878D82A}">
                    <a16:rowId xmlns:a16="http://schemas.microsoft.com/office/drawing/2014/main" val="3975694463"/>
                  </a:ext>
                </a:extLst>
              </a:tr>
            </a:tbl>
          </a:graphicData>
        </a:graphic>
      </p:graphicFrame>
      <p:pic>
        <p:nvPicPr>
          <p:cNvPr id="3074" name="Picture 2" descr="features space">
            <a:extLst>
              <a:ext uri="{FF2B5EF4-FFF2-40B4-BE49-F238E27FC236}">
                <a16:creationId xmlns:a16="http://schemas.microsoft.com/office/drawing/2014/main" id="{6E841AD3-F5D7-479A-8902-9ECABBC55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1216" y="3429000"/>
            <a:ext cx="3780182" cy="335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195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473D9-6CFB-4224-A690-D267F8D68FDE}"/>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641457-E6E6-4CA9-A5FD-3F0EBD43F1E6}"/>
                  </a:ext>
                </a:extLst>
              </p:cNvPr>
              <p:cNvSpPr>
                <a:spLocks noGrp="1"/>
              </p:cNvSpPr>
              <p:nvPr>
                <p:ph idx="1"/>
              </p:nvPr>
            </p:nvSpPr>
            <p:spPr>
              <a:xfrm>
                <a:off x="970722" y="1823244"/>
                <a:ext cx="9905999" cy="1779174"/>
              </a:xfrm>
            </p:spPr>
            <p:txBody>
              <a:bodyPr/>
              <a:lstStyle/>
              <a:p>
                <a:r>
                  <a:rPr lang="en-US" dirty="0"/>
                  <a:t>Initialization: set the initial centroids randomly. </a:t>
                </a:r>
              </a:p>
              <a:p>
                <a:r>
                  <a:rPr lang="en-US" dirty="0"/>
                  <a:t>In this example, the initial centroids were set to be as the medicine A and B:</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80641457-E6E6-4CA9-A5FD-3F0EBD43F1E6}"/>
                  </a:ext>
                </a:extLst>
              </p:cNvPr>
              <p:cNvSpPr>
                <a:spLocks noGrp="1" noRot="1" noChangeAspect="1" noMove="1" noResize="1" noEditPoints="1" noAdjustHandles="1" noChangeArrowheads="1" noChangeShapeType="1" noTextEdit="1"/>
              </p:cNvSpPr>
              <p:nvPr>
                <p:ph idx="1"/>
              </p:nvPr>
            </p:nvSpPr>
            <p:spPr>
              <a:xfrm>
                <a:off x="970722" y="1823244"/>
                <a:ext cx="9905999" cy="1779174"/>
              </a:xfrm>
              <a:blipFill>
                <a:blip r:embed="rId2"/>
                <a:stretch>
                  <a:fillRect l="-1231" t="-445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7A91005-F9CD-49C3-B1C8-77655F60F72C}"/>
              </a:ext>
            </a:extLst>
          </p:cNvPr>
          <p:cNvPicPr>
            <a:picLocks noChangeAspect="1"/>
          </p:cNvPicPr>
          <p:nvPr/>
        </p:nvPicPr>
        <p:blipFill>
          <a:blip r:embed="rId3"/>
          <a:stretch>
            <a:fillRect/>
          </a:stretch>
        </p:blipFill>
        <p:spPr>
          <a:xfrm>
            <a:off x="4113972" y="3328573"/>
            <a:ext cx="3619500" cy="3381375"/>
          </a:xfrm>
          <a:prstGeom prst="rect">
            <a:avLst/>
          </a:prstGeom>
        </p:spPr>
      </p:pic>
    </p:spTree>
    <p:extLst>
      <p:ext uri="{BB962C8B-B14F-4D97-AF65-F5344CB8AC3E}">
        <p14:creationId xmlns:p14="http://schemas.microsoft.com/office/powerpoint/2010/main" val="11780207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41</TotalTime>
  <Words>2636</Words>
  <Application>Microsoft Office PowerPoint</Application>
  <PresentationFormat>Widescreen</PresentationFormat>
  <Paragraphs>201</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Cambria Math</vt:lpstr>
      <vt:lpstr>Tw Cen MT</vt:lpstr>
      <vt:lpstr>Wingdings</vt:lpstr>
      <vt:lpstr>Circuit</vt:lpstr>
      <vt:lpstr>K means algorithm accelerator</vt:lpstr>
      <vt:lpstr>Introduction</vt:lpstr>
      <vt:lpstr>K means algorithm Intro</vt:lpstr>
      <vt:lpstr>Common distances measures</vt:lpstr>
      <vt:lpstr>K means clustering</vt:lpstr>
      <vt:lpstr>K means algorithm</vt:lpstr>
      <vt:lpstr>PowerPoint Presentation</vt:lpstr>
      <vt:lpstr>Example :</vt:lpstr>
      <vt:lpstr>Example</vt:lpstr>
      <vt:lpstr>Example</vt:lpstr>
      <vt:lpstr>Example</vt:lpstr>
      <vt:lpstr>Example</vt:lpstr>
      <vt:lpstr>Example</vt:lpstr>
      <vt:lpstr>Problem definition</vt:lpstr>
      <vt:lpstr>Possible solution</vt:lpstr>
      <vt:lpstr>The chosen solution - K means accelerator</vt:lpstr>
      <vt:lpstr>What has been accomplished</vt:lpstr>
      <vt:lpstr>Hardware implementation</vt:lpstr>
      <vt:lpstr>Proposed architecture</vt:lpstr>
      <vt:lpstr>Proposed architecture – Register file</vt:lpstr>
      <vt:lpstr>APB Protocol</vt:lpstr>
      <vt:lpstr>APB Protocol -signals</vt:lpstr>
      <vt:lpstr>APB Protocol –Operating states</vt:lpstr>
      <vt:lpstr>APB Protocol – operating states</vt:lpstr>
      <vt:lpstr>APB Protocol – write transaction</vt:lpstr>
      <vt:lpstr>APB protocol – read transaction</vt:lpstr>
      <vt:lpstr>K means core</vt:lpstr>
      <vt:lpstr>K means core </vt:lpstr>
      <vt:lpstr>K means core: controller state machine</vt:lpstr>
      <vt:lpstr>K means core: Classification block</vt:lpstr>
      <vt:lpstr>K means core: Classification block first part</vt:lpstr>
      <vt:lpstr>K means core: Classification block second part</vt:lpstr>
      <vt:lpstr>K means core: Classification block third part</vt:lpstr>
      <vt:lpstr>K means core: new means calculation block - Division method</vt:lpstr>
      <vt:lpstr>K means core: New means Calculation block</vt:lpstr>
      <vt:lpstr>K means core: Convergence check block</vt:lpstr>
      <vt:lpstr>Why this architecture?</vt:lpstr>
      <vt:lpstr>First Pipeline</vt:lpstr>
      <vt:lpstr>Second Pipeline</vt:lpstr>
      <vt:lpstr>First PIPELINE latency </vt:lpstr>
      <vt:lpstr>Second PIPELINE latency </vt:lpstr>
      <vt:lpstr>Total PIPELINE latency </vt:lpstr>
      <vt:lpstr>Verification</vt:lpstr>
      <vt:lpstr>Zero order verification</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means algorithm accelerator</dc:title>
  <dc:creator>liora huf</dc:creator>
  <cp:lastModifiedBy>liora huf</cp:lastModifiedBy>
  <cp:revision>10</cp:revision>
  <dcterms:created xsi:type="dcterms:W3CDTF">2019-09-25T11:58:36Z</dcterms:created>
  <dcterms:modified xsi:type="dcterms:W3CDTF">2019-09-25T12:39:39Z</dcterms:modified>
</cp:coreProperties>
</file>