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48"/>
  </p:notesMasterIdLst>
  <p:sldIdLst>
    <p:sldId id="256" r:id="rId2"/>
    <p:sldId id="292" r:id="rId3"/>
    <p:sldId id="321" r:id="rId4"/>
    <p:sldId id="257" r:id="rId5"/>
    <p:sldId id="260" r:id="rId6"/>
    <p:sldId id="261" r:id="rId7"/>
    <p:sldId id="293" r:id="rId8"/>
    <p:sldId id="306" r:id="rId9"/>
    <p:sldId id="272" r:id="rId10"/>
    <p:sldId id="274" r:id="rId11"/>
    <p:sldId id="273" r:id="rId12"/>
    <p:sldId id="307" r:id="rId13"/>
    <p:sldId id="295" r:id="rId14"/>
    <p:sldId id="309" r:id="rId15"/>
    <p:sldId id="324" r:id="rId16"/>
    <p:sldId id="325" r:id="rId17"/>
    <p:sldId id="270" r:id="rId18"/>
    <p:sldId id="278" r:id="rId19"/>
    <p:sldId id="279" r:id="rId20"/>
    <p:sldId id="280" r:id="rId21"/>
    <p:sldId id="281" r:id="rId22"/>
    <p:sldId id="282" r:id="rId23"/>
    <p:sldId id="284" r:id="rId24"/>
    <p:sldId id="283" r:id="rId25"/>
    <p:sldId id="285" r:id="rId26"/>
    <p:sldId id="286" r:id="rId27"/>
    <p:sldId id="328" r:id="rId28"/>
    <p:sldId id="287" r:id="rId29"/>
    <p:sldId id="304" r:id="rId30"/>
    <p:sldId id="288" r:id="rId31"/>
    <p:sldId id="305" r:id="rId32"/>
    <p:sldId id="300" r:id="rId33"/>
    <p:sldId id="302" r:id="rId34"/>
    <p:sldId id="311" r:id="rId35"/>
    <p:sldId id="303" r:id="rId36"/>
    <p:sldId id="312" r:id="rId37"/>
    <p:sldId id="313" r:id="rId38"/>
    <p:sldId id="289" r:id="rId39"/>
    <p:sldId id="314" r:id="rId40"/>
    <p:sldId id="315" r:id="rId41"/>
    <p:sldId id="316" r:id="rId42"/>
    <p:sldId id="317" r:id="rId43"/>
    <p:sldId id="318" r:id="rId44"/>
    <p:sldId id="331" r:id="rId45"/>
    <p:sldId id="319" r:id="rId46"/>
    <p:sldId id="29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55" autoAdjust="0"/>
    <p:restoredTop sz="79352" autoAdjust="0"/>
  </p:normalViewPr>
  <p:slideViewPr>
    <p:cSldViewPr snapToGrid="0">
      <p:cViewPr varScale="1">
        <p:scale>
          <a:sx n="57" d="100"/>
          <a:sy n="57" d="100"/>
        </p:scale>
        <p:origin x="15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3E803FA-11BA-4290-A53C-9700EB796447}" type="datetimeFigureOut">
              <a:rPr lang="he-IL" smtClean="0"/>
              <a:t>כ"ה/סיון/תש"ף</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47A8C64-5C8B-40B3-A683-36C8893A9F2F}" type="slidenum">
              <a:rPr lang="he-IL" smtClean="0"/>
              <a:t>‹#›</a:t>
            </a:fld>
            <a:endParaRPr lang="he-IL"/>
          </a:p>
        </p:txBody>
      </p:sp>
    </p:spTree>
    <p:extLst>
      <p:ext uri="{BB962C8B-B14F-4D97-AF65-F5344CB8AC3E}">
        <p14:creationId xmlns:p14="http://schemas.microsoft.com/office/powerpoint/2010/main" val="304482077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sz="1200" dirty="0"/>
              <a:t>Clustering is the classification of an object in different groups, or more precisely, the partitioning of a data set into subsets(clusters), so the data in each subset(ideally) share some common – often according to some defined distance measure.</a:t>
            </a:r>
            <a:br>
              <a:rPr lang="en-US" sz="1200" dirty="0"/>
            </a:br>
            <a:endParaRPr lang="en-US" sz="1200" dirty="0"/>
          </a:p>
          <a:p>
            <a:pPr algn="l"/>
            <a:r>
              <a:rPr lang="en-US" sz="1200" dirty="0"/>
              <a:t>K means clustering is a simple partition method to cluster n objects based on attributes into k partitions, where k&lt;n.</a:t>
            </a:r>
            <a:br>
              <a:rPr lang="en-US" sz="1200" dirty="0"/>
            </a:br>
            <a:endParaRPr lang="en-US" sz="1200" dirty="0"/>
          </a:p>
          <a:p>
            <a:pPr algn="l"/>
            <a:r>
              <a:rPr lang="en-US" sz="1200" dirty="0"/>
              <a:t>K means clustering widely used in machine learning fields.</a:t>
            </a:r>
            <a:br>
              <a:rPr lang="en-US" sz="1200" dirty="0"/>
            </a:br>
            <a:endParaRPr lang="en-US" sz="1200" dirty="0"/>
          </a:p>
          <a:p>
            <a:pPr algn="l"/>
            <a:r>
              <a:rPr lang="en-US" sz="1200" dirty="0"/>
              <a:t>Each cluster is represented by the center of the cluster and the algorithm converges when stabilizing centroids of clusters.</a:t>
            </a:r>
          </a:p>
          <a:p>
            <a:pPr algn="l"/>
            <a:endParaRPr lang="en-US" dirty="0"/>
          </a:p>
          <a:p>
            <a:pPr algn="l" rtl="0"/>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a:t>
            </a:fld>
            <a:endParaRPr lang="he-IL"/>
          </a:p>
        </p:txBody>
      </p:sp>
    </p:spTree>
    <p:extLst>
      <p:ext uri="{BB962C8B-B14F-4D97-AF65-F5344CB8AC3E}">
        <p14:creationId xmlns:p14="http://schemas.microsoft.com/office/powerpoint/2010/main" val="1015321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K means core pipeline view is divided into two pipelines, the division can be seen in the figure attached. The reason for this division is the Read-After-Write dependency between the 2 pipes.</a:t>
            </a:r>
            <a:br>
              <a:rPr lang="en-US" dirty="0"/>
            </a:br>
            <a:r>
              <a:rPr lang="en-US" dirty="0"/>
              <a:t>This results by having one pipe working while the other wait for it's results. The left pipe result is all data points classified to clusters, which then can be used to calculate the new means for next iteration (or the last means if there will be a convergence). Then for the next iteration of classifying the data points, the new means value has to be ready, therefore the first pipe will "sleep" until second pipe will finish bringing the result of calculating new means</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27</a:t>
            </a:fld>
            <a:endParaRPr lang="he-IL"/>
          </a:p>
        </p:txBody>
      </p:sp>
    </p:spTree>
    <p:extLst>
      <p:ext uri="{BB962C8B-B14F-4D97-AF65-F5344CB8AC3E}">
        <p14:creationId xmlns:p14="http://schemas.microsoft.com/office/powerpoint/2010/main" val="426622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endParaRPr lang="en-US" sz="1200" i="1" kern="1200" dirty="0">
                  <a:solidFill>
                    <a:schemeClr val="tx1"/>
                  </a:solidFill>
                  <a:effectLst/>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Arial" panose="020B0604020202020204" pitchFamily="34" charset="0"/>
                  </a:rPr>
                  <a:t> Three clock cycles are needed to fill this module pipeline. </a:t>
                </a:r>
                <a:r>
                  <a:rPr lang="en-US" dirty="0"/>
                  <a:t>After the pipeline is filled, every clock cycle a new point is classified. As the final data point enters the pipeline, it must go thought the pipeline stages, hence three more clock cycles are needed to complete the classification block functionality.</a:t>
                </a:r>
              </a:p>
              <a:p>
                <a:endParaRPr lang="en-US" sz="1200" i="1" kern="1200" dirty="0">
                  <a:solidFill>
                    <a:schemeClr val="tx1"/>
                  </a:solidFill>
                  <a:effectLst/>
                  <a:latin typeface="+mn-lt"/>
                  <a:ea typeface="+mn-ea"/>
                  <a:cs typeface="+mn-cs"/>
                </a:endParaRPr>
              </a:p>
              <a:p>
                <a14:m>
                  <m:oMathPara xmlns:m="http://schemas.openxmlformats.org/officeDocument/2006/math">
                    <m:oMathParaPr>
                      <m:jc m:val="centerGroup"/>
                    </m:oMathParaPr>
                    <m:oMath xmlns:m="http://schemas.openxmlformats.org/officeDocument/2006/math">
                      <m:r>
                        <a:rPr lang="en-US" sz="1200" i="1" kern="1200">
                          <a:solidFill>
                            <a:schemeClr val="tx1"/>
                          </a:solidFill>
                          <a:effectLst/>
                          <a:latin typeface="+mn-lt"/>
                          <a:ea typeface="+mn-ea"/>
                          <a:cs typeface="+mn-cs"/>
                        </a:rPr>
                        <m:t>𝑙𝑎𝑡𝑒𝑛𝑐</m:t>
                      </m:r>
                      <m:sSub>
                        <m:sSubPr>
                          <m:ctrlPr>
                            <a:rPr lang="en-US" sz="1200" i="1" kern="1200">
                              <a:solidFill>
                                <a:schemeClr val="tx1"/>
                              </a:solidFill>
                              <a:effectLst/>
                              <a:latin typeface="+mn-lt"/>
                              <a:ea typeface="+mn-ea"/>
                              <a:cs typeface="+mn-cs"/>
                            </a:rPr>
                          </m:ctrlPr>
                        </m:sSubPr>
                        <m:e>
                          <m:r>
                            <a:rPr lang="en-US" sz="1200" i="1" kern="1200">
                              <a:solidFill>
                                <a:schemeClr val="tx1"/>
                              </a:solidFill>
                              <a:effectLst/>
                              <a:latin typeface="+mn-lt"/>
                              <a:ea typeface="+mn-ea"/>
                              <a:cs typeface="+mn-cs"/>
                            </a:rPr>
                            <m:t>𝑦</m:t>
                          </m:r>
                        </m:e>
                        <m:sub>
                          <m:r>
                            <a:rPr lang="en-US" sz="1200" i="1" kern="1200">
                              <a:solidFill>
                                <a:schemeClr val="tx1"/>
                              </a:solidFill>
                              <a:effectLst/>
                              <a:latin typeface="+mn-lt"/>
                              <a:ea typeface="+mn-ea"/>
                              <a:cs typeface="+mn-cs"/>
                            </a:rPr>
                            <m:t>𝑝𝑖𝑝𝑒</m:t>
                          </m:r>
                          <m:r>
                            <a:rPr lang="en-US" sz="1200" i="1" kern="1200">
                              <a:solidFill>
                                <a:schemeClr val="tx1"/>
                              </a:solidFill>
                              <a:effectLst/>
                              <a:latin typeface="+mn-lt"/>
                              <a:ea typeface="+mn-ea"/>
                              <a:cs typeface="+mn-cs"/>
                            </a:rPr>
                            <m:t>1</m:t>
                          </m:r>
                        </m:sub>
                      </m:sSub>
                      <m:r>
                        <a:rPr lang="en-US" sz="1200" i="1" kern="1200">
                          <a:solidFill>
                            <a:schemeClr val="tx1"/>
                          </a:solidFill>
                          <a:effectLst/>
                          <a:latin typeface="+mn-lt"/>
                          <a:ea typeface="+mn-ea"/>
                          <a:cs typeface="+mn-cs"/>
                        </a:rPr>
                        <m:t>=</m:t>
                      </m:r>
                      <m:r>
                        <a:rPr lang="en-US" sz="1200" i="1" kern="1200">
                          <a:solidFill>
                            <a:schemeClr val="tx1"/>
                          </a:solidFill>
                          <a:effectLst/>
                          <a:latin typeface="+mn-lt"/>
                          <a:ea typeface="+mn-ea"/>
                          <a:cs typeface="+mn-cs"/>
                        </a:rPr>
                        <m:t>3</m:t>
                      </m:r>
                      <m:r>
                        <a:rPr lang="en-US" sz="1200" i="1" kern="1200">
                          <a:solidFill>
                            <a:schemeClr val="tx1"/>
                          </a:solidFill>
                          <a:effectLst/>
                          <a:latin typeface="+mn-lt"/>
                          <a:ea typeface="+mn-ea"/>
                          <a:cs typeface="+mn-cs"/>
                        </a:rPr>
                        <m:t>+</m:t>
                      </m:r>
                      <m:d>
                        <m:dPr>
                          <m:ctrlPr>
                            <a:rPr lang="en-US" sz="1200" i="1" kern="1200">
                              <a:solidFill>
                                <a:schemeClr val="tx1"/>
                              </a:solidFill>
                              <a:effectLst/>
                              <a:latin typeface="+mn-lt"/>
                              <a:ea typeface="+mn-ea"/>
                              <a:cs typeface="+mn-cs"/>
                            </a:rPr>
                          </m:ctrlPr>
                        </m:dPr>
                        <m:e>
                          <m:r>
                            <a:rPr lang="en-US" sz="1200" i="1" kern="1200">
                              <a:solidFill>
                                <a:schemeClr val="tx1"/>
                              </a:solidFill>
                              <a:effectLst/>
                              <a:latin typeface="+mn-lt"/>
                              <a:ea typeface="+mn-ea"/>
                              <a:cs typeface="+mn-cs"/>
                            </a:rPr>
                            <m:t>𝑛𝑢𝑚𝑏𝑒𝑟</m:t>
                          </m:r>
                          <m:r>
                            <a:rPr lang="en-US" sz="1200" i="1" kern="1200">
                              <a:solidFill>
                                <a:schemeClr val="tx1"/>
                              </a:solidFill>
                              <a:effectLst/>
                              <a:latin typeface="+mn-lt"/>
                              <a:ea typeface="+mn-ea"/>
                              <a:cs typeface="+mn-cs"/>
                            </a:rPr>
                            <m:t> </m:t>
                          </m:r>
                          <m:r>
                            <a:rPr lang="en-US" sz="1200" i="1" kern="1200">
                              <a:solidFill>
                                <a:schemeClr val="tx1"/>
                              </a:solidFill>
                              <a:effectLst/>
                              <a:latin typeface="+mn-lt"/>
                              <a:ea typeface="+mn-ea"/>
                              <a:cs typeface="+mn-cs"/>
                            </a:rPr>
                            <m:t>𝑜𝑓</m:t>
                          </m:r>
                          <m:r>
                            <a:rPr lang="en-US" sz="1200" i="1" kern="1200">
                              <a:solidFill>
                                <a:schemeClr val="tx1"/>
                              </a:solidFill>
                              <a:effectLst/>
                              <a:latin typeface="+mn-lt"/>
                              <a:ea typeface="+mn-ea"/>
                              <a:cs typeface="+mn-cs"/>
                            </a:rPr>
                            <m:t> </m:t>
                          </m:r>
                          <m:r>
                            <a:rPr lang="en-US" sz="1200" i="1" kern="1200">
                              <a:solidFill>
                                <a:schemeClr val="tx1"/>
                              </a:solidFill>
                              <a:effectLst/>
                              <a:latin typeface="+mn-lt"/>
                              <a:ea typeface="+mn-ea"/>
                              <a:cs typeface="+mn-cs"/>
                            </a:rPr>
                            <m:t>𝑝𝑜𝑖𝑛𝑡𝑠</m:t>
                          </m:r>
                        </m:e>
                      </m:d>
                      <m:r>
                        <a:rPr lang="en-US" sz="1200" i="1" kern="1200">
                          <a:solidFill>
                            <a:schemeClr val="tx1"/>
                          </a:solidFill>
                          <a:effectLst/>
                          <a:latin typeface="+mn-lt"/>
                          <a:ea typeface="+mn-ea"/>
                          <a:cs typeface="+mn-cs"/>
                        </a:rPr>
                        <m:t>+</m:t>
                      </m:r>
                      <m:r>
                        <a:rPr lang="en-US" sz="1200" i="1" kern="1200">
                          <a:solidFill>
                            <a:schemeClr val="tx1"/>
                          </a:solidFill>
                          <a:effectLst/>
                          <a:latin typeface="+mn-lt"/>
                          <a:ea typeface="+mn-ea"/>
                          <a:cs typeface="+mn-cs"/>
                        </a:rPr>
                        <m:t>3</m:t>
                      </m:r>
                      <m:r>
                        <a:rPr lang="en-US" sz="1200" i="1" kern="1200">
                          <a:solidFill>
                            <a:schemeClr val="tx1"/>
                          </a:solidFill>
                          <a:effectLst/>
                          <a:latin typeface="+mn-lt"/>
                          <a:ea typeface="+mn-ea"/>
                          <a:cs typeface="+mn-cs"/>
                        </a:rPr>
                        <m:t> [</m:t>
                      </m:r>
                      <m:r>
                        <a:rPr lang="en-US" sz="1200" i="1" kern="1200">
                          <a:solidFill>
                            <a:schemeClr val="tx1"/>
                          </a:solidFill>
                          <a:effectLst/>
                          <a:latin typeface="+mn-lt"/>
                          <a:ea typeface="+mn-ea"/>
                          <a:cs typeface="+mn-cs"/>
                        </a:rPr>
                        <m:t>𝑐𝑙𝑜𝑐𝑘</m:t>
                      </m:r>
                      <m:r>
                        <a:rPr lang="en-US" sz="1200" i="1" kern="1200">
                          <a:solidFill>
                            <a:schemeClr val="tx1"/>
                          </a:solidFill>
                          <a:effectLst/>
                          <a:latin typeface="+mn-lt"/>
                          <a:ea typeface="+mn-ea"/>
                          <a:cs typeface="+mn-cs"/>
                        </a:rPr>
                        <m:t> </m:t>
                      </m:r>
                      <m:r>
                        <a:rPr lang="en-US" sz="1200" i="1" kern="1200">
                          <a:solidFill>
                            <a:schemeClr val="tx1"/>
                          </a:solidFill>
                          <a:effectLst/>
                          <a:latin typeface="+mn-lt"/>
                          <a:ea typeface="+mn-ea"/>
                          <a:cs typeface="+mn-cs"/>
                        </a:rPr>
                        <m:t>𝑐𝑦𝑐𝑙𝑒𝑠</m:t>
                      </m:r>
                      <m:r>
                        <a:rPr lang="en-US" sz="1200" i="1" kern="1200">
                          <a:solidFill>
                            <a:schemeClr val="tx1"/>
                          </a:solidFill>
                          <a:effectLst/>
                          <a:latin typeface="+mn-lt"/>
                          <a:ea typeface="+mn-ea"/>
                          <a:cs typeface="+mn-cs"/>
                        </a:rPr>
                        <m:t>]</m:t>
                      </m:r>
                    </m:oMath>
                  </m:oMathPara>
                </a14:m>
                <a:endParaRPr lang="en-US" sz="1200" kern="1200" dirty="0">
                  <a:solidFill>
                    <a:schemeClr val="tx1"/>
                  </a:solidFill>
                  <a:effectLst/>
                  <a:latin typeface="+mn-lt"/>
                  <a:ea typeface="+mn-ea"/>
                  <a:cs typeface="+mn-cs"/>
                </a:endParaRPr>
              </a:p>
              <a:p>
                <a:endParaRPr lang="en-US" dirty="0"/>
              </a:p>
            </p:txBody>
          </p:sp>
        </mc:Choice>
        <mc:Fallback>
          <p:sp>
            <p:nvSpPr>
              <p:cNvPr id="3" name="Notes Placeholder 2"/>
              <p:cNvSpPr>
                <a:spLocks noGrp="1"/>
              </p:cNvSpPr>
              <p:nvPr>
                <p:ph type="body" idx="1"/>
              </p:nvPr>
            </p:nvSpPr>
            <p:spPr/>
            <p:txBody>
              <a:bodyPr/>
              <a:lstStyle/>
              <a:p>
                <a:endParaRPr lang="en-US" sz="1200" i="1" kern="1200" dirty="0">
                  <a:solidFill>
                    <a:schemeClr val="tx1"/>
                  </a:solidFill>
                  <a:effectLst/>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Arial" panose="020B0604020202020204" pitchFamily="34" charset="0"/>
                  </a:rPr>
                  <a:t> Three clock cycles are needed to fill this module pipeline. </a:t>
                </a:r>
                <a:r>
                  <a:rPr lang="en-US" dirty="0"/>
                  <a:t>After the pipeline is filled, every clock cycle a new point is classified. As the final data point enters the pipeline, it must go thought the pipeline stages, hence three more clock cycles are needed to complete the classification block functionality.</a:t>
                </a:r>
              </a:p>
              <a:p>
                <a:endParaRPr lang="en-US" sz="1200" i="1" kern="1200" dirty="0">
                  <a:solidFill>
                    <a:schemeClr val="tx1"/>
                  </a:solidFill>
                  <a:effectLst/>
                  <a:latin typeface="+mn-lt"/>
                  <a:ea typeface="+mn-ea"/>
                  <a:cs typeface="+mn-cs"/>
                </a:endParaRPr>
              </a:p>
              <a:p>
                <a:r>
                  <a:rPr lang="en-US" sz="1200" i="0" kern="1200">
                    <a:solidFill>
                      <a:schemeClr val="tx1"/>
                    </a:solidFill>
                    <a:effectLst/>
                    <a:latin typeface="+mn-lt"/>
                    <a:ea typeface="+mn-ea"/>
                    <a:cs typeface="+mn-cs"/>
                  </a:rPr>
                  <a:t>𝑙𝑎𝑡𝑒𝑛𝑐𝑦_𝑝𝑖𝑝𝑒1=3+(𝑛𝑢𝑚𝑏𝑒𝑟 𝑜𝑓 𝑝𝑜𝑖𝑛𝑡𝑠)+3 [𝑐𝑙𝑜𝑐𝑘 𝑐𝑦𝑐𝑙𝑒𝑠]</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5"/>
          </p:nvPr>
        </p:nvSpPr>
        <p:spPr/>
        <p:txBody>
          <a:bodyPr/>
          <a:lstStyle/>
          <a:p>
            <a:fld id="{A47A8C64-5C8B-40B3-A683-36C8893A9F2F}" type="slidenum">
              <a:rPr lang="he-IL" smtClean="0"/>
              <a:t>28</a:t>
            </a:fld>
            <a:endParaRPr lang="he-IL"/>
          </a:p>
        </p:txBody>
      </p:sp>
    </p:spTree>
    <p:extLst>
      <p:ext uri="{BB962C8B-B14F-4D97-AF65-F5344CB8AC3E}">
        <p14:creationId xmlns:p14="http://schemas.microsoft.com/office/powerpoint/2010/main" val="1663352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pPr algn="l"/>
                <a:endParaRPr lang="en-US" sz="1200" kern="1200" dirty="0">
                  <a:solidFill>
                    <a:schemeClr val="tx1"/>
                  </a:solidFill>
                  <a:effectLst/>
                  <a:latin typeface="+mn-lt"/>
                  <a:ea typeface="+mn-ea"/>
                  <a:cs typeface="+mn-cs"/>
                </a:endParaRPr>
              </a:p>
              <a:p>
                <a:pPr algn="l"/>
                <a:r>
                  <a:rPr lang="en-US" sz="1200" kern="1200" dirty="0">
                    <a:solidFill>
                      <a:schemeClr val="tx1"/>
                    </a:solidFill>
                    <a:effectLst/>
                    <a:latin typeface="+mn-lt"/>
                    <a:ea typeface="+mn-ea"/>
                    <a:cs typeface="+mn-cs"/>
                  </a:rPr>
                  <a:t>Second, the classification block is a pipelined module, therefore first latency component is the number of cycles needed to fill this pipeline. The classification block consists of three main parts, as explained in section </a:t>
                </a:r>
                <a:r>
                  <a:rPr lang="he-IL" sz="1200" i="1"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2.6.2.2</a:t>
                </a:r>
                <a:r>
                  <a:rPr lang="en-US" sz="1200" kern="1200" dirty="0">
                    <a:solidFill>
                      <a:schemeClr val="tx1"/>
                    </a:solidFill>
                    <a:effectLst/>
                    <a:latin typeface="+mn-lt"/>
                    <a:ea typeface="+mn-ea"/>
                    <a:cs typeface="+mn-cs"/>
                  </a:rPr>
                  <a:t>, as a result three clock cycles are needed to fill this module pipeline.</a:t>
                </a:r>
              </a:p>
              <a:p>
                <a:pPr algn="l"/>
                <a:r>
                  <a:rPr lang="en-US" sz="1200" kern="1200" dirty="0">
                    <a:solidFill>
                      <a:schemeClr val="tx1"/>
                    </a:solidFill>
                    <a:effectLst/>
                    <a:latin typeface="+mn-lt"/>
                    <a:ea typeface="+mn-ea"/>
                    <a:cs typeface="+mn-cs"/>
                  </a:rPr>
                  <a:t>After the pipeline is filled, every clock cycle a new point is classified, resulting in a throughput of one new point classification per cycle. The bandwidth therefore can be calculated as the point size in Bytes per clock cycle. In the described design, each data point has a bit width of 91 bits, thus the bandwidth of the classification block is 91 bits per clock cycle period. For example, if the used clock has a 100 </a:t>
                </a:r>
                <a:r>
                  <a:rPr lang="en-US" sz="1200" kern="1200" dirty="0" err="1">
                    <a:solidFill>
                      <a:schemeClr val="tx1"/>
                    </a:solidFill>
                    <a:effectLst/>
                    <a:latin typeface="+mn-lt"/>
                    <a:ea typeface="+mn-ea"/>
                    <a:cs typeface="+mn-cs"/>
                  </a:rPr>
                  <a:t>Mhz</a:t>
                </a:r>
                <a:r>
                  <a:rPr lang="en-US" sz="1200" kern="1200" dirty="0">
                    <a:solidFill>
                      <a:schemeClr val="tx1"/>
                    </a:solidFill>
                    <a:effectLst/>
                    <a:latin typeface="+mn-lt"/>
                    <a:ea typeface="+mn-ea"/>
                    <a:cs typeface="+mn-cs"/>
                  </a:rPr>
                  <a:t> frequency, the block’s bandwidth is as described below:</a:t>
                </a:r>
              </a:p>
              <a:p>
                <a14:m>
                  <m:oMathPara xmlns:m="http://schemas.openxmlformats.org/officeDocument/2006/math">
                    <m:oMathParaPr>
                      <m:jc m:val="centerGroup"/>
                    </m:oMathParaPr>
                    <m:oMath xmlns:m="http://schemas.openxmlformats.org/officeDocument/2006/math">
                      <m:r>
                        <a:rPr lang="en-US" sz="1200" i="1" kern="1200">
                          <a:solidFill>
                            <a:schemeClr val="tx1"/>
                          </a:solidFill>
                          <a:effectLst/>
                          <a:latin typeface="+mn-lt"/>
                          <a:ea typeface="+mn-ea"/>
                          <a:cs typeface="+mn-cs"/>
                        </a:rPr>
                        <m:t>𝑏𝑎𝑛𝑑𝑤𝑖𝑑𝑡</m:t>
                      </m:r>
                      <m:sSub>
                        <m:sSubPr>
                          <m:ctrlPr>
                            <a:rPr lang="en-US" sz="1200" i="1" kern="1200">
                              <a:solidFill>
                                <a:schemeClr val="tx1"/>
                              </a:solidFill>
                              <a:effectLst/>
                              <a:latin typeface="+mn-lt"/>
                              <a:ea typeface="+mn-ea"/>
                              <a:cs typeface="+mn-cs"/>
                            </a:rPr>
                          </m:ctrlPr>
                        </m:sSubPr>
                        <m:e>
                          <m:r>
                            <a:rPr lang="en-US" sz="1200" i="1" kern="1200">
                              <a:solidFill>
                                <a:schemeClr val="tx1"/>
                              </a:solidFill>
                              <a:effectLst/>
                              <a:latin typeface="+mn-lt"/>
                              <a:ea typeface="+mn-ea"/>
                              <a:cs typeface="+mn-cs"/>
                            </a:rPr>
                            <m:t>h</m:t>
                          </m:r>
                        </m:e>
                        <m:sub>
                          <m:r>
                            <a:rPr lang="en-US" sz="1200" i="1" kern="1200">
                              <a:solidFill>
                                <a:schemeClr val="tx1"/>
                              </a:solidFill>
                              <a:effectLst/>
                              <a:latin typeface="+mn-lt"/>
                              <a:ea typeface="+mn-ea"/>
                              <a:cs typeface="+mn-cs"/>
                            </a:rPr>
                            <m:t>𝑝𝑖𝑝𝑒</m:t>
                          </m:r>
                          <m:r>
                            <a:rPr lang="en-US" sz="1200" i="1" kern="1200">
                              <a:solidFill>
                                <a:schemeClr val="tx1"/>
                              </a:solidFill>
                              <a:effectLst/>
                              <a:latin typeface="+mn-lt"/>
                              <a:ea typeface="+mn-ea"/>
                              <a:cs typeface="+mn-cs"/>
                            </a:rPr>
                            <m:t>1</m:t>
                          </m:r>
                        </m:sub>
                      </m:sSub>
                      <m:r>
                        <a:rPr lang="en-US" sz="1200" i="1" kern="1200">
                          <a:solidFill>
                            <a:schemeClr val="tx1"/>
                          </a:solidFill>
                          <a:effectLst/>
                          <a:latin typeface="+mn-lt"/>
                          <a:ea typeface="+mn-ea"/>
                          <a:cs typeface="+mn-cs"/>
                        </a:rPr>
                        <m:t>=</m:t>
                      </m:r>
                      <m:f>
                        <m:fPr>
                          <m:ctrlPr>
                            <a:rPr lang="en-US" sz="1200" i="1" kern="1200">
                              <a:solidFill>
                                <a:schemeClr val="tx1"/>
                              </a:solidFill>
                              <a:effectLst/>
                              <a:latin typeface="+mn-lt"/>
                              <a:ea typeface="+mn-ea"/>
                              <a:cs typeface="+mn-cs"/>
                            </a:rPr>
                          </m:ctrlPr>
                        </m:fPr>
                        <m:num>
                          <m:r>
                            <a:rPr lang="en-US" sz="1200" i="1" kern="1200">
                              <a:solidFill>
                                <a:schemeClr val="tx1"/>
                              </a:solidFill>
                              <a:effectLst/>
                              <a:latin typeface="+mn-lt"/>
                              <a:ea typeface="+mn-ea"/>
                              <a:cs typeface="+mn-cs"/>
                            </a:rPr>
                            <m:t>91</m:t>
                          </m:r>
                          <m:r>
                            <a:rPr lang="en-US" sz="1200" i="1" kern="1200">
                              <a:solidFill>
                                <a:schemeClr val="tx1"/>
                              </a:solidFill>
                              <a:effectLst/>
                              <a:latin typeface="+mn-lt"/>
                              <a:ea typeface="+mn-ea"/>
                              <a:cs typeface="+mn-cs"/>
                            </a:rPr>
                            <m:t>𝑏𝑖𝑡𝑠</m:t>
                          </m:r>
                        </m:num>
                        <m:den>
                          <m:r>
                            <a:rPr lang="en-US" sz="1200" i="1" kern="1200">
                              <a:solidFill>
                                <a:schemeClr val="tx1"/>
                              </a:solidFill>
                              <a:effectLst/>
                              <a:latin typeface="+mn-lt"/>
                              <a:ea typeface="+mn-ea"/>
                              <a:cs typeface="+mn-cs"/>
                            </a:rPr>
                            <m:t>5</m:t>
                          </m:r>
                          <m:r>
                            <a:rPr lang="en-US" sz="1200" i="1" kern="1200">
                              <a:solidFill>
                                <a:schemeClr val="tx1"/>
                              </a:solidFill>
                              <a:effectLst/>
                              <a:latin typeface="+mn-lt"/>
                              <a:ea typeface="+mn-ea"/>
                              <a:cs typeface="+mn-cs"/>
                            </a:rPr>
                            <m:t> </m:t>
                          </m:r>
                          <m:r>
                            <a:rPr lang="en-US" sz="1200" i="1" kern="1200">
                              <a:solidFill>
                                <a:schemeClr val="tx1"/>
                              </a:solidFill>
                              <a:effectLst/>
                              <a:latin typeface="+mn-lt"/>
                              <a:ea typeface="+mn-ea"/>
                              <a:cs typeface="+mn-cs"/>
                            </a:rPr>
                            <m:t>𝑛𝑠𝑒𝑐𝑠</m:t>
                          </m:r>
                        </m:den>
                      </m:f>
                      <m:r>
                        <a:rPr lang="en-US" sz="1200" i="1" kern="1200">
                          <a:solidFill>
                            <a:schemeClr val="tx1"/>
                          </a:solidFill>
                          <a:effectLst/>
                          <a:latin typeface="+mn-lt"/>
                          <a:ea typeface="+mn-ea"/>
                          <a:cs typeface="+mn-cs"/>
                        </a:rPr>
                        <m:t>=</m:t>
                      </m:r>
                      <m:f>
                        <m:fPr>
                          <m:ctrlPr>
                            <a:rPr lang="en-US" sz="1200" i="1" kern="1200">
                              <a:solidFill>
                                <a:schemeClr val="tx1"/>
                              </a:solidFill>
                              <a:effectLst/>
                              <a:latin typeface="+mn-lt"/>
                              <a:ea typeface="+mn-ea"/>
                              <a:cs typeface="+mn-cs"/>
                            </a:rPr>
                          </m:ctrlPr>
                        </m:fPr>
                        <m:num>
                          <m:r>
                            <a:rPr lang="en-US" sz="1200" i="1" kern="1200">
                              <a:solidFill>
                                <a:schemeClr val="tx1"/>
                              </a:solidFill>
                              <a:effectLst/>
                              <a:latin typeface="+mn-lt"/>
                              <a:ea typeface="+mn-ea"/>
                              <a:cs typeface="+mn-cs"/>
                            </a:rPr>
                            <m:t>11</m:t>
                          </m:r>
                          <m:r>
                            <a:rPr lang="en-US" sz="1200" i="1" kern="1200">
                              <a:solidFill>
                                <a:schemeClr val="tx1"/>
                              </a:solidFill>
                              <a:effectLst/>
                              <a:latin typeface="+mn-lt"/>
                              <a:ea typeface="+mn-ea"/>
                              <a:cs typeface="+mn-cs"/>
                            </a:rPr>
                            <m:t>.</m:t>
                          </m:r>
                          <m:r>
                            <a:rPr lang="en-US" sz="1200" i="1" kern="1200">
                              <a:solidFill>
                                <a:schemeClr val="tx1"/>
                              </a:solidFill>
                              <a:effectLst/>
                              <a:latin typeface="+mn-lt"/>
                              <a:ea typeface="+mn-ea"/>
                              <a:cs typeface="+mn-cs"/>
                            </a:rPr>
                            <m:t>375</m:t>
                          </m:r>
                          <m:r>
                            <a:rPr lang="en-US" sz="1200" i="1" kern="1200">
                              <a:solidFill>
                                <a:schemeClr val="tx1"/>
                              </a:solidFill>
                              <a:effectLst/>
                              <a:latin typeface="+mn-lt"/>
                              <a:ea typeface="+mn-ea"/>
                              <a:cs typeface="+mn-cs"/>
                            </a:rPr>
                            <m:t> </m:t>
                          </m:r>
                          <m:r>
                            <a:rPr lang="en-US" sz="1200" i="1" kern="1200">
                              <a:solidFill>
                                <a:schemeClr val="tx1"/>
                              </a:solidFill>
                              <a:effectLst/>
                              <a:latin typeface="+mn-lt"/>
                              <a:ea typeface="+mn-ea"/>
                              <a:cs typeface="+mn-cs"/>
                            </a:rPr>
                            <m:t>𝐵𝑦𝑡𝑒𝑠</m:t>
                          </m:r>
                        </m:num>
                        <m:den>
                          <m:r>
                            <a:rPr lang="en-US" sz="1200" i="1" kern="1200">
                              <a:solidFill>
                                <a:schemeClr val="tx1"/>
                              </a:solidFill>
                              <a:effectLst/>
                              <a:latin typeface="+mn-lt"/>
                              <a:ea typeface="+mn-ea"/>
                              <a:cs typeface="+mn-cs"/>
                            </a:rPr>
                            <m:t>5</m:t>
                          </m:r>
                          <m:r>
                            <a:rPr lang="en-US" sz="1200" i="1" kern="1200">
                              <a:solidFill>
                                <a:schemeClr val="tx1"/>
                              </a:solidFill>
                              <a:effectLst/>
                              <a:latin typeface="+mn-lt"/>
                              <a:ea typeface="+mn-ea"/>
                              <a:cs typeface="+mn-cs"/>
                            </a:rPr>
                            <m:t> </m:t>
                          </m:r>
                          <m:r>
                            <a:rPr lang="en-US" sz="1200" i="1" kern="1200">
                              <a:solidFill>
                                <a:schemeClr val="tx1"/>
                              </a:solidFill>
                              <a:effectLst/>
                              <a:latin typeface="+mn-lt"/>
                              <a:ea typeface="+mn-ea"/>
                              <a:cs typeface="+mn-cs"/>
                            </a:rPr>
                            <m:t>𝑛𝑠𝑒𝑐𝑠</m:t>
                          </m:r>
                        </m:den>
                      </m:f>
                      <m:r>
                        <a:rPr lang="en-US" sz="1200" i="1" kern="1200">
                          <a:solidFill>
                            <a:schemeClr val="tx1"/>
                          </a:solidFill>
                          <a:effectLst/>
                          <a:latin typeface="+mn-lt"/>
                          <a:ea typeface="+mn-ea"/>
                          <a:cs typeface="+mn-cs"/>
                        </a:rPr>
                        <m:t>=</m:t>
                      </m:r>
                      <m:r>
                        <a:rPr lang="en-US" sz="1200" i="1" kern="1200">
                          <a:solidFill>
                            <a:schemeClr val="tx1"/>
                          </a:solidFill>
                          <a:effectLst/>
                          <a:latin typeface="+mn-lt"/>
                          <a:ea typeface="+mn-ea"/>
                          <a:cs typeface="+mn-cs"/>
                        </a:rPr>
                        <m:t>2</m:t>
                      </m:r>
                      <m:r>
                        <a:rPr lang="en-US" sz="1200" i="1" kern="1200">
                          <a:solidFill>
                            <a:schemeClr val="tx1"/>
                          </a:solidFill>
                          <a:effectLst/>
                          <a:latin typeface="+mn-lt"/>
                          <a:ea typeface="+mn-ea"/>
                          <a:cs typeface="+mn-cs"/>
                        </a:rPr>
                        <m:t>.</m:t>
                      </m:r>
                      <m:r>
                        <a:rPr lang="en-US" sz="1200" i="1" kern="1200">
                          <a:solidFill>
                            <a:schemeClr val="tx1"/>
                          </a:solidFill>
                          <a:effectLst/>
                          <a:latin typeface="+mn-lt"/>
                          <a:ea typeface="+mn-ea"/>
                          <a:cs typeface="+mn-cs"/>
                        </a:rPr>
                        <m:t>275</m:t>
                      </m:r>
                      <m:r>
                        <a:rPr lang="en-US" sz="1200" i="1" kern="1200">
                          <a:solidFill>
                            <a:schemeClr val="tx1"/>
                          </a:solidFill>
                          <a:effectLst/>
                          <a:latin typeface="+mn-lt"/>
                          <a:ea typeface="+mn-ea"/>
                          <a:cs typeface="+mn-cs"/>
                        </a:rPr>
                        <m:t> </m:t>
                      </m:r>
                      <m:d>
                        <m:dPr>
                          <m:begChr m:val="["/>
                          <m:endChr m:val="]"/>
                          <m:ctrlPr>
                            <a:rPr lang="en-US" sz="1200" i="1" kern="1200">
                              <a:solidFill>
                                <a:schemeClr val="tx1"/>
                              </a:solidFill>
                              <a:effectLst/>
                              <a:latin typeface="+mn-lt"/>
                              <a:ea typeface="+mn-ea"/>
                              <a:cs typeface="+mn-cs"/>
                            </a:rPr>
                          </m:ctrlPr>
                        </m:dPr>
                        <m:e>
                          <m:f>
                            <m:fPr>
                              <m:ctrlPr>
                                <a:rPr lang="en-US" sz="1200" i="1" kern="1200">
                                  <a:solidFill>
                                    <a:schemeClr val="tx1"/>
                                  </a:solidFill>
                                  <a:effectLst/>
                                  <a:latin typeface="+mn-lt"/>
                                  <a:ea typeface="+mn-ea"/>
                                  <a:cs typeface="+mn-cs"/>
                                </a:rPr>
                              </m:ctrlPr>
                            </m:fPr>
                            <m:num>
                              <m:r>
                                <a:rPr lang="en-US" sz="1200" i="1" kern="1200">
                                  <a:solidFill>
                                    <a:schemeClr val="tx1"/>
                                  </a:solidFill>
                                  <a:effectLst/>
                                  <a:latin typeface="+mn-lt"/>
                                  <a:ea typeface="+mn-ea"/>
                                  <a:cs typeface="+mn-cs"/>
                                </a:rPr>
                                <m:t>𝑀𝐵</m:t>
                              </m:r>
                            </m:num>
                            <m:den>
                              <m:r>
                                <a:rPr lang="en-US" sz="1200" i="1" kern="1200">
                                  <a:solidFill>
                                    <a:schemeClr val="tx1"/>
                                  </a:solidFill>
                                  <a:effectLst/>
                                  <a:latin typeface="+mn-lt"/>
                                  <a:ea typeface="+mn-ea"/>
                                  <a:cs typeface="+mn-cs"/>
                                </a:rPr>
                                <m:t>𝑠𝑒𝑐</m:t>
                              </m:r>
                            </m:den>
                          </m:f>
                        </m:e>
                      </m:d>
                      <m:r>
                        <a:rPr lang="en-US" sz="1200" i="1" kern="1200">
                          <a:solidFill>
                            <a:schemeClr val="tx1"/>
                          </a:solidFill>
                          <a:effectLst/>
                          <a:latin typeface="+mn-lt"/>
                          <a:ea typeface="+mn-ea"/>
                          <a:cs typeface="+mn-cs"/>
                        </a:rPr>
                        <m:t>  </m:t>
                      </m:r>
                    </m:oMath>
                  </m:oMathPara>
                </a14:m>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the final data point enters the pipeline, it must go thought the pipeline stages, hence three more clock cycles are needed to complete the classification block functionality.</a:t>
                </a:r>
              </a:p>
              <a:p>
                <a:pPr algn="l"/>
                <a:endParaRPr lang="he-IL" dirty="0"/>
              </a:p>
            </p:txBody>
          </p:sp>
        </mc:Choice>
        <mc:Fallback xmlns="">
          <p:sp>
            <p:nvSpPr>
              <p:cNvPr id="3" name="מציין מיקום של הערות 2"/>
              <p:cNvSpPr>
                <a:spLocks noGrp="1"/>
              </p:cNvSpPr>
              <p:nvPr>
                <p:ph type="body" idx="1"/>
              </p:nvPr>
            </p:nvSpPr>
            <p:spPr/>
            <p:txBody>
              <a:bodyPr/>
              <a:lstStyle/>
              <a:p>
                <a:pPr algn="l"/>
                <a:r>
                  <a:rPr lang="en-US" dirty="0"/>
                  <a:t>The throughput of the first pipeline, after neglecting the fill &amp; empty of the pipe as seen in the former slide, will be classifying one data point per cycle(there are 4 in the pipe at each situation and pipe width is 4 as well).</a:t>
                </a:r>
              </a:p>
              <a:p>
                <a:pPr algn="l"/>
                <a:r>
                  <a:rPr lang="en-US" dirty="0"/>
                  <a:t>The bandwidth therefore can calculated as </a:t>
                </a:r>
                <a:r>
                  <a:rPr lang="en-US" dirty="0" err="1"/>
                  <a:t>point_size_in_Bytes</a:t>
                </a:r>
                <a:r>
                  <a:rPr lang="en-US" dirty="0"/>
                  <a:t>/</a:t>
                </a:r>
                <a:r>
                  <a:rPr lang="en-US" dirty="0" err="1"/>
                  <a:t>clk_cycle</a:t>
                </a:r>
                <a:r>
                  <a:rPr lang="en-US" dirty="0"/>
                  <a:t>.</a:t>
                </a:r>
              </a:p>
              <a:p>
                <a:pPr algn="l"/>
                <a:r>
                  <a:rPr lang="en-US" dirty="0"/>
                  <a:t>Example: </a:t>
                </a:r>
              </a:p>
              <a:p>
                <a:pPr lvl="1" algn="l"/>
                <a:r>
                  <a:rPr lang="en-US" dirty="0" err="1"/>
                  <a:t>point_size_in_Bytes</a:t>
                </a:r>
                <a:r>
                  <a:rPr lang="en-US" dirty="0"/>
                  <a:t> = 10 [Bytes].</a:t>
                </a:r>
              </a:p>
              <a:p>
                <a:pPr lvl="1" algn="l"/>
                <a:r>
                  <a:rPr lang="en-US" dirty="0" err="1"/>
                  <a:t>Clk</a:t>
                </a:r>
                <a:r>
                  <a:rPr lang="en-US" dirty="0"/>
                  <a:t> cycle = 2[ns]</a:t>
                </a:r>
              </a:p>
              <a:p>
                <a:pPr lvl="1" algn="l"/>
                <a:r>
                  <a:rPr lang="en-US" dirty="0"/>
                  <a:t>Bandwidth = </a:t>
                </a:r>
                <a:r>
                  <a:rPr lang="en-US" i="0">
                    <a:latin typeface="Cambria Math" panose="02040503050406030204" pitchFamily="18" charset="0"/>
                  </a:rPr>
                  <a:t>〖</a:t>
                </a:r>
                <a:r>
                  <a:rPr lang="en-US" b="0" i="0">
                    <a:latin typeface="Cambria Math" panose="02040503050406030204" pitchFamily="18" charset="0"/>
                  </a:rPr>
                  <a:t>0.5∗</a:t>
                </a:r>
                <a:r>
                  <a:rPr lang="en-US" i="0">
                    <a:latin typeface="Cambria Math" panose="02040503050406030204" pitchFamily="18" charset="0"/>
                  </a:rPr>
                  <a:t>10〗^10 [□(64&amp;</a:t>
                </a:r>
                <a:r>
                  <a:rPr lang="en-US" b="0" i="0">
                    <a:latin typeface="Cambria Math" panose="02040503050406030204" pitchFamily="18" charset="0"/>
                  </a:rPr>
                  <a:t>𝐵𝑦𝑡𝑒𝑠/𝑠𝑒𝑐)]" </a:t>
                </a:r>
                <a:r>
                  <a:rPr lang="en-US" i="0" dirty="0">
                    <a:latin typeface="Cambria Math" panose="02040503050406030204" pitchFamily="18" charset="0"/>
                  </a:rPr>
                  <a:t>=</a:t>
                </a:r>
                <a:r>
                  <a:rPr lang="en-US" b="0" i="0" dirty="0">
                    <a:latin typeface="Cambria Math" panose="02040503050406030204" pitchFamily="18" charset="0"/>
                  </a:rPr>
                  <a:t> </a:t>
                </a:r>
                <a:r>
                  <a:rPr lang="en-US" b="0" i="0">
                    <a:latin typeface="Cambria Math" panose="02040503050406030204" pitchFamily="18" charset="0"/>
                    <a:ea typeface="Cambria Math" panose="02040503050406030204" pitchFamily="18" charset="0"/>
                  </a:rPr>
                  <a:t>" 5</a:t>
                </a:r>
                <a:r>
                  <a:rPr lang="en-US" i="0">
                    <a:latin typeface="Cambria Math" panose="02040503050406030204" pitchFamily="18" charset="0"/>
                  </a:rPr>
                  <a:t>[□(64&amp;</a:t>
                </a:r>
                <a:r>
                  <a:rPr lang="en-US" b="0" i="0">
                    <a:latin typeface="Cambria Math" panose="02040503050406030204" pitchFamily="18" charset="0"/>
                  </a:rPr>
                  <a:t>𝐺</a:t>
                </a:r>
                <a:r>
                  <a:rPr lang="en-US" i="0">
                    <a:latin typeface="Cambria Math" panose="02040503050406030204" pitchFamily="18" charset="0"/>
                  </a:rPr>
                  <a:t>𝐵/𝑠𝑒𝑐)]</a:t>
                </a:r>
                <a:endParaRPr lang="en-US" dirty="0"/>
              </a:p>
              <a:p>
                <a:pPr algn="l"/>
                <a:endParaRPr lang="he-IL" dirty="0"/>
              </a:p>
            </p:txBody>
          </p:sp>
        </mc:Fallback>
      </mc:AlternateContent>
      <p:sp>
        <p:nvSpPr>
          <p:cNvPr id="4" name="מציין מיקום של מספר שקופית 3"/>
          <p:cNvSpPr>
            <a:spLocks noGrp="1"/>
          </p:cNvSpPr>
          <p:nvPr>
            <p:ph type="sldNum" sz="quarter" idx="5"/>
          </p:nvPr>
        </p:nvSpPr>
        <p:spPr/>
        <p:txBody>
          <a:bodyPr/>
          <a:lstStyle/>
          <a:p>
            <a:fld id="{A47A8C64-5C8B-40B3-A683-36C8893A9F2F}" type="slidenum">
              <a:rPr lang="he-IL" smtClean="0"/>
              <a:t>29</a:t>
            </a:fld>
            <a:endParaRPr lang="he-IL"/>
          </a:p>
        </p:txBody>
      </p:sp>
    </p:spTree>
    <p:extLst>
      <p:ext uri="{BB962C8B-B14F-4D97-AF65-F5344CB8AC3E}">
        <p14:creationId xmlns:p14="http://schemas.microsoft.com/office/powerpoint/2010/main" val="3888168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The latency of the second pipeline eight times the number of cycle to calculate the division for the new centroid(2), plus the number of cycles to check the convergence of a centroid(1), and at the one extra cycle at the end:</a:t>
            </a:r>
          </a:p>
          <a:p>
            <a:endParaRPr lang="en-US" dirty="0"/>
          </a:p>
        </p:txBody>
      </p:sp>
      <p:sp>
        <p:nvSpPr>
          <p:cNvPr id="4" name="Slide Number Placeholder 3"/>
          <p:cNvSpPr>
            <a:spLocks noGrp="1"/>
          </p:cNvSpPr>
          <p:nvPr>
            <p:ph type="sldNum" sz="quarter" idx="5"/>
          </p:nvPr>
        </p:nvSpPr>
        <p:spPr/>
        <p:txBody>
          <a:bodyPr/>
          <a:lstStyle/>
          <a:p>
            <a:fld id="{A47A8C64-5C8B-40B3-A683-36C8893A9F2F}" type="slidenum">
              <a:rPr lang="he-IL" smtClean="0"/>
              <a:t>30</a:t>
            </a:fld>
            <a:endParaRPr lang="he-IL"/>
          </a:p>
        </p:txBody>
      </p:sp>
    </p:spTree>
    <p:extLst>
      <p:ext uri="{BB962C8B-B14F-4D97-AF65-F5344CB8AC3E}">
        <p14:creationId xmlns:p14="http://schemas.microsoft.com/office/powerpoint/2010/main" val="3370957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this pipeline consists of two modules, it requires one clock cycle to be filled. After the pipeline is filled, each clock cycle a new centroid is calculated and the calculated in the previous cycle is checked for convergency. Accordingly, a throughput of one new centroid calculation and convergence check per cycle. The bandwidth therefore can be calculated as the centroid size in Bytes per clock cycle. In the described design, each centroid has a bit width of 91 bits, thus the bandwidth of the classification block is 91 bits per clock cycle period. For example, if the used clock has a 100 </a:t>
                </a:r>
                <a:r>
                  <a:rPr lang="en-US" sz="1200" kern="1200" dirty="0" err="1">
                    <a:solidFill>
                      <a:schemeClr val="tx1"/>
                    </a:solidFill>
                    <a:effectLst/>
                    <a:latin typeface="+mn-lt"/>
                    <a:ea typeface="+mn-ea"/>
                    <a:cs typeface="+mn-cs"/>
                  </a:rPr>
                  <a:t>Mhz</a:t>
                </a:r>
                <a:r>
                  <a:rPr lang="en-US" sz="1200" kern="1200" dirty="0">
                    <a:solidFill>
                      <a:schemeClr val="tx1"/>
                    </a:solidFill>
                    <a:effectLst/>
                    <a:latin typeface="+mn-lt"/>
                    <a:ea typeface="+mn-ea"/>
                    <a:cs typeface="+mn-cs"/>
                  </a:rPr>
                  <a:t> frequency, the block’s bandwidth is as described below:</a:t>
                </a:r>
              </a:p>
              <a:p>
                <a14:m>
                  <m:oMathPara xmlns:m="http://schemas.openxmlformats.org/officeDocument/2006/math">
                    <m:oMathParaPr>
                      <m:jc m:val="centerGroup"/>
                    </m:oMathParaPr>
                    <m:oMath xmlns:m="http://schemas.openxmlformats.org/officeDocument/2006/math">
                      <m:r>
                        <a:rPr lang="en-US" sz="1200" i="1" kern="1200">
                          <a:solidFill>
                            <a:schemeClr val="tx1"/>
                          </a:solidFill>
                          <a:effectLst/>
                          <a:latin typeface="+mn-lt"/>
                          <a:ea typeface="+mn-ea"/>
                          <a:cs typeface="+mn-cs"/>
                        </a:rPr>
                        <m:t>𝑏𝑎𝑛𝑑𝑤𝑖𝑑𝑡</m:t>
                      </m:r>
                      <m:sSub>
                        <m:sSubPr>
                          <m:ctrlPr>
                            <a:rPr lang="en-US" sz="1200" i="1" kern="1200">
                              <a:solidFill>
                                <a:schemeClr val="tx1"/>
                              </a:solidFill>
                              <a:effectLst/>
                              <a:latin typeface="+mn-lt"/>
                              <a:ea typeface="+mn-ea"/>
                              <a:cs typeface="+mn-cs"/>
                            </a:rPr>
                          </m:ctrlPr>
                        </m:sSubPr>
                        <m:e>
                          <m:r>
                            <a:rPr lang="en-US" sz="1200" i="1" kern="1200">
                              <a:solidFill>
                                <a:schemeClr val="tx1"/>
                              </a:solidFill>
                              <a:effectLst/>
                              <a:latin typeface="+mn-lt"/>
                              <a:ea typeface="+mn-ea"/>
                              <a:cs typeface="+mn-cs"/>
                            </a:rPr>
                            <m:t>h</m:t>
                          </m:r>
                        </m:e>
                        <m:sub>
                          <m:r>
                            <a:rPr lang="en-US" sz="1200" i="1" kern="1200">
                              <a:solidFill>
                                <a:schemeClr val="tx1"/>
                              </a:solidFill>
                              <a:effectLst/>
                              <a:latin typeface="+mn-lt"/>
                              <a:ea typeface="+mn-ea"/>
                              <a:cs typeface="+mn-cs"/>
                            </a:rPr>
                            <m:t>𝑝𝑖𝑝𝑒</m:t>
                          </m:r>
                          <m:r>
                            <a:rPr lang="en-US" sz="1200" i="1" kern="1200">
                              <a:solidFill>
                                <a:schemeClr val="tx1"/>
                              </a:solidFill>
                              <a:effectLst/>
                              <a:latin typeface="+mn-lt"/>
                              <a:ea typeface="+mn-ea"/>
                              <a:cs typeface="+mn-cs"/>
                            </a:rPr>
                            <m:t>2</m:t>
                          </m:r>
                        </m:sub>
                      </m:sSub>
                      <m:r>
                        <a:rPr lang="en-US" sz="1200" i="1" kern="1200">
                          <a:solidFill>
                            <a:schemeClr val="tx1"/>
                          </a:solidFill>
                          <a:effectLst/>
                          <a:latin typeface="+mn-lt"/>
                          <a:ea typeface="+mn-ea"/>
                          <a:cs typeface="+mn-cs"/>
                        </a:rPr>
                        <m:t>=</m:t>
                      </m:r>
                      <m:f>
                        <m:fPr>
                          <m:ctrlPr>
                            <a:rPr lang="en-US" sz="1200" i="1" kern="1200">
                              <a:solidFill>
                                <a:schemeClr val="tx1"/>
                              </a:solidFill>
                              <a:effectLst/>
                              <a:latin typeface="+mn-lt"/>
                              <a:ea typeface="+mn-ea"/>
                              <a:cs typeface="+mn-cs"/>
                            </a:rPr>
                          </m:ctrlPr>
                        </m:fPr>
                        <m:num>
                          <m:r>
                            <a:rPr lang="en-US" sz="1200" i="1" kern="1200">
                              <a:solidFill>
                                <a:schemeClr val="tx1"/>
                              </a:solidFill>
                              <a:effectLst/>
                              <a:latin typeface="+mn-lt"/>
                              <a:ea typeface="+mn-ea"/>
                              <a:cs typeface="+mn-cs"/>
                            </a:rPr>
                            <m:t>91</m:t>
                          </m:r>
                          <m:r>
                            <a:rPr lang="en-US" sz="1200" i="1" kern="1200">
                              <a:solidFill>
                                <a:schemeClr val="tx1"/>
                              </a:solidFill>
                              <a:effectLst/>
                              <a:latin typeface="+mn-lt"/>
                              <a:ea typeface="+mn-ea"/>
                              <a:cs typeface="+mn-cs"/>
                            </a:rPr>
                            <m:t>𝑏𝑖𝑡𝑠</m:t>
                          </m:r>
                        </m:num>
                        <m:den>
                          <m:r>
                            <a:rPr lang="en-US" sz="1200" i="1" kern="1200">
                              <a:solidFill>
                                <a:schemeClr val="tx1"/>
                              </a:solidFill>
                              <a:effectLst/>
                              <a:latin typeface="+mn-lt"/>
                              <a:ea typeface="+mn-ea"/>
                              <a:cs typeface="+mn-cs"/>
                            </a:rPr>
                            <m:t>5</m:t>
                          </m:r>
                          <m:r>
                            <a:rPr lang="en-US" sz="1200" i="1" kern="1200">
                              <a:solidFill>
                                <a:schemeClr val="tx1"/>
                              </a:solidFill>
                              <a:effectLst/>
                              <a:latin typeface="+mn-lt"/>
                              <a:ea typeface="+mn-ea"/>
                              <a:cs typeface="+mn-cs"/>
                            </a:rPr>
                            <m:t> </m:t>
                          </m:r>
                          <m:r>
                            <a:rPr lang="en-US" sz="1200" i="1" kern="1200">
                              <a:solidFill>
                                <a:schemeClr val="tx1"/>
                              </a:solidFill>
                              <a:effectLst/>
                              <a:latin typeface="+mn-lt"/>
                              <a:ea typeface="+mn-ea"/>
                              <a:cs typeface="+mn-cs"/>
                            </a:rPr>
                            <m:t>𝑛𝑠𝑒𝑐𝑠</m:t>
                          </m:r>
                        </m:den>
                      </m:f>
                      <m:r>
                        <a:rPr lang="en-US" sz="1200" i="1" kern="1200">
                          <a:solidFill>
                            <a:schemeClr val="tx1"/>
                          </a:solidFill>
                          <a:effectLst/>
                          <a:latin typeface="+mn-lt"/>
                          <a:ea typeface="+mn-ea"/>
                          <a:cs typeface="+mn-cs"/>
                        </a:rPr>
                        <m:t>=</m:t>
                      </m:r>
                      <m:f>
                        <m:fPr>
                          <m:ctrlPr>
                            <a:rPr lang="en-US" sz="1200" i="1" kern="1200">
                              <a:solidFill>
                                <a:schemeClr val="tx1"/>
                              </a:solidFill>
                              <a:effectLst/>
                              <a:latin typeface="+mn-lt"/>
                              <a:ea typeface="+mn-ea"/>
                              <a:cs typeface="+mn-cs"/>
                            </a:rPr>
                          </m:ctrlPr>
                        </m:fPr>
                        <m:num>
                          <m:r>
                            <a:rPr lang="en-US" sz="1200" i="1" kern="1200">
                              <a:solidFill>
                                <a:schemeClr val="tx1"/>
                              </a:solidFill>
                              <a:effectLst/>
                              <a:latin typeface="+mn-lt"/>
                              <a:ea typeface="+mn-ea"/>
                              <a:cs typeface="+mn-cs"/>
                            </a:rPr>
                            <m:t>11</m:t>
                          </m:r>
                          <m:r>
                            <a:rPr lang="en-US" sz="1200" i="1" kern="1200">
                              <a:solidFill>
                                <a:schemeClr val="tx1"/>
                              </a:solidFill>
                              <a:effectLst/>
                              <a:latin typeface="+mn-lt"/>
                              <a:ea typeface="+mn-ea"/>
                              <a:cs typeface="+mn-cs"/>
                            </a:rPr>
                            <m:t>.</m:t>
                          </m:r>
                          <m:r>
                            <a:rPr lang="en-US" sz="1200" i="1" kern="1200">
                              <a:solidFill>
                                <a:schemeClr val="tx1"/>
                              </a:solidFill>
                              <a:effectLst/>
                              <a:latin typeface="+mn-lt"/>
                              <a:ea typeface="+mn-ea"/>
                              <a:cs typeface="+mn-cs"/>
                            </a:rPr>
                            <m:t>375</m:t>
                          </m:r>
                          <m:r>
                            <a:rPr lang="en-US" sz="1200" i="1" kern="1200">
                              <a:solidFill>
                                <a:schemeClr val="tx1"/>
                              </a:solidFill>
                              <a:effectLst/>
                              <a:latin typeface="+mn-lt"/>
                              <a:ea typeface="+mn-ea"/>
                              <a:cs typeface="+mn-cs"/>
                            </a:rPr>
                            <m:t> </m:t>
                          </m:r>
                          <m:r>
                            <a:rPr lang="en-US" sz="1200" i="1" kern="1200">
                              <a:solidFill>
                                <a:schemeClr val="tx1"/>
                              </a:solidFill>
                              <a:effectLst/>
                              <a:latin typeface="+mn-lt"/>
                              <a:ea typeface="+mn-ea"/>
                              <a:cs typeface="+mn-cs"/>
                            </a:rPr>
                            <m:t>𝐵𝑦𝑡𝑒𝑠</m:t>
                          </m:r>
                        </m:num>
                        <m:den>
                          <m:r>
                            <a:rPr lang="en-US" sz="1200" i="1" kern="1200">
                              <a:solidFill>
                                <a:schemeClr val="tx1"/>
                              </a:solidFill>
                              <a:effectLst/>
                              <a:latin typeface="+mn-lt"/>
                              <a:ea typeface="+mn-ea"/>
                              <a:cs typeface="+mn-cs"/>
                            </a:rPr>
                            <m:t>5</m:t>
                          </m:r>
                          <m:r>
                            <a:rPr lang="en-US" sz="1200" i="1" kern="1200">
                              <a:solidFill>
                                <a:schemeClr val="tx1"/>
                              </a:solidFill>
                              <a:effectLst/>
                              <a:latin typeface="+mn-lt"/>
                              <a:ea typeface="+mn-ea"/>
                              <a:cs typeface="+mn-cs"/>
                            </a:rPr>
                            <m:t> </m:t>
                          </m:r>
                          <m:r>
                            <a:rPr lang="en-US" sz="1200" i="1" kern="1200">
                              <a:solidFill>
                                <a:schemeClr val="tx1"/>
                              </a:solidFill>
                              <a:effectLst/>
                              <a:latin typeface="+mn-lt"/>
                              <a:ea typeface="+mn-ea"/>
                              <a:cs typeface="+mn-cs"/>
                            </a:rPr>
                            <m:t>𝑛𝑠𝑒𝑐𝑠</m:t>
                          </m:r>
                        </m:den>
                      </m:f>
                      <m:r>
                        <a:rPr lang="en-US" sz="1200" i="1" kern="1200">
                          <a:solidFill>
                            <a:schemeClr val="tx1"/>
                          </a:solidFill>
                          <a:effectLst/>
                          <a:latin typeface="+mn-lt"/>
                          <a:ea typeface="+mn-ea"/>
                          <a:cs typeface="+mn-cs"/>
                        </a:rPr>
                        <m:t>=</m:t>
                      </m:r>
                      <m:r>
                        <a:rPr lang="en-US" sz="1200" i="1" kern="1200">
                          <a:solidFill>
                            <a:schemeClr val="tx1"/>
                          </a:solidFill>
                          <a:effectLst/>
                          <a:latin typeface="+mn-lt"/>
                          <a:ea typeface="+mn-ea"/>
                          <a:cs typeface="+mn-cs"/>
                        </a:rPr>
                        <m:t>2</m:t>
                      </m:r>
                      <m:r>
                        <a:rPr lang="en-US" sz="1200" i="1" kern="1200">
                          <a:solidFill>
                            <a:schemeClr val="tx1"/>
                          </a:solidFill>
                          <a:effectLst/>
                          <a:latin typeface="+mn-lt"/>
                          <a:ea typeface="+mn-ea"/>
                          <a:cs typeface="+mn-cs"/>
                        </a:rPr>
                        <m:t>.</m:t>
                      </m:r>
                      <m:r>
                        <a:rPr lang="en-US" sz="1200" i="1" kern="1200">
                          <a:solidFill>
                            <a:schemeClr val="tx1"/>
                          </a:solidFill>
                          <a:effectLst/>
                          <a:latin typeface="+mn-lt"/>
                          <a:ea typeface="+mn-ea"/>
                          <a:cs typeface="+mn-cs"/>
                        </a:rPr>
                        <m:t>275</m:t>
                      </m:r>
                      <m:r>
                        <a:rPr lang="en-US" sz="1200" i="1" kern="1200">
                          <a:solidFill>
                            <a:schemeClr val="tx1"/>
                          </a:solidFill>
                          <a:effectLst/>
                          <a:latin typeface="+mn-lt"/>
                          <a:ea typeface="+mn-ea"/>
                          <a:cs typeface="+mn-cs"/>
                        </a:rPr>
                        <m:t> </m:t>
                      </m:r>
                      <m:d>
                        <m:dPr>
                          <m:begChr m:val="["/>
                          <m:endChr m:val="]"/>
                          <m:ctrlPr>
                            <a:rPr lang="en-US" sz="1200" i="1" kern="1200">
                              <a:solidFill>
                                <a:schemeClr val="tx1"/>
                              </a:solidFill>
                              <a:effectLst/>
                              <a:latin typeface="+mn-lt"/>
                              <a:ea typeface="+mn-ea"/>
                              <a:cs typeface="+mn-cs"/>
                            </a:rPr>
                          </m:ctrlPr>
                        </m:dPr>
                        <m:e>
                          <m:f>
                            <m:fPr>
                              <m:ctrlPr>
                                <a:rPr lang="en-US" sz="1200" i="1" kern="1200">
                                  <a:solidFill>
                                    <a:schemeClr val="tx1"/>
                                  </a:solidFill>
                                  <a:effectLst/>
                                  <a:latin typeface="+mn-lt"/>
                                  <a:ea typeface="+mn-ea"/>
                                  <a:cs typeface="+mn-cs"/>
                                </a:rPr>
                              </m:ctrlPr>
                            </m:fPr>
                            <m:num>
                              <m:r>
                                <a:rPr lang="en-US" sz="1200" i="1" kern="1200">
                                  <a:solidFill>
                                    <a:schemeClr val="tx1"/>
                                  </a:solidFill>
                                  <a:effectLst/>
                                  <a:latin typeface="+mn-lt"/>
                                  <a:ea typeface="+mn-ea"/>
                                  <a:cs typeface="+mn-cs"/>
                                </a:rPr>
                                <m:t>𝑀𝐵</m:t>
                              </m:r>
                            </m:num>
                            <m:den>
                              <m:r>
                                <a:rPr lang="en-US" sz="1200" i="1" kern="1200">
                                  <a:solidFill>
                                    <a:schemeClr val="tx1"/>
                                  </a:solidFill>
                                  <a:effectLst/>
                                  <a:latin typeface="+mn-lt"/>
                                  <a:ea typeface="+mn-ea"/>
                                  <a:cs typeface="+mn-cs"/>
                                </a:rPr>
                                <m:t>𝑠𝑒𝑐</m:t>
                              </m:r>
                            </m:den>
                          </m:f>
                        </m:e>
                      </m:d>
                      <m:r>
                        <a:rPr lang="en-US" sz="1200" i="1" kern="1200">
                          <a:solidFill>
                            <a:schemeClr val="tx1"/>
                          </a:solidFill>
                          <a:effectLst/>
                          <a:latin typeface="+mn-lt"/>
                          <a:ea typeface="+mn-ea"/>
                          <a:cs typeface="+mn-cs"/>
                        </a:rPr>
                        <m:t>  </m:t>
                      </m:r>
                    </m:oMath>
                  </m:oMathPara>
                </a14:m>
                <a:endParaRPr lang="en-US" sz="1200" kern="1200" dirty="0">
                  <a:solidFill>
                    <a:schemeClr val="tx1"/>
                  </a:solidFill>
                  <a:effectLst/>
                  <a:latin typeface="+mn-lt"/>
                  <a:ea typeface="+mn-ea"/>
                  <a:cs typeface="+mn-cs"/>
                </a:endParaRPr>
              </a:p>
              <a:p>
                <a:endParaRPr lang="en-US" dirty="0"/>
              </a:p>
            </p:txBody>
          </p:sp>
        </mc:Choice>
        <mc:Fallback>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this pipeline consists of two modules, it requires one clock cycle to be filled. After the pipeline is filled, each clock cycle a new centroid is calculated and the calculated in the previous cycle is checked for convergency. Accordingly, a throughput of one new centroid calculation and convergence check per cycle. The bandwidth therefore can be calculated as the centroid size in Bytes per clock cycle. In the described design, each centroid has a bit width of 91 bits, thus the bandwidth of the classification block is 91 bits per clock cycle period. For example, if the used clock has a 100 </a:t>
                </a:r>
                <a:r>
                  <a:rPr lang="en-US" sz="1200" kern="1200" dirty="0" err="1">
                    <a:solidFill>
                      <a:schemeClr val="tx1"/>
                    </a:solidFill>
                    <a:effectLst/>
                    <a:latin typeface="+mn-lt"/>
                    <a:ea typeface="+mn-ea"/>
                    <a:cs typeface="+mn-cs"/>
                  </a:rPr>
                  <a:t>Mhz</a:t>
                </a:r>
                <a:r>
                  <a:rPr lang="en-US" sz="1200" kern="1200" dirty="0">
                    <a:solidFill>
                      <a:schemeClr val="tx1"/>
                    </a:solidFill>
                    <a:effectLst/>
                    <a:latin typeface="+mn-lt"/>
                    <a:ea typeface="+mn-ea"/>
                    <a:cs typeface="+mn-cs"/>
                  </a:rPr>
                  <a:t> frequency, the block’s bandwidth is as described below:</a:t>
                </a:r>
              </a:p>
              <a:p>
                <a:r>
                  <a:rPr lang="en-US" sz="1200" i="0" kern="1200">
                    <a:solidFill>
                      <a:schemeClr val="tx1"/>
                    </a:solidFill>
                    <a:effectLst/>
                    <a:latin typeface="+mn-lt"/>
                    <a:ea typeface="+mn-ea"/>
                    <a:cs typeface="+mn-cs"/>
                  </a:rPr>
                  <a:t>𝑏𝑎𝑛𝑑𝑤𝑖𝑑𝑡ℎ_𝑝𝑖𝑝𝑒2=91𝑏𝑖𝑡𝑠/(5 𝑛𝑠𝑒𝑐𝑠)=(11.375 𝐵𝑦𝑡𝑒𝑠)/(5 𝑛𝑠𝑒𝑐𝑠)=2.275 [𝑀𝐵/𝑠𝑒𝑐]   </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5"/>
          </p:nvPr>
        </p:nvSpPr>
        <p:spPr/>
        <p:txBody>
          <a:bodyPr/>
          <a:lstStyle/>
          <a:p>
            <a:fld id="{A47A8C64-5C8B-40B3-A683-36C8893A9F2F}" type="slidenum">
              <a:rPr lang="he-IL" smtClean="0"/>
              <a:t>31</a:t>
            </a:fld>
            <a:endParaRPr lang="he-IL"/>
          </a:p>
        </p:txBody>
      </p:sp>
    </p:spTree>
    <p:extLst>
      <p:ext uri="{BB962C8B-B14F-4D97-AF65-F5344CB8AC3E}">
        <p14:creationId xmlns:p14="http://schemas.microsoft.com/office/powerpoint/2010/main" val="3623322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testbench made in order to verify the implementation of the design described herein was called top_tb.sv. Its structure is as shown below. It is basically composed by an instantiation of the K means TOP (which is the verified DUT), a clock generator and a stimulus generator and driver.</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34</a:t>
            </a:fld>
            <a:endParaRPr lang="he-IL"/>
          </a:p>
        </p:txBody>
      </p:sp>
    </p:spTree>
    <p:extLst>
      <p:ext uri="{BB962C8B-B14F-4D97-AF65-F5344CB8AC3E}">
        <p14:creationId xmlns:p14="http://schemas.microsoft.com/office/powerpoint/2010/main" val="2073914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The main parts of the IP functionality were marked In the attached figure.</a:t>
            </a:r>
          </a:p>
          <a:p>
            <a:pPr algn="l"/>
            <a:r>
              <a:rPr lang="en-US" dirty="0"/>
              <a:t>First, the testbench configures the centroid’s registers with their initial value, as well as the registers which contain the RAM first and final addresses. This part was named “Configure registers” in the attached figure.</a:t>
            </a:r>
          </a:p>
          <a:p>
            <a:pPr algn="l"/>
            <a:r>
              <a:rPr lang="en-US" dirty="0"/>
              <a:t>Then, the testbench writes the data point to the RAM via indirect access. This part was named “Indirect writing to RAM” in the attached figure.</a:t>
            </a:r>
          </a:p>
          <a:p>
            <a:pPr algn="l"/>
            <a:r>
              <a:rPr lang="en-US" dirty="0"/>
              <a:t>Finally, in the attached figure, in the part called “Algorithm calculation”, centroid registers, accumulators and accumulator counters can be seen changing with the progress of the algorithm. Also, in this part, the “Has converged” signal was marked in its rising edge, meaning the algorithm has reached convergence. Eight clock cycles after this occurs, the “interrupt” signal was marked in its rising edge, meaning the core is communicating to its host that it has finished its purpose.</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36</a:t>
            </a:fld>
            <a:endParaRPr lang="he-IL"/>
          </a:p>
        </p:txBody>
      </p:sp>
    </p:spTree>
    <p:extLst>
      <p:ext uri="{BB962C8B-B14F-4D97-AF65-F5344CB8AC3E}">
        <p14:creationId xmlns:p14="http://schemas.microsoft.com/office/powerpoint/2010/main" val="2274371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As it can be seen from the attached figure, the “Do nothing” test indeed works. It compares at its first iteration the initial centroid values with the calculated ones and concludes the algorithm has converged.</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37</a:t>
            </a:fld>
            <a:endParaRPr lang="he-IL"/>
          </a:p>
        </p:txBody>
      </p:sp>
    </p:spTree>
    <p:extLst>
      <p:ext uri="{BB962C8B-B14F-4D97-AF65-F5344CB8AC3E}">
        <p14:creationId xmlns:p14="http://schemas.microsoft.com/office/powerpoint/2010/main" val="2373217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In this section, a brief summary of this project is done and our conclusions exposed. This section will be divided into three. First, a summary about the innovations in our design compared to the design present in the paper this project was based on. Then, an analysis of the achieved performance of the IP and finally a section describing future improvements of the IP.</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41</a:t>
            </a:fld>
            <a:endParaRPr lang="he-IL"/>
          </a:p>
        </p:txBody>
      </p:sp>
    </p:spTree>
    <p:extLst>
      <p:ext uri="{BB962C8B-B14F-4D97-AF65-F5344CB8AC3E}">
        <p14:creationId xmlns:p14="http://schemas.microsoft.com/office/powerpoint/2010/main" val="1628832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 One main different are the units used for the architecture – the proposed paper has a specific RAM and DIV units. Due to academical limits – there was a choice for a DIV that will provide performance despite this limitation – for more refer to section ‎2.6.2.3.</a:t>
            </a:r>
          </a:p>
          <a:p>
            <a:pPr algn="l"/>
            <a:r>
              <a:rPr lang="en-US" dirty="0"/>
              <a:t>Another difference is the interface description. Although the paper proposes an IP architecture, it does not explicit explain the interface specifications, therefore not being clear how the IP could be integrated with a CPU. In our design, there is a clear interface description as described in section ‎2.5. Because of its simplicity and wide use in the industry, we choose to use APB communication protocol (as presented in chapter 1 - where the CPU should be the master and the K means IP is the slave) as our interface protocol. </a:t>
            </a:r>
          </a:p>
          <a:p>
            <a:pPr algn="l"/>
            <a:r>
              <a:rPr lang="en-US" dirty="0"/>
              <a:t>The last main difference we would like to mention is the micro architecture implementation extension. Even though the paper presents a k means-core architecture, it does not extend on the low level implementation. In our project, micro architecture, down to private implementation, was extended.</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42</a:t>
            </a:fld>
            <a:endParaRPr lang="he-IL"/>
          </a:p>
        </p:txBody>
      </p:sp>
    </p:spTree>
    <p:extLst>
      <p:ext uri="{BB962C8B-B14F-4D97-AF65-F5344CB8AC3E}">
        <p14:creationId xmlns:p14="http://schemas.microsoft.com/office/powerpoint/2010/main" val="627816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state machine operates through the following states:</a:t>
            </a:r>
          </a:p>
          <a:p>
            <a:pPr algn="l"/>
            <a:r>
              <a:rPr lang="en-US" b="1" dirty="0"/>
              <a:t>IDLE </a:t>
            </a:r>
            <a:r>
              <a:rPr lang="en-US" dirty="0"/>
              <a:t>- This is the default state of the APB.</a:t>
            </a:r>
          </a:p>
          <a:p>
            <a:pPr algn="l"/>
            <a:r>
              <a:rPr lang="en-US" b="1" dirty="0"/>
              <a:t>SETUP</a:t>
            </a:r>
            <a:r>
              <a:rPr lang="en-US" dirty="0"/>
              <a:t> - When a transfer is required the bus moves into the SETUP state, where the appropriate select signal, </a:t>
            </a:r>
            <a:r>
              <a:rPr lang="en-US" dirty="0" err="1"/>
              <a:t>PSELx</a:t>
            </a:r>
            <a:r>
              <a:rPr lang="en-US" dirty="0"/>
              <a:t>, is asserted. The bus only remains in the SETUP state for one clock cycle and always moves to the ACCESS state on the next rising edge of the clock. </a:t>
            </a:r>
          </a:p>
          <a:p>
            <a:pPr algn="l"/>
            <a:r>
              <a:rPr lang="en-US" b="1" dirty="0"/>
              <a:t>ACCESS</a:t>
            </a:r>
            <a:r>
              <a:rPr lang="en-US" dirty="0"/>
              <a:t> - The enable signal, PENABLE, is asserted in the ACCESS state. The</a:t>
            </a:r>
          </a:p>
          <a:p>
            <a:pPr algn="l"/>
            <a:r>
              <a:rPr lang="en-US" dirty="0"/>
              <a:t>address, write, select, and write data signals must remain stable during</a:t>
            </a:r>
          </a:p>
          <a:p>
            <a:pPr algn="l"/>
            <a:r>
              <a:rPr lang="en-US" dirty="0"/>
              <a:t>the transition from the SETUP to ACCESS state. Exit from the ACCESS state is controlled by the PREADY signal from the slave:</a:t>
            </a:r>
          </a:p>
          <a:p>
            <a:pPr algn="l"/>
            <a:r>
              <a:rPr lang="en-US" dirty="0"/>
              <a:t>• If PREADY is held LOW by the slave then the peripheral bus remains in the ACCESS state.</a:t>
            </a:r>
          </a:p>
          <a:p>
            <a:pPr algn="l"/>
            <a:r>
              <a:rPr lang="en-US" dirty="0"/>
              <a:t>• If PREADY is driven HIGH by the slave then the ACCESS state is exited and the bus returns to the IDLE state if no more transfers are required. Alternatively, the bus moves directly to the SETUP state if another transfer follows.</a:t>
            </a:r>
          </a:p>
          <a:p>
            <a:endParaRPr lang="en-US" dirty="0"/>
          </a:p>
        </p:txBody>
      </p:sp>
      <p:sp>
        <p:nvSpPr>
          <p:cNvPr id="4" name="Slide Number Placeholder 3"/>
          <p:cNvSpPr>
            <a:spLocks noGrp="1"/>
          </p:cNvSpPr>
          <p:nvPr>
            <p:ph type="sldNum" sz="quarter" idx="5"/>
          </p:nvPr>
        </p:nvSpPr>
        <p:spPr/>
        <p:txBody>
          <a:bodyPr/>
          <a:lstStyle/>
          <a:p>
            <a:fld id="{A47A8C64-5C8B-40B3-A683-36C8893A9F2F}" type="slidenum">
              <a:rPr lang="he-IL" smtClean="0"/>
              <a:t>10</a:t>
            </a:fld>
            <a:endParaRPr lang="he-IL"/>
          </a:p>
        </p:txBody>
      </p:sp>
    </p:spTree>
    <p:extLst>
      <p:ext uri="{BB962C8B-B14F-4D97-AF65-F5344CB8AC3E}">
        <p14:creationId xmlns:p14="http://schemas.microsoft.com/office/powerpoint/2010/main" val="73289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The total running time of the algorithm in our IP for the example described in section ‎4.2.1 was of 167*10^7 [</a:t>
            </a:r>
            <a:r>
              <a:rPr lang="en-US" dirty="0" err="1"/>
              <a:t>fsec</a:t>
            </a:r>
            <a:r>
              <a:rPr lang="en-US" dirty="0"/>
              <a:t>]=1.67 [</a:t>
            </a:r>
            <a:r>
              <a:rPr lang="en-US" dirty="0" err="1"/>
              <a:t>μsec</a:t>
            </a:r>
            <a:r>
              <a:rPr lang="en-US" dirty="0"/>
              <a:t>] for a simulation done with clock cycle set at 10 [</a:t>
            </a:r>
            <a:r>
              <a:rPr lang="en-US" dirty="0" err="1"/>
              <a:t>nsec</a:t>
            </a:r>
            <a:r>
              <a:rPr lang="en-US" dirty="0"/>
              <a:t>]. Duo to the fact that in our Synthesis process we set the clock cycle to be 7.5[</a:t>
            </a:r>
            <a:r>
              <a:rPr lang="en-US" dirty="0" err="1"/>
              <a:t>nsec</a:t>
            </a:r>
            <a:r>
              <a:rPr lang="en-US" dirty="0"/>
              <a:t>], the actual running time of the K means IP for the example described in section ‎4.2.1 was would be a total of 1.2525[</a:t>
            </a:r>
            <a:r>
              <a:rPr lang="en-US" dirty="0" err="1"/>
              <a:t>μsec</a:t>
            </a:r>
            <a:r>
              <a:rPr lang="en-US" dirty="0"/>
              <a:t>] .</a:t>
            </a:r>
          </a:p>
          <a:p>
            <a:pPr algn="l"/>
            <a:r>
              <a:rPr lang="en-US" dirty="0"/>
              <a:t>In the other hand, the </a:t>
            </a:r>
            <a:r>
              <a:rPr lang="en-US" dirty="0" err="1"/>
              <a:t>Matlab</a:t>
            </a:r>
            <a:r>
              <a:rPr lang="en-US" dirty="0"/>
              <a:t> script used to verified the correctness of the output for input example described in section ‎4.2.1 took approximately 1.68 [sec], meaning the speedup for the algorithm using the IP was of 1.34*10^6. </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43</a:t>
            </a:fld>
            <a:endParaRPr lang="he-IL"/>
          </a:p>
        </p:txBody>
      </p:sp>
    </p:spTree>
    <p:extLst>
      <p:ext uri="{BB962C8B-B14F-4D97-AF65-F5344CB8AC3E}">
        <p14:creationId xmlns:p14="http://schemas.microsoft.com/office/powerpoint/2010/main" val="1115077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a:buNone/>
            </a:pPr>
            <a:r>
              <a:rPr lang="en-US" dirty="0"/>
              <a:t>• The use of large dividers affects not only the total area size, but also it sets the critical path. A way of solving (even if partially) this problem could be using smaller dividers, at the cost of the calculation accuracy. Future analysis could be done to the better describe the tradeoff between calculation accuracy and time and area constrains and choose the optimal DIVIDERS size.</a:t>
            </a:r>
          </a:p>
          <a:p>
            <a:pPr marL="0" indent="0" algn="l">
              <a:buNone/>
            </a:pPr>
            <a:r>
              <a:rPr lang="en-US" dirty="0"/>
              <a:t>• In our design, the number of clusters was predetermined to be eight. For future improvement, the code could be changed to allow the user to choose how many clusters to use in the algorithm.</a:t>
            </a:r>
          </a:p>
          <a:p>
            <a:pPr marL="0" indent="0" algn="l">
              <a:buNone/>
            </a:pPr>
            <a:r>
              <a:rPr lang="en-US" dirty="0"/>
              <a:t>• In our design, the input data size and dimensions were predetermined. For future improvement, the code could be changed to allow the user to choose the input data size and dimensions of the algorithm.</a:t>
            </a:r>
          </a:p>
          <a:p>
            <a:pPr marL="0" indent="0" algn="l">
              <a:buNone/>
            </a:pPr>
            <a:r>
              <a:rPr lang="en-US" dirty="0"/>
              <a:t>• A maximum iterations feature could be added to the design. As it is not certain the number of iterations it will take for the algorithm to reach convergence, a future register could be added enabling the user to set maximum number of iterations wanted to be ran, ending the algorithm after this predetermined number of iterations whether convergence has been achieved or not.</a:t>
            </a:r>
          </a:p>
          <a:p>
            <a:pPr marL="0" indent="0" algn="l">
              <a:buNone/>
            </a:pPr>
            <a:r>
              <a:rPr lang="en-US" dirty="0"/>
              <a:t>• Duo to the chosen architecture of two data dependent pipelines which run in series, the clock domain could be improved by having one clock for each pipeline. In this manner, at least one of the pipelines (the slower one between the two) could have better performance, improving the overall performance. This could possible be done also for the Register File, allowing the APB communications to be faster and therefore improving even more the total performance.</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44</a:t>
            </a:fld>
            <a:endParaRPr lang="he-IL"/>
          </a:p>
        </p:txBody>
      </p:sp>
    </p:spTree>
    <p:extLst>
      <p:ext uri="{BB962C8B-B14F-4D97-AF65-F5344CB8AC3E}">
        <p14:creationId xmlns:p14="http://schemas.microsoft.com/office/powerpoint/2010/main" val="3578121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a:buNone/>
            </a:pPr>
            <a:r>
              <a:rPr lang="en-US" dirty="0"/>
              <a:t>• The use of large dividers affects not only the total area size, but also it sets the critical path. A way of solving (even if partially) this problem could be using smaller dividers, at the cost of the calculation accuracy. Future analysis could be done to the better describe the tradeoff between calculation accuracy and time and area constrains and choose the optimal DIVIDERS size.</a:t>
            </a:r>
          </a:p>
          <a:p>
            <a:pPr marL="0" indent="0" algn="l">
              <a:buNone/>
            </a:pPr>
            <a:r>
              <a:rPr lang="en-US" dirty="0"/>
              <a:t>• In our design, the number of clusters was predetermined to be eight. For future improvement, the code could be changed to allow the user to choose how many clusters to use in the algorithm.</a:t>
            </a:r>
          </a:p>
          <a:p>
            <a:pPr marL="0" indent="0" algn="l">
              <a:buNone/>
            </a:pPr>
            <a:r>
              <a:rPr lang="en-US" dirty="0"/>
              <a:t>• In our design, the input data size and dimensions were predetermined. For future improvement, the code could be changed to allow the user to choose the input data size and dimensions of the algorithm.</a:t>
            </a:r>
          </a:p>
          <a:p>
            <a:pPr marL="0" indent="0" algn="l">
              <a:buNone/>
            </a:pPr>
            <a:r>
              <a:rPr lang="en-US" dirty="0"/>
              <a:t>• A maximum iterations feature could be added to the design. As it is not certain the number of iterations it will take for the algorithm to reach convergence, a future register could be added enabling the user to set maximum number of iterations wanted to be ran, ending the algorithm after this predetermined number of iterations whether convergence has been achieved or not.</a:t>
            </a:r>
          </a:p>
          <a:p>
            <a:pPr marL="0" indent="0" algn="l">
              <a:buNone/>
            </a:pPr>
            <a:r>
              <a:rPr lang="en-US" dirty="0"/>
              <a:t>• Duo to the chosen architecture of two data dependent pipelines which run in series, the clock domain could be improved by having one clock for each pipeline. In this manner, at least one of the pipelines (the slower one between the two) could have better performance, improving the overall performance. This could possible be done also for the Register File, allowing the APB communications to be faster and therefore improving even more the total performance.</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45</a:t>
            </a:fld>
            <a:endParaRPr lang="he-IL"/>
          </a:p>
        </p:txBody>
      </p:sp>
    </p:spTree>
    <p:extLst>
      <p:ext uri="{BB962C8B-B14F-4D97-AF65-F5344CB8AC3E}">
        <p14:creationId xmlns:p14="http://schemas.microsoft.com/office/powerpoint/2010/main" val="1232629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latency of four cycles:</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for reading the data from the RAM,</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for calculating the distance between the centroid and the point,</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to determine to closest centroid,</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for adding to point to the accumulator.</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19</a:t>
            </a:fld>
            <a:endParaRPr lang="he-IL"/>
          </a:p>
        </p:txBody>
      </p:sp>
    </p:spTree>
    <p:extLst>
      <p:ext uri="{BB962C8B-B14F-4D97-AF65-F5344CB8AC3E}">
        <p14:creationId xmlns:p14="http://schemas.microsoft.com/office/powerpoint/2010/main" val="2858560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distance calculation from the input data point (stored in the “Input register”) to the centroids, which are stored in local registers called “Centroid Register X” (X being a integer from 1 to 8). This calculation is done by o module called “Distance calculator” which is basically  two sub modules in series: the first calculates the subtraction of the data in the input register from the data in centroid register “X”, the second is a module which calculates the absolute value of the mentioned  subtraction. </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20</a:t>
            </a:fld>
            <a:endParaRPr lang="he-IL"/>
          </a:p>
        </p:txBody>
      </p:sp>
    </p:spTree>
    <p:extLst>
      <p:ext uri="{BB962C8B-B14F-4D97-AF65-F5344CB8AC3E}">
        <p14:creationId xmlns:p14="http://schemas.microsoft.com/office/powerpoint/2010/main" val="3899350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distance calculation </a:t>
            </a:r>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21</a:t>
            </a:fld>
            <a:endParaRPr lang="he-IL"/>
          </a:p>
        </p:txBody>
      </p:sp>
    </p:spTree>
    <p:extLst>
      <p:ext uri="{BB962C8B-B14F-4D97-AF65-F5344CB8AC3E}">
        <p14:creationId xmlns:p14="http://schemas.microsoft.com/office/powerpoint/2010/main" val="4182274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component consist sixteen registers: eight accumulators registers and eight counters registers.</a:t>
            </a:r>
          </a:p>
          <a:p>
            <a:pPr marL="0" marR="0" lvl="0" indent="0" algn="l" defTabSz="914400" rtl="1" eaLnBrk="1" fontAlgn="auto" latinLnBrk="0" hangingPunct="1">
              <a:lnSpc>
                <a:spcPct val="100000"/>
              </a:lnSpc>
              <a:spcBef>
                <a:spcPts val="0"/>
              </a:spcBef>
              <a:spcAft>
                <a:spcPts val="0"/>
              </a:spcAft>
              <a:buClrTx/>
              <a:buSzTx/>
              <a:buFontTx/>
              <a:buNone/>
              <a:tabLst/>
              <a:defRPr/>
            </a:pPr>
            <a:endParaRPr lang="he-IL" dirty="0"/>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Each accumulator represents a cluster and stores the summed of all points assign to this cluster at a given time. The counters are register which simply keep track of how many points were assigned to each </a:t>
            </a:r>
            <a:r>
              <a:rPr lang="en-US" dirty="0" err="1"/>
              <a:t>cluste</a:t>
            </a:r>
            <a:r>
              <a:rPr lang="en-US" dirty="0"/>
              <a:t>	The index received from the previous part is used as a selector for two decoders, in order to choose to each accumulator, register and counter register the input data point should be added. </a:t>
            </a:r>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22</a:t>
            </a:fld>
            <a:endParaRPr lang="he-IL"/>
          </a:p>
        </p:txBody>
      </p:sp>
    </p:spTree>
    <p:extLst>
      <p:ext uri="{BB962C8B-B14F-4D97-AF65-F5344CB8AC3E}">
        <p14:creationId xmlns:p14="http://schemas.microsoft.com/office/powerpoint/2010/main" val="1970069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Duo to the complexity and time demanding characteristics of the floating point representation, the proposed architecture works with the fixed point representation.  Therefore, there was a need to find a proper way to divide fixed point values. </a:t>
            </a:r>
            <a:endParaRPr lang="he-IL" dirty="0"/>
          </a:p>
          <a:p>
            <a:pPr algn="l"/>
            <a:endParaRPr lang="en-US" dirty="0"/>
          </a:p>
          <a:p>
            <a:pPr algn="l"/>
            <a:r>
              <a:rPr lang="en-US" dirty="0"/>
              <a:t>The proposed method was to convert the fixed point number to an integer by shifting all fractional bits left (multiplying by 1024 ), dividing the converted number by using an integer divider(with known an simple algorithms, as describe in section Division in Hardware in the project report), and after the division shifting right the result in order to return to the fixed point representation.</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23</a:t>
            </a:fld>
            <a:endParaRPr lang="he-IL"/>
          </a:p>
        </p:txBody>
      </p:sp>
    </p:spTree>
    <p:extLst>
      <p:ext uri="{BB962C8B-B14F-4D97-AF65-F5344CB8AC3E}">
        <p14:creationId xmlns:p14="http://schemas.microsoft.com/office/powerpoint/2010/main" val="836587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“New Means Calculation block” is responsible for centroids update step of the algorithm. It does so by dividing the value of each accumulator(stored at the local “Accumulator reg” register in the “Classification block”) by the number of points assigned to  them(stored at the local “Accumulator counter reg” register in the “Classification block”). </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24</a:t>
            </a:fld>
            <a:endParaRPr lang="he-IL"/>
          </a:p>
        </p:txBody>
      </p:sp>
    </p:spTree>
    <p:extLst>
      <p:ext uri="{BB962C8B-B14F-4D97-AF65-F5344CB8AC3E}">
        <p14:creationId xmlns:p14="http://schemas.microsoft.com/office/powerpoint/2010/main" val="3019220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The convergence check block is responsible for the convergence check step of the algorithm. It does so by checking if any of the new centroids calculated in the “New Means Calculation block” value is close enough (within a pre-decided threshold stored at “Threshold register ” in the register file) to its old value(the value stored in the beginning of the iteration, stored in local registers of the classification block). </a:t>
            </a:r>
            <a:endParaRPr lang="he-IL" dirty="0"/>
          </a:p>
          <a:p>
            <a:pPr algn="l"/>
            <a:endParaRPr lang="en-US" dirty="0"/>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25</a:t>
            </a:fld>
            <a:endParaRPr lang="he-IL"/>
          </a:p>
        </p:txBody>
      </p:sp>
    </p:spTree>
    <p:extLst>
      <p:ext uri="{BB962C8B-B14F-4D97-AF65-F5344CB8AC3E}">
        <p14:creationId xmlns:p14="http://schemas.microsoft.com/office/powerpoint/2010/main" val="1570971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9749-A9D1-4678-B739-8FE6946593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4F8E7C-243D-4F58-8A8A-EDCD51EA7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ADD49-BC59-4E1A-BFA7-B5624D35B14B}"/>
              </a:ext>
            </a:extLst>
          </p:cNvPr>
          <p:cNvSpPr>
            <a:spLocks noGrp="1"/>
          </p:cNvSpPr>
          <p:nvPr>
            <p:ph type="dt" sz="half" idx="10"/>
          </p:nvPr>
        </p:nvSpPr>
        <p:spPr/>
        <p:txBody>
          <a:bodyPr/>
          <a:lstStyle/>
          <a:p>
            <a:fld id="{48A87A34-81AB-432B-8DAE-1953F412C126}" type="datetimeFigureOut">
              <a:rPr lang="en-US" smtClean="0"/>
              <a:t>6/17/2020</a:t>
            </a:fld>
            <a:endParaRPr lang="en-US" dirty="0"/>
          </a:p>
        </p:txBody>
      </p:sp>
      <p:sp>
        <p:nvSpPr>
          <p:cNvPr id="5" name="Footer Placeholder 4">
            <a:extLst>
              <a:ext uri="{FF2B5EF4-FFF2-40B4-BE49-F238E27FC236}">
                <a16:creationId xmlns:a16="http://schemas.microsoft.com/office/drawing/2014/main" id="{1DA125B8-0748-4FF1-9C99-4E3C14FCB1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BBE861-381A-49C6-A0D6-50F0A8EA49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224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D068-8599-4C3B-9B44-0FF155B6CA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01875-7E78-4443-AF26-684E9F470C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B9862-32A1-4ECE-B8B3-11C1C58A7EB2}"/>
              </a:ext>
            </a:extLst>
          </p:cNvPr>
          <p:cNvSpPr>
            <a:spLocks noGrp="1"/>
          </p:cNvSpPr>
          <p:nvPr>
            <p:ph type="dt" sz="half" idx="10"/>
          </p:nvPr>
        </p:nvSpPr>
        <p:spPr/>
        <p:txBody>
          <a:bodyPr/>
          <a:lstStyle/>
          <a:p>
            <a:fld id="{48A87A34-81AB-432B-8DAE-1953F412C126}" type="datetimeFigureOut">
              <a:rPr lang="en-US" smtClean="0"/>
              <a:t>6/17/2020</a:t>
            </a:fld>
            <a:endParaRPr lang="en-US" dirty="0"/>
          </a:p>
        </p:txBody>
      </p:sp>
      <p:sp>
        <p:nvSpPr>
          <p:cNvPr id="5" name="Footer Placeholder 4">
            <a:extLst>
              <a:ext uri="{FF2B5EF4-FFF2-40B4-BE49-F238E27FC236}">
                <a16:creationId xmlns:a16="http://schemas.microsoft.com/office/drawing/2014/main" id="{BED714C3-1608-494D-93F6-1F4C7EA8D9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EF9112-3939-4D02-BD0B-0169CD02546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5078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DD454E-F648-4C69-9DE3-78B7EF01B4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D1A396-37ED-4C27-B596-95874B9D31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74618-6935-4AE9-9876-68F477A43BE4}"/>
              </a:ext>
            </a:extLst>
          </p:cNvPr>
          <p:cNvSpPr>
            <a:spLocks noGrp="1"/>
          </p:cNvSpPr>
          <p:nvPr>
            <p:ph type="dt" sz="half" idx="10"/>
          </p:nvPr>
        </p:nvSpPr>
        <p:spPr/>
        <p:txBody>
          <a:bodyPr/>
          <a:lstStyle/>
          <a:p>
            <a:fld id="{48A87A34-81AB-432B-8DAE-1953F412C126}" type="datetimeFigureOut">
              <a:rPr lang="en-US" smtClean="0"/>
              <a:t>6/17/2020</a:t>
            </a:fld>
            <a:endParaRPr lang="en-US" dirty="0"/>
          </a:p>
        </p:txBody>
      </p:sp>
      <p:sp>
        <p:nvSpPr>
          <p:cNvPr id="5" name="Footer Placeholder 4">
            <a:extLst>
              <a:ext uri="{FF2B5EF4-FFF2-40B4-BE49-F238E27FC236}">
                <a16:creationId xmlns:a16="http://schemas.microsoft.com/office/drawing/2014/main" id="{0D2B9DF3-B9A3-4C0A-92A7-5BC90EA03C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28FDAF-2803-43C4-BA61-1B6A28D4D5D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0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FA5F-F69C-4A6B-A51C-78157B5571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4B3C19-B60C-43B6-9E1F-C8D039E662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BBFBE-3E3F-4E61-883D-889389E5CF50}"/>
              </a:ext>
            </a:extLst>
          </p:cNvPr>
          <p:cNvSpPr>
            <a:spLocks noGrp="1"/>
          </p:cNvSpPr>
          <p:nvPr>
            <p:ph type="dt" sz="half" idx="10"/>
          </p:nvPr>
        </p:nvSpPr>
        <p:spPr/>
        <p:txBody>
          <a:bodyPr/>
          <a:lstStyle/>
          <a:p>
            <a:fld id="{48A87A34-81AB-432B-8DAE-1953F412C126}" type="datetimeFigureOut">
              <a:rPr lang="en-US" smtClean="0"/>
              <a:t>6/17/2020</a:t>
            </a:fld>
            <a:endParaRPr lang="en-US" dirty="0"/>
          </a:p>
        </p:txBody>
      </p:sp>
      <p:sp>
        <p:nvSpPr>
          <p:cNvPr id="5" name="Footer Placeholder 4">
            <a:extLst>
              <a:ext uri="{FF2B5EF4-FFF2-40B4-BE49-F238E27FC236}">
                <a16:creationId xmlns:a16="http://schemas.microsoft.com/office/drawing/2014/main" id="{9F7C9440-1C35-4286-8668-770B51F2E2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A07916-95FC-4CD3-9C0D-F076B701D13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592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A3FCB-7D75-470A-B3E7-BD8A790501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78C412-D523-48DA-A0A2-2BF49A8357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F0A7EC-2C06-4ED7-B542-D2DA43051A86}"/>
              </a:ext>
            </a:extLst>
          </p:cNvPr>
          <p:cNvSpPr>
            <a:spLocks noGrp="1"/>
          </p:cNvSpPr>
          <p:nvPr>
            <p:ph type="dt" sz="half" idx="10"/>
          </p:nvPr>
        </p:nvSpPr>
        <p:spPr/>
        <p:txBody>
          <a:bodyPr/>
          <a:lstStyle/>
          <a:p>
            <a:fld id="{48A87A34-81AB-432B-8DAE-1953F412C126}" type="datetimeFigureOut">
              <a:rPr lang="en-US" smtClean="0"/>
              <a:t>6/17/2020</a:t>
            </a:fld>
            <a:endParaRPr lang="en-US" dirty="0"/>
          </a:p>
        </p:txBody>
      </p:sp>
      <p:sp>
        <p:nvSpPr>
          <p:cNvPr id="5" name="Footer Placeholder 4">
            <a:extLst>
              <a:ext uri="{FF2B5EF4-FFF2-40B4-BE49-F238E27FC236}">
                <a16:creationId xmlns:a16="http://schemas.microsoft.com/office/drawing/2014/main" id="{341A620E-0AFC-463B-B37E-3DF2F2D546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ED4D74-8511-4AAF-8ED7-6AE9581C36B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6214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EF5A-F3C5-4FA6-A06A-C016FAC5A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2986C8-93C8-4235-AA9E-C32314B40D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3456BD-CFB5-46C4-B4BC-861C5A90F8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65F9E4-D2A7-4F5A-ABBA-8C22C1E1741D}"/>
              </a:ext>
            </a:extLst>
          </p:cNvPr>
          <p:cNvSpPr>
            <a:spLocks noGrp="1"/>
          </p:cNvSpPr>
          <p:nvPr>
            <p:ph type="dt" sz="half" idx="10"/>
          </p:nvPr>
        </p:nvSpPr>
        <p:spPr/>
        <p:txBody>
          <a:bodyPr/>
          <a:lstStyle/>
          <a:p>
            <a:fld id="{48A87A34-81AB-432B-8DAE-1953F412C126}" type="datetimeFigureOut">
              <a:rPr lang="en-US" smtClean="0"/>
              <a:t>6/17/2020</a:t>
            </a:fld>
            <a:endParaRPr lang="en-US" dirty="0"/>
          </a:p>
        </p:txBody>
      </p:sp>
      <p:sp>
        <p:nvSpPr>
          <p:cNvPr id="6" name="Footer Placeholder 5">
            <a:extLst>
              <a:ext uri="{FF2B5EF4-FFF2-40B4-BE49-F238E27FC236}">
                <a16:creationId xmlns:a16="http://schemas.microsoft.com/office/drawing/2014/main" id="{723FC2AD-E4B4-4A2E-879D-51F6AB8E9C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D81528-1C33-4E59-82B6-01890A34AA0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645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5721-2502-4BB9-97AB-6FB894B385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320651-9755-4295-9CD9-BCAF4D7482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63F08-D417-480D-BE67-E6CE88A107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5BFAD9-A57B-4F83-A2A1-6BB0537193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28056-8A8C-4ADD-B4AB-021A5FB0A7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87EB80-96AD-4AA9-A83F-3397FCF775D7}"/>
              </a:ext>
            </a:extLst>
          </p:cNvPr>
          <p:cNvSpPr>
            <a:spLocks noGrp="1"/>
          </p:cNvSpPr>
          <p:nvPr>
            <p:ph type="dt" sz="half" idx="10"/>
          </p:nvPr>
        </p:nvSpPr>
        <p:spPr/>
        <p:txBody>
          <a:bodyPr/>
          <a:lstStyle/>
          <a:p>
            <a:fld id="{48A87A34-81AB-432B-8DAE-1953F412C126}" type="datetimeFigureOut">
              <a:rPr lang="en-US" smtClean="0"/>
              <a:t>6/17/2020</a:t>
            </a:fld>
            <a:endParaRPr lang="en-US" dirty="0"/>
          </a:p>
        </p:txBody>
      </p:sp>
      <p:sp>
        <p:nvSpPr>
          <p:cNvPr id="8" name="Footer Placeholder 7">
            <a:extLst>
              <a:ext uri="{FF2B5EF4-FFF2-40B4-BE49-F238E27FC236}">
                <a16:creationId xmlns:a16="http://schemas.microsoft.com/office/drawing/2014/main" id="{3FA8EDCE-1716-4FC9-B254-7834832CC45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E7D0DA4-FFE4-4D5E-844A-9B2C8C3B98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6839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5750-9F7A-417E-88C2-3EB06D3945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E38742-23B5-4D76-863F-B64B2A71283F}"/>
              </a:ext>
            </a:extLst>
          </p:cNvPr>
          <p:cNvSpPr>
            <a:spLocks noGrp="1"/>
          </p:cNvSpPr>
          <p:nvPr>
            <p:ph type="dt" sz="half" idx="10"/>
          </p:nvPr>
        </p:nvSpPr>
        <p:spPr/>
        <p:txBody>
          <a:bodyPr/>
          <a:lstStyle/>
          <a:p>
            <a:fld id="{48A87A34-81AB-432B-8DAE-1953F412C126}" type="datetimeFigureOut">
              <a:rPr lang="en-US" smtClean="0"/>
              <a:t>6/17/2020</a:t>
            </a:fld>
            <a:endParaRPr lang="en-US" dirty="0"/>
          </a:p>
        </p:txBody>
      </p:sp>
      <p:sp>
        <p:nvSpPr>
          <p:cNvPr id="4" name="Footer Placeholder 3">
            <a:extLst>
              <a:ext uri="{FF2B5EF4-FFF2-40B4-BE49-F238E27FC236}">
                <a16:creationId xmlns:a16="http://schemas.microsoft.com/office/drawing/2014/main" id="{EEFEF8E8-26A8-4B01-A289-18AE779E6D0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C02E754-9E7A-43F2-9E94-9C92225E98B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0632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E83AC-0ADA-420D-9BDE-2E652BC87DE3}"/>
              </a:ext>
            </a:extLst>
          </p:cNvPr>
          <p:cNvSpPr>
            <a:spLocks noGrp="1"/>
          </p:cNvSpPr>
          <p:nvPr>
            <p:ph type="dt" sz="half" idx="10"/>
          </p:nvPr>
        </p:nvSpPr>
        <p:spPr/>
        <p:txBody>
          <a:bodyPr/>
          <a:lstStyle/>
          <a:p>
            <a:fld id="{48A87A34-81AB-432B-8DAE-1953F412C126}" type="datetimeFigureOut">
              <a:rPr lang="en-US" smtClean="0"/>
              <a:t>6/17/2020</a:t>
            </a:fld>
            <a:endParaRPr lang="en-US" dirty="0"/>
          </a:p>
        </p:txBody>
      </p:sp>
      <p:sp>
        <p:nvSpPr>
          <p:cNvPr id="3" name="Footer Placeholder 2">
            <a:extLst>
              <a:ext uri="{FF2B5EF4-FFF2-40B4-BE49-F238E27FC236}">
                <a16:creationId xmlns:a16="http://schemas.microsoft.com/office/drawing/2014/main" id="{989F6BD8-5DC2-401E-BFEB-3D2C6E9A33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7D9AFEB-F392-4111-951F-F721CEAD39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96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15BB-F3E1-4388-B4C0-4968D148D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3ED568-D462-4207-808A-6047D2CB6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E4E9DC-5E24-4477-ADA2-476AA3966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B3247-66B7-4AB1-A1E9-0156BE8438F9}"/>
              </a:ext>
            </a:extLst>
          </p:cNvPr>
          <p:cNvSpPr>
            <a:spLocks noGrp="1"/>
          </p:cNvSpPr>
          <p:nvPr>
            <p:ph type="dt" sz="half" idx="10"/>
          </p:nvPr>
        </p:nvSpPr>
        <p:spPr/>
        <p:txBody>
          <a:bodyPr/>
          <a:lstStyle/>
          <a:p>
            <a:fld id="{48A87A34-81AB-432B-8DAE-1953F412C126}" type="datetimeFigureOut">
              <a:rPr lang="en-US" smtClean="0"/>
              <a:t>6/17/2020</a:t>
            </a:fld>
            <a:endParaRPr lang="en-US" dirty="0"/>
          </a:p>
        </p:txBody>
      </p:sp>
      <p:sp>
        <p:nvSpPr>
          <p:cNvPr id="6" name="Footer Placeholder 5">
            <a:extLst>
              <a:ext uri="{FF2B5EF4-FFF2-40B4-BE49-F238E27FC236}">
                <a16:creationId xmlns:a16="http://schemas.microsoft.com/office/drawing/2014/main" id="{6EE69994-01CF-4EF1-B190-849560C21D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83042A-F56E-4371-BB3D-3D9A91C24DC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12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4BE3-F146-4828-B519-802AABF776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D008B7-6438-47DE-84D8-7A789AC4FC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8342DF-B6AE-417B-AD84-43E80A4CB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DB0E5D-BF33-40AD-90C5-D0983E8BA75D}"/>
              </a:ext>
            </a:extLst>
          </p:cNvPr>
          <p:cNvSpPr>
            <a:spLocks noGrp="1"/>
          </p:cNvSpPr>
          <p:nvPr>
            <p:ph type="dt" sz="half" idx="10"/>
          </p:nvPr>
        </p:nvSpPr>
        <p:spPr/>
        <p:txBody>
          <a:bodyPr/>
          <a:lstStyle/>
          <a:p>
            <a:fld id="{48A87A34-81AB-432B-8DAE-1953F412C126}" type="datetimeFigureOut">
              <a:rPr lang="en-US" smtClean="0"/>
              <a:t>6/17/2020</a:t>
            </a:fld>
            <a:endParaRPr lang="en-US" dirty="0"/>
          </a:p>
        </p:txBody>
      </p:sp>
      <p:sp>
        <p:nvSpPr>
          <p:cNvPr id="6" name="Footer Placeholder 5">
            <a:extLst>
              <a:ext uri="{FF2B5EF4-FFF2-40B4-BE49-F238E27FC236}">
                <a16:creationId xmlns:a16="http://schemas.microsoft.com/office/drawing/2014/main" id="{C53E7904-B0B6-4E90-94F8-F8A29F5D071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2C72F78-E3E7-4759-BB65-69D8E4589D3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9068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ED9854-2E23-450C-8A82-01E95587A8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FBD3FE-620C-4D10-B3F1-21968DDF75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330FE-9292-4C58-977B-D58740C8E7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6/17/2020</a:t>
            </a:fld>
            <a:endParaRPr lang="en-US" dirty="0"/>
          </a:p>
        </p:txBody>
      </p:sp>
      <p:sp>
        <p:nvSpPr>
          <p:cNvPr id="5" name="Footer Placeholder 4">
            <a:extLst>
              <a:ext uri="{FF2B5EF4-FFF2-40B4-BE49-F238E27FC236}">
                <a16:creationId xmlns:a16="http://schemas.microsoft.com/office/drawing/2014/main" id="{ED1AC8E9-23CC-4300-8862-30E427EE0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918EF54-9EDB-4BBD-80CE-331582F9EA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518374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emf"/><Relationship Id="rId7" Type="http://schemas.openxmlformats.org/officeDocument/2006/relationships/image" Target="../media/image36.wmf"/><Relationship Id="rId2" Type="http://schemas.openxmlformats.org/officeDocument/2006/relationships/image" Target="../media/image31.emf"/><Relationship Id="rId1" Type="http://schemas.openxmlformats.org/officeDocument/2006/relationships/slideLayout" Target="../slideLayouts/slideLayout2.xml"/><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emf"/><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E485-848C-40DD-8EDE-F8787A8D348E}"/>
              </a:ext>
            </a:extLst>
          </p:cNvPr>
          <p:cNvSpPr>
            <a:spLocks noGrp="1"/>
          </p:cNvSpPr>
          <p:nvPr>
            <p:ph type="ctrTitle"/>
          </p:nvPr>
        </p:nvSpPr>
        <p:spPr/>
        <p:txBody>
          <a:bodyPr/>
          <a:lstStyle/>
          <a:p>
            <a:r>
              <a:rPr lang="en-US" dirty="0"/>
              <a:t>K means algorithm accelerator IP</a:t>
            </a:r>
          </a:p>
        </p:txBody>
      </p:sp>
      <p:sp>
        <p:nvSpPr>
          <p:cNvPr id="3" name="Subtitle 2">
            <a:extLst>
              <a:ext uri="{FF2B5EF4-FFF2-40B4-BE49-F238E27FC236}">
                <a16:creationId xmlns:a16="http://schemas.microsoft.com/office/drawing/2014/main" id="{FAEFAA67-48E9-4A31-9CC9-FA51BC067A1D}"/>
              </a:ext>
            </a:extLst>
          </p:cNvPr>
          <p:cNvSpPr>
            <a:spLocks noGrp="1"/>
          </p:cNvSpPr>
          <p:nvPr>
            <p:ph type="subTitle" idx="1"/>
          </p:nvPr>
        </p:nvSpPr>
        <p:spPr/>
        <p:txBody>
          <a:bodyPr>
            <a:normAutofit fontScale="77500" lnSpcReduction="20000"/>
          </a:bodyPr>
          <a:lstStyle/>
          <a:p>
            <a:r>
              <a:rPr lang="en-US" dirty="0"/>
              <a:t>Project by:</a:t>
            </a:r>
          </a:p>
          <a:p>
            <a:r>
              <a:rPr lang="en-US" dirty="0"/>
              <a:t>Liora Huf</a:t>
            </a:r>
          </a:p>
          <a:p>
            <a:r>
              <a:rPr lang="en-US" dirty="0"/>
              <a:t>Eddy Sraiber</a:t>
            </a:r>
            <a:endParaRPr lang="he-IL" dirty="0"/>
          </a:p>
          <a:p>
            <a:r>
              <a:rPr lang="en-US" dirty="0"/>
              <a:t>Supervised by:</a:t>
            </a:r>
          </a:p>
          <a:p>
            <a:r>
              <a:rPr lang="en-US" dirty="0"/>
              <a:t>Shahar Gino</a:t>
            </a:r>
          </a:p>
          <a:p>
            <a:endParaRPr lang="en-US" dirty="0"/>
          </a:p>
        </p:txBody>
      </p:sp>
      <p:sp>
        <p:nvSpPr>
          <p:cNvPr id="7" name="Subtitle 2">
            <a:extLst>
              <a:ext uri="{FF2B5EF4-FFF2-40B4-BE49-F238E27FC236}">
                <a16:creationId xmlns:a16="http://schemas.microsoft.com/office/drawing/2014/main" id="{4EC498E6-FE11-428F-8EE6-291C6360B297}"/>
              </a:ext>
            </a:extLst>
          </p:cNvPr>
          <p:cNvSpPr txBox="1">
            <a:spLocks/>
          </p:cNvSpPr>
          <p:nvPr/>
        </p:nvSpPr>
        <p:spPr>
          <a:xfrm>
            <a:off x="10143067" y="7352663"/>
            <a:ext cx="1897796" cy="141129"/>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solidFill>
                <a:srgbClr val="FF0000"/>
              </a:solidFill>
            </a:endParaRPr>
          </a:p>
        </p:txBody>
      </p:sp>
      <p:pic>
        <p:nvPicPr>
          <p:cNvPr id="1026" name="Picture 2">
            <a:extLst>
              <a:ext uri="{FF2B5EF4-FFF2-40B4-BE49-F238E27FC236}">
                <a16:creationId xmlns:a16="http://schemas.microsoft.com/office/drawing/2014/main" id="{D3C7AE43-28CD-4067-8469-8B33D71BB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142" y="5735637"/>
            <a:ext cx="262586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9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4946-CEAA-476C-B9D9-1B9A12E6FE64}"/>
              </a:ext>
            </a:extLst>
          </p:cNvPr>
          <p:cNvSpPr>
            <a:spLocks noGrp="1"/>
          </p:cNvSpPr>
          <p:nvPr>
            <p:ph type="title"/>
          </p:nvPr>
        </p:nvSpPr>
        <p:spPr/>
        <p:txBody>
          <a:bodyPr/>
          <a:lstStyle/>
          <a:p>
            <a:r>
              <a:rPr lang="en-US" dirty="0"/>
              <a:t>APB Protocol – operating states</a:t>
            </a:r>
          </a:p>
        </p:txBody>
      </p:sp>
      <p:sp>
        <p:nvSpPr>
          <p:cNvPr id="3" name="Content Placeholder 2">
            <a:extLst>
              <a:ext uri="{FF2B5EF4-FFF2-40B4-BE49-F238E27FC236}">
                <a16:creationId xmlns:a16="http://schemas.microsoft.com/office/drawing/2014/main" id="{EA56F808-19A6-40B8-9C6A-5EFF55887A5A}"/>
              </a:ext>
            </a:extLst>
          </p:cNvPr>
          <p:cNvSpPr>
            <a:spLocks noGrp="1"/>
          </p:cNvSpPr>
          <p:nvPr>
            <p:ph idx="1"/>
          </p:nvPr>
        </p:nvSpPr>
        <p:spPr>
          <a:xfrm>
            <a:off x="838199" y="1473200"/>
            <a:ext cx="10811933" cy="4703763"/>
          </a:xfrm>
        </p:spPr>
        <p:txBody>
          <a:bodyPr>
            <a:normAutofit lnSpcReduction="10000"/>
          </a:bodyPr>
          <a:lstStyle/>
          <a:p>
            <a:r>
              <a:rPr lang="en-US" dirty="0"/>
              <a:t>The state machine operates through the following states:</a:t>
            </a:r>
          </a:p>
          <a:p>
            <a:pPr lvl="1"/>
            <a:r>
              <a:rPr lang="en-US" b="1" dirty="0"/>
              <a:t>IDLE </a:t>
            </a:r>
            <a:r>
              <a:rPr lang="en-US" dirty="0"/>
              <a:t>–</a:t>
            </a:r>
          </a:p>
          <a:p>
            <a:pPr lvl="2"/>
            <a:r>
              <a:rPr lang="en-US" dirty="0"/>
              <a:t>This is the default state of the APB.</a:t>
            </a:r>
          </a:p>
          <a:p>
            <a:pPr lvl="1"/>
            <a:r>
              <a:rPr lang="en-US" b="1" dirty="0"/>
              <a:t>SETUP</a:t>
            </a:r>
            <a:r>
              <a:rPr lang="en-US" dirty="0"/>
              <a:t> </a:t>
            </a:r>
          </a:p>
          <a:p>
            <a:pPr lvl="2"/>
            <a:r>
              <a:rPr lang="en-US" dirty="0"/>
              <a:t>When a transfer is required the bus moves into the SETUP state,</a:t>
            </a:r>
          </a:p>
          <a:p>
            <a:pPr lvl="2"/>
            <a:r>
              <a:rPr lang="en-US" dirty="0"/>
              <a:t>Select signal, </a:t>
            </a:r>
            <a:r>
              <a:rPr lang="en-US" b="1" dirty="0" err="1"/>
              <a:t>PSELx</a:t>
            </a:r>
            <a:r>
              <a:rPr lang="en-US" dirty="0"/>
              <a:t>, is asserted. </a:t>
            </a:r>
          </a:p>
          <a:p>
            <a:pPr lvl="2"/>
            <a:r>
              <a:rPr lang="en-US" dirty="0"/>
              <a:t>Always moves to the </a:t>
            </a:r>
            <a:r>
              <a:rPr lang="en-US" b="1" dirty="0"/>
              <a:t>ACCESS</a:t>
            </a:r>
            <a:r>
              <a:rPr lang="en-US" dirty="0"/>
              <a:t> state on the next rising edge of the clock. </a:t>
            </a:r>
          </a:p>
          <a:p>
            <a:pPr lvl="1"/>
            <a:r>
              <a:rPr lang="en-US" b="1" dirty="0"/>
              <a:t>ACCESS</a:t>
            </a:r>
            <a:r>
              <a:rPr lang="en-US" dirty="0"/>
              <a:t> </a:t>
            </a:r>
          </a:p>
          <a:p>
            <a:pPr lvl="2"/>
            <a:r>
              <a:rPr lang="en-US" dirty="0"/>
              <a:t> The enable signal, </a:t>
            </a:r>
            <a:r>
              <a:rPr lang="en-US" b="1" dirty="0"/>
              <a:t>PENABLE</a:t>
            </a:r>
            <a:r>
              <a:rPr lang="en-US" dirty="0"/>
              <a:t>, is asserted.</a:t>
            </a:r>
          </a:p>
          <a:p>
            <a:pPr lvl="2"/>
            <a:r>
              <a:rPr lang="en-US" dirty="0"/>
              <a:t> The address, write, select, and write data signals must remain stable during the transition from the SETUP to ACCESS state.</a:t>
            </a:r>
          </a:p>
          <a:p>
            <a:pPr lvl="2"/>
            <a:r>
              <a:rPr lang="en-US" dirty="0"/>
              <a:t> Exit from the ACCESS state is controlled by the PREADY signal from the slave:</a:t>
            </a:r>
          </a:p>
          <a:p>
            <a:pPr lvl="3">
              <a:buFont typeface="Wingdings" panose="05000000000000000000" pitchFamily="2" charset="2"/>
              <a:buChar char="q"/>
            </a:pPr>
            <a:r>
              <a:rPr lang="en-US" dirty="0"/>
              <a:t>PREADY is </a:t>
            </a:r>
            <a:r>
              <a:rPr lang="en-US" b="1" dirty="0"/>
              <a:t>LOW</a:t>
            </a:r>
            <a:r>
              <a:rPr lang="en-US" dirty="0"/>
              <a:t> : remains in the </a:t>
            </a:r>
            <a:r>
              <a:rPr lang="en-US" b="1" dirty="0"/>
              <a:t>ACCESS</a:t>
            </a:r>
            <a:r>
              <a:rPr lang="en-US" dirty="0"/>
              <a:t> state.</a:t>
            </a:r>
          </a:p>
          <a:p>
            <a:pPr lvl="3">
              <a:buFont typeface="Wingdings" panose="05000000000000000000" pitchFamily="2" charset="2"/>
              <a:buChar char="q"/>
            </a:pPr>
            <a:r>
              <a:rPr lang="en-US" sz="1800" dirty="0"/>
              <a:t>PREADY is </a:t>
            </a:r>
            <a:r>
              <a:rPr lang="en-US" sz="1800" b="1" dirty="0"/>
              <a:t>HIGH</a:t>
            </a:r>
            <a:r>
              <a:rPr lang="en-US" sz="1800" dirty="0"/>
              <a:t> : bus returns to </a:t>
            </a:r>
            <a:r>
              <a:rPr lang="en-US" sz="1800" b="1" dirty="0"/>
              <a:t>IDLE</a:t>
            </a:r>
            <a:r>
              <a:rPr lang="en-US" sz="1800" dirty="0"/>
              <a:t> state.</a:t>
            </a:r>
          </a:p>
          <a:p>
            <a:endParaRPr lang="en-US" dirty="0"/>
          </a:p>
        </p:txBody>
      </p:sp>
    </p:spTree>
    <p:extLst>
      <p:ext uri="{BB962C8B-B14F-4D97-AF65-F5344CB8AC3E}">
        <p14:creationId xmlns:p14="http://schemas.microsoft.com/office/powerpoint/2010/main" val="3283256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EBEC6-EEDC-432B-A2BE-B6794FCF48BC}"/>
              </a:ext>
            </a:extLst>
          </p:cNvPr>
          <p:cNvSpPr>
            <a:spLocks noGrp="1"/>
          </p:cNvSpPr>
          <p:nvPr>
            <p:ph type="title"/>
          </p:nvPr>
        </p:nvSpPr>
        <p:spPr>
          <a:xfrm>
            <a:off x="1141413" y="618518"/>
            <a:ext cx="4459286" cy="1478570"/>
          </a:xfrm>
        </p:spPr>
        <p:txBody>
          <a:bodyPr>
            <a:normAutofit/>
          </a:bodyPr>
          <a:lstStyle/>
          <a:p>
            <a:r>
              <a:rPr lang="en-US" sz="3200"/>
              <a:t>APB Protocol –Operating states</a:t>
            </a:r>
          </a:p>
        </p:txBody>
      </p:sp>
      <p:sp>
        <p:nvSpPr>
          <p:cNvPr id="3" name="Content Placeholder 2">
            <a:extLst>
              <a:ext uri="{FF2B5EF4-FFF2-40B4-BE49-F238E27FC236}">
                <a16:creationId xmlns:a16="http://schemas.microsoft.com/office/drawing/2014/main" id="{FD157B30-F1E4-4F96-82CB-81EE409D48B3}"/>
              </a:ext>
            </a:extLst>
          </p:cNvPr>
          <p:cNvSpPr>
            <a:spLocks noGrp="1"/>
          </p:cNvSpPr>
          <p:nvPr>
            <p:ph idx="1"/>
          </p:nvPr>
        </p:nvSpPr>
        <p:spPr>
          <a:xfrm>
            <a:off x="1141412" y="2249487"/>
            <a:ext cx="4459287" cy="3965046"/>
          </a:xfrm>
        </p:spPr>
        <p:txBody>
          <a:bodyPr>
            <a:normAutofit/>
          </a:bodyPr>
          <a:lstStyle/>
          <a:p>
            <a:r>
              <a:rPr lang="en-US" sz="2000" dirty="0"/>
              <a:t>The figure bellow describes the operating states of the protocol:</a:t>
            </a:r>
          </a:p>
          <a:p>
            <a:endParaRPr lang="en-US" sz="2000" dirty="0"/>
          </a:p>
        </p:txBody>
      </p:sp>
      <p:pic>
        <p:nvPicPr>
          <p:cNvPr id="4" name="Picture 3">
            <a:extLst>
              <a:ext uri="{FF2B5EF4-FFF2-40B4-BE49-F238E27FC236}">
                <a16:creationId xmlns:a16="http://schemas.microsoft.com/office/drawing/2014/main" id="{CE3803EB-202F-4E19-9F5C-AB4C199E8BD3}"/>
              </a:ext>
            </a:extLst>
          </p:cNvPr>
          <p:cNvPicPr/>
          <p:nvPr/>
        </p:nvPicPr>
        <p:blipFill>
          <a:blip r:embed="rId3"/>
          <a:stretch>
            <a:fillRect/>
          </a:stretch>
        </p:blipFill>
        <p:spPr>
          <a:xfrm>
            <a:off x="6096000" y="1268037"/>
            <a:ext cx="5456279" cy="429697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80205750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2824-A387-4B90-8435-09F638AE1393}"/>
              </a:ext>
            </a:extLst>
          </p:cNvPr>
          <p:cNvSpPr>
            <a:spLocks noGrp="1"/>
          </p:cNvSpPr>
          <p:nvPr>
            <p:ph type="title"/>
          </p:nvPr>
        </p:nvSpPr>
        <p:spPr/>
        <p:txBody>
          <a:bodyPr/>
          <a:lstStyle/>
          <a:p>
            <a:r>
              <a:rPr lang="en-US" dirty="0"/>
              <a:t>APB Transactions</a:t>
            </a:r>
          </a:p>
        </p:txBody>
      </p:sp>
      <p:sp>
        <p:nvSpPr>
          <p:cNvPr id="9" name="Text Placeholder 8">
            <a:extLst>
              <a:ext uri="{FF2B5EF4-FFF2-40B4-BE49-F238E27FC236}">
                <a16:creationId xmlns:a16="http://schemas.microsoft.com/office/drawing/2014/main" id="{D7A4B8AD-260A-49BA-B160-06B69BA76480}"/>
              </a:ext>
            </a:extLst>
          </p:cNvPr>
          <p:cNvSpPr>
            <a:spLocks noGrp="1"/>
          </p:cNvSpPr>
          <p:nvPr>
            <p:ph type="body" idx="1"/>
          </p:nvPr>
        </p:nvSpPr>
        <p:spPr/>
        <p:txBody>
          <a:bodyPr/>
          <a:lstStyle/>
          <a:p>
            <a:r>
              <a:rPr lang="en-US" dirty="0"/>
              <a:t>Write Transfer</a:t>
            </a:r>
          </a:p>
        </p:txBody>
      </p:sp>
      <p:sp>
        <p:nvSpPr>
          <p:cNvPr id="3" name="Content Placeholder 2">
            <a:extLst>
              <a:ext uri="{FF2B5EF4-FFF2-40B4-BE49-F238E27FC236}">
                <a16:creationId xmlns:a16="http://schemas.microsoft.com/office/drawing/2014/main" id="{D3CF15C3-EB0F-4D43-8C17-0CB54B136859}"/>
              </a:ext>
            </a:extLst>
          </p:cNvPr>
          <p:cNvSpPr>
            <a:spLocks noGrp="1"/>
          </p:cNvSpPr>
          <p:nvPr>
            <p:ph sz="half" idx="2"/>
          </p:nvPr>
        </p:nvSpPr>
        <p:spPr/>
        <p:txBody>
          <a:bodyPr/>
          <a:lstStyle/>
          <a:p>
            <a:pPr marL="0" indent="0">
              <a:buNone/>
            </a:pPr>
            <a:endParaRPr lang="en-US" dirty="0"/>
          </a:p>
        </p:txBody>
      </p:sp>
      <p:sp>
        <p:nvSpPr>
          <p:cNvPr id="10" name="Text Placeholder 9">
            <a:extLst>
              <a:ext uri="{FF2B5EF4-FFF2-40B4-BE49-F238E27FC236}">
                <a16:creationId xmlns:a16="http://schemas.microsoft.com/office/drawing/2014/main" id="{45D76E2D-64CA-4AFF-9E82-C53005159012}"/>
              </a:ext>
            </a:extLst>
          </p:cNvPr>
          <p:cNvSpPr>
            <a:spLocks noGrp="1"/>
          </p:cNvSpPr>
          <p:nvPr>
            <p:ph type="body" sz="quarter" idx="3"/>
          </p:nvPr>
        </p:nvSpPr>
        <p:spPr/>
        <p:txBody>
          <a:bodyPr/>
          <a:lstStyle/>
          <a:p>
            <a:r>
              <a:rPr lang="en-US" dirty="0"/>
              <a:t>Read Transfer</a:t>
            </a:r>
          </a:p>
        </p:txBody>
      </p:sp>
      <p:pic>
        <p:nvPicPr>
          <p:cNvPr id="13" name="Content Placeholder 12">
            <a:extLst>
              <a:ext uri="{FF2B5EF4-FFF2-40B4-BE49-F238E27FC236}">
                <a16:creationId xmlns:a16="http://schemas.microsoft.com/office/drawing/2014/main" id="{491987C4-AFD1-4147-90A4-50BB577280FF}"/>
              </a:ext>
            </a:extLst>
          </p:cNvPr>
          <p:cNvPicPr>
            <a:picLocks noGrp="1"/>
          </p:cNvPicPr>
          <p:nvPr>
            <p:ph sz="quarter" idx="4"/>
          </p:nvPr>
        </p:nvPicPr>
        <p:blipFill>
          <a:blip r:embed="rId2"/>
          <a:stretch>
            <a:fillRect/>
          </a:stretch>
        </p:blipFill>
        <p:spPr>
          <a:xfrm>
            <a:off x="6063342" y="2680147"/>
            <a:ext cx="5314271" cy="2764116"/>
          </a:xfrm>
          <a:prstGeom prst="rect">
            <a:avLst/>
          </a:prstGeom>
        </p:spPr>
      </p:pic>
      <p:pic>
        <p:nvPicPr>
          <p:cNvPr id="4" name="Picture 3">
            <a:extLst>
              <a:ext uri="{FF2B5EF4-FFF2-40B4-BE49-F238E27FC236}">
                <a16:creationId xmlns:a16="http://schemas.microsoft.com/office/drawing/2014/main" id="{43BE6905-A39B-4CDA-87CD-0E6755993C0A}"/>
              </a:ext>
            </a:extLst>
          </p:cNvPr>
          <p:cNvPicPr/>
          <p:nvPr/>
        </p:nvPicPr>
        <p:blipFill>
          <a:blip r:embed="rId3"/>
          <a:stretch>
            <a:fillRect/>
          </a:stretch>
        </p:blipFill>
        <p:spPr>
          <a:xfrm>
            <a:off x="814387" y="2583449"/>
            <a:ext cx="5183188" cy="2957512"/>
          </a:xfrm>
          <a:prstGeom prst="rect">
            <a:avLst/>
          </a:prstGeom>
        </p:spPr>
      </p:pic>
    </p:spTree>
    <p:extLst>
      <p:ext uri="{BB962C8B-B14F-4D97-AF65-F5344CB8AC3E}">
        <p14:creationId xmlns:p14="http://schemas.microsoft.com/office/powerpoint/2010/main" val="3283663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0C07-F13E-42F5-B933-92F6337DB225}"/>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Hardware implementation</a:t>
            </a:r>
          </a:p>
        </p:txBody>
      </p:sp>
      <p:pic>
        <p:nvPicPr>
          <p:cNvPr id="4" name="תמונה 3">
            <a:extLst>
              <a:ext uri="{FF2B5EF4-FFF2-40B4-BE49-F238E27FC236}">
                <a16:creationId xmlns:a16="http://schemas.microsoft.com/office/drawing/2014/main" id="{03B8D2EE-5F55-4219-A021-FC736FE02EC2}"/>
              </a:ext>
            </a:extLst>
          </p:cNvPr>
          <p:cNvPicPr>
            <a:picLocks noChangeAspect="1"/>
          </p:cNvPicPr>
          <p:nvPr/>
        </p:nvPicPr>
        <p:blipFill>
          <a:blip r:embed="rId2"/>
          <a:stretch>
            <a:fillRect/>
          </a:stretch>
        </p:blipFill>
        <p:spPr>
          <a:xfrm>
            <a:off x="7135505" y="1673643"/>
            <a:ext cx="3962400" cy="3248396"/>
          </a:xfrm>
          <a:prstGeom prst="rect">
            <a:avLst/>
          </a:prstGeom>
        </p:spPr>
      </p:pic>
    </p:spTree>
    <p:extLst>
      <p:ext uri="{BB962C8B-B14F-4D97-AF65-F5344CB8AC3E}">
        <p14:creationId xmlns:p14="http://schemas.microsoft.com/office/powerpoint/2010/main" val="1922012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049407-6504-47C5-9AB6-91C4D2067EBA}"/>
              </a:ext>
            </a:extLst>
          </p:cNvPr>
          <p:cNvSpPr>
            <a:spLocks noGrp="1"/>
          </p:cNvSpPr>
          <p:nvPr>
            <p:ph type="title"/>
          </p:nvPr>
        </p:nvSpPr>
        <p:spPr/>
        <p:txBody>
          <a:bodyPr/>
          <a:lstStyle/>
          <a:p>
            <a:r>
              <a:rPr lang="en-US" dirty="0"/>
              <a:t>Design and Implementation – Top level</a:t>
            </a:r>
          </a:p>
        </p:txBody>
      </p:sp>
      <p:sp>
        <p:nvSpPr>
          <p:cNvPr id="9" name="Content Placeholder 8">
            <a:extLst>
              <a:ext uri="{FF2B5EF4-FFF2-40B4-BE49-F238E27FC236}">
                <a16:creationId xmlns:a16="http://schemas.microsoft.com/office/drawing/2014/main" id="{3F9DEB4C-E65C-4FD1-91BE-3B6C7ECC8191}"/>
              </a:ext>
            </a:extLst>
          </p:cNvPr>
          <p:cNvSpPr>
            <a:spLocks noGrp="1"/>
          </p:cNvSpPr>
          <p:nvPr>
            <p:ph sz="half" idx="1"/>
          </p:nvPr>
        </p:nvSpPr>
        <p:spPr>
          <a:xfrm>
            <a:off x="673343" y="2506662"/>
            <a:ext cx="4946407" cy="4351338"/>
          </a:xfrm>
        </p:spPr>
        <p:txBody>
          <a:bodyPr>
            <a:normAutofit/>
          </a:bodyPr>
          <a:lstStyle/>
          <a:p>
            <a:r>
              <a:rPr lang="en-US" dirty="0"/>
              <a:t>The high-level architecture composed of two main modules - The “Register file” and the “K means core”. </a:t>
            </a:r>
          </a:p>
        </p:txBody>
      </p:sp>
      <p:pic>
        <p:nvPicPr>
          <p:cNvPr id="11" name="Content Placeholder 5">
            <a:extLst>
              <a:ext uri="{FF2B5EF4-FFF2-40B4-BE49-F238E27FC236}">
                <a16:creationId xmlns:a16="http://schemas.microsoft.com/office/drawing/2014/main" id="{E8FCD31B-B11A-458C-B7B1-C0B658ABD373}"/>
              </a:ext>
            </a:extLst>
          </p:cNvPr>
          <p:cNvPicPr>
            <a:picLocks noChangeAspect="1"/>
          </p:cNvPicPr>
          <p:nvPr/>
        </p:nvPicPr>
        <p:blipFill>
          <a:blip r:embed="rId2"/>
          <a:stretch>
            <a:fillRect/>
          </a:stretch>
        </p:blipFill>
        <p:spPr>
          <a:xfrm>
            <a:off x="5850777" y="1690688"/>
            <a:ext cx="6258429" cy="4245878"/>
          </a:xfrm>
          <a:prstGeom prst="rect">
            <a:avLst/>
          </a:prstGeom>
        </p:spPr>
      </p:pic>
    </p:spTree>
    <p:extLst>
      <p:ext uri="{BB962C8B-B14F-4D97-AF65-F5344CB8AC3E}">
        <p14:creationId xmlns:p14="http://schemas.microsoft.com/office/powerpoint/2010/main" val="1708200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049407-6504-47C5-9AB6-91C4D2067EBA}"/>
              </a:ext>
            </a:extLst>
          </p:cNvPr>
          <p:cNvSpPr>
            <a:spLocks noGrp="1"/>
          </p:cNvSpPr>
          <p:nvPr>
            <p:ph type="title"/>
          </p:nvPr>
        </p:nvSpPr>
        <p:spPr/>
        <p:txBody>
          <a:bodyPr/>
          <a:lstStyle/>
          <a:p>
            <a:r>
              <a:rPr lang="en-US" dirty="0"/>
              <a:t>Design and Implementation – Top level</a:t>
            </a:r>
          </a:p>
        </p:txBody>
      </p:sp>
      <p:sp>
        <p:nvSpPr>
          <p:cNvPr id="9" name="Content Placeholder 8">
            <a:extLst>
              <a:ext uri="{FF2B5EF4-FFF2-40B4-BE49-F238E27FC236}">
                <a16:creationId xmlns:a16="http://schemas.microsoft.com/office/drawing/2014/main" id="{3F9DEB4C-E65C-4FD1-91BE-3B6C7ECC8191}"/>
              </a:ext>
            </a:extLst>
          </p:cNvPr>
          <p:cNvSpPr>
            <a:spLocks noGrp="1"/>
          </p:cNvSpPr>
          <p:nvPr>
            <p:ph sz="half" idx="1"/>
          </p:nvPr>
        </p:nvSpPr>
        <p:spPr>
          <a:xfrm>
            <a:off x="314326" y="2141537"/>
            <a:ext cx="5353050" cy="4351338"/>
          </a:xfrm>
        </p:spPr>
        <p:txBody>
          <a:bodyPr>
            <a:normAutofit/>
          </a:bodyPr>
          <a:lstStyle/>
          <a:p>
            <a:pPr marL="0" indent="0">
              <a:buNone/>
            </a:pPr>
            <a:r>
              <a:rPr lang="en-US" sz="2000" dirty="0"/>
              <a:t>The “Register file” – communication mediator:</a:t>
            </a:r>
            <a:br>
              <a:rPr lang="en-US" sz="2000" dirty="0"/>
            </a:br>
            <a:endParaRPr lang="en-US" sz="2000" dirty="0"/>
          </a:p>
          <a:p>
            <a:r>
              <a:rPr lang="en-US" sz="2000" dirty="0"/>
              <a:t>Communicate with the CPU host by APB protocol, as APB slave, and store income data.</a:t>
            </a:r>
            <a:br>
              <a:rPr lang="en-US" sz="2000" dirty="0"/>
            </a:br>
            <a:endParaRPr lang="en-US" sz="2000" dirty="0"/>
          </a:p>
          <a:p>
            <a:r>
              <a:rPr lang="en-US" sz="2000" dirty="0"/>
              <a:t>Communicate with “K means core”, and store output data as well as during algorithm data such as cluster centroids, by allowing read and write to its registers.</a:t>
            </a:r>
          </a:p>
        </p:txBody>
      </p:sp>
      <p:pic>
        <p:nvPicPr>
          <p:cNvPr id="10" name="Content Placeholder 5">
            <a:extLst>
              <a:ext uri="{FF2B5EF4-FFF2-40B4-BE49-F238E27FC236}">
                <a16:creationId xmlns:a16="http://schemas.microsoft.com/office/drawing/2014/main" id="{7D0CD02E-8D1C-4C18-8F31-20EFEA65422A}"/>
              </a:ext>
            </a:extLst>
          </p:cNvPr>
          <p:cNvPicPr>
            <a:picLocks noGrp="1" noChangeAspect="1"/>
          </p:cNvPicPr>
          <p:nvPr>
            <p:ph sz="half" idx="2"/>
          </p:nvPr>
        </p:nvPicPr>
        <p:blipFill>
          <a:blip r:embed="rId2"/>
          <a:stretch>
            <a:fillRect/>
          </a:stretch>
        </p:blipFill>
        <p:spPr>
          <a:xfrm>
            <a:off x="5850777" y="1690688"/>
            <a:ext cx="6258429" cy="4245878"/>
          </a:xfrm>
          <a:prstGeom prst="rect">
            <a:avLst/>
          </a:prstGeom>
        </p:spPr>
      </p:pic>
    </p:spTree>
    <p:extLst>
      <p:ext uri="{BB962C8B-B14F-4D97-AF65-F5344CB8AC3E}">
        <p14:creationId xmlns:p14="http://schemas.microsoft.com/office/powerpoint/2010/main" val="2889813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049407-6504-47C5-9AB6-91C4D2067EBA}"/>
              </a:ext>
            </a:extLst>
          </p:cNvPr>
          <p:cNvSpPr>
            <a:spLocks noGrp="1"/>
          </p:cNvSpPr>
          <p:nvPr>
            <p:ph type="title"/>
          </p:nvPr>
        </p:nvSpPr>
        <p:spPr/>
        <p:txBody>
          <a:bodyPr/>
          <a:lstStyle/>
          <a:p>
            <a:r>
              <a:rPr lang="en-US" dirty="0"/>
              <a:t>Design and Implementation – Top level</a:t>
            </a:r>
          </a:p>
        </p:txBody>
      </p:sp>
      <p:pic>
        <p:nvPicPr>
          <p:cNvPr id="8" name="Content Placeholder 5">
            <a:extLst>
              <a:ext uri="{FF2B5EF4-FFF2-40B4-BE49-F238E27FC236}">
                <a16:creationId xmlns:a16="http://schemas.microsoft.com/office/drawing/2014/main" id="{2DE00D94-7D47-4938-AF5C-1BEE49331559}"/>
              </a:ext>
            </a:extLst>
          </p:cNvPr>
          <p:cNvPicPr>
            <a:picLocks noChangeAspect="1"/>
          </p:cNvPicPr>
          <p:nvPr/>
        </p:nvPicPr>
        <p:blipFill>
          <a:blip r:embed="rId2"/>
          <a:stretch>
            <a:fillRect/>
          </a:stretch>
        </p:blipFill>
        <p:spPr>
          <a:xfrm>
            <a:off x="5850777" y="1690688"/>
            <a:ext cx="6258429" cy="4245878"/>
          </a:xfrm>
          <a:prstGeom prst="rect">
            <a:avLst/>
          </a:prstGeom>
        </p:spPr>
      </p:pic>
      <p:sp>
        <p:nvSpPr>
          <p:cNvPr id="11" name="Content Placeholder 8">
            <a:extLst>
              <a:ext uri="{FF2B5EF4-FFF2-40B4-BE49-F238E27FC236}">
                <a16:creationId xmlns:a16="http://schemas.microsoft.com/office/drawing/2014/main" id="{2D2758D7-982E-4F97-A83A-3EC08526A7CC}"/>
              </a:ext>
            </a:extLst>
          </p:cNvPr>
          <p:cNvSpPr txBox="1">
            <a:spLocks/>
          </p:cNvSpPr>
          <p:nvPr/>
        </p:nvSpPr>
        <p:spPr>
          <a:xfrm>
            <a:off x="314326" y="2141537"/>
            <a:ext cx="53530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“K means core” module – the “brain”. </a:t>
            </a:r>
          </a:p>
          <a:p>
            <a:r>
              <a:rPr lang="en-US" sz="2000" dirty="0"/>
              <a:t>Run the algorithm, when finished – throw an interrupt to CPU host (passed through the “Register file”).</a:t>
            </a:r>
            <a:br>
              <a:rPr lang="en-US" sz="2000" dirty="0"/>
            </a:br>
            <a:endParaRPr lang="en-US" sz="2000" dirty="0"/>
          </a:p>
          <a:p>
            <a:r>
              <a:rPr lang="en-US" sz="2000" dirty="0"/>
              <a:t>Include a local RAM for restoration of the data set , the data is written to it through the “Register file”, by APB protocol as mentioned above</a:t>
            </a:r>
          </a:p>
        </p:txBody>
      </p:sp>
    </p:spTree>
    <p:extLst>
      <p:ext uri="{BB962C8B-B14F-4D97-AF65-F5344CB8AC3E}">
        <p14:creationId xmlns:p14="http://schemas.microsoft.com/office/powerpoint/2010/main" val="2281112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E61D-D30A-4CD1-8213-7DFD67CDA321}"/>
              </a:ext>
            </a:extLst>
          </p:cNvPr>
          <p:cNvSpPr>
            <a:spLocks noGrp="1"/>
          </p:cNvSpPr>
          <p:nvPr>
            <p:ph type="title"/>
          </p:nvPr>
        </p:nvSpPr>
        <p:spPr/>
        <p:txBody>
          <a:bodyPr/>
          <a:lstStyle/>
          <a:p>
            <a:r>
              <a:rPr lang="en-US" dirty="0"/>
              <a:t>Design and Implementation – K means Core</a:t>
            </a:r>
          </a:p>
        </p:txBody>
      </p:sp>
      <p:sp>
        <p:nvSpPr>
          <p:cNvPr id="3" name="Content Placeholder 2">
            <a:extLst>
              <a:ext uri="{FF2B5EF4-FFF2-40B4-BE49-F238E27FC236}">
                <a16:creationId xmlns:a16="http://schemas.microsoft.com/office/drawing/2014/main" id="{32BE41FD-CB56-4291-990F-30E1A3DE0666}"/>
              </a:ext>
            </a:extLst>
          </p:cNvPr>
          <p:cNvSpPr>
            <a:spLocks noGrp="1"/>
          </p:cNvSpPr>
          <p:nvPr>
            <p:ph idx="1"/>
          </p:nvPr>
        </p:nvSpPr>
        <p:spPr>
          <a:xfrm>
            <a:off x="838200" y="2302912"/>
            <a:ext cx="9905999" cy="2252175"/>
          </a:xfrm>
        </p:spPr>
        <p:txBody>
          <a:bodyPr>
            <a:normAutofit fontScale="92500" lnSpcReduction="10000"/>
          </a:bodyPr>
          <a:lstStyle/>
          <a:p>
            <a:pPr marL="0" indent="0">
              <a:buNone/>
            </a:pPr>
            <a:r>
              <a:rPr lang="en-US" dirty="0"/>
              <a:t>Main Modules:</a:t>
            </a:r>
          </a:p>
          <a:p>
            <a:r>
              <a:rPr lang="en-US" dirty="0"/>
              <a:t>Controller (FSM)</a:t>
            </a:r>
          </a:p>
          <a:p>
            <a:r>
              <a:rPr lang="en-US" dirty="0"/>
              <a:t>Classification Block</a:t>
            </a:r>
          </a:p>
          <a:p>
            <a:r>
              <a:rPr lang="en-US" dirty="0"/>
              <a:t>New Means Calculation Block</a:t>
            </a:r>
          </a:p>
          <a:p>
            <a:r>
              <a:rPr lang="en-US" dirty="0"/>
              <a:t>Convergence Check Block</a:t>
            </a:r>
          </a:p>
          <a:p>
            <a:pPr marL="0" indent="0">
              <a:buNone/>
            </a:pPr>
            <a:endParaRPr lang="en-US" dirty="0"/>
          </a:p>
        </p:txBody>
      </p:sp>
      <p:pic>
        <p:nvPicPr>
          <p:cNvPr id="4" name="Content Placeholder 121">
            <a:extLst>
              <a:ext uri="{FF2B5EF4-FFF2-40B4-BE49-F238E27FC236}">
                <a16:creationId xmlns:a16="http://schemas.microsoft.com/office/drawing/2014/main" id="{C4CDC4C0-B7B0-4D39-A7E1-2E77ABE254B5}"/>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6172200" y="1976807"/>
            <a:ext cx="5181600" cy="2824413"/>
          </a:xfrm>
          <a:prstGeom prst="rect">
            <a:avLst/>
          </a:prstGeom>
          <a:noFill/>
        </p:spPr>
      </p:pic>
    </p:spTree>
    <p:extLst>
      <p:ext uri="{BB962C8B-B14F-4D97-AF65-F5344CB8AC3E}">
        <p14:creationId xmlns:p14="http://schemas.microsoft.com/office/powerpoint/2010/main" val="477285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EA4F-A17C-4712-A012-15D15529C03D}"/>
              </a:ext>
            </a:extLst>
          </p:cNvPr>
          <p:cNvSpPr>
            <a:spLocks noGrp="1"/>
          </p:cNvSpPr>
          <p:nvPr>
            <p:ph type="title"/>
          </p:nvPr>
        </p:nvSpPr>
        <p:spPr>
          <a:xfrm>
            <a:off x="838200" y="365125"/>
            <a:ext cx="5098366" cy="1325563"/>
          </a:xfrm>
        </p:spPr>
        <p:txBody>
          <a:bodyPr>
            <a:normAutofit/>
          </a:bodyPr>
          <a:lstStyle/>
          <a:p>
            <a:r>
              <a:rPr lang="en-US" dirty="0"/>
              <a:t>Controller</a:t>
            </a:r>
          </a:p>
        </p:txBody>
      </p:sp>
      <p:sp>
        <p:nvSpPr>
          <p:cNvPr id="3" name="Content Placeholder 2">
            <a:extLst>
              <a:ext uri="{FF2B5EF4-FFF2-40B4-BE49-F238E27FC236}">
                <a16:creationId xmlns:a16="http://schemas.microsoft.com/office/drawing/2014/main" id="{E5FDF30B-A3AC-4210-951D-F7DD25F8478E}"/>
              </a:ext>
            </a:extLst>
          </p:cNvPr>
          <p:cNvSpPr>
            <a:spLocks noGrp="1"/>
          </p:cNvSpPr>
          <p:nvPr>
            <p:ph idx="1"/>
          </p:nvPr>
        </p:nvSpPr>
        <p:spPr>
          <a:xfrm>
            <a:off x="838200" y="2141537"/>
            <a:ext cx="5098366" cy="4351338"/>
          </a:xfrm>
        </p:spPr>
        <p:txBody>
          <a:bodyPr/>
          <a:lstStyle/>
          <a:p>
            <a:pPr marL="0" indent="0">
              <a:buNone/>
            </a:pPr>
            <a:r>
              <a:rPr lang="en-US" dirty="0"/>
              <a:t>The controller is an </a:t>
            </a:r>
            <a:r>
              <a:rPr lang="en-US" b="1" dirty="0"/>
              <a:t>FSM which controls the core setting signals </a:t>
            </a:r>
            <a:r>
              <a:rPr lang="en-US" dirty="0"/>
              <a:t>connected to the other blocks in the core and to the register file block.</a:t>
            </a:r>
          </a:p>
        </p:txBody>
      </p:sp>
      <p:pic>
        <p:nvPicPr>
          <p:cNvPr id="45" name="Picture 44">
            <a:extLst>
              <a:ext uri="{FF2B5EF4-FFF2-40B4-BE49-F238E27FC236}">
                <a16:creationId xmlns:a16="http://schemas.microsoft.com/office/drawing/2014/main" id="{07A5FA8B-9F5E-4639-B346-73518E30DA4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55436" y="147760"/>
            <a:ext cx="5397305" cy="6562480"/>
          </a:xfrm>
          <a:prstGeom prst="rect">
            <a:avLst/>
          </a:prstGeom>
          <a:noFill/>
          <a:ln>
            <a:noFill/>
          </a:ln>
        </p:spPr>
      </p:pic>
    </p:spTree>
    <p:extLst>
      <p:ext uri="{BB962C8B-B14F-4D97-AF65-F5344CB8AC3E}">
        <p14:creationId xmlns:p14="http://schemas.microsoft.com/office/powerpoint/2010/main" val="20807568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3">
            <a:extLst>
              <a:ext uri="{FF2B5EF4-FFF2-40B4-BE49-F238E27FC236}">
                <a16:creationId xmlns:a16="http://schemas.microsoft.com/office/drawing/2014/main" id="{5460479D-C369-4942-A9B8-855129D269CA}"/>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533499" y="144379"/>
            <a:ext cx="7328758" cy="5337041"/>
          </a:xfrm>
          <a:prstGeom prst="rect">
            <a:avLst/>
          </a:prstGeom>
          <a:noFill/>
        </p:spPr>
      </p:pic>
      <p:sp>
        <p:nvSpPr>
          <p:cNvPr id="3" name="Content Placeholder 2">
            <a:extLst>
              <a:ext uri="{FF2B5EF4-FFF2-40B4-BE49-F238E27FC236}">
                <a16:creationId xmlns:a16="http://schemas.microsoft.com/office/drawing/2014/main" id="{C522FAE6-9D0E-4791-B683-E844F0644FF1}"/>
              </a:ext>
            </a:extLst>
          </p:cNvPr>
          <p:cNvSpPr>
            <a:spLocks noGrp="1"/>
          </p:cNvSpPr>
          <p:nvPr>
            <p:ph idx="1"/>
          </p:nvPr>
        </p:nvSpPr>
        <p:spPr>
          <a:xfrm>
            <a:off x="612914" y="1841164"/>
            <a:ext cx="3239895" cy="4351338"/>
          </a:xfrm>
        </p:spPr>
        <p:txBody>
          <a:bodyPr>
            <a:normAutofit/>
          </a:bodyPr>
          <a:lstStyle/>
          <a:p>
            <a:r>
              <a:rPr lang="en-US" sz="2000" dirty="0"/>
              <a:t>The “Classification block” composed of </a:t>
            </a:r>
            <a:r>
              <a:rPr lang="en-US" sz="2000" b="1" dirty="0"/>
              <a:t>3 pipelined components</a:t>
            </a:r>
            <a:r>
              <a:rPr lang="en-US" sz="2000" dirty="0"/>
              <a:t>.</a:t>
            </a:r>
          </a:p>
          <a:p>
            <a:r>
              <a:rPr lang="en-US" sz="2000" dirty="0"/>
              <a:t>The block is </a:t>
            </a:r>
            <a:r>
              <a:rPr lang="en-US" sz="2000" b="1" dirty="0"/>
              <a:t>responsible for classifying input data points</a:t>
            </a:r>
            <a:r>
              <a:rPr lang="en-US" sz="2000" dirty="0"/>
              <a:t> into the cluster.</a:t>
            </a:r>
            <a:br>
              <a:rPr lang="en-US" sz="2000" dirty="0"/>
            </a:br>
            <a:endParaRPr lang="en-US" sz="2000" dirty="0"/>
          </a:p>
          <a:p>
            <a:r>
              <a:rPr lang="en-US" sz="2000" dirty="0"/>
              <a:t>It has a throughput of one data point per cycle and latency of four cycles.</a:t>
            </a:r>
          </a:p>
          <a:p>
            <a:pPr marL="0" indent="0">
              <a:buNone/>
            </a:pPr>
            <a:endParaRPr lang="en-US" sz="2000" dirty="0"/>
          </a:p>
        </p:txBody>
      </p:sp>
      <p:sp>
        <p:nvSpPr>
          <p:cNvPr id="11" name="Title 1">
            <a:extLst>
              <a:ext uri="{FF2B5EF4-FFF2-40B4-BE49-F238E27FC236}">
                <a16:creationId xmlns:a16="http://schemas.microsoft.com/office/drawing/2014/main" id="{820D1C4B-EA16-42B6-99C2-73F22F62E6E0}"/>
              </a:ext>
            </a:extLst>
          </p:cNvPr>
          <p:cNvSpPr>
            <a:spLocks noGrp="1"/>
          </p:cNvSpPr>
          <p:nvPr>
            <p:ph type="title"/>
          </p:nvPr>
        </p:nvSpPr>
        <p:spPr>
          <a:xfrm>
            <a:off x="636177" y="500062"/>
            <a:ext cx="7327900" cy="1325563"/>
          </a:xfrm>
        </p:spPr>
        <p:txBody>
          <a:bodyPr>
            <a:normAutofit/>
          </a:bodyPr>
          <a:lstStyle/>
          <a:p>
            <a:r>
              <a:rPr lang="en-US" dirty="0"/>
              <a:t>Classification block</a:t>
            </a:r>
            <a:br>
              <a:rPr lang="en-US" dirty="0"/>
            </a:br>
            <a:r>
              <a:rPr lang="en-US" sz="3800" dirty="0"/>
              <a:t>High-Level</a:t>
            </a:r>
          </a:p>
        </p:txBody>
      </p:sp>
    </p:spTree>
    <p:extLst>
      <p:ext uri="{BB962C8B-B14F-4D97-AF65-F5344CB8AC3E}">
        <p14:creationId xmlns:p14="http://schemas.microsoft.com/office/powerpoint/2010/main" val="187084188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6EE1-C7EC-4F17-BF1F-EB4FD1D5CF8A}"/>
              </a:ext>
            </a:extLst>
          </p:cNvPr>
          <p:cNvSpPr>
            <a:spLocks noGrp="1"/>
          </p:cNvSpPr>
          <p:nvPr>
            <p:ph type="title"/>
          </p:nvPr>
        </p:nvSpPr>
        <p:spPr>
          <a:xfrm>
            <a:off x="500576" y="335732"/>
            <a:ext cx="10515600" cy="1325563"/>
          </a:xfrm>
        </p:spPr>
        <p:txBody>
          <a:bodyPr/>
          <a:lstStyle/>
          <a:p>
            <a:r>
              <a:rPr lang="en-US" u="sng" dirty="0"/>
              <a:t>Content</a:t>
            </a:r>
          </a:p>
        </p:txBody>
      </p:sp>
      <p:sp>
        <p:nvSpPr>
          <p:cNvPr id="3" name="Content Placeholder 2">
            <a:extLst>
              <a:ext uri="{FF2B5EF4-FFF2-40B4-BE49-F238E27FC236}">
                <a16:creationId xmlns:a16="http://schemas.microsoft.com/office/drawing/2014/main" id="{65F29B37-0C56-4947-B84D-8B02CAE4528A}"/>
              </a:ext>
            </a:extLst>
          </p:cNvPr>
          <p:cNvSpPr>
            <a:spLocks noGrp="1"/>
          </p:cNvSpPr>
          <p:nvPr>
            <p:ph idx="1"/>
          </p:nvPr>
        </p:nvSpPr>
        <p:spPr>
          <a:xfrm>
            <a:off x="500576" y="1689430"/>
            <a:ext cx="7855633" cy="4351338"/>
          </a:xfrm>
        </p:spPr>
        <p:txBody>
          <a:bodyPr>
            <a:normAutofit fontScale="55000" lnSpcReduction="20000"/>
          </a:bodyPr>
          <a:lstStyle/>
          <a:p>
            <a:r>
              <a:rPr lang="en-US" dirty="0"/>
              <a:t>Introduction to K means algorithm</a:t>
            </a:r>
          </a:p>
          <a:p>
            <a:r>
              <a:rPr lang="en-US" dirty="0"/>
              <a:t>Problem definition</a:t>
            </a:r>
          </a:p>
          <a:p>
            <a:r>
              <a:rPr lang="en-US" dirty="0"/>
              <a:t>Possible solutions</a:t>
            </a:r>
          </a:p>
          <a:p>
            <a:r>
              <a:rPr lang="en-US" dirty="0"/>
              <a:t>Introduction to APB protocol</a:t>
            </a:r>
          </a:p>
          <a:p>
            <a:r>
              <a:rPr lang="en-US" dirty="0"/>
              <a:t>Introduction to the paper</a:t>
            </a:r>
          </a:p>
          <a:p>
            <a:r>
              <a:rPr lang="en-US" dirty="0"/>
              <a:t>Design and Implementation –Top level</a:t>
            </a:r>
          </a:p>
          <a:p>
            <a:r>
              <a:rPr lang="en-US" dirty="0"/>
              <a:t>Design and Implementation – Main modules</a:t>
            </a:r>
          </a:p>
          <a:p>
            <a:r>
              <a:rPr lang="en-US" dirty="0"/>
              <a:t>Design and Implementation – FSM</a:t>
            </a:r>
          </a:p>
          <a:p>
            <a:r>
              <a:rPr lang="en-US" dirty="0"/>
              <a:t>Design and Implementation – Pipeline Diagrams</a:t>
            </a:r>
          </a:p>
          <a:p>
            <a:r>
              <a:rPr lang="en-US" dirty="0"/>
              <a:t>Design and Implementation – Performance</a:t>
            </a:r>
          </a:p>
          <a:p>
            <a:r>
              <a:rPr lang="en-US" dirty="0"/>
              <a:t>Zero Order Verification</a:t>
            </a:r>
          </a:p>
          <a:p>
            <a:r>
              <a:rPr lang="en-US" dirty="0"/>
              <a:t>Synthesis &amp; Results</a:t>
            </a:r>
          </a:p>
          <a:p>
            <a:r>
              <a:rPr lang="en-US" dirty="0"/>
              <a:t>Layout</a:t>
            </a:r>
          </a:p>
          <a:p>
            <a:r>
              <a:rPr lang="en-US" dirty="0"/>
              <a:t>Summary and Conclusions</a:t>
            </a:r>
          </a:p>
          <a:p>
            <a:endParaRPr lang="en-US" dirty="0"/>
          </a:p>
          <a:p>
            <a:endParaRPr lang="en-US" dirty="0"/>
          </a:p>
          <a:p>
            <a:endParaRPr lang="en-US" dirty="0"/>
          </a:p>
          <a:p>
            <a:endParaRPr lang="he-IL" dirty="0"/>
          </a:p>
          <a:p>
            <a:endParaRPr lang="he-IL" dirty="0"/>
          </a:p>
          <a:p>
            <a:endParaRPr lang="en-US" dirty="0"/>
          </a:p>
        </p:txBody>
      </p:sp>
    </p:spTree>
    <p:extLst>
      <p:ext uri="{BB962C8B-B14F-4D97-AF65-F5344CB8AC3E}">
        <p14:creationId xmlns:p14="http://schemas.microsoft.com/office/powerpoint/2010/main" val="3708904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F4C36E-3C59-4350-8809-2A0102AEC9B6}"/>
              </a:ext>
            </a:extLst>
          </p:cNvPr>
          <p:cNvPicPr>
            <a:picLocks noChangeAspect="1"/>
          </p:cNvPicPr>
          <p:nvPr/>
        </p:nvPicPr>
        <p:blipFill>
          <a:blip r:embed="rId3"/>
          <a:stretch>
            <a:fillRect/>
          </a:stretch>
        </p:blipFill>
        <p:spPr>
          <a:xfrm>
            <a:off x="4711778" y="749016"/>
            <a:ext cx="6844045" cy="5355464"/>
          </a:xfrm>
          <a:prstGeom prst="rect">
            <a:avLst/>
          </a:prstGeom>
        </p:spPr>
      </p:pic>
      <p:sp>
        <p:nvSpPr>
          <p:cNvPr id="2" name="Title 1">
            <a:extLst>
              <a:ext uri="{FF2B5EF4-FFF2-40B4-BE49-F238E27FC236}">
                <a16:creationId xmlns:a16="http://schemas.microsoft.com/office/drawing/2014/main" id="{C44270CC-2247-40D0-86AF-7E88D099369F}"/>
              </a:ext>
            </a:extLst>
          </p:cNvPr>
          <p:cNvSpPr>
            <a:spLocks noGrp="1"/>
          </p:cNvSpPr>
          <p:nvPr>
            <p:ph type="title"/>
          </p:nvPr>
        </p:nvSpPr>
        <p:spPr>
          <a:xfrm>
            <a:off x="636177" y="500062"/>
            <a:ext cx="7327900" cy="1325563"/>
          </a:xfrm>
        </p:spPr>
        <p:txBody>
          <a:bodyPr>
            <a:normAutofit/>
          </a:bodyPr>
          <a:lstStyle/>
          <a:p>
            <a:r>
              <a:rPr lang="en-US" dirty="0"/>
              <a:t>Classification block</a:t>
            </a:r>
            <a:br>
              <a:rPr lang="en-US" dirty="0"/>
            </a:br>
            <a:r>
              <a:rPr lang="en-US" sz="3800" dirty="0"/>
              <a:t>First component</a:t>
            </a:r>
          </a:p>
        </p:txBody>
      </p:sp>
      <p:sp>
        <p:nvSpPr>
          <p:cNvPr id="3" name="Content Placeholder 2">
            <a:extLst>
              <a:ext uri="{FF2B5EF4-FFF2-40B4-BE49-F238E27FC236}">
                <a16:creationId xmlns:a16="http://schemas.microsoft.com/office/drawing/2014/main" id="{E004A161-44DC-48C9-9A6B-35B12EB92110}"/>
              </a:ext>
            </a:extLst>
          </p:cNvPr>
          <p:cNvSpPr>
            <a:spLocks noGrp="1"/>
          </p:cNvSpPr>
          <p:nvPr>
            <p:ph idx="1"/>
          </p:nvPr>
        </p:nvSpPr>
        <p:spPr>
          <a:xfrm>
            <a:off x="636177" y="2384425"/>
            <a:ext cx="3773557" cy="4351338"/>
          </a:xfrm>
        </p:spPr>
        <p:txBody>
          <a:bodyPr>
            <a:normAutofit/>
          </a:bodyPr>
          <a:lstStyle/>
          <a:p>
            <a:r>
              <a:rPr lang="en-US" sz="2000" dirty="0"/>
              <a:t>First </a:t>
            </a:r>
            <a:r>
              <a:rPr lang="en-US" sz="2000" b="1" dirty="0"/>
              <a:t>component’s goal is to perform distance calculation </a:t>
            </a:r>
            <a:r>
              <a:rPr lang="en-US" sz="2000" dirty="0"/>
              <a:t>between input data point with each of the centroids.</a:t>
            </a:r>
            <a:br>
              <a:rPr lang="en-US" sz="2000" dirty="0"/>
            </a:br>
            <a:endParaRPr lang="en-US" sz="2000" dirty="0"/>
          </a:p>
          <a:p>
            <a:r>
              <a:rPr lang="en-US" sz="2000" dirty="0"/>
              <a:t> Distance calculation is done by taking the absolute value of the difference, per coordinate, and sum result’s from each coordinate.</a:t>
            </a:r>
          </a:p>
        </p:txBody>
      </p:sp>
    </p:spTree>
    <p:extLst>
      <p:ext uri="{BB962C8B-B14F-4D97-AF65-F5344CB8AC3E}">
        <p14:creationId xmlns:p14="http://schemas.microsoft.com/office/powerpoint/2010/main" val="2217228118"/>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9B4447-62B9-48B7-A379-D58A297ED35E}"/>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5020697" y="1367757"/>
            <a:ext cx="6844045" cy="5098813"/>
          </a:xfrm>
          <a:prstGeom prst="rect">
            <a:avLst/>
          </a:prstGeom>
          <a:noFill/>
        </p:spPr>
      </p:pic>
      <p:sp>
        <p:nvSpPr>
          <p:cNvPr id="2" name="Title 1">
            <a:extLst>
              <a:ext uri="{FF2B5EF4-FFF2-40B4-BE49-F238E27FC236}">
                <a16:creationId xmlns:a16="http://schemas.microsoft.com/office/drawing/2014/main" id="{6F59475B-CA8A-4FC9-9E40-3C7CAAF008D5}"/>
              </a:ext>
            </a:extLst>
          </p:cNvPr>
          <p:cNvSpPr>
            <a:spLocks noGrp="1"/>
          </p:cNvSpPr>
          <p:nvPr>
            <p:ph type="title"/>
          </p:nvPr>
        </p:nvSpPr>
        <p:spPr>
          <a:xfrm>
            <a:off x="636177" y="214559"/>
            <a:ext cx="10515600" cy="1325563"/>
          </a:xfrm>
        </p:spPr>
        <p:txBody>
          <a:bodyPr/>
          <a:lstStyle/>
          <a:p>
            <a:r>
              <a:rPr lang="en-US" dirty="0"/>
              <a:t>Classification block</a:t>
            </a:r>
            <a:br>
              <a:rPr lang="en-US" dirty="0"/>
            </a:br>
            <a:r>
              <a:rPr lang="en-US" sz="3800" dirty="0"/>
              <a:t>Second component</a:t>
            </a:r>
            <a:endParaRPr lang="en-US" dirty="0"/>
          </a:p>
        </p:txBody>
      </p:sp>
      <p:sp>
        <p:nvSpPr>
          <p:cNvPr id="3" name="Content Placeholder 2">
            <a:extLst>
              <a:ext uri="{FF2B5EF4-FFF2-40B4-BE49-F238E27FC236}">
                <a16:creationId xmlns:a16="http://schemas.microsoft.com/office/drawing/2014/main" id="{AEDCC73F-9C38-4B3D-9820-A4BF8C0052F3}"/>
              </a:ext>
            </a:extLst>
          </p:cNvPr>
          <p:cNvSpPr>
            <a:spLocks noGrp="1"/>
          </p:cNvSpPr>
          <p:nvPr>
            <p:ph idx="1"/>
          </p:nvPr>
        </p:nvSpPr>
        <p:spPr>
          <a:xfrm>
            <a:off x="636177" y="1741495"/>
            <a:ext cx="3627783" cy="4351338"/>
          </a:xfrm>
        </p:spPr>
        <p:txBody>
          <a:bodyPr>
            <a:normAutofit/>
          </a:bodyPr>
          <a:lstStyle/>
          <a:p>
            <a:r>
              <a:rPr lang="en-US" sz="2000" dirty="0"/>
              <a:t>The second part </a:t>
            </a:r>
            <a:r>
              <a:rPr lang="en-US" sz="2000" b="1" dirty="0"/>
              <a:t>goal is to find the closest centroid to the input point</a:t>
            </a:r>
            <a:r>
              <a:rPr lang="en-US" sz="2000" dirty="0"/>
              <a:t>.</a:t>
            </a:r>
            <a:br>
              <a:rPr lang="en-US" sz="2000" dirty="0"/>
            </a:br>
            <a:endParaRPr lang="en-US" sz="2000" dirty="0"/>
          </a:p>
          <a:p>
            <a:r>
              <a:rPr lang="en-US" sz="2000" dirty="0"/>
              <a:t>In this part, all the distances from the first component are compared.</a:t>
            </a:r>
            <a:br>
              <a:rPr lang="en-US" sz="2000" dirty="0"/>
            </a:br>
            <a:endParaRPr lang="en-US" sz="2000" dirty="0"/>
          </a:p>
          <a:p>
            <a:r>
              <a:rPr lang="en-US" sz="2000" dirty="0"/>
              <a:t>The index of the closest centroid is found and passed to the third component.</a:t>
            </a:r>
          </a:p>
        </p:txBody>
      </p:sp>
    </p:spTree>
    <p:extLst>
      <p:ext uri="{BB962C8B-B14F-4D97-AF65-F5344CB8AC3E}">
        <p14:creationId xmlns:p14="http://schemas.microsoft.com/office/powerpoint/2010/main" val="242740571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650EFE-3EAC-4635-8385-8837BE99B78B}"/>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6705721" y="785527"/>
            <a:ext cx="4648079" cy="5566562"/>
          </a:xfrm>
          <a:prstGeom prst="rect">
            <a:avLst/>
          </a:prstGeom>
          <a:noFill/>
        </p:spPr>
      </p:pic>
      <p:sp>
        <p:nvSpPr>
          <p:cNvPr id="2" name="Title 1">
            <a:extLst>
              <a:ext uri="{FF2B5EF4-FFF2-40B4-BE49-F238E27FC236}">
                <a16:creationId xmlns:a16="http://schemas.microsoft.com/office/drawing/2014/main" id="{98E57C63-0745-42D1-9203-6BB9F8B0CBFA}"/>
              </a:ext>
            </a:extLst>
          </p:cNvPr>
          <p:cNvSpPr>
            <a:spLocks noGrp="1"/>
          </p:cNvSpPr>
          <p:nvPr>
            <p:ph type="title"/>
          </p:nvPr>
        </p:nvSpPr>
        <p:spPr>
          <a:xfrm>
            <a:off x="838200" y="232604"/>
            <a:ext cx="10515600" cy="1325563"/>
          </a:xfrm>
        </p:spPr>
        <p:txBody>
          <a:bodyPr/>
          <a:lstStyle/>
          <a:p>
            <a:r>
              <a:rPr lang="en-US" dirty="0"/>
              <a:t>Classification block</a:t>
            </a:r>
            <a:br>
              <a:rPr lang="en-US" dirty="0"/>
            </a:br>
            <a:r>
              <a:rPr lang="en-US" sz="3800" dirty="0"/>
              <a:t>Third component</a:t>
            </a:r>
            <a:endParaRPr lang="en-US" dirty="0"/>
          </a:p>
        </p:txBody>
      </p:sp>
      <p:sp>
        <p:nvSpPr>
          <p:cNvPr id="3" name="Content Placeholder 2">
            <a:extLst>
              <a:ext uri="{FF2B5EF4-FFF2-40B4-BE49-F238E27FC236}">
                <a16:creationId xmlns:a16="http://schemas.microsoft.com/office/drawing/2014/main" id="{2DF97CE9-B895-4664-BDE6-F421DFD1794F}"/>
              </a:ext>
            </a:extLst>
          </p:cNvPr>
          <p:cNvSpPr>
            <a:spLocks noGrp="1"/>
          </p:cNvSpPr>
          <p:nvPr>
            <p:ph idx="1"/>
          </p:nvPr>
        </p:nvSpPr>
        <p:spPr>
          <a:xfrm>
            <a:off x="838200" y="1825625"/>
            <a:ext cx="4502426" cy="4351338"/>
          </a:xfrm>
        </p:spPr>
        <p:txBody>
          <a:bodyPr>
            <a:normAutofit fontScale="77500" lnSpcReduction="20000"/>
          </a:bodyPr>
          <a:lstStyle/>
          <a:p>
            <a:r>
              <a:rPr lang="en-US" dirty="0"/>
              <a:t>The third component </a:t>
            </a:r>
            <a:r>
              <a:rPr lang="en-US" b="1" dirty="0"/>
              <a:t>goal is to accumulate</a:t>
            </a:r>
            <a:r>
              <a:rPr lang="en-US" dirty="0"/>
              <a:t>, per each centroid, all the data points which are closest to it rather than other centroids.</a:t>
            </a:r>
            <a:br>
              <a:rPr lang="en-US" dirty="0"/>
            </a:br>
            <a:endParaRPr lang="en-US" dirty="0"/>
          </a:p>
          <a:p>
            <a:r>
              <a:rPr lang="en-US" dirty="0"/>
              <a:t>By the index received from the second component, we determine which centroid’s, the input point is closest to.</a:t>
            </a:r>
            <a:br>
              <a:rPr lang="en-US" dirty="0"/>
            </a:br>
            <a:endParaRPr lang="en-US" dirty="0"/>
          </a:p>
          <a:p>
            <a:r>
              <a:rPr lang="en-US" dirty="0"/>
              <a:t>The input point added to formerly accumulated value which is the summation of former assigned points to the current centroid, for the current iteration.</a:t>
            </a:r>
            <a:br>
              <a:rPr lang="en-US" dirty="0"/>
            </a:br>
            <a:endParaRPr lang="en-US" dirty="0"/>
          </a:p>
        </p:txBody>
      </p:sp>
    </p:spTree>
    <p:extLst>
      <p:ext uri="{BB962C8B-B14F-4D97-AF65-F5344CB8AC3E}">
        <p14:creationId xmlns:p14="http://schemas.microsoft.com/office/powerpoint/2010/main" val="272783001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E825-DE3D-4A75-AFEE-A4326A34E95F}"/>
              </a:ext>
            </a:extLst>
          </p:cNvPr>
          <p:cNvSpPr>
            <a:spLocks noGrp="1"/>
          </p:cNvSpPr>
          <p:nvPr>
            <p:ph type="title"/>
          </p:nvPr>
        </p:nvSpPr>
        <p:spPr/>
        <p:txBody>
          <a:bodyPr/>
          <a:lstStyle/>
          <a:p>
            <a:r>
              <a:rPr lang="en-US" dirty="0"/>
              <a:t>New means calculation block</a:t>
            </a:r>
            <a:br>
              <a:rPr lang="en-US" dirty="0"/>
            </a:br>
            <a:r>
              <a:rPr lang="en-US" sz="3800" dirty="0"/>
              <a:t>Division method</a:t>
            </a:r>
          </a:p>
        </p:txBody>
      </p:sp>
      <p:sp>
        <p:nvSpPr>
          <p:cNvPr id="3" name="Content Placeholder 2">
            <a:extLst>
              <a:ext uri="{FF2B5EF4-FFF2-40B4-BE49-F238E27FC236}">
                <a16:creationId xmlns:a16="http://schemas.microsoft.com/office/drawing/2014/main" id="{09FDC401-390D-4227-B742-475941677699}"/>
              </a:ext>
            </a:extLst>
          </p:cNvPr>
          <p:cNvSpPr>
            <a:spLocks noGrp="1"/>
          </p:cNvSpPr>
          <p:nvPr>
            <p:ph idx="1"/>
          </p:nvPr>
        </p:nvSpPr>
        <p:spPr>
          <a:xfrm>
            <a:off x="838200" y="2141537"/>
            <a:ext cx="10515600" cy="4351338"/>
          </a:xfrm>
        </p:spPr>
        <p:txBody>
          <a:bodyPr>
            <a:normAutofit/>
          </a:bodyPr>
          <a:lstStyle/>
          <a:p>
            <a:r>
              <a:rPr lang="en-US" sz="2000" dirty="0"/>
              <a:t>Floating point representation for division consists of unwanted characteristics, such as time-demanding, high complexity.</a:t>
            </a:r>
            <a:br>
              <a:rPr lang="en-US" sz="2000" dirty="0"/>
            </a:br>
            <a:endParaRPr lang="en-US" sz="2000" dirty="0"/>
          </a:p>
          <a:p>
            <a:r>
              <a:rPr lang="en-US" sz="2000" dirty="0"/>
              <a:t>The proposed architecture works with fixed-point representation.  Therefore, there was a need to find a proper way to divide fixed-point values.</a:t>
            </a:r>
            <a:br>
              <a:rPr lang="en-US" sz="2000" dirty="0"/>
            </a:br>
            <a:endParaRPr lang="en-US" sz="2000" dirty="0"/>
          </a:p>
          <a:p>
            <a:r>
              <a:rPr lang="en-US" sz="2000" dirty="0"/>
              <a:t>The proposed method:</a:t>
            </a:r>
          </a:p>
          <a:p>
            <a:pPr lvl="1"/>
            <a:r>
              <a:rPr lang="en-US" sz="2000" dirty="0"/>
              <a:t>Convert the fixed-point number to an integer by shifting all fractional bits left.</a:t>
            </a:r>
          </a:p>
          <a:p>
            <a:pPr lvl="1"/>
            <a:r>
              <a:rPr lang="en-US" sz="2000" dirty="0"/>
              <a:t>Dividing the converted number using an integer divider.</a:t>
            </a:r>
          </a:p>
          <a:p>
            <a:pPr lvl="1"/>
            <a:r>
              <a:rPr lang="en-US" sz="2000" dirty="0"/>
              <a:t>Shifting right the result to return to fixed-point representation.</a:t>
            </a:r>
          </a:p>
          <a:p>
            <a:endParaRPr lang="en-US" sz="2000" dirty="0"/>
          </a:p>
        </p:txBody>
      </p:sp>
    </p:spTree>
    <p:extLst>
      <p:ext uri="{BB962C8B-B14F-4D97-AF65-F5344CB8AC3E}">
        <p14:creationId xmlns:p14="http://schemas.microsoft.com/office/powerpoint/2010/main" val="3088686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F619BE-B93F-47CA-87D1-29B96091494B}"/>
              </a:ext>
            </a:extLst>
          </p:cNvPr>
          <p:cNvSpPr>
            <a:spLocks noGrp="1"/>
          </p:cNvSpPr>
          <p:nvPr>
            <p:ph idx="1"/>
          </p:nvPr>
        </p:nvSpPr>
        <p:spPr>
          <a:xfrm>
            <a:off x="990600" y="2244725"/>
            <a:ext cx="3482009" cy="4351338"/>
          </a:xfrm>
        </p:spPr>
        <p:txBody>
          <a:bodyPr>
            <a:normAutofit/>
          </a:bodyPr>
          <a:lstStyle/>
          <a:p>
            <a:r>
              <a:rPr lang="en-US" sz="2000" dirty="0"/>
              <a:t>Current block </a:t>
            </a:r>
            <a:r>
              <a:rPr lang="en-US" sz="2000" b="1" dirty="0"/>
              <a:t>is responsible for the centroids update step of the algorithm</a:t>
            </a:r>
            <a:r>
              <a:rPr lang="en-US" sz="2000" dirty="0"/>
              <a:t>.</a:t>
            </a:r>
            <a:br>
              <a:rPr lang="en-US" sz="2000" dirty="0"/>
            </a:br>
            <a:endParaRPr lang="en-US" sz="2000" dirty="0"/>
          </a:p>
          <a:p>
            <a:r>
              <a:rPr lang="en-US" sz="2000" dirty="0"/>
              <a:t>It does so by dividing the value of each accumulator by the number of points assigned to them.</a:t>
            </a:r>
          </a:p>
        </p:txBody>
      </p:sp>
      <p:pic>
        <p:nvPicPr>
          <p:cNvPr id="4" name="Picture 3">
            <a:extLst>
              <a:ext uri="{FF2B5EF4-FFF2-40B4-BE49-F238E27FC236}">
                <a16:creationId xmlns:a16="http://schemas.microsoft.com/office/drawing/2014/main" id="{7E9D3E34-661E-4F8E-9409-D3CD530D0706}"/>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5068555" y="2471843"/>
            <a:ext cx="6844045" cy="3165370"/>
          </a:xfrm>
          <a:prstGeom prst="rect">
            <a:avLst/>
          </a:prstGeom>
          <a:noFill/>
        </p:spPr>
      </p:pic>
      <p:sp>
        <p:nvSpPr>
          <p:cNvPr id="5" name="Title 1">
            <a:extLst>
              <a:ext uri="{FF2B5EF4-FFF2-40B4-BE49-F238E27FC236}">
                <a16:creationId xmlns:a16="http://schemas.microsoft.com/office/drawing/2014/main" id="{BBAF2811-6A67-43EE-B4EF-E1722DE27BB4}"/>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New means calculation block</a:t>
            </a:r>
            <a:br>
              <a:rPr lang="en-US" dirty="0"/>
            </a:br>
            <a:r>
              <a:rPr lang="en-US" sz="3800" dirty="0"/>
              <a:t>Implementation</a:t>
            </a:r>
          </a:p>
        </p:txBody>
      </p:sp>
    </p:spTree>
    <p:extLst>
      <p:ext uri="{BB962C8B-B14F-4D97-AF65-F5344CB8AC3E}">
        <p14:creationId xmlns:p14="http://schemas.microsoft.com/office/powerpoint/2010/main" val="3656987830"/>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ABBB9-C443-4326-A36F-2D52057AF120}"/>
              </a:ext>
            </a:extLst>
          </p:cNvPr>
          <p:cNvSpPr>
            <a:spLocks noGrp="1"/>
          </p:cNvSpPr>
          <p:nvPr>
            <p:ph type="title"/>
          </p:nvPr>
        </p:nvSpPr>
        <p:spPr/>
        <p:txBody>
          <a:bodyPr/>
          <a:lstStyle/>
          <a:p>
            <a:r>
              <a:rPr lang="en-US" dirty="0"/>
              <a:t>Convergence check block</a:t>
            </a:r>
          </a:p>
        </p:txBody>
      </p:sp>
      <p:sp>
        <p:nvSpPr>
          <p:cNvPr id="3" name="Content Placeholder 2">
            <a:extLst>
              <a:ext uri="{FF2B5EF4-FFF2-40B4-BE49-F238E27FC236}">
                <a16:creationId xmlns:a16="http://schemas.microsoft.com/office/drawing/2014/main" id="{28897F6A-6E10-425D-A582-D7EE5519B494}"/>
              </a:ext>
            </a:extLst>
          </p:cNvPr>
          <p:cNvSpPr>
            <a:spLocks noGrp="1"/>
          </p:cNvSpPr>
          <p:nvPr>
            <p:ph idx="1"/>
          </p:nvPr>
        </p:nvSpPr>
        <p:spPr>
          <a:xfrm>
            <a:off x="423530" y="2200090"/>
            <a:ext cx="3588026" cy="3539222"/>
          </a:xfrm>
        </p:spPr>
        <p:txBody>
          <a:bodyPr>
            <a:normAutofit/>
          </a:bodyPr>
          <a:lstStyle/>
          <a:p>
            <a:r>
              <a:rPr lang="en-US" sz="2000" dirty="0"/>
              <a:t>Current block is </a:t>
            </a:r>
            <a:r>
              <a:rPr lang="en-US" sz="2000" b="1" dirty="0"/>
              <a:t>responsible for the convergence check step of the algorithm.</a:t>
            </a:r>
            <a:br>
              <a:rPr lang="en-US" sz="2000" b="1" dirty="0"/>
            </a:br>
            <a:endParaRPr lang="en-US" sz="2000" b="1" dirty="0"/>
          </a:p>
          <a:p>
            <a:r>
              <a:rPr lang="en-US" sz="2000" dirty="0"/>
              <a:t>It does so by checking if each of the new centroids calculated in the former block is “close enough” to its value from the beginning of the iteration.</a:t>
            </a:r>
          </a:p>
          <a:p>
            <a:endParaRPr lang="en-US" sz="2000" dirty="0"/>
          </a:p>
        </p:txBody>
      </p:sp>
      <p:pic>
        <p:nvPicPr>
          <p:cNvPr id="4" name="Picture 3">
            <a:extLst>
              <a:ext uri="{FF2B5EF4-FFF2-40B4-BE49-F238E27FC236}">
                <a16:creationId xmlns:a16="http://schemas.microsoft.com/office/drawing/2014/main" id="{5CA7B93B-9547-43A4-96BB-E27C75DD71C2}"/>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78453" y="2200090"/>
            <a:ext cx="7413547" cy="3539222"/>
          </a:xfrm>
          <a:prstGeom prst="rect">
            <a:avLst/>
          </a:prstGeom>
          <a:noFill/>
        </p:spPr>
      </p:pic>
    </p:spTree>
    <p:extLst>
      <p:ext uri="{BB962C8B-B14F-4D97-AF65-F5344CB8AC3E}">
        <p14:creationId xmlns:p14="http://schemas.microsoft.com/office/powerpoint/2010/main" val="2009625934"/>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290E-198C-4222-9629-58258F80C3CB}"/>
              </a:ext>
            </a:extLst>
          </p:cNvPr>
          <p:cNvSpPr>
            <a:spLocks noGrp="1"/>
          </p:cNvSpPr>
          <p:nvPr>
            <p:ph type="title"/>
          </p:nvPr>
        </p:nvSpPr>
        <p:spPr/>
        <p:txBody>
          <a:bodyPr/>
          <a:lstStyle/>
          <a:p>
            <a:r>
              <a:rPr lang="en-US" dirty="0"/>
              <a:t>Why this architecture?</a:t>
            </a:r>
            <a:br>
              <a:rPr lang="en-US" dirty="0">
                <a:solidFill>
                  <a:srgbClr val="FF0000"/>
                </a:solidFill>
              </a:rPr>
            </a:br>
            <a:endParaRPr lang="en-US" dirty="0"/>
          </a:p>
        </p:txBody>
      </p:sp>
      <p:pic>
        <p:nvPicPr>
          <p:cNvPr id="4" name="תמונה 27">
            <a:extLst>
              <a:ext uri="{FF2B5EF4-FFF2-40B4-BE49-F238E27FC236}">
                <a16:creationId xmlns:a16="http://schemas.microsoft.com/office/drawing/2014/main" id="{C6846859-5BC3-48B2-96FC-C76DBBFF8FEB}"/>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976821" y="1690688"/>
            <a:ext cx="6844045" cy="3747112"/>
          </a:xfrm>
          <a:prstGeom prst="rect">
            <a:avLst/>
          </a:prstGeom>
          <a:noFill/>
        </p:spPr>
      </p:pic>
    </p:spTree>
    <p:extLst>
      <p:ext uri="{BB962C8B-B14F-4D97-AF65-F5344CB8AC3E}">
        <p14:creationId xmlns:p14="http://schemas.microsoft.com/office/powerpoint/2010/main" val="2381421485"/>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290E-198C-4222-9629-58258F80C3CB}"/>
              </a:ext>
            </a:extLst>
          </p:cNvPr>
          <p:cNvSpPr>
            <a:spLocks noGrp="1"/>
          </p:cNvSpPr>
          <p:nvPr>
            <p:ph type="title"/>
          </p:nvPr>
        </p:nvSpPr>
        <p:spPr/>
        <p:txBody>
          <a:bodyPr/>
          <a:lstStyle/>
          <a:p>
            <a:r>
              <a:rPr lang="en-US" dirty="0"/>
              <a:t>Why this architecture?</a:t>
            </a:r>
          </a:p>
        </p:txBody>
      </p:sp>
      <p:sp>
        <p:nvSpPr>
          <p:cNvPr id="3" name="Content Placeholder 2">
            <a:extLst>
              <a:ext uri="{FF2B5EF4-FFF2-40B4-BE49-F238E27FC236}">
                <a16:creationId xmlns:a16="http://schemas.microsoft.com/office/drawing/2014/main" id="{3E363C92-A2D4-458B-A593-9066EC90544D}"/>
              </a:ext>
            </a:extLst>
          </p:cNvPr>
          <p:cNvSpPr>
            <a:spLocks noGrp="1"/>
          </p:cNvSpPr>
          <p:nvPr>
            <p:ph idx="1"/>
          </p:nvPr>
        </p:nvSpPr>
        <p:spPr>
          <a:xfrm>
            <a:off x="838200" y="2007686"/>
            <a:ext cx="3873578" cy="2842628"/>
          </a:xfrm>
        </p:spPr>
        <p:txBody>
          <a:bodyPr>
            <a:normAutofit/>
          </a:bodyPr>
          <a:lstStyle/>
          <a:p>
            <a:r>
              <a:rPr lang="en-US" sz="2200" dirty="0"/>
              <a:t>There is a Read-After-Write dependency between the 2 pipes.</a:t>
            </a:r>
            <a:br>
              <a:rPr lang="en-US" sz="2200" dirty="0"/>
            </a:br>
            <a:endParaRPr lang="en-US" sz="2200" dirty="0"/>
          </a:p>
          <a:p>
            <a:r>
              <a:rPr lang="en-US" sz="2200" dirty="0"/>
              <a:t>At each moment, only one of the pipes is working.</a:t>
            </a:r>
          </a:p>
        </p:txBody>
      </p:sp>
      <p:pic>
        <p:nvPicPr>
          <p:cNvPr id="4" name="תמונה 27">
            <a:extLst>
              <a:ext uri="{FF2B5EF4-FFF2-40B4-BE49-F238E27FC236}">
                <a16:creationId xmlns:a16="http://schemas.microsoft.com/office/drawing/2014/main" id="{C6846859-5BC3-48B2-96FC-C76DBBFF8FEB}"/>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976821" y="1690688"/>
            <a:ext cx="6844045" cy="3747112"/>
          </a:xfrm>
          <a:prstGeom prst="rect">
            <a:avLst/>
          </a:prstGeom>
          <a:noFill/>
        </p:spPr>
      </p:pic>
    </p:spTree>
    <p:extLst>
      <p:ext uri="{BB962C8B-B14F-4D97-AF65-F5344CB8AC3E}">
        <p14:creationId xmlns:p14="http://schemas.microsoft.com/office/powerpoint/2010/main" val="1743901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ADAC-5121-4D3F-8053-6712180A2E9D}"/>
              </a:ext>
            </a:extLst>
          </p:cNvPr>
          <p:cNvSpPr>
            <a:spLocks noGrp="1"/>
          </p:cNvSpPr>
          <p:nvPr>
            <p:ph type="title"/>
          </p:nvPr>
        </p:nvSpPr>
        <p:spPr>
          <a:xfrm>
            <a:off x="810498" y="273508"/>
            <a:ext cx="10515600" cy="1325563"/>
          </a:xfrm>
        </p:spPr>
        <p:txBody>
          <a:bodyPr/>
          <a:lstStyle/>
          <a:p>
            <a:r>
              <a:rPr lang="en-US" dirty="0"/>
              <a:t>First Pipeline Latency</a:t>
            </a:r>
          </a:p>
        </p:txBody>
      </p:sp>
      <p:pic>
        <p:nvPicPr>
          <p:cNvPr id="4" name="תמונה 31">
            <a:extLst>
              <a:ext uri="{FF2B5EF4-FFF2-40B4-BE49-F238E27FC236}">
                <a16:creationId xmlns:a16="http://schemas.microsoft.com/office/drawing/2014/main" id="{857F1FF5-4403-405B-A41A-ED6D76643074}"/>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1728211" y="1737714"/>
            <a:ext cx="8680173" cy="3382571"/>
          </a:xfrm>
          <a:prstGeom prst="rect">
            <a:avLst/>
          </a:prstGeom>
          <a:noFill/>
          <a:ln>
            <a:noFill/>
          </a:ln>
        </p:spPr>
      </p:pic>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0FB89A2E-A04E-4B9B-A7D5-B8B8791A2225}"/>
                  </a:ext>
                </a:extLst>
              </p:cNvPr>
              <p:cNvSpPr txBox="1">
                <a:spLocks/>
              </p:cNvSpPr>
              <p:nvPr/>
            </p:nvSpPr>
            <p:spPr>
              <a:xfrm>
                <a:off x="736071" y="5438317"/>
                <a:ext cx="10719857" cy="1146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i="1" smtClean="0"/>
                        <m:t>𝑙𝑎𝑡𝑒𝑛𝑐</m:t>
                      </m:r>
                      <m:sSub>
                        <m:sSubPr>
                          <m:ctrlPr>
                            <a:rPr lang="en-US" i="1"/>
                          </m:ctrlPr>
                        </m:sSubPr>
                        <m:e>
                          <m:r>
                            <a:rPr lang="en-US" i="1"/>
                            <m:t>𝑦</m:t>
                          </m:r>
                        </m:e>
                        <m:sub>
                          <m:r>
                            <a:rPr lang="en-US" i="1"/>
                            <m:t>𝑝𝑖𝑝𝑒</m:t>
                          </m:r>
                          <m:r>
                            <a:rPr lang="en-US" i="1"/>
                            <m:t>1</m:t>
                          </m:r>
                        </m:sub>
                      </m:sSub>
                      <m:r>
                        <a:rPr lang="en-US" i="1"/>
                        <m:t>=</m:t>
                      </m:r>
                      <m:r>
                        <a:rPr lang="en-US" i="1"/>
                        <m:t>3</m:t>
                      </m:r>
                      <m:r>
                        <a:rPr lang="en-US" i="1"/>
                        <m:t>+</m:t>
                      </m:r>
                      <m:d>
                        <m:dPr>
                          <m:ctrlPr>
                            <a:rPr lang="en-US" i="1"/>
                          </m:ctrlPr>
                        </m:dPr>
                        <m:e>
                          <m:r>
                            <a:rPr lang="en-US" i="1"/>
                            <m:t>𝑛𝑢𝑚𝑏𝑒𝑟</m:t>
                          </m:r>
                          <m:r>
                            <a:rPr lang="en-US" i="1"/>
                            <m:t> </m:t>
                          </m:r>
                          <m:r>
                            <a:rPr lang="en-US" i="1"/>
                            <m:t>𝑜𝑓</m:t>
                          </m:r>
                          <m:r>
                            <a:rPr lang="en-US" i="1"/>
                            <m:t> </m:t>
                          </m:r>
                          <m:r>
                            <a:rPr lang="en-US" i="1"/>
                            <m:t>𝑝𝑜𝑖𝑛𝑡𝑠</m:t>
                          </m:r>
                        </m:e>
                      </m:d>
                      <m:r>
                        <a:rPr lang="en-US" i="1"/>
                        <m:t>+</m:t>
                      </m:r>
                      <m:r>
                        <a:rPr lang="en-US" i="1"/>
                        <m:t>3</m:t>
                      </m:r>
                      <m:r>
                        <a:rPr lang="en-US" i="1"/>
                        <m:t>  [</m:t>
                      </m:r>
                      <m:r>
                        <a:rPr lang="en-US" i="1"/>
                        <m:t>𝑐𝑙𝑜𝑐𝑘</m:t>
                      </m:r>
                      <m:r>
                        <a:rPr lang="en-US" i="1"/>
                        <m:t> </m:t>
                      </m:r>
                      <m:r>
                        <a:rPr lang="en-US" i="1"/>
                        <m:t>𝑐𝑦𝑐𝑙𝑒𝑠</m:t>
                      </m:r>
                      <m:r>
                        <a:rPr lang="en-US" i="1"/>
                        <m:t>]</m:t>
                      </m:r>
                    </m:oMath>
                  </m:oMathPara>
                </a14:m>
                <a:endParaRPr lang="en-US" dirty="0"/>
              </a:p>
              <a:p>
                <a:pPr marL="0" indent="0">
                  <a:buFont typeface="Arial" panose="020B0604020202020204" pitchFamily="34" charset="0"/>
                  <a:buNone/>
                </a:pPr>
                <a:endParaRPr lang="en-US" dirty="0"/>
              </a:p>
            </p:txBody>
          </p:sp>
        </mc:Choice>
        <mc:Fallback>
          <p:sp>
            <p:nvSpPr>
              <p:cNvPr id="7" name="Content Placeholder 2">
                <a:extLst>
                  <a:ext uri="{FF2B5EF4-FFF2-40B4-BE49-F238E27FC236}">
                    <a16:creationId xmlns:a16="http://schemas.microsoft.com/office/drawing/2014/main" id="{0FB89A2E-A04E-4B9B-A7D5-B8B8791A2225}"/>
                  </a:ext>
                </a:extLst>
              </p:cNvPr>
              <p:cNvSpPr txBox="1">
                <a:spLocks noRot="1" noChangeAspect="1" noMove="1" noResize="1" noEditPoints="1" noAdjustHandles="1" noChangeArrowheads="1" noChangeShapeType="1" noTextEdit="1"/>
              </p:cNvSpPr>
              <p:nvPr/>
            </p:nvSpPr>
            <p:spPr>
              <a:xfrm>
                <a:off x="736071" y="5438317"/>
                <a:ext cx="10719857" cy="114617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2890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175841C0-4F8E-41BA-AF63-B983C98C91CF}"/>
                  </a:ext>
                </a:extLst>
              </p:cNvPr>
              <p:cNvSpPr>
                <a:spLocks noGrp="1"/>
              </p:cNvSpPr>
              <p:nvPr>
                <p:ph idx="1"/>
              </p:nvPr>
            </p:nvSpPr>
            <p:spPr>
              <a:xfrm>
                <a:off x="915202" y="2181760"/>
                <a:ext cx="10515600" cy="4351338"/>
              </a:xfrm>
            </p:spPr>
            <p:txBody>
              <a:bodyPr>
                <a:normAutofit/>
              </a:bodyPr>
              <a:lstStyle/>
              <a:p>
                <a:r>
                  <a:rPr lang="en-US" sz="2000" dirty="0"/>
                  <a:t>Three clock cycles are needed to fill this module pipeline.</a:t>
                </a:r>
              </a:p>
              <a:p>
                <a:r>
                  <a:rPr lang="en-US" sz="2000" dirty="0"/>
                  <a:t>After the pipeline is filled, every clock cycle a new point is classified.</a:t>
                </a:r>
              </a:p>
              <a:p>
                <a:r>
                  <a:rPr lang="en-US" sz="2000" dirty="0"/>
                  <a:t>So the throughput  is of one new point classification per cycle. </a:t>
                </a:r>
              </a:p>
              <a:p>
                <a:r>
                  <a:rPr lang="en-US" sz="2000" dirty="0"/>
                  <a:t>The bandwidth therefore can be calculated as the point size in Bytes per clock cycle.</a:t>
                </a:r>
              </a:p>
              <a:p>
                <a:r>
                  <a:rPr lang="en-US" sz="2000" dirty="0"/>
                  <a:t>For example, if the used clock has a 100 </a:t>
                </a:r>
                <a:r>
                  <a:rPr lang="en-US" sz="2000" dirty="0" err="1"/>
                  <a:t>Mhz</a:t>
                </a:r>
                <a:r>
                  <a:rPr lang="en-US" sz="2000" dirty="0"/>
                  <a:t> frequency, the block’s bandwidth is as described below:</a:t>
                </a:r>
              </a:p>
              <a:p>
                <a:pPr marL="0" indent="0">
                  <a:buNone/>
                </a:pPr>
                <a:r>
                  <a:rPr lang="en-US" sz="2000" dirty="0"/>
                  <a:t>	</a:t>
                </a:r>
                <a14:m>
                  <m:oMath xmlns:m="http://schemas.openxmlformats.org/officeDocument/2006/math">
                    <m:r>
                      <a:rPr lang="en-US" sz="2000" i="1">
                        <a:latin typeface="Cambria Math" panose="02040503050406030204" pitchFamily="18" charset="0"/>
                      </a:rPr>
                      <m:t>𝑏𝑎𝑛𝑑𝑤𝑖𝑑𝑡</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𝑝𝑖𝑝𝑒</m:t>
                        </m:r>
                        <m:r>
                          <a:rPr lang="en-US" sz="2000" i="1">
                            <a:latin typeface="Cambria Math" panose="02040503050406030204" pitchFamily="18" charset="0"/>
                          </a:rPr>
                          <m:t>1</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91</m:t>
                        </m:r>
                        <m:r>
                          <a:rPr lang="en-US" sz="2000" i="1">
                            <a:latin typeface="Cambria Math" panose="02040503050406030204" pitchFamily="18" charset="0"/>
                          </a:rPr>
                          <m:t>𝑏𝑖𝑡𝑠</m:t>
                        </m:r>
                      </m:num>
                      <m:den>
                        <m:r>
                          <a:rPr lang="en-US" sz="2000" i="1">
                            <a:latin typeface="Cambria Math" panose="02040503050406030204" pitchFamily="18" charset="0"/>
                          </a:rPr>
                          <m:t>5</m:t>
                        </m:r>
                        <m:r>
                          <a:rPr lang="en-US" sz="2000" i="1">
                            <a:latin typeface="Cambria Math" panose="02040503050406030204" pitchFamily="18" charset="0"/>
                          </a:rPr>
                          <m:t> </m:t>
                        </m:r>
                        <m:r>
                          <a:rPr lang="en-US" sz="2000" i="1">
                            <a:latin typeface="Cambria Math" panose="02040503050406030204" pitchFamily="18" charset="0"/>
                          </a:rPr>
                          <m:t>𝑛𝑠𝑒𝑐𝑠</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11</m:t>
                        </m:r>
                        <m:r>
                          <a:rPr lang="en-US" sz="2000" i="1">
                            <a:latin typeface="Cambria Math" panose="02040503050406030204" pitchFamily="18" charset="0"/>
                          </a:rPr>
                          <m:t>.</m:t>
                        </m:r>
                        <m:r>
                          <a:rPr lang="en-US" sz="2000" i="1">
                            <a:latin typeface="Cambria Math" panose="02040503050406030204" pitchFamily="18" charset="0"/>
                          </a:rPr>
                          <m:t>375</m:t>
                        </m:r>
                        <m:r>
                          <a:rPr lang="en-US" sz="2000" i="1">
                            <a:latin typeface="Cambria Math" panose="02040503050406030204" pitchFamily="18" charset="0"/>
                          </a:rPr>
                          <m:t> </m:t>
                        </m:r>
                        <m:r>
                          <a:rPr lang="en-US" sz="2000" i="1">
                            <a:latin typeface="Cambria Math" panose="02040503050406030204" pitchFamily="18" charset="0"/>
                          </a:rPr>
                          <m:t>𝐵𝑦𝑡𝑒𝑠</m:t>
                        </m:r>
                      </m:num>
                      <m:den>
                        <m:r>
                          <a:rPr lang="en-US" sz="2000" i="1">
                            <a:latin typeface="Cambria Math" panose="02040503050406030204" pitchFamily="18" charset="0"/>
                          </a:rPr>
                          <m:t>5</m:t>
                        </m:r>
                        <m:r>
                          <a:rPr lang="en-US" sz="2000" i="1">
                            <a:latin typeface="Cambria Math" panose="02040503050406030204" pitchFamily="18" charset="0"/>
                          </a:rPr>
                          <m:t> </m:t>
                        </m:r>
                        <m:r>
                          <a:rPr lang="en-US" sz="2000" i="1">
                            <a:latin typeface="Cambria Math" panose="02040503050406030204" pitchFamily="18" charset="0"/>
                          </a:rPr>
                          <m:t>𝑛𝑠𝑒𝑐𝑠</m:t>
                        </m:r>
                      </m:den>
                    </m:f>
                    <m:r>
                      <a:rPr lang="en-US" sz="2000" i="1">
                        <a:latin typeface="Cambria Math" panose="02040503050406030204" pitchFamily="18" charset="0"/>
                      </a:rPr>
                      <m:t>=</m:t>
                    </m:r>
                    <m:r>
                      <a:rPr lang="en-US" sz="2000" i="1">
                        <a:latin typeface="Cambria Math" panose="02040503050406030204" pitchFamily="18" charset="0"/>
                      </a:rPr>
                      <m:t>2</m:t>
                    </m:r>
                    <m:r>
                      <a:rPr lang="en-US" sz="2000" i="1">
                        <a:latin typeface="Cambria Math" panose="02040503050406030204" pitchFamily="18" charset="0"/>
                      </a:rPr>
                      <m:t>.</m:t>
                    </m:r>
                    <m:r>
                      <a:rPr lang="en-US" sz="2000" i="1">
                        <a:latin typeface="Cambria Math" panose="02040503050406030204" pitchFamily="18" charset="0"/>
                      </a:rPr>
                      <m:t>275</m:t>
                    </m:r>
                    <m:r>
                      <a:rPr lang="en-US" sz="2000" i="1">
                        <a:latin typeface="Cambria Math" panose="02040503050406030204" pitchFamily="18" charset="0"/>
                      </a:rPr>
                      <m:t> </m:t>
                    </m:r>
                    <m:d>
                      <m:dPr>
                        <m:begChr m:val="["/>
                        <m:endChr m:val="]"/>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𝑀𝐵</m:t>
                            </m:r>
                          </m:num>
                          <m:den>
                            <m:r>
                              <a:rPr lang="en-US" sz="2000" i="1">
                                <a:latin typeface="Cambria Math" panose="02040503050406030204" pitchFamily="18" charset="0"/>
                              </a:rPr>
                              <m:t>𝑠𝑒𝑐</m:t>
                            </m:r>
                          </m:den>
                        </m:f>
                      </m:e>
                    </m:d>
                    <m:r>
                      <a:rPr lang="en-US" sz="2000" i="1">
                        <a:latin typeface="Cambria Math" panose="02040503050406030204" pitchFamily="18" charset="0"/>
                      </a:rPr>
                      <m:t>  </m:t>
                    </m:r>
                  </m:oMath>
                </a14:m>
                <a:endParaRPr lang="en-US" sz="2000" dirty="0"/>
              </a:p>
              <a:p>
                <a:pPr marL="0" indent="0">
                  <a:buNone/>
                </a:pPr>
                <a:r>
                  <a:rPr lang="en-US" sz="2000" dirty="0"/>
                  <a:t> </a:t>
                </a:r>
              </a:p>
              <a:p>
                <a:endParaRPr lang="en-US" sz="2000" dirty="0"/>
              </a:p>
            </p:txBody>
          </p:sp>
        </mc:Choice>
        <mc:Fallback>
          <p:sp>
            <p:nvSpPr>
              <p:cNvPr id="3" name="מציין מיקום תוכן 2">
                <a:extLst>
                  <a:ext uri="{FF2B5EF4-FFF2-40B4-BE49-F238E27FC236}">
                    <a16:creationId xmlns:a16="http://schemas.microsoft.com/office/drawing/2014/main" id="{175841C0-4F8E-41BA-AF63-B983C98C91CF}"/>
                  </a:ext>
                </a:extLst>
              </p:cNvPr>
              <p:cNvSpPr>
                <a:spLocks noGrp="1" noRot="1" noChangeAspect="1" noMove="1" noResize="1" noEditPoints="1" noAdjustHandles="1" noChangeArrowheads="1" noChangeShapeType="1" noTextEdit="1"/>
              </p:cNvSpPr>
              <p:nvPr>
                <p:ph idx="1"/>
              </p:nvPr>
            </p:nvSpPr>
            <p:spPr>
              <a:xfrm>
                <a:off x="915202" y="2181760"/>
                <a:ext cx="10515600" cy="4351338"/>
              </a:xfrm>
              <a:blipFill>
                <a:blip r:embed="rId3"/>
                <a:stretch>
                  <a:fillRect l="-522" t="-154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BBE9E3DB-40AA-4002-83DE-6FEDE335605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First Pipeline Throughput</a:t>
            </a:r>
          </a:p>
        </p:txBody>
      </p:sp>
    </p:spTree>
    <p:extLst>
      <p:ext uri="{BB962C8B-B14F-4D97-AF65-F5344CB8AC3E}">
        <p14:creationId xmlns:p14="http://schemas.microsoft.com/office/powerpoint/2010/main" val="17614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0C07-F13E-42F5-B933-92F6337DB225}"/>
              </a:ext>
            </a:extLst>
          </p:cNvPr>
          <p:cNvSpPr>
            <a:spLocks noGrp="1"/>
          </p:cNvSpPr>
          <p:nvPr>
            <p:ph type="title"/>
          </p:nvPr>
        </p:nvSpPr>
        <p:spPr>
          <a:xfrm>
            <a:off x="649594" y="671206"/>
            <a:ext cx="11224906" cy="2001433"/>
          </a:xfrm>
        </p:spPr>
        <p:txBody>
          <a:bodyPr vert="horz" lIns="91440" tIns="45720" rIns="91440" bIns="45720" rtlCol="0" anchor="b">
            <a:normAutofit/>
          </a:bodyPr>
          <a:lstStyle/>
          <a:p>
            <a:r>
              <a:rPr lang="en-US" sz="6000" dirty="0"/>
              <a:t>Introduction to K means algorithm</a:t>
            </a:r>
            <a:br>
              <a:rPr lang="en-US" sz="6000" dirty="0"/>
            </a:br>
            <a:endParaRPr lang="en-US" sz="6000" dirty="0"/>
          </a:p>
        </p:txBody>
      </p:sp>
      <p:pic>
        <p:nvPicPr>
          <p:cNvPr id="1028" name="Picture 4" descr="Self Organizing Maps (SOM's) - K-Means Clustering (Refresher ...">
            <a:extLst>
              <a:ext uri="{FF2B5EF4-FFF2-40B4-BE49-F238E27FC236}">
                <a16:creationId xmlns:a16="http://schemas.microsoft.com/office/drawing/2014/main" id="{B9DCCAF6-A771-450F-A964-96CC1DAC6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2672639"/>
            <a:ext cx="8248650"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69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מציין מיקום תוכן 6" descr="תמונה שמכילה צילום מסך&#10;&#10;התיאור נוצר באופן אוטומטי">
            <a:extLst>
              <a:ext uri="{FF2B5EF4-FFF2-40B4-BE49-F238E27FC236}">
                <a16:creationId xmlns:a16="http://schemas.microsoft.com/office/drawing/2014/main" id="{518D7220-49DC-41A7-BC17-AD3D2E4198C0}"/>
              </a:ext>
            </a:extLst>
          </p:cNvPr>
          <p:cNvPicPr>
            <a:picLocks noGrp="1" noChangeAspect="1"/>
          </p:cNvPicPr>
          <p:nvPr>
            <p:ph idx="1"/>
          </p:nvPr>
        </p:nvPicPr>
        <p:blipFill>
          <a:blip r:embed="rId3"/>
          <a:stretch>
            <a:fillRect/>
          </a:stretch>
        </p:blipFill>
        <p:spPr>
          <a:xfrm>
            <a:off x="1369845" y="2196933"/>
            <a:ext cx="9757110" cy="3024497"/>
          </a:xfrm>
        </p:spPr>
      </p:pic>
      <p:sp>
        <p:nvSpPr>
          <p:cNvPr id="8" name="Title 1">
            <a:extLst>
              <a:ext uri="{FF2B5EF4-FFF2-40B4-BE49-F238E27FC236}">
                <a16:creationId xmlns:a16="http://schemas.microsoft.com/office/drawing/2014/main" id="{1317F365-AFEB-4BA5-B5D8-47D361FA94BC}"/>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Second Pipeline Latency</a:t>
            </a:r>
          </a:p>
        </p:txBody>
      </p:sp>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4932DEF6-A245-4B42-A8F2-2583F59DEC7B}"/>
                  </a:ext>
                </a:extLst>
              </p:cNvPr>
              <p:cNvSpPr/>
              <p:nvPr/>
            </p:nvSpPr>
            <p:spPr>
              <a:xfrm>
                <a:off x="394710" y="5651312"/>
                <a:ext cx="11548533" cy="10205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m:t>𝑙𝑎𝑡𝑒𝑛𝑐</m:t>
                      </m:r>
                      <m:sSub>
                        <m:sSubPr>
                          <m:ctrlPr>
                            <a:rPr lang="en-US" sz="2800" i="1"/>
                          </m:ctrlPr>
                        </m:sSubPr>
                        <m:e>
                          <m:r>
                            <a:rPr lang="en-US" sz="2800" i="1"/>
                            <m:t>𝑦</m:t>
                          </m:r>
                        </m:e>
                        <m:sub>
                          <m:r>
                            <a:rPr lang="en-US" sz="2800" i="1"/>
                            <m:t>𝑝𝑖𝑝𝑒</m:t>
                          </m:r>
                          <m:r>
                            <a:rPr lang="en-US" sz="2800" i="1"/>
                            <m:t>2</m:t>
                          </m:r>
                        </m:sub>
                      </m:sSub>
                      <m:r>
                        <a:rPr lang="en-US" sz="2800" i="1"/>
                        <m:t>=</m:t>
                      </m:r>
                      <m:d>
                        <m:dPr>
                          <m:ctrlPr>
                            <a:rPr lang="en-US" sz="2800" i="1"/>
                          </m:ctrlPr>
                        </m:dPr>
                        <m:e>
                          <m:r>
                            <a:rPr lang="en-US" sz="2800" i="1"/>
                            <m:t>#</m:t>
                          </m:r>
                          <m:r>
                            <a:rPr lang="en-US" sz="2800" i="1"/>
                            <m:t>𝑐𝑒𝑛𝑡𝑟𝑜𝑖𝑑</m:t>
                          </m:r>
                        </m:e>
                      </m:d>
                      <m:r>
                        <a:rPr lang="en-US" sz="2800" i="1"/>
                        <m:t>∗</m:t>
                      </m:r>
                      <m:d>
                        <m:dPr>
                          <m:ctrlPr>
                            <a:rPr lang="en-US" sz="2800" i="1"/>
                          </m:ctrlPr>
                        </m:dPr>
                        <m:e>
                          <m:r>
                            <a:rPr lang="en-US" sz="2800" i="1"/>
                            <m:t>2</m:t>
                          </m:r>
                          <m:r>
                            <a:rPr lang="en-US" sz="2800" i="1"/>
                            <m:t>+</m:t>
                          </m:r>
                          <m:r>
                            <a:rPr lang="en-US" sz="2800" i="1"/>
                            <m:t>1</m:t>
                          </m:r>
                        </m:e>
                      </m:d>
                      <m:r>
                        <a:rPr lang="en-US" sz="2800" i="1"/>
                        <m:t>+</m:t>
                      </m:r>
                      <m:r>
                        <a:rPr lang="en-US" sz="2800" i="1"/>
                        <m:t>1</m:t>
                      </m:r>
                    </m:oMath>
                  </m:oMathPara>
                </a14:m>
                <a:endParaRPr lang="en-US" sz="2800" i="1" dirty="0"/>
              </a:p>
              <a:p>
                <a:pPr/>
                <a14:m>
                  <m:oMathPara xmlns:m="http://schemas.openxmlformats.org/officeDocument/2006/math">
                    <m:oMathParaPr>
                      <m:jc m:val="centerGroup"/>
                    </m:oMathParaPr>
                    <m:oMath xmlns:m="http://schemas.openxmlformats.org/officeDocument/2006/math">
                      <m:r>
                        <a:rPr lang="en-US" sz="2800" i="1"/>
                        <m:t>𝑙𝑎𝑡𝑒𝑛𝑐</m:t>
                      </m:r>
                      <m:sSub>
                        <m:sSubPr>
                          <m:ctrlPr>
                            <a:rPr lang="en-US" sz="2800" i="1"/>
                          </m:ctrlPr>
                        </m:sSubPr>
                        <m:e>
                          <m:r>
                            <a:rPr lang="en-US" sz="2800" i="1"/>
                            <m:t>𝑦</m:t>
                          </m:r>
                        </m:e>
                        <m:sub>
                          <m:r>
                            <a:rPr lang="en-US" sz="2800" i="1"/>
                            <m:t>𝑝𝑖𝑝𝑒</m:t>
                          </m:r>
                          <m:r>
                            <a:rPr lang="en-US" sz="2800" i="1"/>
                            <m:t>2</m:t>
                          </m:r>
                        </m:sub>
                      </m:sSub>
                      <m:r>
                        <a:rPr lang="en-US" sz="2800" i="1"/>
                        <m:t>=</m:t>
                      </m:r>
                      <m:r>
                        <a:rPr lang="en-US" sz="2800" i="1"/>
                        <m:t>8</m:t>
                      </m:r>
                      <m:r>
                        <a:rPr lang="en-US" sz="2800" i="1"/>
                        <m:t>∗</m:t>
                      </m:r>
                      <m:d>
                        <m:dPr>
                          <m:ctrlPr>
                            <a:rPr lang="en-US" sz="2800" i="1"/>
                          </m:ctrlPr>
                        </m:dPr>
                        <m:e>
                          <m:r>
                            <a:rPr lang="en-US" sz="2800" i="1"/>
                            <m:t>2</m:t>
                          </m:r>
                          <m:r>
                            <a:rPr lang="en-US" sz="2800" i="1"/>
                            <m:t>+</m:t>
                          </m:r>
                          <m:r>
                            <a:rPr lang="en-US" sz="2800" i="1"/>
                            <m:t>1</m:t>
                          </m:r>
                        </m:e>
                      </m:d>
                      <m:r>
                        <a:rPr lang="en-US" sz="2800" i="1"/>
                        <m:t>+</m:t>
                      </m:r>
                      <m:r>
                        <a:rPr lang="en-US" sz="2800" i="1"/>
                        <m:t>1</m:t>
                      </m:r>
                    </m:oMath>
                  </m:oMathPara>
                </a14:m>
                <a:endParaRPr lang="en-US" sz="2800" i="1" dirty="0"/>
              </a:p>
            </p:txBody>
          </p:sp>
        </mc:Choice>
        <mc:Fallback>
          <p:sp>
            <p:nvSpPr>
              <p:cNvPr id="2" name="Rectangle 1">
                <a:extLst>
                  <a:ext uri="{FF2B5EF4-FFF2-40B4-BE49-F238E27FC236}">
                    <a16:creationId xmlns:a16="http://schemas.microsoft.com/office/drawing/2014/main" id="{4932DEF6-A245-4B42-A8F2-2583F59DEC7B}"/>
                  </a:ext>
                </a:extLst>
              </p:cNvPr>
              <p:cNvSpPr>
                <a:spLocks noRot="1" noChangeAspect="1" noMove="1" noResize="1" noEditPoints="1" noAdjustHandles="1" noChangeArrowheads="1" noChangeShapeType="1" noTextEdit="1"/>
              </p:cNvSpPr>
              <p:nvPr/>
            </p:nvSpPr>
            <p:spPr>
              <a:xfrm>
                <a:off x="394710" y="5651312"/>
                <a:ext cx="11548533" cy="102053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6201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6F0AF664-E57A-4063-8EEC-693340368804}"/>
                  </a:ext>
                </a:extLst>
              </p:cNvPr>
              <p:cNvSpPr>
                <a:spLocks noGrp="1"/>
              </p:cNvSpPr>
              <p:nvPr>
                <p:ph idx="1"/>
              </p:nvPr>
            </p:nvSpPr>
            <p:spPr>
              <a:xfrm>
                <a:off x="838200" y="2355014"/>
                <a:ext cx="10515600" cy="4351338"/>
              </a:xfrm>
            </p:spPr>
            <p:txBody>
              <a:bodyPr>
                <a:normAutofit/>
              </a:bodyPr>
              <a:lstStyle/>
              <a:p>
                <a:r>
                  <a:rPr lang="en-US" sz="2000" dirty="0"/>
                  <a:t>Requires one clock cycle to be filled</a:t>
                </a:r>
              </a:p>
              <a:p>
                <a:r>
                  <a:rPr lang="en-US" sz="2000" dirty="0"/>
                  <a:t>Each clock cycle a new centroid is calculated </a:t>
                </a:r>
              </a:p>
              <a:p>
                <a:r>
                  <a:rPr lang="en-US" sz="2000" dirty="0"/>
                  <a:t>Previous cycle calculated centroid is checked for convergency</a:t>
                </a:r>
              </a:p>
              <a:p>
                <a:r>
                  <a:rPr lang="en-US" sz="2000" dirty="0"/>
                  <a:t>Throughput of one new centroid calculation and convergence check per cycle</a:t>
                </a:r>
              </a:p>
              <a:p>
                <a:r>
                  <a:rPr lang="en-US" sz="2000" dirty="0"/>
                  <a:t>The bandwidth therefore can be calculated as the centroid size in Bytes per clock cycle</a:t>
                </a:r>
              </a:p>
              <a:p>
                <a:r>
                  <a:rPr lang="en-US" sz="2000" dirty="0"/>
                  <a:t>For example, if the used clock has a 100 </a:t>
                </a:r>
                <a:r>
                  <a:rPr lang="en-US" sz="2000" dirty="0" err="1"/>
                  <a:t>Mhz</a:t>
                </a:r>
                <a:r>
                  <a:rPr lang="en-US" sz="2000" dirty="0"/>
                  <a:t> frequency, the block’s bandwidth is as described below</a:t>
                </a:r>
              </a:p>
              <a:p>
                <a:endParaRPr lang="en-US" sz="20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𝑏𝑎𝑛𝑑𝑤𝑖𝑑𝑡</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𝑝𝑖𝑝𝑒</m:t>
                          </m:r>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91</m:t>
                          </m:r>
                          <m:r>
                            <a:rPr lang="en-US" i="1">
                              <a:latin typeface="Cambria Math" panose="02040503050406030204" pitchFamily="18" charset="0"/>
                            </a:rPr>
                            <m:t>𝑏𝑖𝑡𝑠</m:t>
                          </m:r>
                        </m:num>
                        <m:den>
                          <m:r>
                            <a:rPr lang="en-US" i="1">
                              <a:latin typeface="Cambria Math" panose="02040503050406030204" pitchFamily="18" charset="0"/>
                            </a:rPr>
                            <m:t>5</m:t>
                          </m:r>
                          <m:r>
                            <a:rPr lang="en-US" i="1">
                              <a:latin typeface="Cambria Math" panose="02040503050406030204" pitchFamily="18" charset="0"/>
                            </a:rPr>
                            <m:t> </m:t>
                          </m:r>
                          <m:r>
                            <a:rPr lang="en-US" i="1">
                              <a:latin typeface="Cambria Math" panose="02040503050406030204" pitchFamily="18" charset="0"/>
                            </a:rPr>
                            <m:t>𝑛𝑠𝑒𝑐𝑠</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11</m:t>
                          </m:r>
                          <m:r>
                            <a:rPr lang="en-US" i="1">
                              <a:latin typeface="Cambria Math" panose="02040503050406030204" pitchFamily="18" charset="0"/>
                            </a:rPr>
                            <m:t>.</m:t>
                          </m:r>
                          <m:r>
                            <a:rPr lang="en-US" i="1">
                              <a:latin typeface="Cambria Math" panose="02040503050406030204" pitchFamily="18" charset="0"/>
                            </a:rPr>
                            <m:t>375</m:t>
                          </m:r>
                          <m:r>
                            <a:rPr lang="en-US" i="1">
                              <a:latin typeface="Cambria Math" panose="02040503050406030204" pitchFamily="18" charset="0"/>
                            </a:rPr>
                            <m:t> </m:t>
                          </m:r>
                          <m:r>
                            <a:rPr lang="en-US" i="1">
                              <a:latin typeface="Cambria Math" panose="02040503050406030204" pitchFamily="18" charset="0"/>
                            </a:rPr>
                            <m:t>𝐵𝑦𝑡𝑒𝑠</m:t>
                          </m:r>
                        </m:num>
                        <m:den>
                          <m:r>
                            <a:rPr lang="en-US" i="1">
                              <a:latin typeface="Cambria Math" panose="02040503050406030204" pitchFamily="18" charset="0"/>
                            </a:rPr>
                            <m:t>5</m:t>
                          </m:r>
                          <m:r>
                            <a:rPr lang="en-US" i="1">
                              <a:latin typeface="Cambria Math" panose="02040503050406030204" pitchFamily="18" charset="0"/>
                            </a:rPr>
                            <m:t> </m:t>
                          </m:r>
                          <m:r>
                            <a:rPr lang="en-US" i="1">
                              <a:latin typeface="Cambria Math" panose="02040503050406030204" pitchFamily="18" charset="0"/>
                            </a:rPr>
                            <m:t>𝑛𝑠𝑒𝑐𝑠</m:t>
                          </m:r>
                        </m:den>
                      </m:f>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275</m:t>
                      </m:r>
                      <m:r>
                        <a:rPr lang="en-US" i="1">
                          <a:latin typeface="Cambria Math" panose="02040503050406030204" pitchFamily="18" charset="0"/>
                        </a:rPr>
                        <m:t> </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𝑀𝐵</m:t>
                              </m:r>
                            </m:num>
                            <m:den>
                              <m:r>
                                <a:rPr lang="en-US" i="1">
                                  <a:latin typeface="Cambria Math" panose="02040503050406030204" pitchFamily="18" charset="0"/>
                                </a:rPr>
                                <m:t>𝑠𝑒𝑐</m:t>
                              </m:r>
                            </m:den>
                          </m:f>
                        </m:e>
                      </m:d>
                      <m:r>
                        <a:rPr lang="en-US" i="1">
                          <a:latin typeface="Cambria Math" panose="02040503050406030204" pitchFamily="18" charset="0"/>
                        </a:rPr>
                        <m:t>  </m:t>
                      </m:r>
                    </m:oMath>
                  </m:oMathPara>
                </a14:m>
                <a:endParaRPr lang="en-US" dirty="0"/>
              </a:p>
              <a:p>
                <a:pPr marL="0" indent="0">
                  <a:buNone/>
                </a:pPr>
                <a:endParaRPr lang="en-US" dirty="0"/>
              </a:p>
            </p:txBody>
          </p:sp>
        </mc:Choice>
        <mc:Fallback>
          <p:sp>
            <p:nvSpPr>
              <p:cNvPr id="3" name="מציין מיקום תוכן 2">
                <a:extLst>
                  <a:ext uri="{FF2B5EF4-FFF2-40B4-BE49-F238E27FC236}">
                    <a16:creationId xmlns:a16="http://schemas.microsoft.com/office/drawing/2014/main" id="{6F0AF664-E57A-4063-8EEC-693340368804}"/>
                  </a:ext>
                </a:extLst>
              </p:cNvPr>
              <p:cNvSpPr>
                <a:spLocks noGrp="1" noRot="1" noChangeAspect="1" noMove="1" noResize="1" noEditPoints="1" noAdjustHandles="1" noChangeArrowheads="1" noChangeShapeType="1" noTextEdit="1"/>
              </p:cNvSpPr>
              <p:nvPr>
                <p:ph idx="1"/>
              </p:nvPr>
            </p:nvSpPr>
            <p:spPr>
              <a:xfrm>
                <a:off x="838200" y="2355014"/>
                <a:ext cx="10515600" cy="4351338"/>
              </a:xfrm>
              <a:blipFill>
                <a:blip r:embed="rId3"/>
                <a:stretch>
                  <a:fillRect l="-522" t="-140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6E342090-51BC-462B-8876-2331A62FFAE0}"/>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Second Pipeline </a:t>
            </a:r>
            <a:r>
              <a:rPr lang="en-US" sz="4000" dirty="0"/>
              <a:t>Throughput</a:t>
            </a:r>
            <a:endParaRPr lang="en-US" dirty="0"/>
          </a:p>
        </p:txBody>
      </p:sp>
    </p:spTree>
    <p:extLst>
      <p:ext uri="{BB962C8B-B14F-4D97-AF65-F5344CB8AC3E}">
        <p14:creationId xmlns:p14="http://schemas.microsoft.com/office/powerpoint/2010/main" val="1490900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349D-B9D0-4893-A1BD-CD03D87C4F8E}"/>
              </a:ext>
            </a:extLst>
          </p:cNvPr>
          <p:cNvSpPr>
            <a:spLocks noGrp="1"/>
          </p:cNvSpPr>
          <p:nvPr>
            <p:ph type="title"/>
          </p:nvPr>
        </p:nvSpPr>
        <p:spPr/>
        <p:txBody>
          <a:bodyPr/>
          <a:lstStyle/>
          <a:p>
            <a:r>
              <a:rPr lang="en-US" dirty="0"/>
              <a:t>Total Pipeline Latency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891E25-192D-4FD9-B844-100B77AE9C62}"/>
                  </a:ext>
                </a:extLst>
              </p:cNvPr>
              <p:cNvSpPr>
                <a:spLocks noGrp="1"/>
              </p:cNvSpPr>
              <p:nvPr>
                <p:ph idx="1"/>
              </p:nvPr>
            </p:nvSpPr>
            <p:spPr>
              <a:xfrm>
                <a:off x="838200" y="2054225"/>
                <a:ext cx="10515600" cy="4351338"/>
              </a:xfrm>
            </p:spPr>
            <p:txBody>
              <a:bodyPr/>
              <a:lstStyle/>
              <a:p>
                <a:r>
                  <a:rPr lang="en-US" dirty="0"/>
                  <a:t>Finaly, one iteration of the algorithm latency results in:</a:t>
                </a:r>
              </a:p>
              <a:p>
                <a:pPr marL="0" indent="0">
                  <a:buNone/>
                </a:pPr>
                <a14:m>
                  <m:oMathPara xmlns:m="http://schemas.openxmlformats.org/officeDocument/2006/math">
                    <m:oMathParaPr>
                      <m:jc m:val="centerGroup"/>
                    </m:oMathParaPr>
                    <m:oMath xmlns:m="http://schemas.openxmlformats.org/officeDocument/2006/math">
                      <m:r>
                        <a:rPr lang="en-US" i="1"/>
                        <m:t>𝑙𝑎𝑡𝑒𝑛𝑐</m:t>
                      </m:r>
                      <m:sSub>
                        <m:sSubPr>
                          <m:ctrlPr>
                            <a:rPr lang="en-US" i="1"/>
                          </m:ctrlPr>
                        </m:sSubPr>
                        <m:e>
                          <m:r>
                            <a:rPr lang="en-US" i="1"/>
                            <m:t>𝑦</m:t>
                          </m:r>
                        </m:e>
                        <m:sub>
                          <m:r>
                            <a:rPr lang="en-US" i="1"/>
                            <m:t>𝑖𝑡𝑒𝑟𝑎𝑡𝑖𝑜𝑛</m:t>
                          </m:r>
                        </m:sub>
                      </m:sSub>
                      <m:r>
                        <a:rPr lang="en-US" i="1"/>
                        <m:t>=</m:t>
                      </m:r>
                      <m:r>
                        <a:rPr lang="en-US" i="1"/>
                        <m:t>𝑙𝑎𝑛𝑡𝑒𝑛𝑐</m:t>
                      </m:r>
                      <m:sSub>
                        <m:sSubPr>
                          <m:ctrlPr>
                            <a:rPr lang="en-US" i="1"/>
                          </m:ctrlPr>
                        </m:sSubPr>
                        <m:e>
                          <m:r>
                            <a:rPr lang="en-US" i="1"/>
                            <m:t>𝑦</m:t>
                          </m:r>
                        </m:e>
                        <m:sub>
                          <m:r>
                            <a:rPr lang="en-US" i="1"/>
                            <m:t>𝑝𝑖𝑝𝑒</m:t>
                          </m:r>
                          <m:r>
                            <a:rPr lang="en-US" i="1"/>
                            <m:t>1</m:t>
                          </m:r>
                        </m:sub>
                      </m:sSub>
                      <m:r>
                        <a:rPr lang="en-US" i="1"/>
                        <m:t>+</m:t>
                      </m:r>
                      <m:r>
                        <a:rPr lang="en-US" i="1"/>
                        <m:t>𝑙𝑎𝑡𝑒𝑛𝑐</m:t>
                      </m:r>
                      <m:sSub>
                        <m:sSubPr>
                          <m:ctrlPr>
                            <a:rPr lang="en-US" i="1"/>
                          </m:ctrlPr>
                        </m:sSubPr>
                        <m:e>
                          <m:r>
                            <a:rPr lang="en-US" i="1"/>
                            <m:t>𝑦</m:t>
                          </m:r>
                        </m:e>
                        <m:sub>
                          <m:r>
                            <a:rPr lang="en-US" i="1"/>
                            <m:t>𝑝𝑖𝑝𝑒</m:t>
                          </m:r>
                          <m:r>
                            <a:rPr lang="en-US" i="1"/>
                            <m:t>2</m:t>
                          </m:r>
                        </m:sub>
                      </m:sSub>
                      <m:r>
                        <a:rPr lang="en-US" i="1"/>
                        <m:t>= </m:t>
                      </m:r>
                      <m:r>
                        <a:rPr lang="en-US" i="1"/>
                        <m:t>3</m:t>
                      </m:r>
                      <m:r>
                        <a:rPr lang="en-US" i="1"/>
                        <m:t>+</m:t>
                      </m:r>
                      <m:d>
                        <m:dPr>
                          <m:ctrlPr>
                            <a:rPr lang="en-US" i="1"/>
                          </m:ctrlPr>
                        </m:dPr>
                        <m:e>
                          <m:r>
                            <a:rPr lang="en-US" i="1"/>
                            <m:t>𝑛𝑢𝑚𝑏𝑒𝑟</m:t>
                          </m:r>
                          <m:r>
                            <a:rPr lang="en-US" i="1"/>
                            <m:t> </m:t>
                          </m:r>
                          <m:r>
                            <a:rPr lang="en-US" i="1"/>
                            <m:t>𝑜𝑓</m:t>
                          </m:r>
                          <m:r>
                            <a:rPr lang="en-US" i="1"/>
                            <m:t> </m:t>
                          </m:r>
                          <m:r>
                            <a:rPr lang="en-US" i="1"/>
                            <m:t>𝑝𝑜𝑖𝑛𝑡𝑠</m:t>
                          </m:r>
                        </m:e>
                      </m:d>
                      <m:r>
                        <a:rPr lang="en-US" i="1"/>
                        <m:t>+</m:t>
                      </m:r>
                      <m:r>
                        <a:rPr lang="en-US" i="1"/>
                        <m:t>3</m:t>
                      </m:r>
                      <m:r>
                        <a:rPr lang="en-US" i="1"/>
                        <m:t>+</m:t>
                      </m:r>
                      <m:r>
                        <a:rPr lang="en-US" i="1"/>
                        <m:t>10</m:t>
                      </m:r>
                      <m:r>
                        <a:rPr lang="en-US" i="1"/>
                        <m:t>  </m:t>
                      </m:r>
                      <m:d>
                        <m:dPr>
                          <m:begChr m:val="["/>
                          <m:endChr m:val="]"/>
                          <m:ctrlPr>
                            <a:rPr lang="en-US" i="1"/>
                          </m:ctrlPr>
                        </m:dPr>
                        <m:e>
                          <m:r>
                            <a:rPr lang="en-US" i="1"/>
                            <m:t>𝑐𝑙𝑜𝑐𝑘</m:t>
                          </m:r>
                          <m:r>
                            <a:rPr lang="en-US" i="1"/>
                            <m:t> </m:t>
                          </m:r>
                          <m:r>
                            <a:rPr lang="en-US" i="1"/>
                            <m:t>𝑐𝑦𝑐𝑙𝑒𝑠</m:t>
                          </m:r>
                        </m:e>
                      </m:d>
                      <m:r>
                        <a:rPr lang="en-US" i="1"/>
                        <m:t>=</m:t>
                      </m:r>
                      <m:r>
                        <a:rPr lang="en-US" i="1"/>
                        <m:t>16</m:t>
                      </m:r>
                      <m:r>
                        <a:rPr lang="en-US" i="1"/>
                        <m:t>+</m:t>
                      </m:r>
                      <m:d>
                        <m:dPr>
                          <m:ctrlPr>
                            <a:rPr lang="en-US" i="1"/>
                          </m:ctrlPr>
                        </m:dPr>
                        <m:e>
                          <m:r>
                            <a:rPr lang="en-US" i="1"/>
                            <m:t>𝑛𝑢𝑚𝑏𝑒𝑟</m:t>
                          </m:r>
                          <m:r>
                            <a:rPr lang="en-US" i="1"/>
                            <m:t> </m:t>
                          </m:r>
                          <m:r>
                            <a:rPr lang="en-US" i="1"/>
                            <m:t>𝑜𝑓</m:t>
                          </m:r>
                          <m:r>
                            <a:rPr lang="en-US" i="1"/>
                            <m:t> </m:t>
                          </m:r>
                          <m:r>
                            <a:rPr lang="en-US" i="1"/>
                            <m:t>𝑝𝑜𝑖𝑛𝑡𝑠</m:t>
                          </m:r>
                        </m:e>
                      </m:d>
                      <m:r>
                        <a:rPr lang="en-US" i="1"/>
                        <m:t> [</m:t>
                      </m:r>
                      <m:r>
                        <a:rPr lang="en-US" i="1"/>
                        <m:t>𝑐𝑙𝑜𝑐𝑘</m:t>
                      </m:r>
                      <m:r>
                        <a:rPr lang="en-US" i="1"/>
                        <m:t> </m:t>
                      </m:r>
                      <m:r>
                        <a:rPr lang="en-US" i="1"/>
                        <m:t>𝑐𝑦𝑐𝑙𝑒𝑠</m:t>
                      </m:r>
                      <m:r>
                        <a:rPr lang="en-US" i="1"/>
                        <m:t>]</m:t>
                      </m:r>
                    </m:oMath>
                  </m:oMathPara>
                </a14:m>
                <a:br>
                  <a:rPr lang="en-US" b="0" dirty="0"/>
                </a:br>
                <a:br>
                  <a:rPr lang="en-US" b="0" dirty="0"/>
                </a:br>
                <a:endParaRPr lang="en-US" b="0" dirty="0"/>
              </a:p>
              <a:p>
                <a:r>
                  <a:rPr lang="en-US" dirty="0"/>
                  <a:t>The overall latency of the k means core will therefore be: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𝑡𝑜𝑡𝑎𝑙</m:t>
                          </m:r>
                        </m:sub>
                      </m:sSub>
                      <m:r>
                        <a:rPr lang="en-US" i="1">
                          <a:latin typeface="Cambria Math" panose="02040503050406030204" pitchFamily="18" charset="0"/>
                        </a:rPr>
                        <m:t>=</m:t>
                      </m:r>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𝑖𝑡𝑒𝑟𝑎𝑡𝑖𝑜𝑛</m:t>
                          </m:r>
                        </m:sub>
                      </m:sSub>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𝑖𝑡𝑒𝑟𝑎𝑡𝑖𝑜𝑛𝑠</m:t>
                      </m:r>
                      <m:r>
                        <a:rPr lang="en-US" b="0" i="1" smtClean="0">
                          <a:latin typeface="Cambria Math" panose="02040503050406030204" pitchFamily="18" charset="0"/>
                        </a:rPr>
                        <m:t>)</m:t>
                      </m:r>
                    </m:oMath>
                  </m:oMathPara>
                </a14:m>
                <a:endParaRPr lang="en-US" dirty="0"/>
              </a:p>
            </p:txBody>
          </p:sp>
        </mc:Choice>
        <mc:Fallback>
          <p:sp>
            <p:nvSpPr>
              <p:cNvPr id="3" name="Content Placeholder 2">
                <a:extLst>
                  <a:ext uri="{FF2B5EF4-FFF2-40B4-BE49-F238E27FC236}">
                    <a16:creationId xmlns:a16="http://schemas.microsoft.com/office/drawing/2014/main" id="{13891E25-192D-4FD9-B844-100B77AE9C62}"/>
                  </a:ext>
                </a:extLst>
              </p:cNvPr>
              <p:cNvSpPr>
                <a:spLocks noGrp="1" noRot="1" noChangeAspect="1" noMove="1" noResize="1" noEditPoints="1" noAdjustHandles="1" noChangeArrowheads="1" noChangeShapeType="1" noTextEdit="1"/>
              </p:cNvSpPr>
              <p:nvPr>
                <p:ph idx="1"/>
              </p:nvPr>
            </p:nvSpPr>
            <p:spPr>
              <a:xfrm>
                <a:off x="838200" y="2054225"/>
                <a:ext cx="10515600" cy="4351338"/>
              </a:xfrm>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1324947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06A3-771F-4975-B135-4693F32E4209}"/>
              </a:ext>
            </a:extLst>
          </p:cNvPr>
          <p:cNvSpPr>
            <a:spLocks noGrp="1"/>
          </p:cNvSpPr>
          <p:nvPr>
            <p:ph type="title"/>
          </p:nvPr>
        </p:nvSpPr>
        <p:spPr>
          <a:xfrm>
            <a:off x="507252" y="1285082"/>
            <a:ext cx="4932742" cy="4287836"/>
          </a:xfrm>
        </p:spPr>
        <p:txBody>
          <a:bodyPr vert="horz" lIns="91440" tIns="45720" rIns="91440" bIns="45720" rtlCol="0" anchor="ctr">
            <a:normAutofit/>
          </a:bodyPr>
          <a:lstStyle/>
          <a:p>
            <a:pPr algn="r"/>
            <a:r>
              <a:rPr lang="en-US" sz="6000" dirty="0"/>
              <a:t>Verification</a:t>
            </a:r>
          </a:p>
        </p:txBody>
      </p:sp>
      <p:pic>
        <p:nvPicPr>
          <p:cNvPr id="3074" name="Picture 2" descr="Verification seminar – Last “Control” session before summer break ...">
            <a:extLst>
              <a:ext uri="{FF2B5EF4-FFF2-40B4-BE49-F238E27FC236}">
                <a16:creationId xmlns:a16="http://schemas.microsoft.com/office/drawing/2014/main" id="{EAE4DD21-16E4-4486-8980-492C3EC23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761" y="1885950"/>
            <a:ext cx="387667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847662"/>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FFF6-B2BC-4CDC-9316-3D9BC7CBD12C}"/>
              </a:ext>
            </a:extLst>
          </p:cNvPr>
          <p:cNvSpPr>
            <a:spLocks noGrp="1"/>
          </p:cNvSpPr>
          <p:nvPr>
            <p:ph type="title"/>
          </p:nvPr>
        </p:nvSpPr>
        <p:spPr>
          <a:xfrm>
            <a:off x="838200" y="220746"/>
            <a:ext cx="10515600" cy="1325563"/>
          </a:xfrm>
        </p:spPr>
        <p:txBody>
          <a:bodyPr/>
          <a:lstStyle/>
          <a:p>
            <a:r>
              <a:rPr lang="en-US" dirty="0"/>
              <a:t>Zero order verification</a:t>
            </a:r>
          </a:p>
        </p:txBody>
      </p:sp>
      <p:sp>
        <p:nvSpPr>
          <p:cNvPr id="3" name="Content Placeholder 2">
            <a:extLst>
              <a:ext uri="{FF2B5EF4-FFF2-40B4-BE49-F238E27FC236}">
                <a16:creationId xmlns:a16="http://schemas.microsoft.com/office/drawing/2014/main" id="{47A92B7C-028D-4EB4-A692-CFBFA57C1BE0}"/>
              </a:ext>
            </a:extLst>
          </p:cNvPr>
          <p:cNvSpPr>
            <a:spLocks noGrp="1"/>
          </p:cNvSpPr>
          <p:nvPr>
            <p:ph idx="1"/>
          </p:nvPr>
        </p:nvSpPr>
        <p:spPr>
          <a:xfrm>
            <a:off x="838200" y="1546309"/>
            <a:ext cx="8859253" cy="2147386"/>
          </a:xfrm>
        </p:spPr>
        <p:txBody>
          <a:bodyPr>
            <a:normAutofit/>
          </a:bodyPr>
          <a:lstStyle/>
          <a:p>
            <a:r>
              <a:rPr lang="en-US" sz="2000" dirty="0"/>
              <a:t>The testbench below made in order to verify the implementation of the design.</a:t>
            </a:r>
          </a:p>
          <a:p>
            <a:r>
              <a:rPr lang="en-US" sz="2000" dirty="0"/>
              <a:t>Its structure shown below, and it is composed by:</a:t>
            </a:r>
          </a:p>
          <a:p>
            <a:pPr lvl="1"/>
            <a:r>
              <a:rPr lang="en-US" sz="1600" dirty="0"/>
              <a:t> Instantiation of the K means TOP (The verified DUT).</a:t>
            </a:r>
          </a:p>
          <a:p>
            <a:pPr lvl="1"/>
            <a:r>
              <a:rPr lang="en-US" sz="1600" dirty="0"/>
              <a:t>Clock generator.</a:t>
            </a:r>
          </a:p>
          <a:p>
            <a:pPr lvl="1"/>
            <a:r>
              <a:rPr lang="en-US" sz="1600" dirty="0"/>
              <a:t>Stimulus generator</a:t>
            </a:r>
          </a:p>
          <a:p>
            <a:pPr lvl="1"/>
            <a:r>
              <a:rPr lang="en-US" sz="1600" dirty="0"/>
              <a:t>Driver.</a:t>
            </a:r>
          </a:p>
        </p:txBody>
      </p:sp>
      <p:pic>
        <p:nvPicPr>
          <p:cNvPr id="5" name="Picture 4">
            <a:extLst>
              <a:ext uri="{FF2B5EF4-FFF2-40B4-BE49-F238E27FC236}">
                <a16:creationId xmlns:a16="http://schemas.microsoft.com/office/drawing/2014/main" id="{69682ED2-D179-45A2-A58A-E4DE03202DA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67826" y="3031958"/>
            <a:ext cx="5578642" cy="3364665"/>
          </a:xfrm>
          <a:prstGeom prst="rect">
            <a:avLst/>
          </a:prstGeom>
          <a:noFill/>
          <a:ln>
            <a:noFill/>
          </a:ln>
        </p:spPr>
      </p:pic>
    </p:spTree>
    <p:extLst>
      <p:ext uri="{BB962C8B-B14F-4D97-AF65-F5344CB8AC3E}">
        <p14:creationId xmlns:p14="http://schemas.microsoft.com/office/powerpoint/2010/main" val="984040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FFF6-B2BC-4CDC-9316-3D9BC7CBD12C}"/>
              </a:ext>
            </a:extLst>
          </p:cNvPr>
          <p:cNvSpPr>
            <a:spLocks noGrp="1"/>
          </p:cNvSpPr>
          <p:nvPr>
            <p:ph type="title"/>
          </p:nvPr>
        </p:nvSpPr>
        <p:spPr/>
        <p:txBody>
          <a:bodyPr/>
          <a:lstStyle/>
          <a:p>
            <a:r>
              <a:rPr lang="en-US" dirty="0"/>
              <a:t>Zero order verification – test bench</a:t>
            </a:r>
          </a:p>
        </p:txBody>
      </p:sp>
      <p:sp>
        <p:nvSpPr>
          <p:cNvPr id="3" name="Content Placeholder 2">
            <a:extLst>
              <a:ext uri="{FF2B5EF4-FFF2-40B4-BE49-F238E27FC236}">
                <a16:creationId xmlns:a16="http://schemas.microsoft.com/office/drawing/2014/main" id="{47A92B7C-028D-4EB4-A692-CFBFA57C1BE0}"/>
              </a:ext>
            </a:extLst>
          </p:cNvPr>
          <p:cNvSpPr>
            <a:spLocks noGrp="1"/>
          </p:cNvSpPr>
          <p:nvPr>
            <p:ph idx="1"/>
          </p:nvPr>
        </p:nvSpPr>
        <p:spPr>
          <a:xfrm>
            <a:off x="838200" y="1690688"/>
            <a:ext cx="9905999" cy="1478570"/>
          </a:xfrm>
        </p:spPr>
        <p:txBody>
          <a:bodyPr>
            <a:normAutofit/>
          </a:bodyPr>
          <a:lstStyle/>
          <a:p>
            <a:r>
              <a:rPr lang="en-US" sz="1800" dirty="0"/>
              <a:t>Two actual tests were implemented in the described testbench:</a:t>
            </a:r>
          </a:p>
        </p:txBody>
      </p:sp>
      <p:graphicFrame>
        <p:nvGraphicFramePr>
          <p:cNvPr id="6" name="טבלה 6">
            <a:extLst>
              <a:ext uri="{FF2B5EF4-FFF2-40B4-BE49-F238E27FC236}">
                <a16:creationId xmlns:a16="http://schemas.microsoft.com/office/drawing/2014/main" id="{116BE6EA-D394-4B0A-8024-F1F77EEBDE3E}"/>
              </a:ext>
            </a:extLst>
          </p:cNvPr>
          <p:cNvGraphicFramePr>
            <a:graphicFrameLocks noGrp="1"/>
          </p:cNvGraphicFramePr>
          <p:nvPr>
            <p:extLst>
              <p:ext uri="{D42A27DB-BD31-4B8C-83A1-F6EECF244321}">
                <p14:modId xmlns:p14="http://schemas.microsoft.com/office/powerpoint/2010/main" val="62549601"/>
              </p:ext>
            </p:extLst>
          </p:nvPr>
        </p:nvGraphicFramePr>
        <p:xfrm>
          <a:off x="935933" y="2470395"/>
          <a:ext cx="8915401" cy="2948661"/>
        </p:xfrm>
        <a:graphic>
          <a:graphicData uri="http://schemas.openxmlformats.org/drawingml/2006/table">
            <a:tbl>
              <a:tblPr rtl="1" firstRow="1" bandRow="1">
                <a:tableStyleId>{5C22544A-7EE6-4342-B048-85BDC9FD1C3A}</a:tableStyleId>
              </a:tblPr>
              <a:tblGrid>
                <a:gridCol w="5544266">
                  <a:extLst>
                    <a:ext uri="{9D8B030D-6E8A-4147-A177-3AD203B41FA5}">
                      <a16:colId xmlns:a16="http://schemas.microsoft.com/office/drawing/2014/main" val="4106540768"/>
                    </a:ext>
                  </a:extLst>
                </a:gridCol>
                <a:gridCol w="3371135">
                  <a:extLst>
                    <a:ext uri="{9D8B030D-6E8A-4147-A177-3AD203B41FA5}">
                      <a16:colId xmlns:a16="http://schemas.microsoft.com/office/drawing/2014/main" val="4262571"/>
                    </a:ext>
                  </a:extLst>
                </a:gridCol>
              </a:tblGrid>
              <a:tr h="458091">
                <a:tc>
                  <a:txBody>
                    <a:bodyPr/>
                    <a:lstStyle/>
                    <a:p>
                      <a:pPr rtl="1"/>
                      <a:r>
                        <a:rPr lang="en-US" dirty="0"/>
                        <a:t>Description</a:t>
                      </a:r>
                      <a:endParaRPr lang="he-IL" dirty="0"/>
                    </a:p>
                  </a:txBody>
                  <a:tcPr/>
                </a:tc>
                <a:tc>
                  <a:txBody>
                    <a:bodyPr/>
                    <a:lstStyle/>
                    <a:p>
                      <a:pPr rtl="1"/>
                      <a:r>
                        <a:rPr lang="en-US" dirty="0"/>
                        <a:t>Test Bench Type</a:t>
                      </a:r>
                      <a:endParaRPr lang="he-IL" dirty="0"/>
                    </a:p>
                  </a:txBody>
                  <a:tcPr/>
                </a:tc>
                <a:extLst>
                  <a:ext uri="{0D108BD9-81ED-4DB2-BD59-A6C34878D82A}">
                    <a16:rowId xmlns:a16="http://schemas.microsoft.com/office/drawing/2014/main" val="1369734788"/>
                  </a:ext>
                </a:extLst>
              </a:tr>
              <a:tr h="1245285">
                <a:tc>
                  <a:txBody>
                    <a:bodyPr/>
                    <a:lstStyle/>
                    <a:p>
                      <a:pPr lvl="0"/>
                      <a:r>
                        <a:rPr lang="en-US" sz="1800" dirty="0"/>
                        <a:t>Verify the functionality of the k means top module, with a simple example.</a:t>
                      </a:r>
                    </a:p>
                  </a:txBody>
                  <a:tcPr/>
                </a:tc>
                <a:tc>
                  <a:txBody>
                    <a:bodyPr/>
                    <a:lstStyle/>
                    <a:p>
                      <a:pPr rtl="1"/>
                      <a:r>
                        <a:rPr lang="en-US" dirty="0"/>
                        <a:t>Sanity</a:t>
                      </a:r>
                      <a:endParaRPr lang="he-IL" dirty="0"/>
                    </a:p>
                  </a:txBody>
                  <a:tcPr/>
                </a:tc>
                <a:extLst>
                  <a:ext uri="{0D108BD9-81ED-4DB2-BD59-A6C34878D82A}">
                    <a16:rowId xmlns:a16="http://schemas.microsoft.com/office/drawing/2014/main" val="4199008185"/>
                  </a:ext>
                </a:extLst>
              </a:tr>
              <a:tr h="1245285">
                <a:tc>
                  <a:txBody>
                    <a:bodyPr/>
                    <a:lstStyle/>
                    <a:p>
                      <a:pPr lvl="0"/>
                      <a:r>
                        <a:rPr lang="en-US" sz="1800" dirty="0"/>
                        <a:t>Verify the case that k means top module should not change the initial centroid values because they are the same as the data points, therefore being the expected final centroid values. </a:t>
                      </a:r>
                    </a:p>
                  </a:txBody>
                  <a:tcPr/>
                </a:tc>
                <a:tc>
                  <a:txBody>
                    <a:bodyPr/>
                    <a:lstStyle/>
                    <a:p>
                      <a:pPr rtl="1"/>
                      <a:r>
                        <a:rPr lang="en-US" dirty="0"/>
                        <a:t>Do Nothing </a:t>
                      </a:r>
                      <a:endParaRPr lang="he-IL" dirty="0"/>
                    </a:p>
                  </a:txBody>
                  <a:tcPr/>
                </a:tc>
                <a:extLst>
                  <a:ext uri="{0D108BD9-81ED-4DB2-BD59-A6C34878D82A}">
                    <a16:rowId xmlns:a16="http://schemas.microsoft.com/office/drawing/2014/main" val="4143138376"/>
                  </a:ext>
                </a:extLst>
              </a:tr>
            </a:tbl>
          </a:graphicData>
        </a:graphic>
      </p:graphicFrame>
    </p:spTree>
    <p:extLst>
      <p:ext uri="{BB962C8B-B14F-4D97-AF65-F5344CB8AC3E}">
        <p14:creationId xmlns:p14="http://schemas.microsoft.com/office/powerpoint/2010/main" val="1269869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EF95-0F62-4255-BF61-A4F5CE49CB27}"/>
              </a:ext>
            </a:extLst>
          </p:cNvPr>
          <p:cNvSpPr>
            <a:spLocks noGrp="1"/>
          </p:cNvSpPr>
          <p:nvPr>
            <p:ph type="title"/>
          </p:nvPr>
        </p:nvSpPr>
        <p:spPr/>
        <p:txBody>
          <a:bodyPr/>
          <a:lstStyle/>
          <a:p>
            <a:r>
              <a:rPr lang="en-US" dirty="0"/>
              <a:t>Zero order verification Results</a:t>
            </a:r>
            <a:br>
              <a:rPr lang="en-US" dirty="0"/>
            </a:br>
            <a:r>
              <a:rPr lang="en-US" sz="3800" dirty="0"/>
              <a:t>“Sanity Check”</a:t>
            </a:r>
          </a:p>
        </p:txBody>
      </p:sp>
      <p:sp>
        <p:nvSpPr>
          <p:cNvPr id="4" name="Content Placeholder 3">
            <a:extLst>
              <a:ext uri="{FF2B5EF4-FFF2-40B4-BE49-F238E27FC236}">
                <a16:creationId xmlns:a16="http://schemas.microsoft.com/office/drawing/2014/main" id="{FFFC49F7-8078-4CDC-B40B-A1BC4B428FBA}"/>
              </a:ext>
            </a:extLst>
          </p:cNvPr>
          <p:cNvSpPr>
            <a:spLocks noGrp="1"/>
          </p:cNvSpPr>
          <p:nvPr>
            <p:ph sz="half" idx="1"/>
          </p:nvPr>
        </p:nvSpPr>
        <p:spPr>
          <a:xfrm>
            <a:off x="838200" y="1769144"/>
            <a:ext cx="5181600" cy="4351338"/>
          </a:xfrm>
        </p:spPr>
        <p:txBody>
          <a:bodyPr>
            <a:normAutofit fontScale="77500" lnSpcReduction="20000"/>
          </a:bodyPr>
          <a:lstStyle/>
          <a:p>
            <a:r>
              <a:rPr lang="en-US" dirty="0"/>
              <a:t>The main parts of the IP functionality were:</a:t>
            </a:r>
            <a:br>
              <a:rPr lang="en-US" dirty="0"/>
            </a:br>
            <a:endParaRPr lang="en-US" dirty="0"/>
          </a:p>
          <a:p>
            <a:pPr lvl="1"/>
            <a:r>
              <a:rPr lang="en-US" dirty="0"/>
              <a:t>Configures registers in the </a:t>
            </a:r>
            <a:r>
              <a:rPr lang="en-US" dirty="0" err="1"/>
              <a:t>RegisterFile</a:t>
            </a:r>
            <a:r>
              <a:rPr lang="en-US" dirty="0"/>
              <a:t> block, such as centroid’s and RAM info related centroids.</a:t>
            </a:r>
            <a:br>
              <a:rPr lang="en-US" dirty="0"/>
            </a:br>
            <a:endParaRPr lang="en-US" dirty="0"/>
          </a:p>
          <a:p>
            <a:pPr lvl="1"/>
            <a:r>
              <a:rPr lang="en-US" dirty="0"/>
              <a:t>Write the data point to the RAM via indirect access.</a:t>
            </a:r>
            <a:br>
              <a:rPr lang="en-US" dirty="0"/>
            </a:br>
            <a:endParaRPr lang="en-US" dirty="0"/>
          </a:p>
          <a:p>
            <a:pPr lvl="1"/>
            <a:r>
              <a:rPr lang="en-US" dirty="0"/>
              <a:t>Algorithm calculation:</a:t>
            </a:r>
          </a:p>
          <a:p>
            <a:pPr lvl="2"/>
            <a:r>
              <a:rPr lang="en-US" dirty="0"/>
              <a:t>centroid registers, accumulators and accumulator counters can be seen changing with the progress of the algorithm.</a:t>
            </a:r>
          </a:p>
          <a:p>
            <a:pPr lvl="2"/>
            <a:r>
              <a:rPr lang="en-US" dirty="0"/>
              <a:t>The “Has converged” signal was marked in its rising edge, meaning the algorithm has reached convergence.</a:t>
            </a:r>
          </a:p>
          <a:p>
            <a:pPr lvl="2"/>
            <a:r>
              <a:rPr lang="en-US" dirty="0"/>
              <a:t>Afterwards, the “interrupt” signal was marked in its rising edge.</a:t>
            </a:r>
          </a:p>
          <a:p>
            <a:endParaRPr lang="en-US" dirty="0"/>
          </a:p>
        </p:txBody>
      </p:sp>
      <p:pic>
        <p:nvPicPr>
          <p:cNvPr id="7" name="Content Placeholder 6">
            <a:extLst>
              <a:ext uri="{FF2B5EF4-FFF2-40B4-BE49-F238E27FC236}">
                <a16:creationId xmlns:a16="http://schemas.microsoft.com/office/drawing/2014/main" id="{34103096-7AD2-4BF3-BB68-CFEF406A5183}"/>
              </a:ext>
            </a:extLst>
          </p:cNvPr>
          <p:cNvPicPr>
            <a:picLocks noGrp="1"/>
          </p:cNvPicPr>
          <p:nvPr>
            <p:ph sz="half" idx="2"/>
          </p:nvPr>
        </p:nvPicPr>
        <p:blipFill>
          <a:blip r:embed="rId3"/>
          <a:stretch>
            <a:fillRect/>
          </a:stretch>
        </p:blipFill>
        <p:spPr>
          <a:xfrm>
            <a:off x="6364708" y="1690688"/>
            <a:ext cx="5588391" cy="3851179"/>
          </a:xfrm>
          <a:prstGeom prst="rect">
            <a:avLst/>
          </a:prstGeom>
        </p:spPr>
      </p:pic>
    </p:spTree>
    <p:extLst>
      <p:ext uri="{BB962C8B-B14F-4D97-AF65-F5344CB8AC3E}">
        <p14:creationId xmlns:p14="http://schemas.microsoft.com/office/powerpoint/2010/main" val="1082184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FFC49F7-8078-4CDC-B40B-A1BC4B428FBA}"/>
              </a:ext>
            </a:extLst>
          </p:cNvPr>
          <p:cNvSpPr>
            <a:spLocks noGrp="1"/>
          </p:cNvSpPr>
          <p:nvPr>
            <p:ph sz="half" idx="1"/>
          </p:nvPr>
        </p:nvSpPr>
        <p:spPr>
          <a:xfrm>
            <a:off x="762000" y="2355015"/>
            <a:ext cx="5181600" cy="2447992"/>
          </a:xfrm>
        </p:spPr>
        <p:txBody>
          <a:bodyPr>
            <a:normAutofit/>
          </a:bodyPr>
          <a:lstStyle/>
          <a:p>
            <a:r>
              <a:rPr lang="en-US" sz="2000" dirty="0"/>
              <a:t>The test passed successfully.</a:t>
            </a:r>
            <a:br>
              <a:rPr lang="en-US" sz="2000" dirty="0"/>
            </a:br>
            <a:endParaRPr lang="en-US" sz="2000" dirty="0"/>
          </a:p>
          <a:p>
            <a:r>
              <a:rPr lang="en-US" sz="2000" dirty="0"/>
              <a:t>It compares at its first iteration the initial centroid values with the calculated ones and concludes the algorithm has converged.</a:t>
            </a:r>
          </a:p>
        </p:txBody>
      </p:sp>
      <p:pic>
        <p:nvPicPr>
          <p:cNvPr id="9" name="Picture 8">
            <a:extLst>
              <a:ext uri="{FF2B5EF4-FFF2-40B4-BE49-F238E27FC236}">
                <a16:creationId xmlns:a16="http://schemas.microsoft.com/office/drawing/2014/main" id="{FCB3A9EC-8736-429A-9AEB-7C54FEB43F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29550" y="1583645"/>
            <a:ext cx="5743135" cy="3990731"/>
          </a:xfrm>
          <a:prstGeom prst="rect">
            <a:avLst/>
          </a:prstGeom>
          <a:noFill/>
          <a:ln>
            <a:noFill/>
          </a:ln>
        </p:spPr>
      </p:pic>
      <p:sp>
        <p:nvSpPr>
          <p:cNvPr id="6" name="Title 1">
            <a:extLst>
              <a:ext uri="{FF2B5EF4-FFF2-40B4-BE49-F238E27FC236}">
                <a16:creationId xmlns:a16="http://schemas.microsoft.com/office/drawing/2014/main" id="{70CBF4E6-9F23-4087-9F1C-73BFC8D052D0}"/>
              </a:ext>
            </a:extLst>
          </p:cNvPr>
          <p:cNvSpPr txBox="1">
            <a:spLocks/>
          </p:cNvSpPr>
          <p:nvPr/>
        </p:nvSpPr>
        <p:spPr>
          <a:xfrm>
            <a:off x="952901" y="462013"/>
            <a:ext cx="10553299" cy="1381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Zero order verification Results</a:t>
            </a:r>
            <a:br>
              <a:rPr lang="en-US" dirty="0"/>
            </a:br>
            <a:r>
              <a:rPr lang="en-US" sz="4000" dirty="0"/>
              <a:t>“Do nothing test”</a:t>
            </a:r>
            <a:endParaRPr lang="en-US" sz="3800" dirty="0"/>
          </a:p>
        </p:txBody>
      </p:sp>
    </p:spTree>
    <p:extLst>
      <p:ext uri="{BB962C8B-B14F-4D97-AF65-F5344CB8AC3E}">
        <p14:creationId xmlns:p14="http://schemas.microsoft.com/office/powerpoint/2010/main" val="39770152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5170-696D-4B00-AADC-A82C7219BA2A}"/>
              </a:ext>
            </a:extLst>
          </p:cNvPr>
          <p:cNvSpPr>
            <a:spLocks noGrp="1"/>
          </p:cNvSpPr>
          <p:nvPr>
            <p:ph type="title"/>
          </p:nvPr>
        </p:nvSpPr>
        <p:spPr/>
        <p:txBody>
          <a:bodyPr/>
          <a:lstStyle/>
          <a:p>
            <a:r>
              <a:rPr lang="en-US" dirty="0"/>
              <a:t>Synthesis and Results</a:t>
            </a:r>
          </a:p>
        </p:txBody>
      </p:sp>
      <p:sp>
        <p:nvSpPr>
          <p:cNvPr id="3" name="Content Placeholder 2">
            <a:extLst>
              <a:ext uri="{FF2B5EF4-FFF2-40B4-BE49-F238E27FC236}">
                <a16:creationId xmlns:a16="http://schemas.microsoft.com/office/drawing/2014/main" id="{28DEFED3-34E5-485C-BE14-29A9AF4B308F}"/>
              </a:ext>
            </a:extLst>
          </p:cNvPr>
          <p:cNvSpPr>
            <a:spLocks noGrp="1"/>
          </p:cNvSpPr>
          <p:nvPr>
            <p:ph idx="1"/>
          </p:nvPr>
        </p:nvSpPr>
        <p:spPr>
          <a:xfrm>
            <a:off x="1143000" y="1796756"/>
            <a:ext cx="9905999" cy="3290718"/>
          </a:xfrm>
        </p:spPr>
        <p:txBody>
          <a:bodyPr>
            <a:normAutofit/>
          </a:bodyPr>
          <a:lstStyle/>
          <a:p>
            <a:r>
              <a:rPr lang="en-US" sz="2000" dirty="0"/>
              <a:t>Technology: </a:t>
            </a:r>
          </a:p>
          <a:p>
            <a:pPr lvl="2">
              <a:buFont typeface="Wingdings" panose="05000000000000000000" pitchFamily="2" charset="2"/>
              <a:buChar char="§"/>
            </a:pPr>
            <a:r>
              <a:rPr lang="en-US" u="sng" dirty="0"/>
              <a:t>Synthesis Tool:</a:t>
            </a:r>
            <a:r>
              <a:rPr lang="en-US" dirty="0"/>
              <a:t> </a:t>
            </a:r>
            <a:r>
              <a:rPr lang="en-US" dirty="0" err="1"/>
              <a:t>design_vision</a:t>
            </a:r>
            <a:r>
              <a:rPr lang="en-US" dirty="0"/>
              <a:t> Of Synopsys.</a:t>
            </a:r>
          </a:p>
          <a:p>
            <a:pPr lvl="2">
              <a:buFont typeface="Wingdings" panose="05000000000000000000" pitchFamily="2" charset="2"/>
              <a:buChar char="§"/>
            </a:pPr>
            <a:r>
              <a:rPr lang="en-US" u="sng" dirty="0"/>
              <a:t> Technology: TowerTSL018</a:t>
            </a:r>
            <a:r>
              <a:rPr lang="en-US" dirty="0"/>
              <a:t>.</a:t>
            </a:r>
          </a:p>
          <a:p>
            <a:r>
              <a:rPr lang="en-US" sz="2000" dirty="0"/>
              <a:t>The synthesis took place with a symmetric clock, with frequency of 133.3 [MHz].</a:t>
            </a:r>
          </a:p>
          <a:p>
            <a:r>
              <a:rPr lang="en-US" sz="2000" dirty="0"/>
              <a:t>It is to be noted that the RAM's are working on negative clock.</a:t>
            </a:r>
          </a:p>
          <a:p>
            <a:r>
              <a:rPr lang="en-US" sz="2000" dirty="0"/>
              <a:t>There were no more constraints added to this synthesis process.</a:t>
            </a:r>
          </a:p>
          <a:p>
            <a:r>
              <a:rPr lang="en-US" sz="2000" dirty="0"/>
              <a:t>The slack is MET, as it can be seen form the attached report:</a:t>
            </a:r>
          </a:p>
          <a:p>
            <a:endParaRPr lang="en-US" sz="2000" dirty="0"/>
          </a:p>
          <a:p>
            <a:endParaRPr lang="en-US" sz="2000" dirty="0"/>
          </a:p>
        </p:txBody>
      </p:sp>
      <p:pic>
        <p:nvPicPr>
          <p:cNvPr id="9" name="תמונה 10">
            <a:extLst>
              <a:ext uri="{FF2B5EF4-FFF2-40B4-BE49-F238E27FC236}">
                <a16:creationId xmlns:a16="http://schemas.microsoft.com/office/drawing/2014/main" id="{382C5EB9-100E-4456-B6BD-AB8074F9D8AB}"/>
              </a:ext>
            </a:extLst>
          </p:cNvPr>
          <p:cNvPicPr/>
          <p:nvPr/>
        </p:nvPicPr>
        <p:blipFill>
          <a:blip r:embed="rId2"/>
          <a:stretch>
            <a:fillRect/>
          </a:stretch>
        </p:blipFill>
        <p:spPr>
          <a:xfrm>
            <a:off x="2671542" y="5087474"/>
            <a:ext cx="5192297" cy="1257056"/>
          </a:xfrm>
          <a:prstGeom prst="rect">
            <a:avLst/>
          </a:prstGeom>
        </p:spPr>
      </p:pic>
    </p:spTree>
    <p:extLst>
      <p:ext uri="{BB962C8B-B14F-4D97-AF65-F5344CB8AC3E}">
        <p14:creationId xmlns:p14="http://schemas.microsoft.com/office/powerpoint/2010/main" val="1338216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8C5F-56D7-448C-B135-D4FA00C7B78F}"/>
              </a:ext>
            </a:extLst>
          </p:cNvPr>
          <p:cNvSpPr>
            <a:spLocks noGrp="1"/>
          </p:cNvSpPr>
          <p:nvPr>
            <p:ph type="title"/>
          </p:nvPr>
        </p:nvSpPr>
        <p:spPr/>
        <p:txBody>
          <a:bodyPr/>
          <a:lstStyle/>
          <a:p>
            <a:r>
              <a:rPr lang="en-US" dirty="0"/>
              <a:t>Synthesis -  Power and Area</a:t>
            </a:r>
          </a:p>
        </p:txBody>
      </p:sp>
      <p:sp>
        <p:nvSpPr>
          <p:cNvPr id="3" name="Content Placeholder 2">
            <a:extLst>
              <a:ext uri="{FF2B5EF4-FFF2-40B4-BE49-F238E27FC236}">
                <a16:creationId xmlns:a16="http://schemas.microsoft.com/office/drawing/2014/main" id="{13EE5C41-50FC-476B-9715-D00F62F3FF83}"/>
              </a:ext>
            </a:extLst>
          </p:cNvPr>
          <p:cNvSpPr>
            <a:spLocks noGrp="1"/>
          </p:cNvSpPr>
          <p:nvPr>
            <p:ph idx="1"/>
          </p:nvPr>
        </p:nvSpPr>
        <p:spPr/>
        <p:txBody>
          <a:bodyPr/>
          <a:lstStyle/>
          <a:p>
            <a:r>
              <a:rPr lang="en-US" dirty="0"/>
              <a:t>From power report, the summary of total power can be obtained as follow:</a:t>
            </a:r>
          </a:p>
          <a:p>
            <a:pPr marL="0" indent="0">
              <a:buNone/>
            </a:pPr>
            <a:endParaRPr lang="en-US" dirty="0"/>
          </a:p>
          <a:p>
            <a:pPr marL="0" indent="0">
              <a:buNone/>
            </a:pPr>
            <a:endParaRPr lang="en-US" dirty="0"/>
          </a:p>
          <a:p>
            <a:pPr marL="0" indent="0">
              <a:buNone/>
            </a:pPr>
            <a:endParaRPr lang="en-US" dirty="0"/>
          </a:p>
          <a:p>
            <a:r>
              <a:rPr lang="en-US" dirty="0"/>
              <a:t>From area report, the summary of areas can be obtained as follow:</a:t>
            </a:r>
          </a:p>
          <a:p>
            <a:pPr marL="0" indent="0">
              <a:buNone/>
            </a:pPr>
            <a:endParaRPr lang="en-US" dirty="0"/>
          </a:p>
        </p:txBody>
      </p:sp>
      <p:pic>
        <p:nvPicPr>
          <p:cNvPr id="20" name="Picture 19">
            <a:extLst>
              <a:ext uri="{FF2B5EF4-FFF2-40B4-BE49-F238E27FC236}">
                <a16:creationId xmlns:a16="http://schemas.microsoft.com/office/drawing/2014/main" id="{5F7D6646-E1EC-49DC-908A-96E0B2CA39E8}"/>
              </a:ext>
            </a:extLst>
          </p:cNvPr>
          <p:cNvPicPr>
            <a:picLocks noChangeAspect="1"/>
          </p:cNvPicPr>
          <p:nvPr/>
        </p:nvPicPr>
        <p:blipFill>
          <a:blip r:embed="rId2"/>
          <a:stretch>
            <a:fillRect/>
          </a:stretch>
        </p:blipFill>
        <p:spPr>
          <a:xfrm>
            <a:off x="1087902" y="3094482"/>
            <a:ext cx="9924454" cy="1210232"/>
          </a:xfrm>
          <a:prstGeom prst="rect">
            <a:avLst/>
          </a:prstGeom>
        </p:spPr>
      </p:pic>
      <p:pic>
        <p:nvPicPr>
          <p:cNvPr id="21" name="Picture 20">
            <a:extLst>
              <a:ext uri="{FF2B5EF4-FFF2-40B4-BE49-F238E27FC236}">
                <a16:creationId xmlns:a16="http://schemas.microsoft.com/office/drawing/2014/main" id="{FC64193E-EAF1-41A7-8108-52B5E1D7A12B}"/>
              </a:ext>
            </a:extLst>
          </p:cNvPr>
          <p:cNvPicPr>
            <a:picLocks noChangeAspect="1"/>
          </p:cNvPicPr>
          <p:nvPr/>
        </p:nvPicPr>
        <p:blipFill>
          <a:blip r:embed="rId3"/>
          <a:stretch>
            <a:fillRect/>
          </a:stretch>
        </p:blipFill>
        <p:spPr>
          <a:xfrm>
            <a:off x="1087902" y="4867422"/>
            <a:ext cx="9924454" cy="1444478"/>
          </a:xfrm>
          <a:prstGeom prst="rect">
            <a:avLst/>
          </a:prstGeom>
        </p:spPr>
      </p:pic>
      <p:pic>
        <p:nvPicPr>
          <p:cNvPr id="8201" name="Picture 9">
            <a:extLst>
              <a:ext uri="{FF2B5EF4-FFF2-40B4-BE49-F238E27FC236}">
                <a16:creationId xmlns:a16="http://schemas.microsoft.com/office/drawing/2014/main" id="{36375530-44AD-4A95-A28C-9DC3649404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57225" cy="1905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12BA2B2D-B512-475B-8697-556AF86A05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239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8199" name="Picture 7">
            <a:extLst>
              <a:ext uri="{FF2B5EF4-FFF2-40B4-BE49-F238E27FC236}">
                <a16:creationId xmlns:a16="http://schemas.microsoft.com/office/drawing/2014/main" id="{9F209AAE-114D-4DEF-AD75-53F79A4817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04975" cy="1905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2892D845-CAB8-4C60-A17D-FFD68CFAD4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847725" cy="190500"/>
          </a:xfrm>
          <a:prstGeom prst="rect">
            <a:avLst/>
          </a:prstGeom>
          <a:noFill/>
          <a:extLst>
            <a:ext uri="{909E8E84-426E-40DD-AFC4-6F175D3DCCD1}">
              <a14:hiddenFill xmlns:a14="http://schemas.microsoft.com/office/drawing/2010/main">
                <a:solidFill>
                  <a:srgbClr val="FFFFFF"/>
                </a:solidFill>
              </a14:hiddenFill>
            </a:ext>
          </a:extLst>
        </p:spPr>
      </p:pic>
      <p:pic>
        <p:nvPicPr>
          <p:cNvPr id="8205" name="Picture 13">
            <a:extLst>
              <a:ext uri="{FF2B5EF4-FFF2-40B4-BE49-F238E27FC236}">
                <a16:creationId xmlns:a16="http://schemas.microsoft.com/office/drawing/2014/main" id="{52CA94D6-59F1-4D48-98BC-ADE03DBE9A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57225" cy="190500"/>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a:extLst>
              <a:ext uri="{FF2B5EF4-FFF2-40B4-BE49-F238E27FC236}">
                <a16:creationId xmlns:a16="http://schemas.microsoft.com/office/drawing/2014/main" id="{6E9B276D-4A48-4A29-8C75-CC3B8CB426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239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8203" name="Picture 11">
            <a:extLst>
              <a:ext uri="{FF2B5EF4-FFF2-40B4-BE49-F238E27FC236}">
                <a16:creationId xmlns:a16="http://schemas.microsoft.com/office/drawing/2014/main" id="{539C65E6-8BD1-4AA4-BCB5-A535F08FB3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04975" cy="1905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C66F8EE1-FF09-423A-839D-35FDE206E5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847725" cy="19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090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8368-39F1-4D63-B5DC-433345D5FCB2}"/>
              </a:ext>
            </a:extLst>
          </p:cNvPr>
          <p:cNvSpPr>
            <a:spLocks noGrp="1"/>
          </p:cNvSpPr>
          <p:nvPr>
            <p:ph type="title"/>
          </p:nvPr>
        </p:nvSpPr>
        <p:spPr/>
        <p:txBody>
          <a:bodyPr/>
          <a:lstStyle/>
          <a:p>
            <a:r>
              <a:rPr lang="en-US" u="sng" dirty="0"/>
              <a:t>Motivation</a:t>
            </a:r>
          </a:p>
        </p:txBody>
      </p:sp>
      <p:sp>
        <p:nvSpPr>
          <p:cNvPr id="3" name="Content Placeholder 2">
            <a:extLst>
              <a:ext uri="{FF2B5EF4-FFF2-40B4-BE49-F238E27FC236}">
                <a16:creationId xmlns:a16="http://schemas.microsoft.com/office/drawing/2014/main" id="{B2281372-A084-4B36-AA97-3A6D69D06F75}"/>
              </a:ext>
            </a:extLst>
          </p:cNvPr>
          <p:cNvSpPr>
            <a:spLocks noGrp="1"/>
          </p:cNvSpPr>
          <p:nvPr>
            <p:ph idx="1"/>
          </p:nvPr>
        </p:nvSpPr>
        <p:spPr/>
        <p:txBody>
          <a:bodyPr>
            <a:normAutofit lnSpcReduction="10000"/>
          </a:bodyPr>
          <a:lstStyle/>
          <a:p>
            <a:r>
              <a:rPr lang="en-US" sz="2400" b="1" dirty="0"/>
              <a:t>Clustering is the classification of an object in different groups</a:t>
            </a:r>
            <a:r>
              <a:rPr lang="en-US" sz="2400" dirty="0"/>
              <a:t>, or more precisely, the partitioning of a data set into subsets(clusters), so the data in each subset(ideally) share some common – often according to some defined distance measure.</a:t>
            </a:r>
            <a:br>
              <a:rPr lang="en-US" sz="2400" dirty="0"/>
            </a:br>
            <a:endParaRPr lang="en-US" sz="2400" dirty="0"/>
          </a:p>
          <a:p>
            <a:r>
              <a:rPr lang="en-US" sz="2400" b="1" dirty="0"/>
              <a:t>K means clustering is a simple partition method to cluster n objects based on attributes into k partitions, where k&lt;n</a:t>
            </a:r>
            <a:r>
              <a:rPr lang="en-US" sz="2400" dirty="0"/>
              <a:t>.</a:t>
            </a:r>
            <a:br>
              <a:rPr lang="en-US" sz="2400" dirty="0"/>
            </a:br>
            <a:endParaRPr lang="en-US" sz="2400" dirty="0"/>
          </a:p>
          <a:p>
            <a:r>
              <a:rPr lang="en-US" sz="2400" b="1" dirty="0"/>
              <a:t>K means clustering widely used in machine learning fields and image processing.</a:t>
            </a:r>
            <a:br>
              <a:rPr lang="en-US" sz="2400" dirty="0"/>
            </a:br>
            <a:endParaRPr lang="en-US" sz="2400" dirty="0"/>
          </a:p>
          <a:p>
            <a:r>
              <a:rPr lang="en-US" sz="2400" b="1" dirty="0"/>
              <a:t>Each cluster is represented by the center of the cluster and the algorithm converges when stabilizing centroids of clusters.</a:t>
            </a:r>
          </a:p>
          <a:p>
            <a:endParaRPr lang="en-US" dirty="0"/>
          </a:p>
        </p:txBody>
      </p:sp>
    </p:spTree>
    <p:extLst>
      <p:ext uri="{BB962C8B-B14F-4D97-AF65-F5344CB8AC3E}">
        <p14:creationId xmlns:p14="http://schemas.microsoft.com/office/powerpoint/2010/main" val="2173069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B1A8-68AF-4984-863C-D09F9F1C47C3}"/>
              </a:ext>
            </a:extLst>
          </p:cNvPr>
          <p:cNvSpPr>
            <a:spLocks noGrp="1"/>
          </p:cNvSpPr>
          <p:nvPr>
            <p:ph type="title"/>
          </p:nvPr>
        </p:nvSpPr>
        <p:spPr/>
        <p:txBody>
          <a:bodyPr/>
          <a:lstStyle/>
          <a:p>
            <a:r>
              <a:rPr lang="en-US"/>
              <a:t>Layout</a:t>
            </a:r>
            <a:endParaRPr lang="en-US" dirty="0"/>
          </a:p>
        </p:txBody>
      </p:sp>
      <p:sp>
        <p:nvSpPr>
          <p:cNvPr id="4" name="Content Placeholder 3">
            <a:extLst>
              <a:ext uri="{FF2B5EF4-FFF2-40B4-BE49-F238E27FC236}">
                <a16:creationId xmlns:a16="http://schemas.microsoft.com/office/drawing/2014/main" id="{30E2EB1F-3CEC-4F97-82C2-C768CD27AB5A}"/>
              </a:ext>
            </a:extLst>
          </p:cNvPr>
          <p:cNvSpPr>
            <a:spLocks noGrp="1"/>
          </p:cNvSpPr>
          <p:nvPr>
            <p:ph idx="1"/>
          </p:nvPr>
        </p:nvSpPr>
        <p:spPr>
          <a:xfrm>
            <a:off x="838200" y="1670947"/>
            <a:ext cx="10515600" cy="4351338"/>
          </a:xfrm>
        </p:spPr>
        <p:txBody>
          <a:bodyPr/>
          <a:lstStyle/>
          <a:p>
            <a:r>
              <a:rPr lang="en-US" sz="2000" dirty="0"/>
              <a:t>As extracted from Innovus tool, the chip utilization and chip area presented below:</a:t>
            </a:r>
            <a:br>
              <a:rPr lang="en-US" sz="2000" dirty="0"/>
            </a:br>
            <a:endParaRPr lang="en-US" sz="2000" dirty="0"/>
          </a:p>
          <a:p>
            <a:pPr marL="0" indent="0">
              <a:buNone/>
            </a:pPr>
            <a:endParaRPr lang="en-US" sz="2000" dirty="0"/>
          </a:p>
          <a:p>
            <a:pPr marL="0" indent="0">
              <a:buNone/>
            </a:pPr>
            <a:endParaRPr lang="en-US" sz="2000" dirty="0"/>
          </a:p>
          <a:p>
            <a:r>
              <a:rPr lang="en-US" sz="2000" dirty="0"/>
              <a:t>Floorplan View</a:t>
            </a:r>
          </a:p>
          <a:p>
            <a:pPr marL="0" indent="0">
              <a:buNone/>
            </a:pPr>
            <a:endParaRPr lang="en-US" dirty="0"/>
          </a:p>
        </p:txBody>
      </p:sp>
      <p:pic>
        <p:nvPicPr>
          <p:cNvPr id="6" name="Picture 5">
            <a:extLst>
              <a:ext uri="{FF2B5EF4-FFF2-40B4-BE49-F238E27FC236}">
                <a16:creationId xmlns:a16="http://schemas.microsoft.com/office/drawing/2014/main" id="{433C1D72-CDC3-41B5-9CE9-F64E57AD6A96}"/>
              </a:ext>
            </a:extLst>
          </p:cNvPr>
          <p:cNvPicPr>
            <a:picLocks noChangeAspect="1"/>
          </p:cNvPicPr>
          <p:nvPr/>
        </p:nvPicPr>
        <p:blipFill>
          <a:blip r:embed="rId2"/>
          <a:stretch>
            <a:fillRect/>
          </a:stretch>
        </p:blipFill>
        <p:spPr>
          <a:xfrm>
            <a:off x="1900030" y="2135012"/>
            <a:ext cx="8391940" cy="1207269"/>
          </a:xfrm>
          <a:prstGeom prst="rect">
            <a:avLst/>
          </a:prstGeom>
        </p:spPr>
      </p:pic>
      <p:pic>
        <p:nvPicPr>
          <p:cNvPr id="7" name="תמונה 51">
            <a:extLst>
              <a:ext uri="{FF2B5EF4-FFF2-40B4-BE49-F238E27FC236}">
                <a16:creationId xmlns:a16="http://schemas.microsoft.com/office/drawing/2014/main" id="{144201C9-0DCB-4BDB-82C8-53F071D55F1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21755" y="3342281"/>
            <a:ext cx="3271520" cy="3159760"/>
          </a:xfrm>
          <a:prstGeom prst="rect">
            <a:avLst/>
          </a:prstGeom>
          <a:noFill/>
          <a:ln>
            <a:noFill/>
          </a:ln>
        </p:spPr>
      </p:pic>
      <p:pic>
        <p:nvPicPr>
          <p:cNvPr id="9" name="תמונה 52">
            <a:extLst>
              <a:ext uri="{FF2B5EF4-FFF2-40B4-BE49-F238E27FC236}">
                <a16:creationId xmlns:a16="http://schemas.microsoft.com/office/drawing/2014/main" id="{B174AD31-696F-42A6-950E-A5B83073803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124190" y="3347361"/>
            <a:ext cx="3229610" cy="3154680"/>
          </a:xfrm>
          <a:prstGeom prst="rect">
            <a:avLst/>
          </a:prstGeom>
          <a:noFill/>
          <a:ln>
            <a:noFill/>
          </a:ln>
        </p:spPr>
      </p:pic>
    </p:spTree>
    <p:extLst>
      <p:ext uri="{BB962C8B-B14F-4D97-AF65-F5344CB8AC3E}">
        <p14:creationId xmlns:p14="http://schemas.microsoft.com/office/powerpoint/2010/main" val="3786638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EB3F-72F9-4501-9A05-D3F40795A3FD}"/>
              </a:ext>
            </a:extLst>
          </p:cNvPr>
          <p:cNvSpPr>
            <a:spLocks noGrp="1"/>
          </p:cNvSpPr>
          <p:nvPr>
            <p:ph type="title"/>
          </p:nvPr>
        </p:nvSpPr>
        <p:spPr/>
        <p:txBody>
          <a:bodyPr/>
          <a:lstStyle/>
          <a:p>
            <a:r>
              <a:rPr lang="en-US" dirty="0"/>
              <a:t>Summary and conclusions</a:t>
            </a:r>
          </a:p>
        </p:txBody>
      </p:sp>
      <p:sp>
        <p:nvSpPr>
          <p:cNvPr id="3" name="Content Placeholder 2">
            <a:extLst>
              <a:ext uri="{FF2B5EF4-FFF2-40B4-BE49-F238E27FC236}">
                <a16:creationId xmlns:a16="http://schemas.microsoft.com/office/drawing/2014/main" id="{1B1318F3-C079-4EB9-B49D-944738472BC2}"/>
              </a:ext>
            </a:extLst>
          </p:cNvPr>
          <p:cNvSpPr>
            <a:spLocks noGrp="1"/>
          </p:cNvSpPr>
          <p:nvPr>
            <p:ph idx="1"/>
          </p:nvPr>
        </p:nvSpPr>
        <p:spPr>
          <a:xfrm>
            <a:off x="838200" y="2141537"/>
            <a:ext cx="10515600" cy="4351338"/>
          </a:xfrm>
        </p:spPr>
        <p:txBody>
          <a:bodyPr>
            <a:normAutofit/>
          </a:bodyPr>
          <a:lstStyle/>
          <a:p>
            <a:r>
              <a:rPr lang="en-US" sz="2200" dirty="0"/>
              <a:t>In this section, a brief summary of this project is done and our conclusions exposed.</a:t>
            </a:r>
            <a:br>
              <a:rPr lang="en-US" sz="2200" dirty="0"/>
            </a:br>
            <a:endParaRPr lang="en-US" sz="2200" dirty="0"/>
          </a:p>
          <a:p>
            <a:r>
              <a:rPr lang="en-US" sz="2200" dirty="0"/>
              <a:t>This section will be divided into three.</a:t>
            </a:r>
          </a:p>
          <a:p>
            <a:pPr lvl="1"/>
            <a:r>
              <a:rPr lang="en-US" sz="2200" dirty="0"/>
              <a:t>Innovations in our design compared to the design present in the paper.</a:t>
            </a:r>
          </a:p>
          <a:p>
            <a:pPr lvl="1"/>
            <a:r>
              <a:rPr lang="en-US" sz="2200" dirty="0"/>
              <a:t>Analysis of the achieved performance of the IP.</a:t>
            </a:r>
          </a:p>
          <a:p>
            <a:pPr lvl="1"/>
            <a:r>
              <a:rPr lang="en-US" sz="2200" dirty="0"/>
              <a:t>Describing possible future improvements of the IP.</a:t>
            </a:r>
          </a:p>
          <a:p>
            <a:endParaRPr lang="en-US" sz="2200" dirty="0"/>
          </a:p>
        </p:txBody>
      </p:sp>
    </p:spTree>
    <p:extLst>
      <p:ext uri="{BB962C8B-B14F-4D97-AF65-F5344CB8AC3E}">
        <p14:creationId xmlns:p14="http://schemas.microsoft.com/office/powerpoint/2010/main" val="955374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74CE-C27B-4E0F-85E0-4478B37FB2CF}"/>
              </a:ext>
            </a:extLst>
          </p:cNvPr>
          <p:cNvSpPr>
            <a:spLocks noGrp="1"/>
          </p:cNvSpPr>
          <p:nvPr>
            <p:ph type="title"/>
          </p:nvPr>
        </p:nvSpPr>
        <p:spPr/>
        <p:txBody>
          <a:bodyPr/>
          <a:lstStyle/>
          <a:p>
            <a:r>
              <a:rPr lang="en-US" dirty="0"/>
              <a:t>Summary and conclusions</a:t>
            </a:r>
            <a:br>
              <a:rPr lang="en-US" dirty="0"/>
            </a:br>
            <a:r>
              <a:rPr lang="en-US" sz="3800" dirty="0"/>
              <a:t>Design Innovations</a:t>
            </a:r>
          </a:p>
        </p:txBody>
      </p:sp>
      <p:sp>
        <p:nvSpPr>
          <p:cNvPr id="3" name="Content Placeholder 2">
            <a:extLst>
              <a:ext uri="{FF2B5EF4-FFF2-40B4-BE49-F238E27FC236}">
                <a16:creationId xmlns:a16="http://schemas.microsoft.com/office/drawing/2014/main" id="{5E6477B4-B4FD-4EF6-9540-D770249FAEE6}"/>
              </a:ext>
            </a:extLst>
          </p:cNvPr>
          <p:cNvSpPr>
            <a:spLocks noGrp="1"/>
          </p:cNvSpPr>
          <p:nvPr>
            <p:ph idx="1"/>
          </p:nvPr>
        </p:nvSpPr>
        <p:spPr>
          <a:xfrm>
            <a:off x="838200" y="1970004"/>
            <a:ext cx="10515600" cy="4045785"/>
          </a:xfrm>
        </p:spPr>
        <p:txBody>
          <a:bodyPr>
            <a:normAutofit/>
          </a:bodyPr>
          <a:lstStyle/>
          <a:p>
            <a:r>
              <a:rPr lang="en-US" sz="2200" dirty="0"/>
              <a:t>The proposed paper has specific RAM and DIV units. Due to academic limits – there was a choice for a DIV that will provide performance despite this limitation.</a:t>
            </a:r>
            <a:br>
              <a:rPr lang="en-US" sz="2200" dirty="0"/>
            </a:br>
            <a:endParaRPr lang="en-US" sz="2200" dirty="0"/>
          </a:p>
          <a:p>
            <a:r>
              <a:rPr lang="en-US" sz="2200" dirty="0"/>
              <a:t>In our design, there is a clear interface description, which was not addressed in the paper. We chose to use APB communication protocol, Because of its simplicity and wide use in the industry, as our interface protocol.</a:t>
            </a:r>
          </a:p>
          <a:p>
            <a:endParaRPr lang="en-US" sz="2200" dirty="0"/>
          </a:p>
          <a:p>
            <a:r>
              <a:rPr lang="en-US" sz="2200" dirty="0"/>
              <a:t>The main difference is the microarchitecture implementation extension.</a:t>
            </a:r>
            <a:br>
              <a:rPr lang="en-US" sz="2200" dirty="0"/>
            </a:br>
            <a:r>
              <a:rPr lang="en-US" sz="2200" dirty="0"/>
              <a:t>In our project, we extended microarchitecture, down to private implementation, where the paper did not proceed further than high-level specifications.</a:t>
            </a:r>
          </a:p>
        </p:txBody>
      </p:sp>
    </p:spTree>
    <p:extLst>
      <p:ext uri="{BB962C8B-B14F-4D97-AF65-F5344CB8AC3E}">
        <p14:creationId xmlns:p14="http://schemas.microsoft.com/office/powerpoint/2010/main" val="3598783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E0E7C-0B61-4FA1-B975-1A1E174790A0}"/>
              </a:ext>
            </a:extLst>
          </p:cNvPr>
          <p:cNvSpPr>
            <a:spLocks noGrp="1"/>
          </p:cNvSpPr>
          <p:nvPr>
            <p:ph idx="1"/>
          </p:nvPr>
        </p:nvSpPr>
        <p:spPr>
          <a:xfrm>
            <a:off x="838200" y="2027237"/>
            <a:ext cx="10515600" cy="4351338"/>
          </a:xfrm>
        </p:spPr>
        <p:txBody>
          <a:bodyPr>
            <a:normAutofit/>
          </a:bodyPr>
          <a:lstStyle/>
          <a:p>
            <a:r>
              <a:rPr lang="en-US" sz="2200" dirty="0"/>
              <a:t>The total running time of the algorithm in our IP for the example described in section ‎4.2.1 was of 167*10^7 [</a:t>
            </a:r>
            <a:r>
              <a:rPr lang="en-US" sz="2200" dirty="0" err="1"/>
              <a:t>fsec</a:t>
            </a:r>
            <a:r>
              <a:rPr lang="en-US" sz="2200" dirty="0"/>
              <a:t>]=1.67 [</a:t>
            </a:r>
            <a:r>
              <a:rPr lang="en-US" sz="2200" dirty="0" err="1"/>
              <a:t>μsec</a:t>
            </a:r>
            <a:r>
              <a:rPr lang="en-US" sz="2200" dirty="0"/>
              <a:t>] for a simulation done with clock cycle set at 10 [</a:t>
            </a:r>
            <a:r>
              <a:rPr lang="en-US" sz="2200" dirty="0" err="1"/>
              <a:t>nsec</a:t>
            </a:r>
            <a:r>
              <a:rPr lang="en-US" sz="2200" dirty="0"/>
              <a:t>].</a:t>
            </a:r>
            <a:br>
              <a:rPr lang="en-US" sz="2200" dirty="0"/>
            </a:br>
            <a:endParaRPr lang="en-US" sz="2200" dirty="0"/>
          </a:p>
          <a:p>
            <a:r>
              <a:rPr lang="en-US" sz="2200" dirty="0"/>
              <a:t>With correspondence to synthesis </a:t>
            </a:r>
            <a:r>
              <a:rPr lang="en-US" sz="2200" dirty="0" err="1"/>
              <a:t>clk</a:t>
            </a:r>
            <a:r>
              <a:rPr lang="en-US" sz="2200" dirty="0"/>
              <a:t> which is 7.5[</a:t>
            </a:r>
            <a:r>
              <a:rPr lang="en-US" sz="2200" dirty="0" err="1"/>
              <a:t>nsec</a:t>
            </a:r>
            <a:r>
              <a:rPr lang="en-US" sz="2200" dirty="0"/>
              <a:t>], the actual runtime would be a total of 1.2525[</a:t>
            </a:r>
            <a:r>
              <a:rPr lang="en-US" sz="2200" dirty="0" err="1"/>
              <a:t>μsec</a:t>
            </a:r>
            <a:r>
              <a:rPr lang="en-US" sz="2200" dirty="0"/>
              <a:t>] (For the example mentioned).</a:t>
            </a:r>
            <a:br>
              <a:rPr lang="en-US" sz="2200" dirty="0"/>
            </a:br>
            <a:endParaRPr lang="en-US" sz="2200" dirty="0"/>
          </a:p>
          <a:p>
            <a:r>
              <a:rPr lang="en-US" sz="2200" dirty="0"/>
              <a:t>In the other hand, the </a:t>
            </a:r>
            <a:r>
              <a:rPr lang="en-US" sz="2200" dirty="0" err="1"/>
              <a:t>Matlab</a:t>
            </a:r>
            <a:r>
              <a:rPr lang="en-US" sz="2200" dirty="0"/>
              <a:t> script used to verified the correctness of the output for input example described in section ‎4.2.1 took approximately 1.68 [sec], meaning the speedup for the algorithm using the IP was of 1.34*10^6. </a:t>
            </a:r>
          </a:p>
          <a:p>
            <a:endParaRPr lang="en-US" sz="2200" dirty="0"/>
          </a:p>
        </p:txBody>
      </p:sp>
      <p:sp>
        <p:nvSpPr>
          <p:cNvPr id="10" name="Title 1">
            <a:extLst>
              <a:ext uri="{FF2B5EF4-FFF2-40B4-BE49-F238E27FC236}">
                <a16:creationId xmlns:a16="http://schemas.microsoft.com/office/drawing/2014/main" id="{6626CCB9-2810-4918-B5A9-E17CA0F49FAC}"/>
              </a:ext>
            </a:extLst>
          </p:cNvPr>
          <p:cNvSpPr>
            <a:spLocks noGrp="1"/>
          </p:cNvSpPr>
          <p:nvPr>
            <p:ph type="title"/>
          </p:nvPr>
        </p:nvSpPr>
        <p:spPr>
          <a:xfrm>
            <a:off x="838200" y="365125"/>
            <a:ext cx="10515600" cy="1325563"/>
          </a:xfrm>
        </p:spPr>
        <p:txBody>
          <a:bodyPr/>
          <a:lstStyle/>
          <a:p>
            <a:r>
              <a:rPr lang="en-US" dirty="0"/>
              <a:t>Summary and conclusions</a:t>
            </a:r>
            <a:br>
              <a:rPr lang="en-US" dirty="0"/>
            </a:br>
            <a:r>
              <a:rPr lang="en-US" sz="3800" dirty="0"/>
              <a:t>Achieved Performance</a:t>
            </a:r>
          </a:p>
        </p:txBody>
      </p:sp>
    </p:spTree>
    <p:extLst>
      <p:ext uri="{BB962C8B-B14F-4D97-AF65-F5344CB8AC3E}">
        <p14:creationId xmlns:p14="http://schemas.microsoft.com/office/powerpoint/2010/main" val="3924059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86EE5-FCE9-4B17-AB23-5EF8F3D475D2}"/>
              </a:ext>
            </a:extLst>
          </p:cNvPr>
          <p:cNvSpPr>
            <a:spLocks noGrp="1"/>
          </p:cNvSpPr>
          <p:nvPr>
            <p:ph idx="1"/>
          </p:nvPr>
        </p:nvSpPr>
        <p:spPr>
          <a:xfrm>
            <a:off x="838200" y="2111710"/>
            <a:ext cx="10515600" cy="4351338"/>
          </a:xfrm>
        </p:spPr>
        <p:txBody>
          <a:bodyPr>
            <a:normAutofit/>
          </a:bodyPr>
          <a:lstStyle/>
          <a:p>
            <a:r>
              <a:rPr lang="en-US" sz="2200" dirty="0"/>
              <a:t>Large dividers negatively affect total area and critical path.</a:t>
            </a:r>
          </a:p>
          <a:p>
            <a:pPr lvl="1"/>
            <a:r>
              <a:rPr lang="en-US" sz="2200" dirty="0"/>
              <a:t>Handle division with smaller dividers might improve both characteristics, at the cost of the calculation accuracy.</a:t>
            </a:r>
            <a:br>
              <a:rPr lang="en-US" sz="2200" dirty="0"/>
            </a:br>
            <a:endParaRPr lang="en-US" sz="2200" dirty="0"/>
          </a:p>
          <a:p>
            <a:r>
              <a:rPr lang="en-US" sz="2200" dirty="0"/>
              <a:t>In our design, the number of clusters was predetermined.</a:t>
            </a:r>
          </a:p>
          <a:p>
            <a:pPr lvl="1"/>
            <a:r>
              <a:rPr lang="en-US" sz="2200" dirty="0"/>
              <a:t>A modification of the code could be changed to allow a parametrical amount of centroids.</a:t>
            </a:r>
            <a:br>
              <a:rPr lang="en-US" sz="2200" dirty="0"/>
            </a:br>
            <a:endParaRPr lang="en-US" sz="2200" dirty="0"/>
          </a:p>
          <a:p>
            <a:r>
              <a:rPr lang="en-US" sz="2200" dirty="0"/>
              <a:t>In our design, the input data size and dimensions were predetermined.</a:t>
            </a:r>
          </a:p>
          <a:p>
            <a:pPr lvl="1"/>
            <a:r>
              <a:rPr lang="en-US" sz="2200" dirty="0"/>
              <a:t>The code can be changed to allow the user to choose the input data size and dimensions parametrically.</a:t>
            </a:r>
            <a:br>
              <a:rPr lang="en-US" sz="2200" dirty="0"/>
            </a:br>
            <a:endParaRPr lang="en-US" sz="2200" dirty="0"/>
          </a:p>
        </p:txBody>
      </p:sp>
      <p:sp>
        <p:nvSpPr>
          <p:cNvPr id="4" name="Title 1">
            <a:extLst>
              <a:ext uri="{FF2B5EF4-FFF2-40B4-BE49-F238E27FC236}">
                <a16:creationId xmlns:a16="http://schemas.microsoft.com/office/drawing/2014/main" id="{BE532ABF-E4BC-41C1-B4E6-452E2AFF94E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Summary and conclusions</a:t>
            </a:r>
            <a:br>
              <a:rPr lang="en-US" dirty="0"/>
            </a:br>
            <a:r>
              <a:rPr lang="en-US" sz="3800" dirty="0"/>
              <a:t>Future improvements – 1/2</a:t>
            </a:r>
          </a:p>
        </p:txBody>
      </p:sp>
    </p:spTree>
    <p:extLst>
      <p:ext uri="{BB962C8B-B14F-4D97-AF65-F5344CB8AC3E}">
        <p14:creationId xmlns:p14="http://schemas.microsoft.com/office/powerpoint/2010/main" val="3326934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86EE5-FCE9-4B17-AB23-5EF8F3D475D2}"/>
              </a:ext>
            </a:extLst>
          </p:cNvPr>
          <p:cNvSpPr>
            <a:spLocks noGrp="1"/>
          </p:cNvSpPr>
          <p:nvPr>
            <p:ph idx="1"/>
          </p:nvPr>
        </p:nvSpPr>
        <p:spPr>
          <a:xfrm>
            <a:off x="838200" y="2102352"/>
            <a:ext cx="10515600" cy="4351338"/>
          </a:xfrm>
        </p:spPr>
        <p:txBody>
          <a:bodyPr>
            <a:normAutofit/>
          </a:bodyPr>
          <a:lstStyle/>
          <a:p>
            <a:r>
              <a:rPr lang="en-US" sz="2200" dirty="0"/>
              <a:t>A maximum iterations feature could be added to the design.</a:t>
            </a:r>
          </a:p>
          <a:p>
            <a:pPr lvl="1"/>
            <a:r>
              <a:rPr lang="en-US" sz="2200" dirty="0"/>
              <a:t>To handle convergence issues, a future register could be added enabling to set a maximum number of iterations.</a:t>
            </a:r>
            <a:br>
              <a:rPr lang="en-US" sz="2200" dirty="0"/>
            </a:br>
            <a:endParaRPr lang="en-US" sz="2200" dirty="0"/>
          </a:p>
          <a:p>
            <a:r>
              <a:rPr lang="en-US" sz="2200" dirty="0"/>
              <a:t>The chosen architecture consist of data dependent pipelines which run in series, therefore, the clock domain could be split for sub-domains:</a:t>
            </a:r>
          </a:p>
          <a:p>
            <a:pPr lvl="1"/>
            <a:r>
              <a:rPr lang="en-US" sz="1800" dirty="0"/>
              <a:t>Split the </a:t>
            </a:r>
            <a:r>
              <a:rPr lang="en-US" sz="1800" dirty="0" err="1"/>
              <a:t>clk</a:t>
            </a:r>
            <a:r>
              <a:rPr lang="en-US" sz="1800" dirty="0"/>
              <a:t> domain for the two pipelines at K means core.</a:t>
            </a:r>
          </a:p>
          <a:p>
            <a:pPr lvl="1"/>
            <a:r>
              <a:rPr lang="en-US" sz="1800" dirty="0"/>
              <a:t>Split </a:t>
            </a:r>
            <a:r>
              <a:rPr lang="en-US" sz="1800" dirty="0" err="1"/>
              <a:t>clk</a:t>
            </a:r>
            <a:r>
              <a:rPr lang="en-US" sz="1800" dirty="0"/>
              <a:t> domain at the Register File, allowing the APB communications to be separated from the calculation at K means core.</a:t>
            </a:r>
          </a:p>
        </p:txBody>
      </p:sp>
      <p:sp>
        <p:nvSpPr>
          <p:cNvPr id="4" name="Title 1">
            <a:extLst>
              <a:ext uri="{FF2B5EF4-FFF2-40B4-BE49-F238E27FC236}">
                <a16:creationId xmlns:a16="http://schemas.microsoft.com/office/drawing/2014/main" id="{BE532ABF-E4BC-41C1-B4E6-452E2AFF94E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Summary and conclusions</a:t>
            </a:r>
            <a:br>
              <a:rPr lang="en-US" dirty="0"/>
            </a:br>
            <a:r>
              <a:rPr lang="en-US" sz="3800" dirty="0"/>
              <a:t>Future improvements – 2/2</a:t>
            </a:r>
          </a:p>
        </p:txBody>
      </p:sp>
    </p:spTree>
    <p:extLst>
      <p:ext uri="{BB962C8B-B14F-4D97-AF65-F5344CB8AC3E}">
        <p14:creationId xmlns:p14="http://schemas.microsoft.com/office/powerpoint/2010/main" val="17162121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B4CF-25D0-4F63-B2D2-5696CE3FF1DC}"/>
              </a:ext>
            </a:extLst>
          </p:cNvPr>
          <p:cNvSpPr>
            <a:spLocks noGrp="1"/>
          </p:cNvSpPr>
          <p:nvPr>
            <p:ph type="title"/>
          </p:nvPr>
        </p:nvSpPr>
        <p:spPr>
          <a:xfrm>
            <a:off x="1035396" y="2513579"/>
            <a:ext cx="9905998" cy="1478570"/>
          </a:xfrm>
        </p:spPr>
        <p:txBody>
          <a:bodyPr/>
          <a:lstStyle/>
          <a:p>
            <a:pPr algn="ctr"/>
            <a:r>
              <a:rPr lang="en-US" dirty="0"/>
              <a:t>Thank you</a:t>
            </a:r>
          </a:p>
        </p:txBody>
      </p:sp>
    </p:spTree>
    <p:extLst>
      <p:ext uri="{BB962C8B-B14F-4D97-AF65-F5344CB8AC3E}">
        <p14:creationId xmlns:p14="http://schemas.microsoft.com/office/powerpoint/2010/main" val="255572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BD70-C3FD-4674-B96C-1B8FBF90F7B6}"/>
              </a:ext>
            </a:extLst>
          </p:cNvPr>
          <p:cNvSpPr>
            <a:spLocks noGrp="1"/>
          </p:cNvSpPr>
          <p:nvPr>
            <p:ph type="title"/>
          </p:nvPr>
        </p:nvSpPr>
        <p:spPr>
          <a:xfrm>
            <a:off x="838200" y="263525"/>
            <a:ext cx="10515600" cy="1325563"/>
          </a:xfrm>
        </p:spPr>
        <p:txBody>
          <a:bodyPr>
            <a:normAutofit/>
          </a:bodyPr>
          <a:lstStyle/>
          <a:p>
            <a:r>
              <a:rPr lang="en-US" sz="3600" u="sng" dirty="0"/>
              <a:t>K means algorithm</a:t>
            </a:r>
          </a:p>
        </p:txBody>
      </p:sp>
      <p:sp>
        <p:nvSpPr>
          <p:cNvPr id="3" name="Content Placeholder 2">
            <a:extLst>
              <a:ext uri="{FF2B5EF4-FFF2-40B4-BE49-F238E27FC236}">
                <a16:creationId xmlns:a16="http://schemas.microsoft.com/office/drawing/2014/main" id="{1DE685D7-5740-46B2-8B52-5304A2EE2C2C}"/>
              </a:ext>
            </a:extLst>
          </p:cNvPr>
          <p:cNvSpPr>
            <a:spLocks noGrp="1"/>
          </p:cNvSpPr>
          <p:nvPr>
            <p:ph idx="1"/>
          </p:nvPr>
        </p:nvSpPr>
        <p:spPr>
          <a:xfrm>
            <a:off x="838200" y="1498600"/>
            <a:ext cx="10515600" cy="4900614"/>
          </a:xfrm>
        </p:spPr>
        <p:txBody>
          <a:bodyPr>
            <a:normAutofit lnSpcReduction="10000"/>
          </a:bodyPr>
          <a:lstStyle/>
          <a:p>
            <a:pPr marL="0" indent="0">
              <a:buNone/>
            </a:pPr>
            <a:r>
              <a:rPr lang="en-US" sz="2400" dirty="0"/>
              <a:t>Given the cluster number K, the K-means algorithm is carried out in </a:t>
            </a:r>
            <a:r>
              <a:rPr lang="en-US" sz="2400" b="1" dirty="0"/>
              <a:t>4</a:t>
            </a:r>
            <a:r>
              <a:rPr lang="en-US" sz="2400" dirty="0"/>
              <a:t> steps: </a:t>
            </a:r>
            <a:br>
              <a:rPr lang="en-US" sz="2400" dirty="0"/>
            </a:br>
            <a:endParaRPr lang="en-US" sz="2400" dirty="0"/>
          </a:p>
          <a:p>
            <a:r>
              <a:rPr lang="en-US" sz="2400" b="1" u="sng" dirty="0"/>
              <a:t>Initialization:</a:t>
            </a:r>
            <a:r>
              <a:rPr lang="en-US" sz="2400" b="1" dirty="0"/>
              <a:t> </a:t>
            </a:r>
            <a:r>
              <a:rPr lang="en-US" sz="2400" dirty="0"/>
              <a:t>randomly setting the initial centroids.</a:t>
            </a:r>
            <a:br>
              <a:rPr lang="en-US" sz="2400" dirty="0"/>
            </a:br>
            <a:endParaRPr lang="en-US" sz="2400" dirty="0"/>
          </a:p>
          <a:p>
            <a:r>
              <a:rPr lang="en-US" sz="2400" b="1" u="sng" dirty="0"/>
              <a:t>Classification:</a:t>
            </a:r>
            <a:r>
              <a:rPr lang="en-US" sz="2400" dirty="0"/>
              <a:t> assign each object to the cluster with the nearest centroid measured with a specific distance metric.</a:t>
            </a:r>
            <a:br>
              <a:rPr lang="en-US" sz="2400" dirty="0"/>
            </a:br>
            <a:endParaRPr lang="en-US" sz="2400" dirty="0"/>
          </a:p>
          <a:p>
            <a:r>
              <a:rPr lang="en-US" sz="2400" b="1" u="sng" dirty="0"/>
              <a:t>Centroid update:</a:t>
            </a:r>
            <a:r>
              <a:rPr lang="en-US" sz="2400" b="1" dirty="0"/>
              <a:t> </a:t>
            </a:r>
            <a:r>
              <a:rPr lang="en-US" sz="2400" dirty="0"/>
              <a:t>Compute new centroids of the clusters given the current partition.</a:t>
            </a:r>
            <a:br>
              <a:rPr lang="en-US" sz="2400" dirty="0"/>
            </a:br>
            <a:endParaRPr lang="en-US" sz="2400" dirty="0"/>
          </a:p>
          <a:p>
            <a:r>
              <a:rPr lang="en-US" sz="2400" b="1" u="sng" dirty="0"/>
              <a:t>Convergence check:</a:t>
            </a:r>
            <a:r>
              <a:rPr lang="en-US" sz="2400" dirty="0"/>
              <a:t> Compare new centroids to the ones from last iteration:</a:t>
            </a:r>
          </a:p>
          <a:p>
            <a:pPr lvl="1"/>
            <a:r>
              <a:rPr lang="en-US" sz="2000" dirty="0"/>
              <a:t>If they “close” to each other (their norm difference does not proceed predetermined threshold), end the algorithm.</a:t>
            </a:r>
          </a:p>
          <a:p>
            <a:pPr lvl="1"/>
            <a:r>
              <a:rPr lang="en-US" sz="2000" dirty="0"/>
              <a:t>Else, start another iteration by returning to Classification step with the new centroids.</a:t>
            </a:r>
          </a:p>
          <a:p>
            <a:endParaRPr lang="en-US" sz="2400" dirty="0">
              <a:highlight>
                <a:srgbClr val="FFFF00"/>
              </a:highlight>
            </a:endParaRPr>
          </a:p>
          <a:p>
            <a:endParaRPr lang="en-US" sz="2400" dirty="0"/>
          </a:p>
        </p:txBody>
      </p:sp>
    </p:spTree>
    <p:extLst>
      <p:ext uri="{BB962C8B-B14F-4D97-AF65-F5344CB8AC3E}">
        <p14:creationId xmlns:p14="http://schemas.microsoft.com/office/powerpoint/2010/main" val="3764778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means clustering with example">
            <a:extLst>
              <a:ext uri="{FF2B5EF4-FFF2-40B4-BE49-F238E27FC236}">
                <a16:creationId xmlns:a16="http://schemas.microsoft.com/office/drawing/2014/main" id="{F3FC431C-CF82-4EC9-B72E-930F0DA2B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47791"/>
            <a:ext cx="10353821" cy="556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998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040B-3C84-437B-AD03-C339318B5A58}"/>
              </a:ext>
            </a:extLst>
          </p:cNvPr>
          <p:cNvSpPr>
            <a:spLocks noGrp="1"/>
          </p:cNvSpPr>
          <p:nvPr>
            <p:ph type="title"/>
          </p:nvPr>
        </p:nvSpPr>
        <p:spPr>
          <a:xfrm>
            <a:off x="838200" y="302060"/>
            <a:ext cx="10515600" cy="1325563"/>
          </a:xfrm>
        </p:spPr>
        <p:txBody>
          <a:bodyPr>
            <a:normAutofit/>
          </a:bodyPr>
          <a:lstStyle/>
          <a:p>
            <a:r>
              <a:rPr lang="en-US" sz="3600" u="sng" dirty="0"/>
              <a:t>Problem definition</a:t>
            </a:r>
          </a:p>
        </p:txBody>
      </p:sp>
      <p:sp>
        <p:nvSpPr>
          <p:cNvPr id="3" name="Content Placeholder 2">
            <a:extLst>
              <a:ext uri="{FF2B5EF4-FFF2-40B4-BE49-F238E27FC236}">
                <a16:creationId xmlns:a16="http://schemas.microsoft.com/office/drawing/2014/main" id="{0BC8B0DE-1E89-4B5B-B8D3-9B2AC630E48F}"/>
              </a:ext>
            </a:extLst>
          </p:cNvPr>
          <p:cNvSpPr>
            <a:spLocks noGrp="1"/>
          </p:cNvSpPr>
          <p:nvPr>
            <p:ph idx="1"/>
          </p:nvPr>
        </p:nvSpPr>
        <p:spPr>
          <a:xfrm>
            <a:off x="838200" y="1346728"/>
            <a:ext cx="10515600" cy="1325563"/>
          </a:xfrm>
        </p:spPr>
        <p:txBody>
          <a:bodyPr/>
          <a:lstStyle/>
          <a:p>
            <a:r>
              <a:rPr lang="en-US" sz="2000" dirty="0"/>
              <a:t>The k means algorithm although simple, could take significant amount of iterations to converge.</a:t>
            </a:r>
          </a:p>
          <a:p>
            <a:r>
              <a:rPr lang="en-US" sz="2000" dirty="0"/>
              <a:t>For large data sets, running the algorithm in software level (for example in </a:t>
            </a:r>
            <a:r>
              <a:rPr lang="en-US" sz="2000" dirty="0" err="1"/>
              <a:t>Matlab</a:t>
            </a:r>
            <a:r>
              <a:rPr lang="en-US" sz="2000" dirty="0"/>
              <a:t>) could result in large latency and consume a lot of resources from the processor.</a:t>
            </a:r>
          </a:p>
          <a:p>
            <a:pPr marL="0" indent="0">
              <a:buNone/>
            </a:pPr>
            <a:endParaRPr lang="en-US" sz="3600" dirty="0">
              <a:latin typeface="+mj-lt"/>
              <a:ea typeface="+mj-ea"/>
              <a:cs typeface="+mj-cs"/>
            </a:endParaRPr>
          </a:p>
        </p:txBody>
      </p:sp>
      <p:sp>
        <p:nvSpPr>
          <p:cNvPr id="4" name="Content Placeholder 2">
            <a:extLst>
              <a:ext uri="{FF2B5EF4-FFF2-40B4-BE49-F238E27FC236}">
                <a16:creationId xmlns:a16="http://schemas.microsoft.com/office/drawing/2014/main" id="{2733BE56-5326-4093-9D3B-2F66FD285FEC}"/>
              </a:ext>
            </a:extLst>
          </p:cNvPr>
          <p:cNvSpPr txBox="1">
            <a:spLocks/>
          </p:cNvSpPr>
          <p:nvPr/>
        </p:nvSpPr>
        <p:spPr>
          <a:xfrm>
            <a:off x="838200" y="3314153"/>
            <a:ext cx="10515600" cy="887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Build a dedicated component in hardware level, in order to accelerate the running time of the algorithm.</a:t>
            </a:r>
          </a:p>
        </p:txBody>
      </p:sp>
      <p:sp>
        <p:nvSpPr>
          <p:cNvPr id="5" name="Title 1">
            <a:extLst>
              <a:ext uri="{FF2B5EF4-FFF2-40B4-BE49-F238E27FC236}">
                <a16:creationId xmlns:a16="http://schemas.microsoft.com/office/drawing/2014/main" id="{D89420D8-AC9D-46D8-8527-F2CBF2597EF9}"/>
              </a:ext>
            </a:extLst>
          </p:cNvPr>
          <p:cNvSpPr txBox="1">
            <a:spLocks/>
          </p:cNvSpPr>
          <p:nvPr/>
        </p:nvSpPr>
        <p:spPr>
          <a:xfrm>
            <a:off x="838200" y="225618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u="sng" dirty="0"/>
              <a:t>Possible solution</a:t>
            </a:r>
          </a:p>
        </p:txBody>
      </p:sp>
      <p:sp>
        <p:nvSpPr>
          <p:cNvPr id="7" name="Title 1">
            <a:extLst>
              <a:ext uri="{FF2B5EF4-FFF2-40B4-BE49-F238E27FC236}">
                <a16:creationId xmlns:a16="http://schemas.microsoft.com/office/drawing/2014/main" id="{7077C90C-5166-4EC3-9C45-C01E472DC791}"/>
              </a:ext>
            </a:extLst>
          </p:cNvPr>
          <p:cNvSpPr txBox="1">
            <a:spLocks/>
          </p:cNvSpPr>
          <p:nvPr/>
        </p:nvSpPr>
        <p:spPr>
          <a:xfrm>
            <a:off x="838200" y="38196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u="sng" dirty="0"/>
              <a:t>The chosen solution - K means accelerator</a:t>
            </a:r>
          </a:p>
        </p:txBody>
      </p:sp>
      <p:sp>
        <p:nvSpPr>
          <p:cNvPr id="8" name="Content Placeholder 2">
            <a:extLst>
              <a:ext uri="{FF2B5EF4-FFF2-40B4-BE49-F238E27FC236}">
                <a16:creationId xmlns:a16="http://schemas.microsoft.com/office/drawing/2014/main" id="{59929479-CB1D-4DB1-A4D1-A74763E70975}"/>
              </a:ext>
            </a:extLst>
          </p:cNvPr>
          <p:cNvSpPr txBox="1">
            <a:spLocks/>
          </p:cNvSpPr>
          <p:nvPr/>
        </p:nvSpPr>
        <p:spPr>
          <a:xfrm>
            <a:off x="838200" y="4754529"/>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project is based on the following paper:</a:t>
            </a:r>
            <a:br>
              <a:rPr lang="en-US" sz="2000" dirty="0"/>
            </a:br>
            <a:r>
              <a:rPr lang="en-US" sz="2000" dirty="0"/>
              <a:t>“</a:t>
            </a:r>
            <a:r>
              <a:rPr lang="en-US" sz="2000" i="1" dirty="0"/>
              <a:t>FPGA Implementation of K-means Algorithm for Bioinformatics Application: An Accelerated Approach to Clustering Microarray Data</a:t>
            </a:r>
            <a:r>
              <a:rPr lang="en-US" sz="2000" dirty="0"/>
              <a:t>” by </a:t>
            </a:r>
            <a:r>
              <a:rPr lang="en-US" sz="2000" dirty="0" err="1"/>
              <a:t>Hanaa</a:t>
            </a:r>
            <a:r>
              <a:rPr lang="en-US" sz="2000" dirty="0"/>
              <a:t> M. Hussain, Khaled </a:t>
            </a:r>
            <a:r>
              <a:rPr lang="en-US" sz="2000" dirty="0" err="1"/>
              <a:t>Benkrid</a:t>
            </a:r>
            <a:r>
              <a:rPr lang="en-US" sz="2000" dirty="0"/>
              <a:t>, </a:t>
            </a:r>
            <a:r>
              <a:rPr lang="en-US" sz="2000" dirty="0" err="1"/>
              <a:t>Huseyin</a:t>
            </a:r>
            <a:r>
              <a:rPr lang="en-US" sz="2000" dirty="0"/>
              <a:t> </a:t>
            </a:r>
            <a:r>
              <a:rPr lang="en-US" sz="2000" dirty="0" err="1"/>
              <a:t>Seker</a:t>
            </a:r>
            <a:r>
              <a:rPr lang="en-US" sz="2000" dirty="0"/>
              <a:t>, Ahmet T. Erdogan.</a:t>
            </a:r>
          </a:p>
        </p:txBody>
      </p:sp>
    </p:spTree>
    <p:extLst>
      <p:ext uri="{BB962C8B-B14F-4D97-AF65-F5344CB8AC3E}">
        <p14:creationId xmlns:p14="http://schemas.microsoft.com/office/powerpoint/2010/main" val="4213617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2A94-73E0-49CB-86DA-B84DB86C4BD4}"/>
              </a:ext>
            </a:extLst>
          </p:cNvPr>
          <p:cNvSpPr>
            <a:spLocks noGrp="1"/>
          </p:cNvSpPr>
          <p:nvPr>
            <p:ph type="title"/>
          </p:nvPr>
        </p:nvSpPr>
        <p:spPr/>
        <p:txBody>
          <a:bodyPr/>
          <a:lstStyle/>
          <a:p>
            <a:r>
              <a:rPr lang="en-US" dirty="0"/>
              <a:t>Introduction to APB Protocol</a:t>
            </a:r>
          </a:p>
        </p:txBody>
      </p:sp>
      <p:sp>
        <p:nvSpPr>
          <p:cNvPr id="3" name="Content Placeholder 2">
            <a:extLst>
              <a:ext uri="{FF2B5EF4-FFF2-40B4-BE49-F238E27FC236}">
                <a16:creationId xmlns:a16="http://schemas.microsoft.com/office/drawing/2014/main" id="{5E8C18B5-E3F9-4A19-8826-8FA9805D2EF1}"/>
              </a:ext>
            </a:extLst>
          </p:cNvPr>
          <p:cNvSpPr>
            <a:spLocks noGrp="1"/>
          </p:cNvSpPr>
          <p:nvPr>
            <p:ph idx="1"/>
          </p:nvPr>
        </p:nvSpPr>
        <p:spPr/>
        <p:txBody>
          <a:bodyPr>
            <a:normAutofit/>
          </a:bodyPr>
          <a:lstStyle/>
          <a:p>
            <a:r>
              <a:rPr lang="en-US" dirty="0"/>
              <a:t>The Advanced Peripheral Bus (</a:t>
            </a:r>
            <a:r>
              <a:rPr lang="en-US" b="1" dirty="0"/>
              <a:t>APB</a:t>
            </a:r>
            <a:r>
              <a:rPr lang="en-US" dirty="0"/>
              <a:t>) is part of the Advanced Microprocessor Bus Architecture (AMBA) protocol family.</a:t>
            </a:r>
          </a:p>
          <a:p>
            <a:r>
              <a:rPr lang="en-US" dirty="0"/>
              <a:t>Single master multi slave protocol</a:t>
            </a:r>
          </a:p>
          <a:p>
            <a:r>
              <a:rPr lang="en-US" dirty="0"/>
              <a:t>Signal transactions are only related to the rising edge of the clock</a:t>
            </a:r>
          </a:p>
          <a:p>
            <a:r>
              <a:rPr lang="en-US" dirty="0"/>
              <a:t>Every transaction takes at least two cycles. </a:t>
            </a:r>
          </a:p>
          <a:p>
            <a:r>
              <a:rPr lang="en-US" dirty="0"/>
              <a:t>It can be used to provide access to the programmable control registers of peripheral devices. </a:t>
            </a:r>
          </a:p>
          <a:p>
            <a:r>
              <a:rPr lang="en-US" dirty="0"/>
              <a:t>APB is a low-cost interface that is optimal for minimal power consumption. </a:t>
            </a:r>
          </a:p>
        </p:txBody>
      </p:sp>
    </p:spTree>
    <p:extLst>
      <p:ext uri="{BB962C8B-B14F-4D97-AF65-F5344CB8AC3E}">
        <p14:creationId xmlns:p14="http://schemas.microsoft.com/office/powerpoint/2010/main" val="130959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1B26-D131-4F55-A711-DA544065617F}"/>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APB Protocol -signals</a:t>
            </a:r>
          </a:p>
        </p:txBody>
      </p:sp>
      <p:pic>
        <p:nvPicPr>
          <p:cNvPr id="49" name="Content Placeholder 48">
            <a:extLst>
              <a:ext uri="{FF2B5EF4-FFF2-40B4-BE49-F238E27FC236}">
                <a16:creationId xmlns:a16="http://schemas.microsoft.com/office/drawing/2014/main" id="{49CEA5D5-B160-4412-BBD3-3573F58C9100}"/>
              </a:ext>
            </a:extLst>
          </p:cNvPr>
          <p:cNvPicPr>
            <a:picLocks noGrp="1"/>
          </p:cNvPicPr>
          <p:nvPr>
            <p:ph idx="1"/>
          </p:nvPr>
        </p:nvPicPr>
        <p:blipFill>
          <a:blip r:embed="rId2"/>
          <a:stretch>
            <a:fillRect/>
          </a:stretch>
        </p:blipFill>
        <p:spPr>
          <a:xfrm>
            <a:off x="123825" y="2226656"/>
            <a:ext cx="3683095" cy="4012825"/>
          </a:xfrm>
          <a:prstGeom prst="rect">
            <a:avLst/>
          </a:prstGeom>
        </p:spPr>
      </p:pic>
      <p:graphicFrame>
        <p:nvGraphicFramePr>
          <p:cNvPr id="8" name="Content Placeholder 4">
            <a:extLst>
              <a:ext uri="{FF2B5EF4-FFF2-40B4-BE49-F238E27FC236}">
                <a16:creationId xmlns:a16="http://schemas.microsoft.com/office/drawing/2014/main" id="{3C44449B-4C05-4B56-A771-97DDDE944DC2}"/>
              </a:ext>
            </a:extLst>
          </p:cNvPr>
          <p:cNvGraphicFramePr>
            <a:graphicFrameLocks/>
          </p:cNvGraphicFramePr>
          <p:nvPr/>
        </p:nvGraphicFramePr>
        <p:xfrm>
          <a:off x="4711778" y="725184"/>
          <a:ext cx="6844046" cy="5403136"/>
        </p:xfrm>
        <a:graphic>
          <a:graphicData uri="http://schemas.openxmlformats.org/drawingml/2006/table">
            <a:tbl>
              <a:tblPr firstRow="1" firstCol="1" bandRow="1">
                <a:tableStyleId>{5C22544A-7EE6-4342-B048-85BDC9FD1C3A}</a:tableStyleId>
              </a:tblPr>
              <a:tblGrid>
                <a:gridCol w="724399">
                  <a:extLst>
                    <a:ext uri="{9D8B030D-6E8A-4147-A177-3AD203B41FA5}">
                      <a16:colId xmlns:a16="http://schemas.microsoft.com/office/drawing/2014/main" val="403856120"/>
                    </a:ext>
                  </a:extLst>
                </a:gridCol>
                <a:gridCol w="1426082">
                  <a:extLst>
                    <a:ext uri="{9D8B030D-6E8A-4147-A177-3AD203B41FA5}">
                      <a16:colId xmlns:a16="http://schemas.microsoft.com/office/drawing/2014/main" val="2350064626"/>
                    </a:ext>
                  </a:extLst>
                </a:gridCol>
                <a:gridCol w="4693565">
                  <a:extLst>
                    <a:ext uri="{9D8B030D-6E8A-4147-A177-3AD203B41FA5}">
                      <a16:colId xmlns:a16="http://schemas.microsoft.com/office/drawing/2014/main" val="3972075053"/>
                    </a:ext>
                  </a:extLst>
                </a:gridCol>
              </a:tblGrid>
              <a:tr h="212018">
                <a:tc>
                  <a:txBody>
                    <a:bodyPr/>
                    <a:lstStyle/>
                    <a:p>
                      <a:pPr marL="0" marR="0">
                        <a:lnSpc>
                          <a:spcPct val="107000"/>
                        </a:lnSpc>
                        <a:spcBef>
                          <a:spcPts val="0"/>
                        </a:spcBef>
                        <a:spcAft>
                          <a:spcPts val="0"/>
                        </a:spcAft>
                      </a:pPr>
                      <a:r>
                        <a:rPr lang="en-US" sz="1100">
                          <a:effectLst/>
                        </a:rPr>
                        <a:t>Signal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Source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869499529"/>
                  </a:ext>
                </a:extLst>
              </a:tr>
              <a:tr h="212018">
                <a:tc>
                  <a:txBody>
                    <a:bodyPr/>
                    <a:lstStyle/>
                    <a:p>
                      <a:pPr marL="0" marR="0">
                        <a:lnSpc>
                          <a:spcPct val="107000"/>
                        </a:lnSpc>
                        <a:spcBef>
                          <a:spcPts val="0"/>
                        </a:spcBef>
                        <a:spcAft>
                          <a:spcPts val="0"/>
                        </a:spcAft>
                      </a:pPr>
                      <a:r>
                        <a:rPr lang="en-US" sz="1100">
                          <a:effectLst/>
                        </a:rPr>
                        <a:t>PCLK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Clock source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Clock. The rising edge of PCLK times all transfers on the APB.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262129350"/>
                  </a:ext>
                </a:extLst>
              </a:tr>
              <a:tr h="573305">
                <a:tc>
                  <a:txBody>
                    <a:bodyPr/>
                    <a:lstStyle/>
                    <a:p>
                      <a:pPr marL="0" marR="0">
                        <a:lnSpc>
                          <a:spcPct val="107000"/>
                        </a:lnSpc>
                        <a:spcBef>
                          <a:spcPts val="0"/>
                        </a:spcBef>
                        <a:spcAft>
                          <a:spcPts val="0"/>
                        </a:spcAft>
                      </a:pPr>
                      <a:r>
                        <a:rPr lang="en-US" sz="1100">
                          <a:effectLst/>
                        </a:rPr>
                        <a:t>PRESETn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System bus equivalent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Reset. The APB reset signal is active LOW. This signal is normally connected</a:t>
                      </a:r>
                    </a:p>
                    <a:p>
                      <a:pPr marL="0" marR="0">
                        <a:lnSpc>
                          <a:spcPct val="107000"/>
                        </a:lnSpc>
                        <a:spcBef>
                          <a:spcPts val="0"/>
                        </a:spcBef>
                        <a:spcAft>
                          <a:spcPts val="0"/>
                        </a:spcAft>
                      </a:pPr>
                      <a:r>
                        <a:rPr lang="en-US" sz="1100">
                          <a:effectLst/>
                        </a:rPr>
                        <a:t>directly to the system bus reset signal.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73836658"/>
                  </a:ext>
                </a:extLst>
              </a:tr>
              <a:tr h="573305">
                <a:tc>
                  <a:txBody>
                    <a:bodyPr/>
                    <a:lstStyle/>
                    <a:p>
                      <a:pPr marL="0" marR="0">
                        <a:lnSpc>
                          <a:spcPct val="107000"/>
                        </a:lnSpc>
                        <a:spcBef>
                          <a:spcPts val="0"/>
                        </a:spcBef>
                        <a:spcAft>
                          <a:spcPts val="0"/>
                        </a:spcAft>
                      </a:pPr>
                      <a:r>
                        <a:rPr lang="en-US" sz="1100">
                          <a:effectLst/>
                        </a:rPr>
                        <a:t>PADDR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Address. This is the APB address bus. It can be up to 32 bits wide and is driven</a:t>
                      </a:r>
                    </a:p>
                    <a:p>
                      <a:pPr marL="0" marR="0">
                        <a:lnSpc>
                          <a:spcPct val="107000"/>
                        </a:lnSpc>
                        <a:spcBef>
                          <a:spcPts val="0"/>
                        </a:spcBef>
                        <a:spcAft>
                          <a:spcPts val="0"/>
                        </a:spcAft>
                      </a:pPr>
                      <a:r>
                        <a:rPr lang="en-US" sz="1100">
                          <a:effectLst/>
                        </a:rPr>
                        <a:t>by the peripheral bus bridge unit.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586323078"/>
                  </a:ext>
                </a:extLst>
              </a:tr>
              <a:tr h="934592">
                <a:tc>
                  <a:txBody>
                    <a:bodyPr/>
                    <a:lstStyle/>
                    <a:p>
                      <a:pPr marL="0" marR="0">
                        <a:lnSpc>
                          <a:spcPct val="107000"/>
                        </a:lnSpc>
                        <a:spcBef>
                          <a:spcPts val="0"/>
                        </a:spcBef>
                        <a:spcAft>
                          <a:spcPts val="0"/>
                        </a:spcAft>
                      </a:pPr>
                      <a:r>
                        <a:rPr lang="en-US" sz="1100">
                          <a:effectLst/>
                        </a:rPr>
                        <a:t>PSELx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Select. The APB bridge unit generates this signal to each peripheral bus slave.</a:t>
                      </a:r>
                    </a:p>
                    <a:p>
                      <a:pPr marL="0" marR="0">
                        <a:lnSpc>
                          <a:spcPct val="107000"/>
                        </a:lnSpc>
                        <a:spcBef>
                          <a:spcPts val="0"/>
                        </a:spcBef>
                        <a:spcAft>
                          <a:spcPts val="0"/>
                        </a:spcAft>
                      </a:pPr>
                      <a:r>
                        <a:rPr lang="en-US" sz="1100">
                          <a:effectLst/>
                        </a:rPr>
                        <a:t>It indicates that the slave device is selected and that a data transfer is required.</a:t>
                      </a:r>
                    </a:p>
                    <a:p>
                      <a:pPr marL="0" marR="0">
                        <a:lnSpc>
                          <a:spcPct val="107000"/>
                        </a:lnSpc>
                        <a:spcBef>
                          <a:spcPts val="0"/>
                        </a:spcBef>
                        <a:spcAft>
                          <a:spcPts val="0"/>
                        </a:spcAft>
                      </a:pPr>
                      <a:r>
                        <a:rPr lang="en-US" sz="1100">
                          <a:effectLst/>
                        </a:rPr>
                        <a:t>There is a PSELx signal for each 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056311532"/>
                  </a:ext>
                </a:extLst>
              </a:tr>
              <a:tr h="573305">
                <a:tc>
                  <a:txBody>
                    <a:bodyPr/>
                    <a:lstStyle/>
                    <a:p>
                      <a:pPr marL="0" marR="0">
                        <a:lnSpc>
                          <a:spcPct val="107000"/>
                        </a:lnSpc>
                        <a:spcBef>
                          <a:spcPts val="0"/>
                        </a:spcBef>
                        <a:spcAft>
                          <a:spcPts val="0"/>
                        </a:spcAft>
                      </a:pPr>
                      <a:r>
                        <a:rPr lang="en-US" sz="1100">
                          <a:effectLst/>
                        </a:rPr>
                        <a:t>PENABLE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Enable. This signal indicates the second and subsequent cycles of an APB</a:t>
                      </a:r>
                    </a:p>
                    <a:p>
                      <a:pPr marL="0" marR="0">
                        <a:lnSpc>
                          <a:spcPct val="107000"/>
                        </a:lnSpc>
                        <a:spcBef>
                          <a:spcPts val="0"/>
                        </a:spcBef>
                        <a:spcAft>
                          <a:spcPts val="0"/>
                        </a:spcAft>
                      </a:pPr>
                      <a:r>
                        <a:rPr lang="en-US" sz="1100">
                          <a:effectLst/>
                        </a:rPr>
                        <a:t>transfer.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1610187665"/>
                  </a:ext>
                </a:extLst>
              </a:tr>
              <a:tr h="573305">
                <a:tc>
                  <a:txBody>
                    <a:bodyPr/>
                    <a:lstStyle/>
                    <a:p>
                      <a:pPr marL="0" marR="0">
                        <a:lnSpc>
                          <a:spcPct val="107000"/>
                        </a:lnSpc>
                        <a:spcBef>
                          <a:spcPts val="0"/>
                        </a:spcBef>
                        <a:spcAft>
                          <a:spcPts val="0"/>
                        </a:spcAft>
                      </a:pPr>
                      <a:r>
                        <a:rPr lang="en-US" sz="1100">
                          <a:effectLst/>
                        </a:rPr>
                        <a:t>PWRITE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Direction. This signal indicates an APB write access when HIGH and an APB</a:t>
                      </a:r>
                    </a:p>
                    <a:p>
                      <a:pPr marL="0" marR="0">
                        <a:lnSpc>
                          <a:spcPct val="107000"/>
                        </a:lnSpc>
                        <a:spcBef>
                          <a:spcPts val="0"/>
                        </a:spcBef>
                        <a:spcAft>
                          <a:spcPts val="0"/>
                        </a:spcAft>
                      </a:pPr>
                      <a:r>
                        <a:rPr lang="en-US" sz="1100">
                          <a:effectLst/>
                        </a:rPr>
                        <a:t>read access when 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674208969"/>
                  </a:ext>
                </a:extLst>
              </a:tr>
              <a:tr h="392661">
                <a:tc>
                  <a:txBody>
                    <a:bodyPr/>
                    <a:lstStyle/>
                    <a:p>
                      <a:pPr marL="0" marR="0">
                        <a:lnSpc>
                          <a:spcPct val="107000"/>
                        </a:lnSpc>
                        <a:spcBef>
                          <a:spcPts val="0"/>
                        </a:spcBef>
                        <a:spcAft>
                          <a:spcPts val="0"/>
                        </a:spcAft>
                      </a:pPr>
                      <a:r>
                        <a:rPr lang="en-US" sz="1100">
                          <a:effectLst/>
                        </a:rPr>
                        <a:t>PWDATA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Write data. This bus is driven by the peripheral bus bridge unit during write</a:t>
                      </a:r>
                    </a:p>
                    <a:p>
                      <a:pPr marL="0" marR="0">
                        <a:lnSpc>
                          <a:spcPct val="107000"/>
                        </a:lnSpc>
                        <a:spcBef>
                          <a:spcPts val="0"/>
                        </a:spcBef>
                        <a:spcAft>
                          <a:spcPts val="0"/>
                        </a:spcAft>
                      </a:pPr>
                      <a:r>
                        <a:rPr lang="en-US" sz="1100">
                          <a:effectLst/>
                        </a:rPr>
                        <a:t>cycles when PWRITE is HIGH. This bus can be up to 32 bits wide.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76847435"/>
                  </a:ext>
                </a:extLst>
              </a:tr>
              <a:tr h="212018">
                <a:tc>
                  <a:txBody>
                    <a:bodyPr/>
                    <a:lstStyle/>
                    <a:p>
                      <a:pPr marL="0" marR="0">
                        <a:lnSpc>
                          <a:spcPct val="107000"/>
                        </a:lnSpc>
                        <a:spcBef>
                          <a:spcPts val="0"/>
                        </a:spcBef>
                        <a:spcAft>
                          <a:spcPts val="0"/>
                        </a:spcAft>
                      </a:pPr>
                      <a:r>
                        <a:rPr lang="en-US" sz="1100">
                          <a:effectLst/>
                        </a:rPr>
                        <a:t>PREADY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Ready. The slave uses this signal to extend an APB transfer.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115831767"/>
                  </a:ext>
                </a:extLst>
              </a:tr>
              <a:tr h="392661">
                <a:tc>
                  <a:txBody>
                    <a:bodyPr/>
                    <a:lstStyle/>
                    <a:p>
                      <a:pPr marL="0" marR="0">
                        <a:lnSpc>
                          <a:spcPct val="107000"/>
                        </a:lnSpc>
                        <a:spcBef>
                          <a:spcPts val="0"/>
                        </a:spcBef>
                        <a:spcAft>
                          <a:spcPts val="0"/>
                        </a:spcAft>
                      </a:pPr>
                      <a:r>
                        <a:rPr lang="en-US" sz="1100">
                          <a:effectLst/>
                        </a:rPr>
                        <a:t>PRDATA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Read Data. The selected slave drives this bus during read cycles when</a:t>
                      </a:r>
                    </a:p>
                    <a:p>
                      <a:pPr marL="0" marR="0">
                        <a:lnSpc>
                          <a:spcPct val="107000"/>
                        </a:lnSpc>
                        <a:spcBef>
                          <a:spcPts val="0"/>
                        </a:spcBef>
                        <a:spcAft>
                          <a:spcPts val="0"/>
                        </a:spcAft>
                      </a:pPr>
                      <a:r>
                        <a:rPr lang="en-US" sz="1100">
                          <a:effectLst/>
                        </a:rPr>
                        <a:t>PWRITE is LOW. This bus can be up to 32-bits wide.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046309832"/>
                  </a:ext>
                </a:extLst>
              </a:tr>
              <a:tr h="753948">
                <a:tc>
                  <a:txBody>
                    <a:bodyPr/>
                    <a:lstStyle/>
                    <a:p>
                      <a:pPr marL="0" marR="0">
                        <a:lnSpc>
                          <a:spcPct val="107000"/>
                        </a:lnSpc>
                        <a:spcBef>
                          <a:spcPts val="0"/>
                        </a:spcBef>
                        <a:spcAft>
                          <a:spcPts val="0"/>
                        </a:spcAft>
                      </a:pPr>
                      <a:r>
                        <a:rPr lang="en-US" sz="1100">
                          <a:effectLst/>
                        </a:rPr>
                        <a:t>PSLVERR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This signal indicates a transfer failure. APB peripherals are not required to</a:t>
                      </a:r>
                    </a:p>
                    <a:p>
                      <a:pPr marL="0" marR="0">
                        <a:lnSpc>
                          <a:spcPct val="107000"/>
                        </a:lnSpc>
                        <a:spcBef>
                          <a:spcPts val="0"/>
                        </a:spcBef>
                        <a:spcAft>
                          <a:spcPts val="0"/>
                        </a:spcAft>
                      </a:pPr>
                      <a:r>
                        <a:rPr lang="en-US" sz="1100">
                          <a:effectLst/>
                        </a:rPr>
                        <a:t>support the PSLVERR pin. This is true for both existing and new APB</a:t>
                      </a:r>
                    </a:p>
                    <a:p>
                      <a:pPr marL="0" marR="0">
                        <a:lnSpc>
                          <a:spcPct val="107000"/>
                        </a:lnSpc>
                        <a:spcBef>
                          <a:spcPts val="0"/>
                        </a:spcBef>
                        <a:spcAft>
                          <a:spcPts val="0"/>
                        </a:spcAft>
                      </a:pPr>
                      <a:r>
                        <a:rPr lang="en-US" sz="1100">
                          <a:effectLst/>
                        </a:rPr>
                        <a:t>peripheral designs. Where a peripheral does not include this pin then the</a:t>
                      </a:r>
                    </a:p>
                    <a:p>
                      <a:pPr marL="0" marR="0">
                        <a:lnSpc>
                          <a:spcPct val="107000"/>
                        </a:lnSpc>
                        <a:spcBef>
                          <a:spcPts val="0"/>
                        </a:spcBef>
                        <a:spcAft>
                          <a:spcPts val="0"/>
                        </a:spcAft>
                      </a:pPr>
                      <a:r>
                        <a:rPr lang="en-US" sz="1100">
                          <a:effectLst/>
                        </a:rPr>
                        <a:t>appropriate input to the APB bridge is tied 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367623644"/>
                  </a:ext>
                </a:extLst>
              </a:tr>
            </a:tbl>
          </a:graphicData>
        </a:graphic>
      </p:graphicFrame>
    </p:spTree>
    <p:extLst>
      <p:ext uri="{BB962C8B-B14F-4D97-AF65-F5344CB8AC3E}">
        <p14:creationId xmlns:p14="http://schemas.microsoft.com/office/powerpoint/2010/main" val="376721437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1918</TotalTime>
  <Words>5406</Words>
  <Application>Microsoft Office PowerPoint</Application>
  <PresentationFormat>Widescreen</PresentationFormat>
  <Paragraphs>355</Paragraphs>
  <Slides>46</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Cambria Math</vt:lpstr>
      <vt:lpstr>Wingdings</vt:lpstr>
      <vt:lpstr>Office Theme</vt:lpstr>
      <vt:lpstr>K means algorithm accelerator IP</vt:lpstr>
      <vt:lpstr>Content</vt:lpstr>
      <vt:lpstr>Introduction to K means algorithm </vt:lpstr>
      <vt:lpstr>Motivation</vt:lpstr>
      <vt:lpstr>K means algorithm</vt:lpstr>
      <vt:lpstr>PowerPoint Presentation</vt:lpstr>
      <vt:lpstr>Problem definition</vt:lpstr>
      <vt:lpstr>Introduction to APB Protocol</vt:lpstr>
      <vt:lpstr>APB Protocol -signals</vt:lpstr>
      <vt:lpstr>APB Protocol – operating states</vt:lpstr>
      <vt:lpstr>APB Protocol –Operating states</vt:lpstr>
      <vt:lpstr>APB Transactions</vt:lpstr>
      <vt:lpstr>Hardware implementation</vt:lpstr>
      <vt:lpstr>Design and Implementation – Top level</vt:lpstr>
      <vt:lpstr>Design and Implementation – Top level</vt:lpstr>
      <vt:lpstr>Design and Implementation – Top level</vt:lpstr>
      <vt:lpstr>Design and Implementation – K means Core</vt:lpstr>
      <vt:lpstr>Controller</vt:lpstr>
      <vt:lpstr>Classification block High-Level</vt:lpstr>
      <vt:lpstr>Classification block First component</vt:lpstr>
      <vt:lpstr>Classification block Second component</vt:lpstr>
      <vt:lpstr>Classification block Third component</vt:lpstr>
      <vt:lpstr>New means calculation block Division method</vt:lpstr>
      <vt:lpstr>PowerPoint Presentation</vt:lpstr>
      <vt:lpstr>Convergence check block</vt:lpstr>
      <vt:lpstr>Why this architecture? </vt:lpstr>
      <vt:lpstr>Why this architecture?</vt:lpstr>
      <vt:lpstr>First Pipeline Latency</vt:lpstr>
      <vt:lpstr>PowerPoint Presentation</vt:lpstr>
      <vt:lpstr>PowerPoint Presentation</vt:lpstr>
      <vt:lpstr>PowerPoint Presentation</vt:lpstr>
      <vt:lpstr>Total Pipeline Latency </vt:lpstr>
      <vt:lpstr>Verification</vt:lpstr>
      <vt:lpstr>Zero order verification</vt:lpstr>
      <vt:lpstr>Zero order verification – test bench</vt:lpstr>
      <vt:lpstr>Zero order verification Results “Sanity Check”</vt:lpstr>
      <vt:lpstr>PowerPoint Presentation</vt:lpstr>
      <vt:lpstr>Synthesis and Results</vt:lpstr>
      <vt:lpstr>Synthesis -  Power and Area</vt:lpstr>
      <vt:lpstr>Layout</vt:lpstr>
      <vt:lpstr>Summary and conclusions</vt:lpstr>
      <vt:lpstr>Summary and conclusions Design Innovations</vt:lpstr>
      <vt:lpstr>Summary and conclusions Achieved Performance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algorithm accelerator</dc:title>
  <dc:creator>liora huf</dc:creator>
  <cp:lastModifiedBy>liora huf</cp:lastModifiedBy>
  <cp:revision>690</cp:revision>
  <dcterms:created xsi:type="dcterms:W3CDTF">2020-06-13T17:19:07Z</dcterms:created>
  <dcterms:modified xsi:type="dcterms:W3CDTF">2020-06-17T15:58:53Z</dcterms:modified>
</cp:coreProperties>
</file>