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92" r:id="rId3"/>
    <p:sldId id="257" r:id="rId4"/>
    <p:sldId id="260" r:id="rId5"/>
    <p:sldId id="261" r:id="rId6"/>
    <p:sldId id="293" r:id="rId7"/>
    <p:sldId id="268" r:id="rId8"/>
    <p:sldId id="306" r:id="rId9"/>
    <p:sldId id="272" r:id="rId10"/>
    <p:sldId id="274" r:id="rId11"/>
    <p:sldId id="273" r:id="rId12"/>
    <p:sldId id="307" r:id="rId13"/>
    <p:sldId id="308" r:id="rId14"/>
    <p:sldId id="295" r:id="rId15"/>
    <p:sldId id="309" r:id="rId16"/>
    <p:sldId id="270" r:id="rId17"/>
    <p:sldId id="277" r:id="rId18"/>
    <p:sldId id="278" r:id="rId19"/>
    <p:sldId id="279" r:id="rId20"/>
    <p:sldId id="280" r:id="rId21"/>
    <p:sldId id="281" r:id="rId22"/>
    <p:sldId id="282" r:id="rId23"/>
    <p:sldId id="284" r:id="rId24"/>
    <p:sldId id="283" r:id="rId25"/>
    <p:sldId id="285" r:id="rId26"/>
    <p:sldId id="286" r:id="rId27"/>
    <p:sldId id="287" r:id="rId28"/>
    <p:sldId id="298" r:id="rId29"/>
    <p:sldId id="304" r:id="rId30"/>
    <p:sldId id="288" r:id="rId31"/>
    <p:sldId id="299" r:id="rId32"/>
    <p:sldId id="305" r:id="rId33"/>
    <p:sldId id="300" r:id="rId34"/>
    <p:sldId id="302" r:id="rId35"/>
    <p:sldId id="311" r:id="rId36"/>
    <p:sldId id="303" r:id="rId37"/>
    <p:sldId id="312" r:id="rId38"/>
    <p:sldId id="313" r:id="rId39"/>
    <p:sldId id="289" r:id="rId40"/>
    <p:sldId id="314" r:id="rId41"/>
    <p:sldId id="315" r:id="rId42"/>
    <p:sldId id="316" r:id="rId43"/>
    <p:sldId id="317" r:id="rId44"/>
    <p:sldId id="318" r:id="rId45"/>
    <p:sldId id="319" r:id="rId46"/>
    <p:sldId id="29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9749-A9D1-4678-B739-8FE6946593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4F8E7C-243D-4F58-8A8A-EDCD51EA7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DADD49-BC59-4E1A-BFA7-B5624D35B14B}"/>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5" name="Footer Placeholder 4">
            <a:extLst>
              <a:ext uri="{FF2B5EF4-FFF2-40B4-BE49-F238E27FC236}">
                <a16:creationId xmlns:a16="http://schemas.microsoft.com/office/drawing/2014/main" id="{1DA125B8-0748-4FF1-9C99-4E3C14FCB1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BBE861-381A-49C6-A0D6-50F0A8EA49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224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D068-8599-4C3B-9B44-0FF155B6CA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B01875-7E78-4443-AF26-684E9F470C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B9862-32A1-4ECE-B8B3-11C1C58A7EB2}"/>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5" name="Footer Placeholder 4">
            <a:extLst>
              <a:ext uri="{FF2B5EF4-FFF2-40B4-BE49-F238E27FC236}">
                <a16:creationId xmlns:a16="http://schemas.microsoft.com/office/drawing/2014/main" id="{BED714C3-1608-494D-93F6-1F4C7EA8D9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EF9112-3939-4D02-BD0B-0169CD02546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5078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DD454E-F648-4C69-9DE3-78B7EF01B4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D1A396-37ED-4C27-B596-95874B9D31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74618-6935-4AE9-9876-68F477A43BE4}"/>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5" name="Footer Placeholder 4">
            <a:extLst>
              <a:ext uri="{FF2B5EF4-FFF2-40B4-BE49-F238E27FC236}">
                <a16:creationId xmlns:a16="http://schemas.microsoft.com/office/drawing/2014/main" id="{0D2B9DF3-B9A3-4C0A-92A7-5BC90EA03C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28FDAF-2803-43C4-BA61-1B6A28D4D5D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0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FA5F-F69C-4A6B-A51C-78157B5571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4B3C19-B60C-43B6-9E1F-C8D039E662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BBFBE-3E3F-4E61-883D-889389E5CF50}"/>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5" name="Footer Placeholder 4">
            <a:extLst>
              <a:ext uri="{FF2B5EF4-FFF2-40B4-BE49-F238E27FC236}">
                <a16:creationId xmlns:a16="http://schemas.microsoft.com/office/drawing/2014/main" id="{9F7C9440-1C35-4286-8668-770B51F2E2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9A07916-95FC-4CD3-9C0D-F076B701D13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592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A3FCB-7D75-470A-B3E7-BD8A790501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78C412-D523-48DA-A0A2-2BF49A8357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F0A7EC-2C06-4ED7-B542-D2DA43051A86}"/>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5" name="Footer Placeholder 4">
            <a:extLst>
              <a:ext uri="{FF2B5EF4-FFF2-40B4-BE49-F238E27FC236}">
                <a16:creationId xmlns:a16="http://schemas.microsoft.com/office/drawing/2014/main" id="{341A620E-0AFC-463B-B37E-3DF2F2D546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ED4D74-8511-4AAF-8ED7-6AE9581C36B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6214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EF5A-F3C5-4FA6-A06A-C016FAC5A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2986C8-93C8-4235-AA9E-C32314B40D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3456BD-CFB5-46C4-B4BC-861C5A90F8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65F9E4-D2A7-4F5A-ABBA-8C22C1E1741D}"/>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6" name="Footer Placeholder 5">
            <a:extLst>
              <a:ext uri="{FF2B5EF4-FFF2-40B4-BE49-F238E27FC236}">
                <a16:creationId xmlns:a16="http://schemas.microsoft.com/office/drawing/2014/main" id="{723FC2AD-E4B4-4A2E-879D-51F6AB8E9C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D81528-1C33-4E59-82B6-01890A34AA0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645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5721-2502-4BB9-97AB-6FB894B385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320651-9755-4295-9CD9-BCAF4D7482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A63F08-D417-480D-BE67-E6CE88A107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5BFAD9-A57B-4F83-A2A1-6BB0537193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28056-8A8C-4ADD-B4AB-021A5FB0A7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87EB80-96AD-4AA9-A83F-3397FCF775D7}"/>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8" name="Footer Placeholder 7">
            <a:extLst>
              <a:ext uri="{FF2B5EF4-FFF2-40B4-BE49-F238E27FC236}">
                <a16:creationId xmlns:a16="http://schemas.microsoft.com/office/drawing/2014/main" id="{3FA8EDCE-1716-4FC9-B254-7834832CC45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E7D0DA4-FFE4-4D5E-844A-9B2C8C3B989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6839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5750-9F7A-417E-88C2-3EB06D3945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E38742-23B5-4D76-863F-B64B2A71283F}"/>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4" name="Footer Placeholder 3">
            <a:extLst>
              <a:ext uri="{FF2B5EF4-FFF2-40B4-BE49-F238E27FC236}">
                <a16:creationId xmlns:a16="http://schemas.microsoft.com/office/drawing/2014/main" id="{EEFEF8E8-26A8-4B01-A289-18AE779E6D0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C02E754-9E7A-43F2-9E94-9C92225E98B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0632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FE83AC-0ADA-420D-9BDE-2E652BC87DE3}"/>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3" name="Footer Placeholder 2">
            <a:extLst>
              <a:ext uri="{FF2B5EF4-FFF2-40B4-BE49-F238E27FC236}">
                <a16:creationId xmlns:a16="http://schemas.microsoft.com/office/drawing/2014/main" id="{989F6BD8-5DC2-401E-BFEB-3D2C6E9A33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7D9AFEB-F392-4111-951F-F721CEAD39A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962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15BB-F3E1-4388-B4C0-4968D148D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3ED568-D462-4207-808A-6047D2CB6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E4E9DC-5E24-4477-ADA2-476AA3966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B3247-66B7-4AB1-A1E9-0156BE8438F9}"/>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6" name="Footer Placeholder 5">
            <a:extLst>
              <a:ext uri="{FF2B5EF4-FFF2-40B4-BE49-F238E27FC236}">
                <a16:creationId xmlns:a16="http://schemas.microsoft.com/office/drawing/2014/main" id="{6EE69994-01CF-4EF1-B190-849560C21D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A83042A-F56E-4371-BB3D-3D9A91C24DC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12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4BE3-F146-4828-B519-802AABF776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D008B7-6438-47DE-84D8-7A789AC4FC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8342DF-B6AE-417B-AD84-43E80A4CB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DB0E5D-BF33-40AD-90C5-D0983E8BA75D}"/>
              </a:ext>
            </a:extLst>
          </p:cNvPr>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6" name="Footer Placeholder 5">
            <a:extLst>
              <a:ext uri="{FF2B5EF4-FFF2-40B4-BE49-F238E27FC236}">
                <a16:creationId xmlns:a16="http://schemas.microsoft.com/office/drawing/2014/main" id="{C53E7904-B0B6-4E90-94F8-F8A29F5D071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2C72F78-E3E7-4759-BB65-69D8E4589D3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9068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ED9854-2E23-450C-8A82-01E95587A8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FBD3FE-620C-4D10-B3F1-21968DDF75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330FE-9292-4C58-977B-D58740C8E7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6/15/2020</a:t>
            </a:fld>
            <a:endParaRPr lang="en-US" dirty="0"/>
          </a:p>
        </p:txBody>
      </p:sp>
      <p:sp>
        <p:nvSpPr>
          <p:cNvPr id="5" name="Footer Placeholder 4">
            <a:extLst>
              <a:ext uri="{FF2B5EF4-FFF2-40B4-BE49-F238E27FC236}">
                <a16:creationId xmlns:a16="http://schemas.microsoft.com/office/drawing/2014/main" id="{ED1AC8E9-23CC-4300-8862-30E427EE0A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918EF54-9EDB-4BBD-80CE-331582F9EA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518374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emf"/><Relationship Id="rId7" Type="http://schemas.openxmlformats.org/officeDocument/2006/relationships/image" Target="../media/image31.wmf"/><Relationship Id="rId2" Type="http://schemas.openxmlformats.org/officeDocument/2006/relationships/image" Target="../media/image26.emf"/><Relationship Id="rId1" Type="http://schemas.openxmlformats.org/officeDocument/2006/relationships/slideLayout" Target="../slideLayouts/slideLayout2.xml"/><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emf"/><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E485-848C-40DD-8EDE-F8787A8D348E}"/>
              </a:ext>
            </a:extLst>
          </p:cNvPr>
          <p:cNvSpPr>
            <a:spLocks noGrp="1"/>
          </p:cNvSpPr>
          <p:nvPr>
            <p:ph type="ctrTitle"/>
          </p:nvPr>
        </p:nvSpPr>
        <p:spPr/>
        <p:txBody>
          <a:bodyPr/>
          <a:lstStyle/>
          <a:p>
            <a:r>
              <a:rPr lang="en-US" dirty="0"/>
              <a:t>K means algorithm accelerator IP</a:t>
            </a:r>
          </a:p>
        </p:txBody>
      </p:sp>
      <p:sp>
        <p:nvSpPr>
          <p:cNvPr id="3" name="Subtitle 2">
            <a:extLst>
              <a:ext uri="{FF2B5EF4-FFF2-40B4-BE49-F238E27FC236}">
                <a16:creationId xmlns:a16="http://schemas.microsoft.com/office/drawing/2014/main" id="{FAEFAA67-48E9-4A31-9CC9-FA51BC067A1D}"/>
              </a:ext>
            </a:extLst>
          </p:cNvPr>
          <p:cNvSpPr>
            <a:spLocks noGrp="1"/>
          </p:cNvSpPr>
          <p:nvPr>
            <p:ph type="subTitle" idx="1"/>
          </p:nvPr>
        </p:nvSpPr>
        <p:spPr/>
        <p:txBody>
          <a:bodyPr>
            <a:normAutofit fontScale="77500" lnSpcReduction="20000"/>
          </a:bodyPr>
          <a:lstStyle/>
          <a:p>
            <a:r>
              <a:rPr lang="en-US" dirty="0"/>
              <a:t>Project by:</a:t>
            </a:r>
          </a:p>
          <a:p>
            <a:r>
              <a:rPr lang="en-US" dirty="0"/>
              <a:t>Liora Huf</a:t>
            </a:r>
          </a:p>
          <a:p>
            <a:r>
              <a:rPr lang="en-US" dirty="0"/>
              <a:t>Eddy Sraiber</a:t>
            </a:r>
            <a:endParaRPr lang="he-IL" dirty="0"/>
          </a:p>
          <a:p>
            <a:r>
              <a:rPr lang="en-US" dirty="0"/>
              <a:t>Supervised by:</a:t>
            </a:r>
          </a:p>
          <a:p>
            <a:r>
              <a:rPr lang="en-US" dirty="0"/>
              <a:t>Shahar Gino</a:t>
            </a:r>
          </a:p>
          <a:p>
            <a:endParaRPr lang="en-US" dirty="0"/>
          </a:p>
        </p:txBody>
      </p:sp>
      <p:sp>
        <p:nvSpPr>
          <p:cNvPr id="7" name="Subtitle 2">
            <a:extLst>
              <a:ext uri="{FF2B5EF4-FFF2-40B4-BE49-F238E27FC236}">
                <a16:creationId xmlns:a16="http://schemas.microsoft.com/office/drawing/2014/main" id="{4EC498E6-FE11-428F-8EE6-291C6360B297}"/>
              </a:ext>
            </a:extLst>
          </p:cNvPr>
          <p:cNvSpPr txBox="1">
            <a:spLocks/>
          </p:cNvSpPr>
          <p:nvPr/>
        </p:nvSpPr>
        <p:spPr>
          <a:xfrm>
            <a:off x="1524000" y="5546034"/>
            <a:ext cx="9144000" cy="63172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rgbClr val="FF0000"/>
                </a:solidFill>
              </a:rPr>
              <a:t>TODO: add symbols of VLSI lab , </a:t>
            </a:r>
            <a:r>
              <a:rPr lang="en-US" dirty="0" err="1">
                <a:solidFill>
                  <a:srgbClr val="FF0000"/>
                </a:solidFill>
              </a:rPr>
              <a:t>technion</a:t>
            </a:r>
            <a:endParaRPr lang="en-US" dirty="0">
              <a:solidFill>
                <a:srgbClr val="FF0000"/>
              </a:solidFill>
            </a:endParaRPr>
          </a:p>
        </p:txBody>
      </p:sp>
    </p:spTree>
    <p:extLst>
      <p:ext uri="{BB962C8B-B14F-4D97-AF65-F5344CB8AC3E}">
        <p14:creationId xmlns:p14="http://schemas.microsoft.com/office/powerpoint/2010/main" val="34969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4946-CEAA-476C-B9D9-1B9A12E6FE64}"/>
              </a:ext>
            </a:extLst>
          </p:cNvPr>
          <p:cNvSpPr>
            <a:spLocks noGrp="1"/>
          </p:cNvSpPr>
          <p:nvPr>
            <p:ph type="title"/>
          </p:nvPr>
        </p:nvSpPr>
        <p:spPr/>
        <p:txBody>
          <a:bodyPr/>
          <a:lstStyle/>
          <a:p>
            <a:r>
              <a:rPr lang="en-US" dirty="0"/>
              <a:t>APB Protocol – operating states</a:t>
            </a:r>
          </a:p>
        </p:txBody>
      </p:sp>
      <p:sp>
        <p:nvSpPr>
          <p:cNvPr id="3" name="Content Placeholder 2">
            <a:extLst>
              <a:ext uri="{FF2B5EF4-FFF2-40B4-BE49-F238E27FC236}">
                <a16:creationId xmlns:a16="http://schemas.microsoft.com/office/drawing/2014/main" id="{EA56F808-19A6-40B8-9C6A-5EFF55887A5A}"/>
              </a:ext>
            </a:extLst>
          </p:cNvPr>
          <p:cNvSpPr>
            <a:spLocks noGrp="1"/>
          </p:cNvSpPr>
          <p:nvPr>
            <p:ph idx="1"/>
          </p:nvPr>
        </p:nvSpPr>
        <p:spPr/>
        <p:txBody>
          <a:bodyPr>
            <a:normAutofit fontScale="70000" lnSpcReduction="20000"/>
          </a:bodyPr>
          <a:lstStyle/>
          <a:p>
            <a:r>
              <a:rPr lang="en-US" dirty="0"/>
              <a:t>The state machine operates through the following states:</a:t>
            </a:r>
          </a:p>
          <a:p>
            <a:r>
              <a:rPr lang="en-US" b="1" dirty="0"/>
              <a:t>IDLE </a:t>
            </a:r>
            <a:r>
              <a:rPr lang="en-US" dirty="0"/>
              <a:t>- This is the default state of the APB.</a:t>
            </a:r>
          </a:p>
          <a:p>
            <a:r>
              <a:rPr lang="en-US" b="1" dirty="0"/>
              <a:t>SETUP</a:t>
            </a:r>
            <a:r>
              <a:rPr lang="en-US" dirty="0"/>
              <a:t> - When a transfer is required the bus moves into the SETUP state, where the appropriate select signal, </a:t>
            </a:r>
            <a:r>
              <a:rPr lang="en-US" dirty="0" err="1"/>
              <a:t>PSELx</a:t>
            </a:r>
            <a:r>
              <a:rPr lang="en-US" dirty="0"/>
              <a:t>, is asserted. The bus only remains in the SETUP state for one clock cycle and always moves to the ACCESS state on the next rising edge of the clock. </a:t>
            </a:r>
          </a:p>
          <a:p>
            <a:r>
              <a:rPr lang="en-US" b="1" dirty="0"/>
              <a:t>ACCESS</a:t>
            </a:r>
            <a:r>
              <a:rPr lang="en-US" dirty="0"/>
              <a:t> - The enable signal, PENABLE, is asserted in the ACCESS state. The</a:t>
            </a:r>
          </a:p>
          <a:p>
            <a:r>
              <a:rPr lang="en-US" dirty="0"/>
              <a:t>address, write, select, and write data signals must remain stable during</a:t>
            </a:r>
          </a:p>
          <a:p>
            <a:r>
              <a:rPr lang="en-US" dirty="0"/>
              <a:t>the transition from the SETUP to ACCESS state. Exit from the ACCESS state is controlled by the PREADY signal from the slave:</a:t>
            </a:r>
          </a:p>
          <a:p>
            <a:r>
              <a:rPr lang="en-US" dirty="0"/>
              <a:t>• If PREADY is held LOW by the slave then the peripheral bus remains in the ACCESS state.</a:t>
            </a:r>
          </a:p>
          <a:p>
            <a:r>
              <a:rPr lang="en-US" dirty="0"/>
              <a:t>• If PREADY is driven HIGH by the slave then the ACCESS state is exited and the bus returns to the IDLE state if no more transfers are required. Alternatively, the bus moves directly to the SETUP state if another transfer follows.</a:t>
            </a:r>
          </a:p>
          <a:p>
            <a:endParaRPr lang="en-US" dirty="0"/>
          </a:p>
        </p:txBody>
      </p:sp>
    </p:spTree>
    <p:extLst>
      <p:ext uri="{BB962C8B-B14F-4D97-AF65-F5344CB8AC3E}">
        <p14:creationId xmlns:p14="http://schemas.microsoft.com/office/powerpoint/2010/main" val="3283256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EBEC6-EEDC-432B-A2BE-B6794FCF48BC}"/>
              </a:ext>
            </a:extLst>
          </p:cNvPr>
          <p:cNvSpPr>
            <a:spLocks noGrp="1"/>
          </p:cNvSpPr>
          <p:nvPr>
            <p:ph type="title"/>
          </p:nvPr>
        </p:nvSpPr>
        <p:spPr>
          <a:xfrm>
            <a:off x="1141413" y="618518"/>
            <a:ext cx="4459286" cy="1478570"/>
          </a:xfrm>
        </p:spPr>
        <p:txBody>
          <a:bodyPr>
            <a:normAutofit/>
          </a:bodyPr>
          <a:lstStyle/>
          <a:p>
            <a:r>
              <a:rPr lang="en-US" sz="3200"/>
              <a:t>APB Protocol –Operating states</a:t>
            </a:r>
          </a:p>
        </p:txBody>
      </p:sp>
      <p:sp>
        <p:nvSpPr>
          <p:cNvPr id="3" name="Content Placeholder 2">
            <a:extLst>
              <a:ext uri="{FF2B5EF4-FFF2-40B4-BE49-F238E27FC236}">
                <a16:creationId xmlns:a16="http://schemas.microsoft.com/office/drawing/2014/main" id="{FD157B30-F1E4-4F96-82CB-81EE409D48B3}"/>
              </a:ext>
            </a:extLst>
          </p:cNvPr>
          <p:cNvSpPr>
            <a:spLocks noGrp="1"/>
          </p:cNvSpPr>
          <p:nvPr>
            <p:ph idx="1"/>
          </p:nvPr>
        </p:nvSpPr>
        <p:spPr>
          <a:xfrm>
            <a:off x="1141412" y="2249487"/>
            <a:ext cx="4459287" cy="3965046"/>
          </a:xfrm>
        </p:spPr>
        <p:txBody>
          <a:bodyPr>
            <a:normAutofit/>
          </a:bodyPr>
          <a:lstStyle/>
          <a:p>
            <a:r>
              <a:rPr lang="en-US" sz="2000"/>
              <a:t>The figure bellow describes the operating states of the protocol:</a:t>
            </a:r>
          </a:p>
          <a:p>
            <a:endParaRPr lang="en-US" sz="2000"/>
          </a:p>
        </p:txBody>
      </p:sp>
      <p:pic>
        <p:nvPicPr>
          <p:cNvPr id="4" name="Picture 3">
            <a:extLst>
              <a:ext uri="{FF2B5EF4-FFF2-40B4-BE49-F238E27FC236}">
                <a16:creationId xmlns:a16="http://schemas.microsoft.com/office/drawing/2014/main" id="{CE3803EB-202F-4E19-9F5C-AB4C199E8BD3}"/>
              </a:ext>
            </a:extLst>
          </p:cNvPr>
          <p:cNvPicPr/>
          <p:nvPr/>
        </p:nvPicPr>
        <p:blipFill>
          <a:blip r:embed="rId3"/>
          <a:stretch>
            <a:fillRect/>
          </a:stretch>
        </p:blipFill>
        <p:spPr>
          <a:xfrm>
            <a:off x="6096000" y="1268037"/>
            <a:ext cx="5456279" cy="429697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80205750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2824-A387-4B90-8435-09F638AE1393}"/>
              </a:ext>
            </a:extLst>
          </p:cNvPr>
          <p:cNvSpPr>
            <a:spLocks noGrp="1"/>
          </p:cNvSpPr>
          <p:nvPr>
            <p:ph type="title"/>
          </p:nvPr>
        </p:nvSpPr>
        <p:spPr/>
        <p:txBody>
          <a:bodyPr/>
          <a:lstStyle/>
          <a:p>
            <a:r>
              <a:rPr lang="en-US" dirty="0"/>
              <a:t>APB Transactions</a:t>
            </a:r>
          </a:p>
        </p:txBody>
      </p:sp>
      <p:sp>
        <p:nvSpPr>
          <p:cNvPr id="9" name="Text Placeholder 8">
            <a:extLst>
              <a:ext uri="{FF2B5EF4-FFF2-40B4-BE49-F238E27FC236}">
                <a16:creationId xmlns:a16="http://schemas.microsoft.com/office/drawing/2014/main" id="{D7A4B8AD-260A-49BA-B160-06B69BA76480}"/>
              </a:ext>
            </a:extLst>
          </p:cNvPr>
          <p:cNvSpPr>
            <a:spLocks noGrp="1"/>
          </p:cNvSpPr>
          <p:nvPr>
            <p:ph type="body" idx="1"/>
          </p:nvPr>
        </p:nvSpPr>
        <p:spPr/>
        <p:txBody>
          <a:bodyPr/>
          <a:lstStyle/>
          <a:p>
            <a:r>
              <a:rPr lang="en-US" dirty="0"/>
              <a:t>Write Transfer</a:t>
            </a:r>
          </a:p>
        </p:txBody>
      </p:sp>
      <p:sp>
        <p:nvSpPr>
          <p:cNvPr id="3" name="Content Placeholder 2">
            <a:extLst>
              <a:ext uri="{FF2B5EF4-FFF2-40B4-BE49-F238E27FC236}">
                <a16:creationId xmlns:a16="http://schemas.microsoft.com/office/drawing/2014/main" id="{D3CF15C3-EB0F-4D43-8C17-0CB54B136859}"/>
              </a:ext>
            </a:extLst>
          </p:cNvPr>
          <p:cNvSpPr>
            <a:spLocks noGrp="1"/>
          </p:cNvSpPr>
          <p:nvPr>
            <p:ph sz="half" idx="2"/>
          </p:nvPr>
        </p:nvSpPr>
        <p:spPr/>
        <p:txBody>
          <a:bodyPr/>
          <a:lstStyle/>
          <a:p>
            <a:pPr marL="0" indent="0">
              <a:buNone/>
            </a:pPr>
            <a:endParaRPr lang="en-US" dirty="0"/>
          </a:p>
        </p:txBody>
      </p:sp>
      <p:sp>
        <p:nvSpPr>
          <p:cNvPr id="10" name="Text Placeholder 9">
            <a:extLst>
              <a:ext uri="{FF2B5EF4-FFF2-40B4-BE49-F238E27FC236}">
                <a16:creationId xmlns:a16="http://schemas.microsoft.com/office/drawing/2014/main" id="{45D76E2D-64CA-4AFF-9E82-C53005159012}"/>
              </a:ext>
            </a:extLst>
          </p:cNvPr>
          <p:cNvSpPr>
            <a:spLocks noGrp="1"/>
          </p:cNvSpPr>
          <p:nvPr>
            <p:ph type="body" sz="quarter" idx="3"/>
          </p:nvPr>
        </p:nvSpPr>
        <p:spPr/>
        <p:txBody>
          <a:bodyPr/>
          <a:lstStyle/>
          <a:p>
            <a:r>
              <a:rPr lang="en-US" dirty="0"/>
              <a:t>Read Transfer</a:t>
            </a:r>
          </a:p>
        </p:txBody>
      </p:sp>
      <p:pic>
        <p:nvPicPr>
          <p:cNvPr id="13" name="Content Placeholder 12">
            <a:extLst>
              <a:ext uri="{FF2B5EF4-FFF2-40B4-BE49-F238E27FC236}">
                <a16:creationId xmlns:a16="http://schemas.microsoft.com/office/drawing/2014/main" id="{491987C4-AFD1-4147-90A4-50BB577280FF}"/>
              </a:ext>
            </a:extLst>
          </p:cNvPr>
          <p:cNvPicPr>
            <a:picLocks noGrp="1"/>
          </p:cNvPicPr>
          <p:nvPr>
            <p:ph sz="quarter" idx="4"/>
          </p:nvPr>
        </p:nvPicPr>
        <p:blipFill>
          <a:blip r:embed="rId2"/>
          <a:stretch>
            <a:fillRect/>
          </a:stretch>
        </p:blipFill>
        <p:spPr>
          <a:xfrm>
            <a:off x="6063342" y="2680147"/>
            <a:ext cx="5314271" cy="2764116"/>
          </a:xfrm>
          <a:prstGeom prst="rect">
            <a:avLst/>
          </a:prstGeom>
        </p:spPr>
      </p:pic>
      <p:pic>
        <p:nvPicPr>
          <p:cNvPr id="4" name="Picture 3">
            <a:extLst>
              <a:ext uri="{FF2B5EF4-FFF2-40B4-BE49-F238E27FC236}">
                <a16:creationId xmlns:a16="http://schemas.microsoft.com/office/drawing/2014/main" id="{43BE6905-A39B-4CDA-87CD-0E6755993C0A}"/>
              </a:ext>
            </a:extLst>
          </p:cNvPr>
          <p:cNvPicPr/>
          <p:nvPr/>
        </p:nvPicPr>
        <p:blipFill>
          <a:blip r:embed="rId3"/>
          <a:stretch>
            <a:fillRect/>
          </a:stretch>
        </p:blipFill>
        <p:spPr>
          <a:xfrm>
            <a:off x="814387" y="2583449"/>
            <a:ext cx="5183188" cy="2957512"/>
          </a:xfrm>
          <a:prstGeom prst="rect">
            <a:avLst/>
          </a:prstGeom>
        </p:spPr>
      </p:pic>
    </p:spTree>
    <p:extLst>
      <p:ext uri="{BB962C8B-B14F-4D97-AF65-F5344CB8AC3E}">
        <p14:creationId xmlns:p14="http://schemas.microsoft.com/office/powerpoint/2010/main" val="3283663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E7DAA9E-B74A-42D3-AFB9-23DB2D151D0E}"/>
              </a:ext>
            </a:extLst>
          </p:cNvPr>
          <p:cNvSpPr>
            <a:spLocks noGrp="1"/>
          </p:cNvSpPr>
          <p:nvPr>
            <p:ph type="title"/>
          </p:nvPr>
        </p:nvSpPr>
        <p:spPr/>
        <p:txBody>
          <a:bodyPr/>
          <a:lstStyle/>
          <a:p>
            <a:r>
              <a:rPr lang="en-US" dirty="0"/>
              <a:t>The paper</a:t>
            </a:r>
          </a:p>
        </p:txBody>
      </p:sp>
      <p:sp>
        <p:nvSpPr>
          <p:cNvPr id="8" name="Content Placeholder 7">
            <a:extLst>
              <a:ext uri="{FF2B5EF4-FFF2-40B4-BE49-F238E27FC236}">
                <a16:creationId xmlns:a16="http://schemas.microsoft.com/office/drawing/2014/main" id="{3E71BE24-01D7-4884-8F9F-4352341E3FB3}"/>
              </a:ext>
            </a:extLst>
          </p:cNvPr>
          <p:cNvSpPr>
            <a:spLocks noGrp="1"/>
          </p:cNvSpPr>
          <p:nvPr>
            <p:ph idx="1"/>
          </p:nvPr>
        </p:nvSpPr>
        <p:spPr/>
        <p:txBody>
          <a:bodyPr>
            <a:normAutofit/>
          </a:bodyPr>
          <a:lstStyle/>
          <a:p>
            <a:r>
              <a:rPr lang="en-US" dirty="0"/>
              <a:t>“</a:t>
            </a:r>
            <a:r>
              <a:rPr lang="en-US" i="1" dirty="0"/>
              <a:t>FPGA Implementation of K-means Algorithm for Bioinformatics Application: An Accelerated Approach to Clustering Microarray Data</a:t>
            </a:r>
            <a:r>
              <a:rPr lang="en-US" dirty="0"/>
              <a:t>” by </a:t>
            </a:r>
            <a:r>
              <a:rPr lang="en-US" dirty="0" err="1"/>
              <a:t>Hanaa</a:t>
            </a:r>
            <a:r>
              <a:rPr lang="en-US" dirty="0"/>
              <a:t> M. Hussain, Khaled </a:t>
            </a:r>
            <a:r>
              <a:rPr lang="en-US" dirty="0" err="1"/>
              <a:t>Benkrid</a:t>
            </a:r>
            <a:r>
              <a:rPr lang="en-US" dirty="0"/>
              <a:t>, </a:t>
            </a:r>
            <a:r>
              <a:rPr lang="en-US" dirty="0" err="1"/>
              <a:t>Huseyin</a:t>
            </a:r>
            <a:r>
              <a:rPr lang="en-US" dirty="0"/>
              <a:t> </a:t>
            </a:r>
            <a:r>
              <a:rPr lang="en-US" dirty="0" err="1"/>
              <a:t>Seker</a:t>
            </a:r>
            <a:r>
              <a:rPr lang="en-US" dirty="0"/>
              <a:t>, Ahmet T. Erdogan.</a:t>
            </a:r>
          </a:p>
          <a:p>
            <a:r>
              <a:rPr lang="en-US" dirty="0"/>
              <a:t>The motivation of the paper is the acceleration of the K means algorithm in order to process Microarrays which is a technique used in genome experiments to measure expression level of many thousands of genes simultaneously.</a:t>
            </a:r>
          </a:p>
          <a:p>
            <a:endParaRPr lang="en-US" dirty="0"/>
          </a:p>
          <a:p>
            <a:pPr marL="0" indent="0">
              <a:buNone/>
            </a:pPr>
            <a:endParaRPr lang="en-US" dirty="0"/>
          </a:p>
        </p:txBody>
      </p:sp>
    </p:spTree>
    <p:extLst>
      <p:ext uri="{BB962C8B-B14F-4D97-AF65-F5344CB8AC3E}">
        <p14:creationId xmlns:p14="http://schemas.microsoft.com/office/powerpoint/2010/main" val="274351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0C07-F13E-42F5-B933-92F6337DB225}"/>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dirty="0">
                <a:solidFill>
                  <a:schemeClr val="tx1"/>
                </a:solidFill>
                <a:latin typeface="+mj-lt"/>
                <a:ea typeface="+mj-ea"/>
                <a:cs typeface="+mj-cs"/>
              </a:rPr>
              <a:t>Hardware implementation</a:t>
            </a:r>
          </a:p>
        </p:txBody>
      </p:sp>
      <p:pic>
        <p:nvPicPr>
          <p:cNvPr id="6" name="Graphic 5" descr="Laptop">
            <a:extLst>
              <a:ext uri="{FF2B5EF4-FFF2-40B4-BE49-F238E27FC236}">
                <a16:creationId xmlns:a16="http://schemas.microsoft.com/office/drawing/2014/main" id="{27C5A18C-5CAF-4946-BAEB-801DBB542B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1922012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049407-6504-47C5-9AB6-91C4D2067EBA}"/>
              </a:ext>
            </a:extLst>
          </p:cNvPr>
          <p:cNvSpPr>
            <a:spLocks noGrp="1"/>
          </p:cNvSpPr>
          <p:nvPr>
            <p:ph type="title"/>
          </p:nvPr>
        </p:nvSpPr>
        <p:spPr/>
        <p:txBody>
          <a:bodyPr/>
          <a:lstStyle/>
          <a:p>
            <a:r>
              <a:rPr lang="en-US" dirty="0"/>
              <a:t>Design an Implementation – Top level</a:t>
            </a:r>
          </a:p>
        </p:txBody>
      </p:sp>
      <p:sp>
        <p:nvSpPr>
          <p:cNvPr id="9" name="Content Placeholder 8">
            <a:extLst>
              <a:ext uri="{FF2B5EF4-FFF2-40B4-BE49-F238E27FC236}">
                <a16:creationId xmlns:a16="http://schemas.microsoft.com/office/drawing/2014/main" id="{3F9DEB4C-E65C-4FD1-91BE-3B6C7ECC8191}"/>
              </a:ext>
            </a:extLst>
          </p:cNvPr>
          <p:cNvSpPr>
            <a:spLocks noGrp="1"/>
          </p:cNvSpPr>
          <p:nvPr>
            <p:ph sz="half" idx="1"/>
          </p:nvPr>
        </p:nvSpPr>
        <p:spPr>
          <a:xfrm>
            <a:off x="416169" y="1690688"/>
            <a:ext cx="5181600" cy="4351338"/>
          </a:xfrm>
        </p:spPr>
        <p:txBody>
          <a:bodyPr>
            <a:normAutofit fontScale="55000" lnSpcReduction="20000"/>
          </a:bodyPr>
          <a:lstStyle/>
          <a:p>
            <a:r>
              <a:rPr lang="en-US" dirty="0"/>
              <a:t>The high-level architecture proposed by this project is as shown. It is essentially composed of two main modules: the “Register file” and the “K means core”. </a:t>
            </a:r>
          </a:p>
          <a:p>
            <a:r>
              <a:rPr lang="en-US" dirty="0"/>
              <a:t>The “Register file” interfaces with the CPU host by APB protocol, as APB slave. Besides that, it also stores important data at local registers and interfaces with the second module “K means core”, allowing to read and write to its internal registers. </a:t>
            </a:r>
          </a:p>
          <a:p>
            <a:r>
              <a:rPr lang="en-US" dirty="0"/>
              <a:t>The “K means core” module is the actual “brain” of the architecture. It is responsible by running the algorithm and when it is done, it throws an interrupt to the CPU host, indicating the algorithm has come to an end.</a:t>
            </a:r>
          </a:p>
          <a:p>
            <a:r>
              <a:rPr lang="en-US" dirty="0"/>
              <a:t>The data set with which the algorithm is done is stored in a local RAM inside the “K means core module”. In order to do so, every data point is store one by one in this RAM by a process called “Indirect Access”.</a:t>
            </a:r>
          </a:p>
          <a:p>
            <a:r>
              <a:rPr lang="en-US" dirty="0"/>
              <a:t>The “Indirect Access” process is as its sounds: the CPU can write to the “K means core” local RAM only though a mediator, in this case, through the “Register File”. </a:t>
            </a:r>
          </a:p>
        </p:txBody>
      </p:sp>
      <p:pic>
        <p:nvPicPr>
          <p:cNvPr id="10" name="Content Placeholder 5">
            <a:extLst>
              <a:ext uri="{FF2B5EF4-FFF2-40B4-BE49-F238E27FC236}">
                <a16:creationId xmlns:a16="http://schemas.microsoft.com/office/drawing/2014/main" id="{7D0CD02E-8D1C-4C18-8F31-20EFEA65422A}"/>
              </a:ext>
            </a:extLst>
          </p:cNvPr>
          <p:cNvPicPr>
            <a:picLocks noGrp="1" noChangeAspect="1"/>
          </p:cNvPicPr>
          <p:nvPr>
            <p:ph sz="half" idx="2"/>
          </p:nvPr>
        </p:nvPicPr>
        <p:blipFill>
          <a:blip r:embed="rId2"/>
          <a:stretch>
            <a:fillRect/>
          </a:stretch>
        </p:blipFill>
        <p:spPr>
          <a:xfrm>
            <a:off x="5834575" y="1690688"/>
            <a:ext cx="6258429" cy="4245878"/>
          </a:xfrm>
          <a:prstGeom prst="rect">
            <a:avLst/>
          </a:prstGeom>
        </p:spPr>
      </p:pic>
    </p:spTree>
    <p:extLst>
      <p:ext uri="{BB962C8B-B14F-4D97-AF65-F5344CB8AC3E}">
        <p14:creationId xmlns:p14="http://schemas.microsoft.com/office/powerpoint/2010/main" val="1708200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E61D-D30A-4CD1-8213-7DFD67CDA321}"/>
              </a:ext>
            </a:extLst>
          </p:cNvPr>
          <p:cNvSpPr>
            <a:spLocks noGrp="1"/>
          </p:cNvSpPr>
          <p:nvPr>
            <p:ph type="title"/>
          </p:nvPr>
        </p:nvSpPr>
        <p:spPr/>
        <p:txBody>
          <a:bodyPr/>
          <a:lstStyle/>
          <a:p>
            <a:r>
              <a:rPr lang="en-US" dirty="0"/>
              <a:t>Design and Implementation – Main Modules </a:t>
            </a:r>
          </a:p>
        </p:txBody>
      </p:sp>
      <p:sp>
        <p:nvSpPr>
          <p:cNvPr id="3" name="Content Placeholder 2">
            <a:extLst>
              <a:ext uri="{FF2B5EF4-FFF2-40B4-BE49-F238E27FC236}">
                <a16:creationId xmlns:a16="http://schemas.microsoft.com/office/drawing/2014/main" id="{32BE41FD-CB56-4291-990F-30E1A3DE0666}"/>
              </a:ext>
            </a:extLst>
          </p:cNvPr>
          <p:cNvSpPr>
            <a:spLocks noGrp="1"/>
          </p:cNvSpPr>
          <p:nvPr>
            <p:ph idx="1"/>
          </p:nvPr>
        </p:nvSpPr>
        <p:spPr>
          <a:xfrm>
            <a:off x="1141412" y="2249487"/>
            <a:ext cx="9905999" cy="2252175"/>
          </a:xfrm>
        </p:spPr>
        <p:txBody>
          <a:bodyPr>
            <a:normAutofit fontScale="92500" lnSpcReduction="10000"/>
          </a:bodyPr>
          <a:lstStyle/>
          <a:p>
            <a:r>
              <a:rPr lang="en-US" dirty="0"/>
              <a:t>Register File</a:t>
            </a:r>
          </a:p>
          <a:p>
            <a:r>
              <a:rPr lang="en-US" dirty="0"/>
              <a:t>K means Core – Controller</a:t>
            </a:r>
          </a:p>
          <a:p>
            <a:r>
              <a:rPr lang="en-US" dirty="0"/>
              <a:t>K means Core – Classification Block</a:t>
            </a:r>
          </a:p>
          <a:p>
            <a:r>
              <a:rPr lang="en-US" dirty="0"/>
              <a:t>K means Core – New Means Calculation Block</a:t>
            </a:r>
          </a:p>
          <a:p>
            <a:r>
              <a:rPr lang="en-US" dirty="0"/>
              <a:t>K means Core – Convergence Check Block</a:t>
            </a:r>
          </a:p>
          <a:p>
            <a:pPr marL="0" indent="0">
              <a:buNone/>
            </a:pPr>
            <a:endParaRPr lang="en-US" dirty="0"/>
          </a:p>
        </p:txBody>
      </p:sp>
    </p:spTree>
    <p:extLst>
      <p:ext uri="{BB962C8B-B14F-4D97-AF65-F5344CB8AC3E}">
        <p14:creationId xmlns:p14="http://schemas.microsoft.com/office/powerpoint/2010/main" val="477285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300A8-1C4B-40A2-A72E-20E3BC4C66BD}"/>
              </a:ext>
            </a:extLst>
          </p:cNvPr>
          <p:cNvSpPr>
            <a:spLocks noGrp="1"/>
          </p:cNvSpPr>
          <p:nvPr>
            <p:ph type="title"/>
          </p:nvPr>
        </p:nvSpPr>
        <p:spPr/>
        <p:txBody>
          <a:bodyPr/>
          <a:lstStyle/>
          <a:p>
            <a:r>
              <a:rPr lang="en-US" dirty="0"/>
              <a:t>K means core </a:t>
            </a:r>
          </a:p>
        </p:txBody>
      </p:sp>
      <p:sp>
        <p:nvSpPr>
          <p:cNvPr id="3" name="Content Placeholder 2">
            <a:extLst>
              <a:ext uri="{FF2B5EF4-FFF2-40B4-BE49-F238E27FC236}">
                <a16:creationId xmlns:a16="http://schemas.microsoft.com/office/drawing/2014/main" id="{82A80093-1458-4317-873C-EBEEE1F530DC}"/>
              </a:ext>
            </a:extLst>
          </p:cNvPr>
          <p:cNvSpPr>
            <a:spLocks noGrp="1"/>
          </p:cNvSpPr>
          <p:nvPr>
            <p:ph sz="half" idx="1"/>
          </p:nvPr>
        </p:nvSpPr>
        <p:spPr/>
        <p:txBody>
          <a:bodyPr>
            <a:normAutofit fontScale="92500" lnSpcReduction="10000"/>
          </a:bodyPr>
          <a:lstStyle/>
          <a:p>
            <a:r>
              <a:rPr lang="en-US" dirty="0"/>
              <a:t> The proposed architecture for the k means core block is as described in the figure attached. This block is responsible for running the k means algorithm. It receives the input data points from the register file block by indirect access, as well as the initial centroids. The block output (to the register file block) is the final centroids value after the algorithm has ended and an interrupt indicating the calculation has been finished. </a:t>
            </a:r>
          </a:p>
        </p:txBody>
      </p:sp>
      <p:pic>
        <p:nvPicPr>
          <p:cNvPr id="45" name="Content Placeholder 121">
            <a:extLst>
              <a:ext uri="{FF2B5EF4-FFF2-40B4-BE49-F238E27FC236}">
                <a16:creationId xmlns:a16="http://schemas.microsoft.com/office/drawing/2014/main" id="{A03127F4-7260-49E7-94CA-1A1ADF3390DA}"/>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72200" y="2589087"/>
            <a:ext cx="5181600" cy="2824413"/>
          </a:xfrm>
          <a:prstGeom prst="rect">
            <a:avLst/>
          </a:prstGeom>
          <a:noFill/>
        </p:spPr>
      </p:pic>
    </p:spTree>
    <p:extLst>
      <p:ext uri="{BB962C8B-B14F-4D97-AF65-F5344CB8AC3E}">
        <p14:creationId xmlns:p14="http://schemas.microsoft.com/office/powerpoint/2010/main" val="88783145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EA4F-A17C-4712-A012-15D15529C03D}"/>
              </a:ext>
            </a:extLst>
          </p:cNvPr>
          <p:cNvSpPr>
            <a:spLocks noGrp="1"/>
          </p:cNvSpPr>
          <p:nvPr>
            <p:ph type="title"/>
          </p:nvPr>
        </p:nvSpPr>
        <p:spPr>
          <a:xfrm>
            <a:off x="838200" y="365125"/>
            <a:ext cx="5098366" cy="1325563"/>
          </a:xfrm>
        </p:spPr>
        <p:txBody>
          <a:bodyPr>
            <a:normAutofit fontScale="90000"/>
          </a:bodyPr>
          <a:lstStyle/>
          <a:p>
            <a:r>
              <a:rPr lang="en-US" dirty="0"/>
              <a:t>K means core - controller state machine</a:t>
            </a:r>
          </a:p>
        </p:txBody>
      </p:sp>
      <p:sp>
        <p:nvSpPr>
          <p:cNvPr id="3" name="Content Placeholder 2">
            <a:extLst>
              <a:ext uri="{FF2B5EF4-FFF2-40B4-BE49-F238E27FC236}">
                <a16:creationId xmlns:a16="http://schemas.microsoft.com/office/drawing/2014/main" id="{E5FDF30B-A3AC-4210-951D-F7DD25F8478E}"/>
              </a:ext>
            </a:extLst>
          </p:cNvPr>
          <p:cNvSpPr>
            <a:spLocks noGrp="1"/>
          </p:cNvSpPr>
          <p:nvPr>
            <p:ph idx="1"/>
          </p:nvPr>
        </p:nvSpPr>
        <p:spPr>
          <a:xfrm>
            <a:off x="838200" y="1825625"/>
            <a:ext cx="5098366" cy="4351338"/>
          </a:xfrm>
        </p:spPr>
        <p:txBody>
          <a:bodyPr/>
          <a:lstStyle/>
          <a:p>
            <a:r>
              <a:rPr lang="en-US" dirty="0"/>
              <a:t>The k means core controller is a state machine who controls the core setting signals connected to the other blocks in the core and to the register file block.</a:t>
            </a:r>
          </a:p>
        </p:txBody>
      </p:sp>
      <p:pic>
        <p:nvPicPr>
          <p:cNvPr id="45" name="Picture 44">
            <a:extLst>
              <a:ext uri="{FF2B5EF4-FFF2-40B4-BE49-F238E27FC236}">
                <a16:creationId xmlns:a16="http://schemas.microsoft.com/office/drawing/2014/main" id="{07A5FA8B-9F5E-4639-B346-73518E30DA4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55436" y="147760"/>
            <a:ext cx="5397305" cy="6562480"/>
          </a:xfrm>
          <a:prstGeom prst="rect">
            <a:avLst/>
          </a:prstGeom>
          <a:noFill/>
          <a:ln>
            <a:noFill/>
          </a:ln>
        </p:spPr>
      </p:pic>
    </p:spTree>
    <p:extLst>
      <p:ext uri="{BB962C8B-B14F-4D97-AF65-F5344CB8AC3E}">
        <p14:creationId xmlns:p14="http://schemas.microsoft.com/office/powerpoint/2010/main" val="208075686"/>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1682BF-BBB6-4757-A635-F952D1947ED0}"/>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3971399" y="719242"/>
            <a:ext cx="7919734" cy="5773633"/>
          </a:xfrm>
          <a:prstGeom prst="rect">
            <a:avLst/>
          </a:prstGeom>
          <a:noFill/>
        </p:spPr>
      </p:pic>
      <p:sp>
        <p:nvSpPr>
          <p:cNvPr id="2" name="Title 1">
            <a:extLst>
              <a:ext uri="{FF2B5EF4-FFF2-40B4-BE49-F238E27FC236}">
                <a16:creationId xmlns:a16="http://schemas.microsoft.com/office/drawing/2014/main" id="{6D7A637B-1379-4F35-8E18-45CE4D25639D}"/>
              </a:ext>
            </a:extLst>
          </p:cNvPr>
          <p:cNvSpPr>
            <a:spLocks noGrp="1"/>
          </p:cNvSpPr>
          <p:nvPr>
            <p:ph type="title"/>
          </p:nvPr>
        </p:nvSpPr>
        <p:spPr>
          <a:xfrm>
            <a:off x="493643" y="719242"/>
            <a:ext cx="4330147" cy="1325563"/>
          </a:xfrm>
        </p:spPr>
        <p:txBody>
          <a:bodyPr>
            <a:normAutofit fontScale="90000"/>
          </a:bodyPr>
          <a:lstStyle/>
          <a:p>
            <a:r>
              <a:rPr lang="en-US" dirty="0"/>
              <a:t>K means core – Classification Block</a:t>
            </a:r>
          </a:p>
        </p:txBody>
      </p:sp>
      <p:sp>
        <p:nvSpPr>
          <p:cNvPr id="3" name="Content Placeholder 2">
            <a:extLst>
              <a:ext uri="{FF2B5EF4-FFF2-40B4-BE49-F238E27FC236}">
                <a16:creationId xmlns:a16="http://schemas.microsoft.com/office/drawing/2014/main" id="{C522FAE6-9D0E-4791-B683-E844F0644FF1}"/>
              </a:ext>
            </a:extLst>
          </p:cNvPr>
          <p:cNvSpPr>
            <a:spLocks noGrp="1"/>
          </p:cNvSpPr>
          <p:nvPr>
            <p:ph idx="1"/>
          </p:nvPr>
        </p:nvSpPr>
        <p:spPr>
          <a:xfrm>
            <a:off x="612914" y="2326929"/>
            <a:ext cx="2965174" cy="4351338"/>
          </a:xfrm>
        </p:spPr>
        <p:txBody>
          <a:bodyPr>
            <a:normAutofit fontScale="55000" lnSpcReduction="20000"/>
          </a:bodyPr>
          <a:lstStyle/>
          <a:p>
            <a:r>
              <a:rPr lang="en-US" dirty="0"/>
              <a:t>The “Classification block” is a pipelined component which classifies the input data points into cluster by adding the data point to one of eight registers called “Accumulator X register” (X is an integer from 1 to 8). It has a throughput of one data point per cycle (after each cycle, one data point is added to the correct accumulator) but it has a latency of four cycles(one for reading the data from the RAM, one for calculating the distance between the centroid and the point, one to determine to closest centroid and one for adding to point to the accumulator.</a:t>
            </a:r>
          </a:p>
          <a:p>
            <a:endParaRPr lang="en-US" dirty="0"/>
          </a:p>
        </p:txBody>
      </p:sp>
    </p:spTree>
    <p:extLst>
      <p:ext uri="{BB962C8B-B14F-4D97-AF65-F5344CB8AC3E}">
        <p14:creationId xmlns:p14="http://schemas.microsoft.com/office/powerpoint/2010/main" val="187084188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6EE1-C7EC-4F17-BF1F-EB4FD1D5CF8A}"/>
              </a:ext>
            </a:extLst>
          </p:cNvPr>
          <p:cNvSpPr>
            <a:spLocks noGrp="1"/>
          </p:cNvSpPr>
          <p:nvPr>
            <p:ph type="title"/>
          </p:nvPr>
        </p:nvSpPr>
        <p:spPr>
          <a:xfrm>
            <a:off x="500576" y="335732"/>
            <a:ext cx="10515600" cy="1325563"/>
          </a:xfrm>
        </p:spPr>
        <p:txBody>
          <a:bodyPr/>
          <a:lstStyle/>
          <a:p>
            <a:r>
              <a:rPr lang="en-US" u="sng" dirty="0"/>
              <a:t>Content</a:t>
            </a:r>
          </a:p>
        </p:txBody>
      </p:sp>
      <p:sp>
        <p:nvSpPr>
          <p:cNvPr id="3" name="Content Placeholder 2">
            <a:extLst>
              <a:ext uri="{FF2B5EF4-FFF2-40B4-BE49-F238E27FC236}">
                <a16:creationId xmlns:a16="http://schemas.microsoft.com/office/drawing/2014/main" id="{65F29B37-0C56-4947-B84D-8B02CAE4528A}"/>
              </a:ext>
            </a:extLst>
          </p:cNvPr>
          <p:cNvSpPr>
            <a:spLocks noGrp="1"/>
          </p:cNvSpPr>
          <p:nvPr>
            <p:ph idx="1"/>
          </p:nvPr>
        </p:nvSpPr>
        <p:spPr>
          <a:xfrm>
            <a:off x="500576" y="1689430"/>
            <a:ext cx="7855633" cy="4351338"/>
          </a:xfrm>
        </p:spPr>
        <p:txBody>
          <a:bodyPr>
            <a:normAutofit fontScale="55000" lnSpcReduction="20000"/>
          </a:bodyPr>
          <a:lstStyle/>
          <a:p>
            <a:r>
              <a:rPr lang="en-US" dirty="0"/>
              <a:t>Introduction to K means algorithm</a:t>
            </a:r>
          </a:p>
          <a:p>
            <a:r>
              <a:rPr lang="en-US" dirty="0"/>
              <a:t>Problem definition</a:t>
            </a:r>
          </a:p>
          <a:p>
            <a:r>
              <a:rPr lang="en-US" dirty="0"/>
              <a:t>Possible solutions</a:t>
            </a:r>
          </a:p>
          <a:p>
            <a:r>
              <a:rPr lang="en-US" dirty="0"/>
              <a:t>Introduction to APB protocol</a:t>
            </a:r>
          </a:p>
          <a:p>
            <a:r>
              <a:rPr lang="en-US" dirty="0"/>
              <a:t>Introduction to the paper</a:t>
            </a:r>
          </a:p>
          <a:p>
            <a:r>
              <a:rPr lang="en-US" dirty="0"/>
              <a:t>Design and Implementation –Top level</a:t>
            </a:r>
          </a:p>
          <a:p>
            <a:r>
              <a:rPr lang="en-US" dirty="0"/>
              <a:t>Design and Implementation – Main modules</a:t>
            </a:r>
          </a:p>
          <a:p>
            <a:r>
              <a:rPr lang="en-US" dirty="0"/>
              <a:t>Design and Implementation – FSM</a:t>
            </a:r>
          </a:p>
          <a:p>
            <a:r>
              <a:rPr lang="en-US" dirty="0"/>
              <a:t>Design and Implementation – Pipeline Diagrams</a:t>
            </a:r>
          </a:p>
          <a:p>
            <a:r>
              <a:rPr lang="en-US" dirty="0"/>
              <a:t>Design and Implementation – Performance</a:t>
            </a:r>
          </a:p>
          <a:p>
            <a:r>
              <a:rPr lang="en-US" dirty="0"/>
              <a:t>Zero Order Verification</a:t>
            </a:r>
          </a:p>
          <a:p>
            <a:r>
              <a:rPr lang="en-US" dirty="0"/>
              <a:t>Synthesis &amp; Results</a:t>
            </a:r>
          </a:p>
          <a:p>
            <a:r>
              <a:rPr lang="en-US" dirty="0"/>
              <a:t>Layout</a:t>
            </a:r>
          </a:p>
          <a:p>
            <a:r>
              <a:rPr lang="en-US" dirty="0"/>
              <a:t>Summary and Conclusions</a:t>
            </a:r>
          </a:p>
          <a:p>
            <a:endParaRPr lang="en-US" dirty="0"/>
          </a:p>
          <a:p>
            <a:endParaRPr lang="en-US" dirty="0"/>
          </a:p>
          <a:p>
            <a:endParaRPr lang="en-US" dirty="0"/>
          </a:p>
          <a:p>
            <a:endParaRPr lang="he-IL" dirty="0"/>
          </a:p>
          <a:p>
            <a:endParaRPr lang="he-IL" dirty="0"/>
          </a:p>
          <a:p>
            <a:endParaRPr lang="en-US" dirty="0"/>
          </a:p>
        </p:txBody>
      </p:sp>
    </p:spTree>
    <p:extLst>
      <p:ext uri="{BB962C8B-B14F-4D97-AF65-F5344CB8AC3E}">
        <p14:creationId xmlns:p14="http://schemas.microsoft.com/office/powerpoint/2010/main" val="3708904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F4C36E-3C59-4350-8809-2A0102AEC9B6}"/>
              </a:ext>
            </a:extLst>
          </p:cNvPr>
          <p:cNvPicPr>
            <a:picLocks noChangeAspect="1"/>
          </p:cNvPicPr>
          <p:nvPr/>
        </p:nvPicPr>
        <p:blipFill>
          <a:blip r:embed="rId2"/>
          <a:stretch>
            <a:fillRect/>
          </a:stretch>
        </p:blipFill>
        <p:spPr>
          <a:xfrm>
            <a:off x="4711778" y="749016"/>
            <a:ext cx="6844045" cy="5355464"/>
          </a:xfrm>
          <a:prstGeom prst="rect">
            <a:avLst/>
          </a:prstGeom>
        </p:spPr>
      </p:pic>
      <p:sp>
        <p:nvSpPr>
          <p:cNvPr id="2" name="Title 1">
            <a:extLst>
              <a:ext uri="{FF2B5EF4-FFF2-40B4-BE49-F238E27FC236}">
                <a16:creationId xmlns:a16="http://schemas.microsoft.com/office/drawing/2014/main" id="{C44270CC-2247-40D0-86AF-7E88D099369F}"/>
              </a:ext>
            </a:extLst>
          </p:cNvPr>
          <p:cNvSpPr>
            <a:spLocks noGrp="1"/>
          </p:cNvSpPr>
          <p:nvPr>
            <p:ph type="title"/>
          </p:nvPr>
        </p:nvSpPr>
        <p:spPr>
          <a:xfrm>
            <a:off x="838200" y="365125"/>
            <a:ext cx="5257800" cy="1325563"/>
          </a:xfrm>
        </p:spPr>
        <p:txBody>
          <a:bodyPr>
            <a:normAutofit fontScale="90000"/>
          </a:bodyPr>
          <a:lstStyle/>
          <a:p>
            <a:r>
              <a:rPr lang="en-US" dirty="0"/>
              <a:t>K means core - Classification block first part</a:t>
            </a:r>
          </a:p>
        </p:txBody>
      </p:sp>
      <p:sp>
        <p:nvSpPr>
          <p:cNvPr id="3" name="Content Placeholder 2">
            <a:extLst>
              <a:ext uri="{FF2B5EF4-FFF2-40B4-BE49-F238E27FC236}">
                <a16:creationId xmlns:a16="http://schemas.microsoft.com/office/drawing/2014/main" id="{E004A161-44DC-48C9-9A6B-35B12EB92110}"/>
              </a:ext>
            </a:extLst>
          </p:cNvPr>
          <p:cNvSpPr>
            <a:spLocks noGrp="1"/>
          </p:cNvSpPr>
          <p:nvPr>
            <p:ph idx="1"/>
          </p:nvPr>
        </p:nvSpPr>
        <p:spPr>
          <a:xfrm>
            <a:off x="838200" y="1825625"/>
            <a:ext cx="3773557" cy="4351338"/>
          </a:xfrm>
        </p:spPr>
        <p:txBody>
          <a:bodyPr>
            <a:normAutofit fontScale="70000" lnSpcReduction="20000"/>
          </a:bodyPr>
          <a:lstStyle/>
          <a:p>
            <a:r>
              <a:rPr lang="en-US" dirty="0"/>
              <a:t>The distance calculation from the input data point (stored in the “Input register”) to the centroids, which are stored in local registers called “Centroid Register X” (X being a integer from 1 to 8). This calculation is done by o module called “Distance calculator” which is basically  two sub modules in series: the first calculates the subtraction of the data in the input register from the data in centroid register “X”, the second is a module which calculates the absolute value of the mentioned  subtraction. </a:t>
            </a:r>
          </a:p>
        </p:txBody>
      </p:sp>
    </p:spTree>
    <p:extLst>
      <p:ext uri="{BB962C8B-B14F-4D97-AF65-F5344CB8AC3E}">
        <p14:creationId xmlns:p14="http://schemas.microsoft.com/office/powerpoint/2010/main" val="2217228118"/>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9B4447-62B9-48B7-A379-D58A297ED35E}"/>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4711778" y="1195393"/>
            <a:ext cx="6844045" cy="5098813"/>
          </a:xfrm>
          <a:prstGeom prst="rect">
            <a:avLst/>
          </a:prstGeom>
          <a:noFill/>
        </p:spPr>
      </p:pic>
      <p:sp>
        <p:nvSpPr>
          <p:cNvPr id="2" name="Title 1">
            <a:extLst>
              <a:ext uri="{FF2B5EF4-FFF2-40B4-BE49-F238E27FC236}">
                <a16:creationId xmlns:a16="http://schemas.microsoft.com/office/drawing/2014/main" id="{6F59475B-CA8A-4FC9-9E40-3C7CAAF008D5}"/>
              </a:ext>
            </a:extLst>
          </p:cNvPr>
          <p:cNvSpPr>
            <a:spLocks noGrp="1"/>
          </p:cNvSpPr>
          <p:nvPr>
            <p:ph type="title"/>
          </p:nvPr>
        </p:nvSpPr>
        <p:spPr>
          <a:xfrm>
            <a:off x="636177" y="214559"/>
            <a:ext cx="10515600" cy="1325563"/>
          </a:xfrm>
        </p:spPr>
        <p:txBody>
          <a:bodyPr/>
          <a:lstStyle/>
          <a:p>
            <a:r>
              <a:rPr lang="en-US" dirty="0"/>
              <a:t>K means core: Classification block second part</a:t>
            </a:r>
          </a:p>
        </p:txBody>
      </p:sp>
      <p:sp>
        <p:nvSpPr>
          <p:cNvPr id="3" name="Content Placeholder 2">
            <a:extLst>
              <a:ext uri="{FF2B5EF4-FFF2-40B4-BE49-F238E27FC236}">
                <a16:creationId xmlns:a16="http://schemas.microsoft.com/office/drawing/2014/main" id="{AEDCC73F-9C38-4B3D-9820-A4BF8C0052F3}"/>
              </a:ext>
            </a:extLst>
          </p:cNvPr>
          <p:cNvSpPr>
            <a:spLocks noGrp="1"/>
          </p:cNvSpPr>
          <p:nvPr>
            <p:ph idx="1"/>
          </p:nvPr>
        </p:nvSpPr>
        <p:spPr>
          <a:xfrm>
            <a:off x="838200" y="1825625"/>
            <a:ext cx="3627783" cy="4351338"/>
          </a:xfrm>
        </p:spPr>
        <p:txBody>
          <a:bodyPr/>
          <a:lstStyle/>
          <a:p>
            <a:r>
              <a:rPr lang="en-US" dirty="0"/>
              <a:t>The second part is the minimum distance calculation. In this part, all the distances from the first are compared, and in the index of the closest centroid is found and given as output of this block</a:t>
            </a:r>
          </a:p>
        </p:txBody>
      </p:sp>
    </p:spTree>
    <p:extLst>
      <p:ext uri="{BB962C8B-B14F-4D97-AF65-F5344CB8AC3E}">
        <p14:creationId xmlns:p14="http://schemas.microsoft.com/office/powerpoint/2010/main" val="2427405716"/>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650EFE-3EAC-4635-8385-8837BE99B78B}"/>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5849517" y="1218013"/>
            <a:ext cx="4648079" cy="5566562"/>
          </a:xfrm>
          <a:prstGeom prst="rect">
            <a:avLst/>
          </a:prstGeom>
          <a:noFill/>
        </p:spPr>
      </p:pic>
      <p:sp>
        <p:nvSpPr>
          <p:cNvPr id="2" name="Title 1">
            <a:extLst>
              <a:ext uri="{FF2B5EF4-FFF2-40B4-BE49-F238E27FC236}">
                <a16:creationId xmlns:a16="http://schemas.microsoft.com/office/drawing/2014/main" id="{98E57C63-0745-42D1-9203-6BB9F8B0CBFA}"/>
              </a:ext>
            </a:extLst>
          </p:cNvPr>
          <p:cNvSpPr>
            <a:spLocks noGrp="1"/>
          </p:cNvSpPr>
          <p:nvPr>
            <p:ph type="title"/>
          </p:nvPr>
        </p:nvSpPr>
        <p:spPr>
          <a:xfrm>
            <a:off x="838200" y="232604"/>
            <a:ext cx="10515600" cy="1325563"/>
          </a:xfrm>
        </p:spPr>
        <p:txBody>
          <a:bodyPr/>
          <a:lstStyle/>
          <a:p>
            <a:r>
              <a:rPr lang="en-US" dirty="0"/>
              <a:t>K means core: Classification block third part</a:t>
            </a:r>
          </a:p>
        </p:txBody>
      </p:sp>
      <p:sp>
        <p:nvSpPr>
          <p:cNvPr id="3" name="Content Placeholder 2">
            <a:extLst>
              <a:ext uri="{FF2B5EF4-FFF2-40B4-BE49-F238E27FC236}">
                <a16:creationId xmlns:a16="http://schemas.microsoft.com/office/drawing/2014/main" id="{2DF97CE9-B895-4664-BDE6-F421DFD1794F}"/>
              </a:ext>
            </a:extLst>
          </p:cNvPr>
          <p:cNvSpPr>
            <a:spLocks noGrp="1"/>
          </p:cNvSpPr>
          <p:nvPr>
            <p:ph idx="1"/>
          </p:nvPr>
        </p:nvSpPr>
        <p:spPr>
          <a:xfrm>
            <a:off x="838200" y="1825625"/>
            <a:ext cx="4502426" cy="4351338"/>
          </a:xfrm>
        </p:spPr>
        <p:txBody>
          <a:bodyPr>
            <a:normAutofit fontScale="62500" lnSpcReduction="20000"/>
          </a:bodyPr>
          <a:lstStyle/>
          <a:p>
            <a:r>
              <a:rPr lang="en-US" dirty="0"/>
              <a:t>The third and final part of the Classification block pipeline is the accumulation of the input data point in the desired accumulator register, chosen by the index received from second part. In this part, there are sixteen registers: eight accumulators registers and eight counters registers. Each accumulator represents a cluster and stores the summed of all points assign to this cluster at a given time. The counters are register which simply keep track of how many points were assigned to each cluster. 	The index received from the previous part is used as a selector for two decoders, in order to choose to each accumulator, register and counter register the input data point should be added. 	</a:t>
            </a:r>
          </a:p>
        </p:txBody>
      </p:sp>
    </p:spTree>
    <p:extLst>
      <p:ext uri="{BB962C8B-B14F-4D97-AF65-F5344CB8AC3E}">
        <p14:creationId xmlns:p14="http://schemas.microsoft.com/office/powerpoint/2010/main" val="272783001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E825-DE3D-4A75-AFEE-A4326A34E95F}"/>
              </a:ext>
            </a:extLst>
          </p:cNvPr>
          <p:cNvSpPr>
            <a:spLocks noGrp="1"/>
          </p:cNvSpPr>
          <p:nvPr>
            <p:ph type="title"/>
          </p:nvPr>
        </p:nvSpPr>
        <p:spPr/>
        <p:txBody>
          <a:bodyPr/>
          <a:lstStyle/>
          <a:p>
            <a:r>
              <a:rPr lang="en-US" dirty="0"/>
              <a:t>K means core: new means calculation block - Division method</a:t>
            </a:r>
          </a:p>
        </p:txBody>
      </p:sp>
      <p:sp>
        <p:nvSpPr>
          <p:cNvPr id="3" name="Content Placeholder 2">
            <a:extLst>
              <a:ext uri="{FF2B5EF4-FFF2-40B4-BE49-F238E27FC236}">
                <a16:creationId xmlns:a16="http://schemas.microsoft.com/office/drawing/2014/main" id="{09FDC401-390D-4227-B742-475941677699}"/>
              </a:ext>
            </a:extLst>
          </p:cNvPr>
          <p:cNvSpPr>
            <a:spLocks noGrp="1"/>
          </p:cNvSpPr>
          <p:nvPr>
            <p:ph idx="1"/>
          </p:nvPr>
        </p:nvSpPr>
        <p:spPr/>
        <p:txBody>
          <a:bodyPr>
            <a:normAutofit/>
          </a:bodyPr>
          <a:lstStyle/>
          <a:p>
            <a:r>
              <a:rPr lang="en-US" dirty="0"/>
              <a:t>Duo to the complexity and time demanding characteristics of the floating point representation, the proposed architecture works with the fixed point representation.  Therefore, there was a need to find a proper way to divide fixed point values. </a:t>
            </a:r>
          </a:p>
          <a:p>
            <a:r>
              <a:rPr lang="en-US" dirty="0"/>
              <a:t>The proposed method was to convert the fixed point number to an integer by shifting all fractional bits left (multiplying by 1024 ), dividing the converted number by using an integer divider(with known an simple algorithms, as describe in section Division in Hardware in the project report), and after the division shifting right the result in order to return to the fixed point representation.</a:t>
            </a:r>
          </a:p>
          <a:p>
            <a:endParaRPr lang="en-US" dirty="0"/>
          </a:p>
        </p:txBody>
      </p:sp>
    </p:spTree>
    <p:extLst>
      <p:ext uri="{BB962C8B-B14F-4D97-AF65-F5344CB8AC3E}">
        <p14:creationId xmlns:p14="http://schemas.microsoft.com/office/powerpoint/2010/main" val="3088686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5A1FE-25FE-489E-A08D-276881A8186E}"/>
              </a:ext>
            </a:extLst>
          </p:cNvPr>
          <p:cNvSpPr>
            <a:spLocks noGrp="1"/>
          </p:cNvSpPr>
          <p:nvPr>
            <p:ph type="title"/>
          </p:nvPr>
        </p:nvSpPr>
        <p:spPr/>
        <p:txBody>
          <a:bodyPr/>
          <a:lstStyle/>
          <a:p>
            <a:r>
              <a:rPr lang="en-US" dirty="0"/>
              <a:t>K means core: New means Calculation block</a:t>
            </a:r>
          </a:p>
        </p:txBody>
      </p:sp>
      <p:sp>
        <p:nvSpPr>
          <p:cNvPr id="3" name="Content Placeholder 2">
            <a:extLst>
              <a:ext uri="{FF2B5EF4-FFF2-40B4-BE49-F238E27FC236}">
                <a16:creationId xmlns:a16="http://schemas.microsoft.com/office/drawing/2014/main" id="{13F619BE-B93F-47CA-87D1-29B96091494B}"/>
              </a:ext>
            </a:extLst>
          </p:cNvPr>
          <p:cNvSpPr>
            <a:spLocks noGrp="1"/>
          </p:cNvSpPr>
          <p:nvPr>
            <p:ph idx="1"/>
          </p:nvPr>
        </p:nvSpPr>
        <p:spPr>
          <a:xfrm>
            <a:off x="838200" y="1825625"/>
            <a:ext cx="3482009" cy="4351338"/>
          </a:xfrm>
        </p:spPr>
        <p:txBody>
          <a:bodyPr>
            <a:normAutofit fontScale="77500" lnSpcReduction="20000"/>
          </a:bodyPr>
          <a:lstStyle/>
          <a:p>
            <a:r>
              <a:rPr lang="en-US" dirty="0"/>
              <a:t>The “New Means Calculation block” is responsible for centroids update step of the algorithm. It does so by dividing the value of each accumulator(stored at the local “Accumulator reg” register in the “Classification block”) by the number of points assigned to  them(stored at the local “Accumulator counter reg” register in the “Classification block”). </a:t>
            </a:r>
          </a:p>
        </p:txBody>
      </p:sp>
      <p:pic>
        <p:nvPicPr>
          <p:cNvPr id="4" name="Picture 3">
            <a:extLst>
              <a:ext uri="{FF2B5EF4-FFF2-40B4-BE49-F238E27FC236}">
                <a16:creationId xmlns:a16="http://schemas.microsoft.com/office/drawing/2014/main" id="{7E9D3E34-661E-4F8E-9409-D3CD530D0706}"/>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4711778" y="1844063"/>
            <a:ext cx="6844045" cy="3165370"/>
          </a:xfrm>
          <a:prstGeom prst="rect">
            <a:avLst/>
          </a:prstGeom>
          <a:noFill/>
        </p:spPr>
      </p:pic>
    </p:spTree>
    <p:extLst>
      <p:ext uri="{BB962C8B-B14F-4D97-AF65-F5344CB8AC3E}">
        <p14:creationId xmlns:p14="http://schemas.microsoft.com/office/powerpoint/2010/main" val="3656987830"/>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ABBB9-C443-4326-A36F-2D52057AF120}"/>
              </a:ext>
            </a:extLst>
          </p:cNvPr>
          <p:cNvSpPr>
            <a:spLocks noGrp="1"/>
          </p:cNvSpPr>
          <p:nvPr>
            <p:ph type="title"/>
          </p:nvPr>
        </p:nvSpPr>
        <p:spPr/>
        <p:txBody>
          <a:bodyPr/>
          <a:lstStyle/>
          <a:p>
            <a:r>
              <a:rPr lang="en-US"/>
              <a:t>K means core: Convergence check block</a:t>
            </a:r>
          </a:p>
        </p:txBody>
      </p:sp>
      <p:sp>
        <p:nvSpPr>
          <p:cNvPr id="3" name="Content Placeholder 2">
            <a:extLst>
              <a:ext uri="{FF2B5EF4-FFF2-40B4-BE49-F238E27FC236}">
                <a16:creationId xmlns:a16="http://schemas.microsoft.com/office/drawing/2014/main" id="{28897F6A-6E10-425D-A582-D7EE5519B494}"/>
              </a:ext>
            </a:extLst>
          </p:cNvPr>
          <p:cNvSpPr>
            <a:spLocks noGrp="1"/>
          </p:cNvSpPr>
          <p:nvPr>
            <p:ph idx="1"/>
          </p:nvPr>
        </p:nvSpPr>
        <p:spPr>
          <a:xfrm>
            <a:off x="838200" y="1825625"/>
            <a:ext cx="3588026" cy="4351338"/>
          </a:xfrm>
        </p:spPr>
        <p:txBody>
          <a:bodyPr>
            <a:normAutofit fontScale="77500" lnSpcReduction="20000"/>
          </a:bodyPr>
          <a:lstStyle/>
          <a:p>
            <a:r>
              <a:rPr lang="en-US" dirty="0"/>
              <a:t>The convergence check block is responsible for the convergence check step of the algorithm. It does so by checking if any of the new centroids calculated in the “New Means Calculation block” value is close enough (within a pre-decided threshold stored at “Threshold register ” in the register file) to its old value(the value stored in the beginning of the iteration, stored in local registers of the classification block). </a:t>
            </a:r>
          </a:p>
          <a:p>
            <a:endParaRPr lang="en-US" dirty="0"/>
          </a:p>
        </p:txBody>
      </p:sp>
      <p:pic>
        <p:nvPicPr>
          <p:cNvPr id="4" name="Picture 3">
            <a:extLst>
              <a:ext uri="{FF2B5EF4-FFF2-40B4-BE49-F238E27FC236}">
                <a16:creationId xmlns:a16="http://schemas.microsoft.com/office/drawing/2014/main" id="{5CA7B93B-9547-43A4-96BB-E27C75DD71C2}"/>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4778453" y="1875321"/>
            <a:ext cx="7413547" cy="3539222"/>
          </a:xfrm>
          <a:prstGeom prst="rect">
            <a:avLst/>
          </a:prstGeom>
          <a:noFill/>
        </p:spPr>
      </p:pic>
    </p:spTree>
    <p:extLst>
      <p:ext uri="{BB962C8B-B14F-4D97-AF65-F5344CB8AC3E}">
        <p14:creationId xmlns:p14="http://schemas.microsoft.com/office/powerpoint/2010/main" val="2009625934"/>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290E-198C-4222-9629-58258F80C3CB}"/>
              </a:ext>
            </a:extLst>
          </p:cNvPr>
          <p:cNvSpPr>
            <a:spLocks noGrp="1"/>
          </p:cNvSpPr>
          <p:nvPr>
            <p:ph type="title"/>
          </p:nvPr>
        </p:nvSpPr>
        <p:spPr/>
        <p:txBody>
          <a:bodyPr/>
          <a:lstStyle/>
          <a:p>
            <a:r>
              <a:rPr lang="en-US" dirty="0"/>
              <a:t>Why this architecture?</a:t>
            </a:r>
          </a:p>
        </p:txBody>
      </p:sp>
      <p:sp>
        <p:nvSpPr>
          <p:cNvPr id="3" name="Content Placeholder 2">
            <a:extLst>
              <a:ext uri="{FF2B5EF4-FFF2-40B4-BE49-F238E27FC236}">
                <a16:creationId xmlns:a16="http://schemas.microsoft.com/office/drawing/2014/main" id="{3E363C92-A2D4-458B-A593-9066EC90544D}"/>
              </a:ext>
            </a:extLst>
          </p:cNvPr>
          <p:cNvSpPr>
            <a:spLocks noGrp="1"/>
          </p:cNvSpPr>
          <p:nvPr>
            <p:ph idx="1"/>
          </p:nvPr>
        </p:nvSpPr>
        <p:spPr>
          <a:xfrm>
            <a:off x="838200" y="1825625"/>
            <a:ext cx="3873578" cy="4351338"/>
          </a:xfrm>
        </p:spPr>
        <p:txBody>
          <a:bodyPr>
            <a:normAutofit fontScale="62500" lnSpcReduction="20000"/>
          </a:bodyPr>
          <a:lstStyle/>
          <a:p>
            <a:r>
              <a:rPr lang="en-US" dirty="0"/>
              <a:t>K means core pipeline view is divided into two pipelines, the division can be seen in the figure attached. The reason for this division is the Read-After-Write dependency between the 2 pipes.</a:t>
            </a:r>
            <a:br>
              <a:rPr lang="en-US" dirty="0"/>
            </a:br>
            <a:r>
              <a:rPr lang="en-US" dirty="0"/>
              <a:t>This results by having one pipe working while the other wait for it's results. The left pipe result is all data points classified to clusters, which then can be used to calculate the new means for next iteration (or the last means if there will be a convergence). Then for the next iteration of classifying the data points, the new means value has to be ready, therefore the first pipe will "sleep" until second pipe will finish bringing the result of calculating new means</a:t>
            </a:r>
          </a:p>
        </p:txBody>
      </p:sp>
      <p:pic>
        <p:nvPicPr>
          <p:cNvPr id="4" name="תמונה 27">
            <a:extLst>
              <a:ext uri="{FF2B5EF4-FFF2-40B4-BE49-F238E27FC236}">
                <a16:creationId xmlns:a16="http://schemas.microsoft.com/office/drawing/2014/main" id="{C6846859-5BC3-48B2-96FC-C76DBBFF8FEB}"/>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976821" y="1690688"/>
            <a:ext cx="6844045" cy="3747112"/>
          </a:xfrm>
          <a:prstGeom prst="rect">
            <a:avLst/>
          </a:prstGeom>
          <a:noFill/>
        </p:spPr>
      </p:pic>
    </p:spTree>
    <p:extLst>
      <p:ext uri="{BB962C8B-B14F-4D97-AF65-F5344CB8AC3E}">
        <p14:creationId xmlns:p14="http://schemas.microsoft.com/office/powerpoint/2010/main" val="2381421485"/>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ADAC-5121-4D3F-8053-6712180A2E9D}"/>
              </a:ext>
            </a:extLst>
          </p:cNvPr>
          <p:cNvSpPr>
            <a:spLocks noGrp="1"/>
          </p:cNvSpPr>
          <p:nvPr>
            <p:ph type="title"/>
          </p:nvPr>
        </p:nvSpPr>
        <p:spPr/>
        <p:txBody>
          <a:bodyPr/>
          <a:lstStyle/>
          <a:p>
            <a:r>
              <a:rPr lang="en-US" dirty="0"/>
              <a:t>First Pipeline</a:t>
            </a:r>
          </a:p>
        </p:txBody>
      </p:sp>
      <p:pic>
        <p:nvPicPr>
          <p:cNvPr id="4" name="תמונה 31">
            <a:extLst>
              <a:ext uri="{FF2B5EF4-FFF2-40B4-BE49-F238E27FC236}">
                <a16:creationId xmlns:a16="http://schemas.microsoft.com/office/drawing/2014/main" id="{857F1FF5-4403-405B-A41A-ED6D7664307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364974" y="1918298"/>
            <a:ext cx="8680173" cy="3382571"/>
          </a:xfrm>
          <a:prstGeom prst="rect">
            <a:avLst/>
          </a:prstGeom>
          <a:noFill/>
          <a:ln>
            <a:noFill/>
          </a:ln>
        </p:spPr>
      </p:pic>
    </p:spTree>
    <p:extLst>
      <p:ext uri="{BB962C8B-B14F-4D97-AF65-F5344CB8AC3E}">
        <p14:creationId xmlns:p14="http://schemas.microsoft.com/office/powerpoint/2010/main" val="2042890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883AC-6576-45CF-86E9-3312CF057CCF}"/>
              </a:ext>
            </a:extLst>
          </p:cNvPr>
          <p:cNvSpPr>
            <a:spLocks noGrp="1"/>
          </p:cNvSpPr>
          <p:nvPr>
            <p:ph type="title"/>
          </p:nvPr>
        </p:nvSpPr>
        <p:spPr/>
        <p:txBody>
          <a:bodyPr/>
          <a:lstStyle/>
          <a:p>
            <a:r>
              <a:rPr lang="en-US" dirty="0"/>
              <a:t>First PIPELINE latency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6F0114-9D32-41FF-BB92-B3CDC0E66D47}"/>
                  </a:ext>
                </a:extLst>
              </p:cNvPr>
              <p:cNvSpPr>
                <a:spLocks noGrp="1"/>
              </p:cNvSpPr>
              <p:nvPr>
                <p:ph idx="1"/>
              </p:nvPr>
            </p:nvSpPr>
            <p:spPr/>
            <p:txBody>
              <a:bodyPr/>
              <a:lstStyle/>
              <a:p>
                <a:r>
                  <a:rPr lang="en-US" dirty="0"/>
                  <a:t>The latency of the first pipeline is the number of cycles to fill the pipeline, plus the amount of data points(duo to the fact that after filled, it has a throughput of 1 data point processed per cycle) plus the number of cycles to empty the pipeline: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𝑙𝑎𝑡𝑒𝑛𝑐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𝑝𝑖𝑝𝑒</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𝑝𝑜𝑖𝑛𝑡𝑠</m:t>
                          </m:r>
                        </m:e>
                      </m:d>
                      <m:r>
                        <a:rPr lang="en-US" b="0" i="1" smtClean="0">
                          <a:latin typeface="Cambria Math" panose="02040503050406030204" pitchFamily="18" charset="0"/>
                        </a:rPr>
                        <m:t>+</m:t>
                      </m:r>
                      <m:r>
                        <a:rPr lang="en-US" b="0" i="1" smtClean="0">
                          <a:latin typeface="Cambria Math" panose="02040503050406030204" pitchFamily="18" charset="0"/>
                        </a:rPr>
                        <m:t>3</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A6F0114-9D32-41FF-BB92-B3CDC0E66D47}"/>
                  </a:ext>
                </a:extLst>
              </p:cNvPr>
              <p:cNvSpPr>
                <a:spLocks noGrp="1" noRot="1" noChangeAspect="1" noMove="1" noResize="1" noEditPoints="1" noAdjustHandles="1" noChangeArrowheads="1" noChangeShapeType="1" noTextEdit="1"/>
              </p:cNvSpPr>
              <p:nvPr>
                <p:ph idx="1"/>
              </p:nvPr>
            </p:nvSpPr>
            <p:spPr>
              <a:blipFill>
                <a:blip r:embed="rId2"/>
                <a:stretch>
                  <a:fillRect l="-1231" t="-2238" r="-1046"/>
                </a:stretch>
              </a:blipFill>
            </p:spPr>
            <p:txBody>
              <a:bodyPr/>
              <a:lstStyle/>
              <a:p>
                <a:r>
                  <a:rPr lang="en-US">
                    <a:noFill/>
                  </a:rPr>
                  <a:t> </a:t>
                </a:r>
              </a:p>
            </p:txBody>
          </p:sp>
        </mc:Fallback>
      </mc:AlternateContent>
    </p:spTree>
    <p:extLst>
      <p:ext uri="{BB962C8B-B14F-4D97-AF65-F5344CB8AC3E}">
        <p14:creationId xmlns:p14="http://schemas.microsoft.com/office/powerpoint/2010/main" val="1165159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EC9E00C-99C5-4361-B091-05D43349DA9C}"/>
              </a:ext>
            </a:extLst>
          </p:cNvPr>
          <p:cNvSpPr>
            <a:spLocks noGrp="1"/>
          </p:cNvSpPr>
          <p:nvPr>
            <p:ph type="title"/>
          </p:nvPr>
        </p:nvSpPr>
        <p:spPr/>
        <p:txBody>
          <a:bodyPr/>
          <a:lstStyle/>
          <a:p>
            <a:r>
              <a:rPr lang="en-US" dirty="0"/>
              <a:t>First PIPELINE THROUGHPUT </a:t>
            </a: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175841C0-4F8E-41BA-AF63-B983C98C91CF}"/>
                  </a:ext>
                </a:extLst>
              </p:cNvPr>
              <p:cNvSpPr>
                <a:spLocks noGrp="1"/>
              </p:cNvSpPr>
              <p:nvPr>
                <p:ph idx="1"/>
              </p:nvPr>
            </p:nvSpPr>
            <p:spPr/>
            <p:txBody>
              <a:bodyPr>
                <a:normAutofit/>
              </a:bodyPr>
              <a:lstStyle/>
              <a:p>
                <a:r>
                  <a:rPr lang="en-US" dirty="0"/>
                  <a:t>The throughput of the first pipeline, after neglecting the fill &amp; empty of the pipe as seen in the former slide, will be classifying one data point per cycle(there are 4 in the pipe at each situation and pipe width is 4 as well).</a:t>
                </a:r>
              </a:p>
              <a:p>
                <a:r>
                  <a:rPr lang="en-US" dirty="0"/>
                  <a:t>The bandwidth therefore can calculated as </a:t>
                </a:r>
                <a:r>
                  <a:rPr lang="en-US" dirty="0" err="1"/>
                  <a:t>point_size_in_Bytes</a:t>
                </a:r>
                <a:r>
                  <a:rPr lang="en-US" dirty="0"/>
                  <a:t>/</a:t>
                </a:r>
                <a:r>
                  <a:rPr lang="en-US" dirty="0" err="1"/>
                  <a:t>clk_cycle</a:t>
                </a:r>
                <a:r>
                  <a:rPr lang="en-US" dirty="0"/>
                  <a:t>.</a:t>
                </a:r>
              </a:p>
              <a:p>
                <a:r>
                  <a:rPr lang="en-US" dirty="0"/>
                  <a:t>Example: </a:t>
                </a:r>
              </a:p>
              <a:p>
                <a:pPr lvl="1"/>
                <a:r>
                  <a:rPr lang="en-US" dirty="0" err="1"/>
                  <a:t>point_size_in_Bytes</a:t>
                </a:r>
                <a:r>
                  <a:rPr lang="en-US" dirty="0"/>
                  <a:t> = 10 [Bytes].</a:t>
                </a:r>
              </a:p>
              <a:p>
                <a:pPr lvl="1"/>
                <a:r>
                  <a:rPr lang="en-US" dirty="0" err="1"/>
                  <a:t>Clk</a:t>
                </a:r>
                <a:r>
                  <a:rPr lang="en-US" dirty="0"/>
                  <a:t> cycle = 2[ns]</a:t>
                </a:r>
              </a:p>
              <a:p>
                <a:pPr lvl="1"/>
                <a:r>
                  <a:rPr lang="en-US" dirty="0"/>
                  <a:t>Bandwidth =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m:t>
                        </m:r>
                        <m:r>
                          <a:rPr lang="en-US" b="0" i="1" smtClean="0">
                            <a:latin typeface="Cambria Math" panose="02040503050406030204" pitchFamily="18" charset="0"/>
                          </a:rPr>
                          <m:t>∗</m:t>
                        </m:r>
                        <m:r>
                          <a:rPr lang="en-US" i="1">
                            <a:latin typeface="Cambria Math" panose="02040503050406030204" pitchFamily="18" charset="0"/>
                          </a:rPr>
                          <m:t>10</m:t>
                        </m:r>
                      </m:e>
                      <m:sup>
                        <m:r>
                          <a:rPr lang="en-US" i="1">
                            <a:latin typeface="Cambria Math" panose="02040503050406030204" pitchFamily="18" charset="0"/>
                          </a:rPr>
                          <m:t>10</m:t>
                        </m:r>
                      </m:sup>
                    </m:sSup>
                    <m:d>
                      <m:dPr>
                        <m:begChr m:val="["/>
                        <m:endChr m:val="]"/>
                        <m:ctrlPr>
                          <a:rPr lang="en-US" i="1" smtClean="0">
                            <a:latin typeface="Cambria Math" panose="02040503050406030204" pitchFamily="18" charset="0"/>
                          </a:rPr>
                        </m:ctrlPr>
                      </m:dPr>
                      <m:e>
                        <m:box>
                          <m:boxPr>
                            <m:ctrlPr>
                              <a:rPr lang="en-US" i="1" smtClean="0">
                                <a:latin typeface="Cambria Math" panose="02040503050406030204" pitchFamily="18" charset="0"/>
                              </a:rPr>
                            </m:ctrlPr>
                          </m:boxPr>
                          <m:e>
                            <m:argPr>
                              <m:argSz m:val="-1"/>
                            </m:argPr>
                            <m:f>
                              <m:fPr>
                                <m:ctrlPr>
                                  <a:rPr lang="en-US" i="1" smtClean="0">
                                    <a:latin typeface="Cambria Math" panose="02040503050406030204" pitchFamily="18" charset="0"/>
                                  </a:rPr>
                                </m:ctrlPr>
                              </m:fPr>
                              <m:num>
                                <m:r>
                                  <a:rPr lang="en-US" b="0" i="1" smtClean="0">
                                    <a:latin typeface="Cambria Math" panose="02040503050406030204" pitchFamily="18" charset="0"/>
                                  </a:rPr>
                                  <m:t>𝐵𝑦𝑡𝑒𝑠</m:t>
                                </m:r>
                              </m:num>
                              <m:den>
                                <m:r>
                                  <a:rPr lang="en-US" b="0" i="1" smtClean="0">
                                    <a:latin typeface="Cambria Math" panose="02040503050406030204" pitchFamily="18" charset="0"/>
                                  </a:rPr>
                                  <m:t>𝑠𝑒𝑐</m:t>
                                </m:r>
                              </m:den>
                            </m:f>
                          </m:e>
                        </m:box>
                      </m:e>
                    </m:d>
                    <m:r>
                      <m:rPr>
                        <m:nor/>
                      </m:rPr>
                      <a:rPr lang="en-US" b="0" i="0" smtClean="0">
                        <a:latin typeface="Cambria Math" panose="02040503050406030204" pitchFamily="18" charset="0"/>
                      </a:rPr>
                      <m:t> </m:t>
                    </m:r>
                    <m:r>
                      <m:rPr>
                        <m:nor/>
                      </m:rPr>
                      <a:rPr lang="en-US" dirty="0"/>
                      <m:t>=</m:t>
                    </m:r>
                    <m:r>
                      <m:rPr>
                        <m:nor/>
                      </m:rPr>
                      <a:rPr lang="en-US" b="0" i="0" dirty="0" smtClean="0"/>
                      <m:t> </m:t>
                    </m:r>
                    <m:r>
                      <a:rPr lang="en-US" b="0" i="1" smtClean="0">
                        <a:latin typeface="Cambria Math" panose="02040503050406030204" pitchFamily="18" charset="0"/>
                        <a:ea typeface="Cambria Math" panose="02040503050406030204" pitchFamily="18" charset="0"/>
                      </a:rPr>
                      <m:t>5</m:t>
                    </m:r>
                    <m:d>
                      <m:dPr>
                        <m:begChr m:val="["/>
                        <m:endChr m:val="]"/>
                        <m:ctrlPr>
                          <a:rPr lang="en-US" i="1">
                            <a:latin typeface="Cambria Math" panose="02040503050406030204" pitchFamily="18" charset="0"/>
                          </a:rPr>
                        </m:ctrlPr>
                      </m:dPr>
                      <m:e>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b="0" i="1" smtClean="0">
                                    <a:latin typeface="Cambria Math" panose="02040503050406030204" pitchFamily="18" charset="0"/>
                                  </a:rPr>
                                  <m:t>𝐺</m:t>
                                </m:r>
                                <m:r>
                                  <a:rPr lang="en-US" i="1">
                                    <a:latin typeface="Cambria Math" panose="02040503050406030204" pitchFamily="18" charset="0"/>
                                  </a:rPr>
                                  <m:t>𝐵</m:t>
                                </m:r>
                              </m:num>
                              <m:den>
                                <m:r>
                                  <a:rPr lang="en-US" i="1">
                                    <a:latin typeface="Cambria Math" panose="02040503050406030204" pitchFamily="18" charset="0"/>
                                  </a:rPr>
                                  <m:t>𝑠𝑒𝑐</m:t>
                                </m:r>
                              </m:den>
                            </m:f>
                          </m:e>
                        </m:box>
                      </m:e>
                    </m:d>
                  </m:oMath>
                </a14:m>
                <a:endParaRPr lang="en-US" dirty="0"/>
              </a:p>
            </p:txBody>
          </p:sp>
        </mc:Choice>
        <mc:Fallback xmlns="">
          <p:sp>
            <p:nvSpPr>
              <p:cNvPr id="3" name="מציין מיקום תוכן 2">
                <a:extLst>
                  <a:ext uri="{FF2B5EF4-FFF2-40B4-BE49-F238E27FC236}">
                    <a16:creationId xmlns:a16="http://schemas.microsoft.com/office/drawing/2014/main" id="{175841C0-4F8E-41BA-AF63-B983C98C91CF}"/>
                  </a:ext>
                </a:extLst>
              </p:cNvPr>
              <p:cNvSpPr>
                <a:spLocks noGrp="1" noRot="1" noChangeAspect="1" noMove="1" noResize="1" noEditPoints="1" noAdjustHandles="1" noChangeArrowheads="1" noChangeShapeType="1" noTextEdit="1"/>
              </p:cNvSpPr>
              <p:nvPr>
                <p:ph idx="1"/>
              </p:nvPr>
            </p:nvSpPr>
            <p:spPr>
              <a:blipFill>
                <a:blip r:embed="rId2"/>
                <a:stretch>
                  <a:fillRect l="-1043" t="-2241" b="-700"/>
                </a:stretch>
              </a:blipFill>
            </p:spPr>
            <p:txBody>
              <a:bodyPr/>
              <a:lstStyle/>
              <a:p>
                <a:r>
                  <a:rPr lang="en-US">
                    <a:noFill/>
                  </a:rPr>
                  <a:t> </a:t>
                </a:r>
              </a:p>
            </p:txBody>
          </p:sp>
        </mc:Fallback>
      </mc:AlternateContent>
    </p:spTree>
    <p:extLst>
      <p:ext uri="{BB962C8B-B14F-4D97-AF65-F5344CB8AC3E}">
        <p14:creationId xmlns:p14="http://schemas.microsoft.com/office/powerpoint/2010/main" val="176148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8368-39F1-4D63-B5DC-433345D5FCB2}"/>
              </a:ext>
            </a:extLst>
          </p:cNvPr>
          <p:cNvSpPr>
            <a:spLocks noGrp="1"/>
          </p:cNvSpPr>
          <p:nvPr>
            <p:ph type="title"/>
          </p:nvPr>
        </p:nvSpPr>
        <p:spPr/>
        <p:txBody>
          <a:bodyPr/>
          <a:lstStyle/>
          <a:p>
            <a:r>
              <a:rPr lang="en-US" u="sng" dirty="0"/>
              <a:t>K means algorithm Intro</a:t>
            </a:r>
          </a:p>
        </p:txBody>
      </p:sp>
      <p:sp>
        <p:nvSpPr>
          <p:cNvPr id="3" name="Content Placeholder 2">
            <a:extLst>
              <a:ext uri="{FF2B5EF4-FFF2-40B4-BE49-F238E27FC236}">
                <a16:creationId xmlns:a16="http://schemas.microsoft.com/office/drawing/2014/main" id="{B2281372-A084-4B36-AA97-3A6D69D06F75}"/>
              </a:ext>
            </a:extLst>
          </p:cNvPr>
          <p:cNvSpPr>
            <a:spLocks noGrp="1"/>
          </p:cNvSpPr>
          <p:nvPr>
            <p:ph idx="1"/>
          </p:nvPr>
        </p:nvSpPr>
        <p:spPr/>
        <p:txBody>
          <a:bodyPr>
            <a:normAutofit fontScale="92500" lnSpcReduction="20000"/>
          </a:bodyPr>
          <a:lstStyle/>
          <a:p>
            <a:r>
              <a:rPr lang="en-US" dirty="0"/>
              <a:t>Clustering is the classification of object in different groups, or more precisely, the partitioning of a data set into subsets(clusters), so the data in each subset(ideally) share some common – often according to some defined distance measure. </a:t>
            </a:r>
          </a:p>
          <a:p>
            <a:r>
              <a:rPr lang="en-US" dirty="0"/>
              <a:t>K means algorithm is a algorithm develop to determine all the clusters at once of a data set</a:t>
            </a:r>
          </a:p>
          <a:p>
            <a:r>
              <a:rPr lang="en-US" dirty="0"/>
              <a:t>The k means clustering algorithm  is an algorithm to cluster n objects based on attributes into k partitions, where k&lt;n.</a:t>
            </a:r>
          </a:p>
          <a:p>
            <a:r>
              <a:rPr lang="en-US" dirty="0"/>
              <a:t>K means clustering is a simple partition method for clustering analysis and widely use in machine learning.</a:t>
            </a:r>
          </a:p>
          <a:p>
            <a:r>
              <a:rPr lang="en-US" dirty="0"/>
              <a:t>Each clusters is represented by the center of the cluster  and the algorithm  converges to stables centroids of clusters.</a:t>
            </a:r>
          </a:p>
          <a:p>
            <a:endParaRPr lang="en-US" dirty="0"/>
          </a:p>
        </p:txBody>
      </p:sp>
    </p:spTree>
    <p:extLst>
      <p:ext uri="{BB962C8B-B14F-4D97-AF65-F5344CB8AC3E}">
        <p14:creationId xmlns:p14="http://schemas.microsoft.com/office/powerpoint/2010/main" val="2173069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F315A-458C-4899-8541-1F2583938A70}"/>
              </a:ext>
            </a:extLst>
          </p:cNvPr>
          <p:cNvSpPr>
            <a:spLocks noGrp="1"/>
          </p:cNvSpPr>
          <p:nvPr>
            <p:ph type="title"/>
          </p:nvPr>
        </p:nvSpPr>
        <p:spPr/>
        <p:txBody>
          <a:bodyPr/>
          <a:lstStyle/>
          <a:p>
            <a:r>
              <a:rPr lang="en-US" dirty="0"/>
              <a:t>Second Pipeline</a:t>
            </a:r>
          </a:p>
        </p:txBody>
      </p:sp>
      <p:pic>
        <p:nvPicPr>
          <p:cNvPr id="4" name="תמונה 30">
            <a:extLst>
              <a:ext uri="{FF2B5EF4-FFF2-40B4-BE49-F238E27FC236}">
                <a16:creationId xmlns:a16="http://schemas.microsoft.com/office/drawing/2014/main" id="{0ACA0319-CD25-480E-B2B0-CB5D7BC7BED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6437" y="1631852"/>
            <a:ext cx="11226018" cy="4726745"/>
          </a:xfrm>
          <a:prstGeom prst="rect">
            <a:avLst/>
          </a:prstGeom>
          <a:noFill/>
          <a:ln>
            <a:noFill/>
          </a:ln>
        </p:spPr>
      </p:pic>
    </p:spTree>
    <p:extLst>
      <p:ext uri="{BB962C8B-B14F-4D97-AF65-F5344CB8AC3E}">
        <p14:creationId xmlns:p14="http://schemas.microsoft.com/office/powerpoint/2010/main" val="4136201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7340-12FF-4AA0-9327-FE4DA2226EA0}"/>
              </a:ext>
            </a:extLst>
          </p:cNvPr>
          <p:cNvSpPr>
            <a:spLocks noGrp="1"/>
          </p:cNvSpPr>
          <p:nvPr>
            <p:ph type="title"/>
          </p:nvPr>
        </p:nvSpPr>
        <p:spPr/>
        <p:txBody>
          <a:bodyPr/>
          <a:lstStyle/>
          <a:p>
            <a:r>
              <a:rPr lang="en-US" dirty="0"/>
              <a:t>Second PIPELINE latency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0AB3AA-8358-4C5C-8BF2-BDDEE3A75A9E}"/>
                  </a:ext>
                </a:extLst>
              </p:cNvPr>
              <p:cNvSpPr>
                <a:spLocks noGrp="1"/>
              </p:cNvSpPr>
              <p:nvPr>
                <p:ph idx="1"/>
              </p:nvPr>
            </p:nvSpPr>
            <p:spPr/>
            <p:txBody>
              <a:bodyPr/>
              <a:lstStyle/>
              <a:p>
                <a:r>
                  <a:rPr lang="en-US" dirty="0"/>
                  <a:t>The latency of the second pipeline eight times the number of cycle to calculate the division for the new centroid(2), plus the number of cycles to check the convergence of a centroid(1), and at the one extra cycle at the end:</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b="0"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𝑝𝑖𝑝𝑒</m:t>
                          </m:r>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en-US" dirty="0"/>
              </a:p>
            </p:txBody>
          </p:sp>
        </mc:Choice>
        <mc:Fallback xmlns="">
          <p:sp>
            <p:nvSpPr>
              <p:cNvPr id="3" name="Content Placeholder 2">
                <a:extLst>
                  <a:ext uri="{FF2B5EF4-FFF2-40B4-BE49-F238E27FC236}">
                    <a16:creationId xmlns:a16="http://schemas.microsoft.com/office/drawing/2014/main" id="{3F0AB3AA-8358-4C5C-8BF2-BDDEE3A75A9E}"/>
                  </a:ext>
                </a:extLst>
              </p:cNvPr>
              <p:cNvSpPr>
                <a:spLocks noGrp="1" noRot="1" noChangeAspect="1" noMove="1" noResize="1" noEditPoints="1" noAdjustHandles="1" noChangeArrowheads="1" noChangeShapeType="1" noTextEdit="1"/>
              </p:cNvSpPr>
              <p:nvPr>
                <p:ph idx="1"/>
              </p:nvPr>
            </p:nvSpPr>
            <p:spPr>
              <a:blipFill>
                <a:blip r:embed="rId2"/>
                <a:stretch>
                  <a:fillRect l="-1231" t="-2238" r="-1538"/>
                </a:stretch>
              </a:blipFill>
            </p:spPr>
            <p:txBody>
              <a:bodyPr/>
              <a:lstStyle/>
              <a:p>
                <a:r>
                  <a:rPr lang="he-IL">
                    <a:noFill/>
                  </a:rPr>
                  <a:t> </a:t>
                </a:r>
              </a:p>
            </p:txBody>
          </p:sp>
        </mc:Fallback>
      </mc:AlternateContent>
    </p:spTree>
    <p:extLst>
      <p:ext uri="{BB962C8B-B14F-4D97-AF65-F5344CB8AC3E}">
        <p14:creationId xmlns:p14="http://schemas.microsoft.com/office/powerpoint/2010/main" val="3747931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20B64B8-5A83-4284-BDC5-800BDA133AED}"/>
              </a:ext>
            </a:extLst>
          </p:cNvPr>
          <p:cNvSpPr>
            <a:spLocks noGrp="1"/>
          </p:cNvSpPr>
          <p:nvPr>
            <p:ph type="title"/>
          </p:nvPr>
        </p:nvSpPr>
        <p:spPr/>
        <p:txBody>
          <a:bodyPr/>
          <a:lstStyle/>
          <a:p>
            <a:r>
              <a:rPr lang="en-US" dirty="0"/>
              <a:t>Second PIPELINE throughput</a:t>
            </a: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6F0AF664-E57A-4063-8EEC-693340368804}"/>
                  </a:ext>
                </a:extLst>
              </p:cNvPr>
              <p:cNvSpPr>
                <a:spLocks noGrp="1"/>
              </p:cNvSpPr>
              <p:nvPr>
                <p:ph idx="1"/>
              </p:nvPr>
            </p:nvSpPr>
            <p:spPr/>
            <p:txBody>
              <a:bodyPr>
                <a:normAutofit/>
              </a:bodyPr>
              <a:lstStyle/>
              <a:p>
                <a:r>
                  <a:rPr lang="en-US" dirty="0"/>
                  <a:t>The throughput of the second pipeline is addressed by the need of 2 cycles for each division operation and one cycle for convergency check, therefore every 3 </a:t>
                </a:r>
                <a:r>
                  <a:rPr lang="en-US" dirty="0" err="1"/>
                  <a:t>clk</a:t>
                </a:r>
                <a:r>
                  <a:rPr lang="en-US" dirty="0"/>
                  <a:t> cycles there will be finished a decision regarding a new centroid’s convergency.</a:t>
                </a:r>
              </a:p>
              <a:p>
                <a:r>
                  <a:rPr lang="en-US" dirty="0"/>
                  <a:t>The bandwidth therefore can calculated as </a:t>
                </a:r>
                <a:r>
                  <a:rPr lang="en-US" dirty="0" err="1"/>
                  <a:t>centroid_size</a:t>
                </a:r>
                <a:r>
                  <a:rPr lang="en-US" dirty="0"/>
                  <a:t>/(3*</a:t>
                </a:r>
                <a:r>
                  <a:rPr lang="en-US" dirty="0" err="1"/>
                  <a:t>clk_cycle</a:t>
                </a:r>
                <a:r>
                  <a:rPr lang="en-US" dirty="0"/>
                  <a:t>).Example: </a:t>
                </a:r>
              </a:p>
              <a:p>
                <a:pPr lvl="1"/>
                <a:r>
                  <a:rPr lang="en-US" dirty="0" err="1"/>
                  <a:t>centroid_size</a:t>
                </a:r>
                <a:r>
                  <a:rPr lang="en-US" dirty="0"/>
                  <a:t> (</a:t>
                </a:r>
                <a:r>
                  <a:rPr lang="en-US" dirty="0" err="1"/>
                  <a:t>in_Bytes</a:t>
                </a:r>
                <a:r>
                  <a:rPr lang="en-US" dirty="0"/>
                  <a:t>) = 10 [Bytes].</a:t>
                </a:r>
              </a:p>
              <a:p>
                <a:pPr lvl="1"/>
                <a:r>
                  <a:rPr lang="en-US" dirty="0" err="1"/>
                  <a:t>Clk</a:t>
                </a:r>
                <a:r>
                  <a:rPr lang="en-US" dirty="0"/>
                  <a:t> cycle = 2[ns]</a:t>
                </a:r>
              </a:p>
              <a:p>
                <a:pPr lvl="1"/>
                <a:r>
                  <a:rPr lang="en-US" dirty="0"/>
                  <a:t>Bandwidth =</a:t>
                </a:r>
                <a14:m>
                  <m:oMath xmlns:m="http://schemas.openxmlformats.org/officeDocument/2006/math">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10</m:t>
                                </m:r>
                              </m:sup>
                            </m:sSup>
                          </m:num>
                          <m:den>
                            <m:r>
                              <a:rPr lang="en-US" b="0" i="1" smtClean="0">
                                <a:latin typeface="Cambria Math" panose="02040503050406030204" pitchFamily="18" charset="0"/>
                              </a:rPr>
                              <m:t>6</m:t>
                            </m:r>
                          </m:den>
                        </m:f>
                      </m:e>
                    </m:box>
                    <m:d>
                      <m:dPr>
                        <m:begChr m:val="["/>
                        <m:endChr m:val="]"/>
                        <m:ctrlPr>
                          <a:rPr lang="en-US" i="1">
                            <a:latin typeface="Cambria Math" panose="02040503050406030204" pitchFamily="18" charset="0"/>
                          </a:rPr>
                        </m:ctrlPr>
                      </m:dPr>
                      <m:e>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𝐵𝑦𝑡𝑒𝑠</m:t>
                                </m:r>
                              </m:num>
                              <m:den>
                                <m:r>
                                  <a:rPr lang="en-US" i="1">
                                    <a:latin typeface="Cambria Math" panose="02040503050406030204" pitchFamily="18" charset="0"/>
                                  </a:rPr>
                                  <m:t>𝑠𝑒𝑐</m:t>
                                </m:r>
                              </m:den>
                            </m:f>
                          </m:e>
                        </m:box>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67</m:t>
                    </m:r>
                    <m:d>
                      <m:dPr>
                        <m:begChr m:val="["/>
                        <m:endChr m:val="]"/>
                        <m:ctrlPr>
                          <a:rPr lang="en-US" i="1">
                            <a:latin typeface="Cambria Math" panose="02040503050406030204" pitchFamily="18" charset="0"/>
                          </a:rPr>
                        </m:ctrlPr>
                      </m:dPr>
                      <m:e>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𝐺𝐵</m:t>
                                </m:r>
                              </m:num>
                              <m:den>
                                <m:r>
                                  <a:rPr lang="en-US" i="1">
                                    <a:latin typeface="Cambria Math" panose="02040503050406030204" pitchFamily="18" charset="0"/>
                                  </a:rPr>
                                  <m:t>𝑠𝑒𝑐</m:t>
                                </m:r>
                              </m:den>
                            </m:f>
                          </m:e>
                        </m:box>
                      </m:e>
                    </m:d>
                  </m:oMath>
                </a14:m>
                <a:endParaRPr lang="en-US" dirty="0"/>
              </a:p>
              <a:p>
                <a:pPr marL="0" indent="0">
                  <a:buNone/>
                </a:pPr>
                <a:endParaRPr lang="en-US" dirty="0"/>
              </a:p>
            </p:txBody>
          </p:sp>
        </mc:Choice>
        <mc:Fallback xmlns="">
          <p:sp>
            <p:nvSpPr>
              <p:cNvPr id="3" name="מציין מיקום תוכן 2">
                <a:extLst>
                  <a:ext uri="{FF2B5EF4-FFF2-40B4-BE49-F238E27FC236}">
                    <a16:creationId xmlns:a16="http://schemas.microsoft.com/office/drawing/2014/main" id="{6F0AF664-E57A-4063-8EEC-69334036880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490900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349D-B9D0-4893-A1BD-CD03D87C4F8E}"/>
              </a:ext>
            </a:extLst>
          </p:cNvPr>
          <p:cNvSpPr>
            <a:spLocks noGrp="1"/>
          </p:cNvSpPr>
          <p:nvPr>
            <p:ph type="title"/>
          </p:nvPr>
        </p:nvSpPr>
        <p:spPr/>
        <p:txBody>
          <a:bodyPr/>
          <a:lstStyle/>
          <a:p>
            <a:r>
              <a:rPr lang="en-US" dirty="0"/>
              <a:t>Total PIPELINE latency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891E25-192D-4FD9-B844-100B77AE9C62}"/>
                  </a:ext>
                </a:extLst>
              </p:cNvPr>
              <p:cNvSpPr>
                <a:spLocks noGrp="1"/>
              </p:cNvSpPr>
              <p:nvPr>
                <p:ph idx="1"/>
              </p:nvPr>
            </p:nvSpPr>
            <p:spPr/>
            <p:txBody>
              <a:bodyPr/>
              <a:lstStyle/>
              <a:p>
                <a:r>
                  <a:rPr lang="en-US" dirty="0"/>
                  <a:t>Finaly, one iteration of the algorithm latency results in: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𝑙𝑎𝑡𝑒𝑛𝑐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𝑖𝑡𝑒𝑟𝑎𝑡𝑖𝑜𝑛</m:t>
                          </m:r>
                        </m:sub>
                      </m:sSub>
                      <m:r>
                        <a:rPr lang="en-US" b="0" i="1" smtClean="0">
                          <a:latin typeface="Cambria Math" panose="02040503050406030204" pitchFamily="18" charset="0"/>
                        </a:rPr>
                        <m:t>=</m:t>
                      </m:r>
                      <m:r>
                        <a:rPr lang="en-US" b="0" i="1" smtClean="0">
                          <a:latin typeface="Cambria Math" panose="02040503050406030204" pitchFamily="18" charset="0"/>
                        </a:rPr>
                        <m:t>𝑙𝑎𝑛𝑡𝑒𝑛𝑐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𝑝𝑖𝑝𝑒</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𝑙𝑎𝑡𝑒𝑛𝑐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𝑝𝑖𝑝𝑒</m:t>
                          </m:r>
                          <m:r>
                            <a:rPr lang="en-US" b="0" i="1" smtClean="0">
                              <a:latin typeface="Cambria Math" panose="02040503050406030204" pitchFamily="18" charset="0"/>
                            </a:rPr>
                            <m:t>2</m:t>
                          </m:r>
                        </m:sub>
                      </m:sSub>
                    </m:oMath>
                  </m:oMathPara>
                </a14:m>
                <a:endParaRPr lang="en-US" b="0" dirty="0"/>
              </a:p>
              <a:p>
                <a:r>
                  <a:rPr lang="en-US" dirty="0"/>
                  <a:t>The overall latency of the k means core will therefore be: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𝑡𝑜𝑡𝑎𝑙</m:t>
                          </m:r>
                        </m:sub>
                      </m:sSub>
                      <m:r>
                        <a:rPr lang="en-US" i="1">
                          <a:latin typeface="Cambria Math" panose="02040503050406030204" pitchFamily="18" charset="0"/>
                        </a:rPr>
                        <m:t>=</m:t>
                      </m:r>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𝑖𝑡𝑒𝑟𝑎𝑡𝑖𝑜𝑛</m:t>
                          </m:r>
                        </m:sub>
                      </m:sSub>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𝑖𝑡𝑒𝑟𝑎𝑡𝑖𝑜𝑛𝑠</m:t>
                      </m:r>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13891E25-192D-4FD9-B844-100B77AE9C62}"/>
                  </a:ext>
                </a:extLst>
              </p:cNvPr>
              <p:cNvSpPr>
                <a:spLocks noGrp="1" noRot="1" noChangeAspect="1" noMove="1" noResize="1" noEditPoints="1" noAdjustHandles="1" noChangeArrowheads="1" noChangeShapeType="1" noTextEdit="1"/>
              </p:cNvSpPr>
              <p:nvPr>
                <p:ph idx="1"/>
              </p:nvPr>
            </p:nvSpPr>
            <p:spPr>
              <a:blipFill>
                <a:blip r:embed="rId2"/>
                <a:stretch>
                  <a:fillRect l="-1231" t="-2238"/>
                </a:stretch>
              </a:blipFill>
            </p:spPr>
            <p:txBody>
              <a:bodyPr/>
              <a:lstStyle/>
              <a:p>
                <a:r>
                  <a:rPr lang="en-US">
                    <a:noFill/>
                  </a:rPr>
                  <a:t> </a:t>
                </a:r>
              </a:p>
            </p:txBody>
          </p:sp>
        </mc:Fallback>
      </mc:AlternateContent>
    </p:spTree>
    <p:extLst>
      <p:ext uri="{BB962C8B-B14F-4D97-AF65-F5344CB8AC3E}">
        <p14:creationId xmlns:p14="http://schemas.microsoft.com/office/powerpoint/2010/main" val="1324947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06A3-771F-4975-B135-4693F32E4209}"/>
              </a:ext>
            </a:extLst>
          </p:cNvPr>
          <p:cNvSpPr>
            <a:spLocks noGrp="1"/>
          </p:cNvSpPr>
          <p:nvPr>
            <p:ph type="title"/>
          </p:nvPr>
        </p:nvSpPr>
        <p:spPr>
          <a:xfrm>
            <a:off x="1638301" y="1122363"/>
            <a:ext cx="4932742" cy="4287836"/>
          </a:xfrm>
        </p:spPr>
        <p:txBody>
          <a:bodyPr vert="horz" lIns="91440" tIns="45720" rIns="91440" bIns="45720" rtlCol="0" anchor="ctr">
            <a:normAutofit/>
          </a:bodyPr>
          <a:lstStyle/>
          <a:p>
            <a:pPr algn="r"/>
            <a:r>
              <a:rPr lang="en-US" sz="6000" dirty="0"/>
              <a:t>Verification</a:t>
            </a:r>
          </a:p>
        </p:txBody>
      </p:sp>
    </p:spTree>
    <p:extLst>
      <p:ext uri="{BB962C8B-B14F-4D97-AF65-F5344CB8AC3E}">
        <p14:creationId xmlns:p14="http://schemas.microsoft.com/office/powerpoint/2010/main" val="3495847662"/>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FFF6-B2BC-4CDC-9316-3D9BC7CBD12C}"/>
              </a:ext>
            </a:extLst>
          </p:cNvPr>
          <p:cNvSpPr>
            <a:spLocks noGrp="1"/>
          </p:cNvSpPr>
          <p:nvPr>
            <p:ph type="title"/>
          </p:nvPr>
        </p:nvSpPr>
        <p:spPr/>
        <p:txBody>
          <a:bodyPr/>
          <a:lstStyle/>
          <a:p>
            <a:r>
              <a:rPr lang="en-US" dirty="0"/>
              <a:t>Zero order verification</a:t>
            </a:r>
          </a:p>
        </p:txBody>
      </p:sp>
      <p:sp>
        <p:nvSpPr>
          <p:cNvPr id="3" name="Content Placeholder 2">
            <a:extLst>
              <a:ext uri="{FF2B5EF4-FFF2-40B4-BE49-F238E27FC236}">
                <a16:creationId xmlns:a16="http://schemas.microsoft.com/office/drawing/2014/main" id="{47A92B7C-028D-4EB4-A692-CFBFA57C1BE0}"/>
              </a:ext>
            </a:extLst>
          </p:cNvPr>
          <p:cNvSpPr>
            <a:spLocks noGrp="1"/>
          </p:cNvSpPr>
          <p:nvPr>
            <p:ph idx="1"/>
          </p:nvPr>
        </p:nvSpPr>
        <p:spPr>
          <a:xfrm>
            <a:off x="838200" y="1690688"/>
            <a:ext cx="9905999" cy="1478570"/>
          </a:xfrm>
        </p:spPr>
        <p:txBody>
          <a:bodyPr>
            <a:normAutofit fontScale="85000" lnSpcReduction="10000"/>
          </a:bodyPr>
          <a:lstStyle/>
          <a:p>
            <a:r>
              <a:rPr lang="en-US" dirty="0"/>
              <a:t>The testbench made in order to verify the implementation of the design described herein was called top_tb.sv. Its structure is as shown below. It is basically composed by an instantiation of the K means TOP (which is the verified DUT), a clock generator and a stimulus generator and driver.</a:t>
            </a:r>
          </a:p>
        </p:txBody>
      </p:sp>
      <p:pic>
        <p:nvPicPr>
          <p:cNvPr id="5" name="Picture 4">
            <a:extLst>
              <a:ext uri="{FF2B5EF4-FFF2-40B4-BE49-F238E27FC236}">
                <a16:creationId xmlns:a16="http://schemas.microsoft.com/office/drawing/2014/main" id="{69682ED2-D179-45A2-A58A-E4DE03202DA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016251"/>
            <a:ext cx="5486400" cy="3762375"/>
          </a:xfrm>
          <a:prstGeom prst="rect">
            <a:avLst/>
          </a:prstGeom>
          <a:noFill/>
          <a:ln>
            <a:noFill/>
          </a:ln>
        </p:spPr>
      </p:pic>
    </p:spTree>
    <p:extLst>
      <p:ext uri="{BB962C8B-B14F-4D97-AF65-F5344CB8AC3E}">
        <p14:creationId xmlns:p14="http://schemas.microsoft.com/office/powerpoint/2010/main" val="984040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FFF6-B2BC-4CDC-9316-3D9BC7CBD12C}"/>
              </a:ext>
            </a:extLst>
          </p:cNvPr>
          <p:cNvSpPr>
            <a:spLocks noGrp="1"/>
          </p:cNvSpPr>
          <p:nvPr>
            <p:ph type="title"/>
          </p:nvPr>
        </p:nvSpPr>
        <p:spPr/>
        <p:txBody>
          <a:bodyPr/>
          <a:lstStyle/>
          <a:p>
            <a:r>
              <a:rPr lang="en-US" dirty="0"/>
              <a:t>Zero order verification – test bench</a:t>
            </a:r>
          </a:p>
        </p:txBody>
      </p:sp>
      <p:sp>
        <p:nvSpPr>
          <p:cNvPr id="3" name="Content Placeholder 2">
            <a:extLst>
              <a:ext uri="{FF2B5EF4-FFF2-40B4-BE49-F238E27FC236}">
                <a16:creationId xmlns:a16="http://schemas.microsoft.com/office/drawing/2014/main" id="{47A92B7C-028D-4EB4-A692-CFBFA57C1BE0}"/>
              </a:ext>
            </a:extLst>
          </p:cNvPr>
          <p:cNvSpPr>
            <a:spLocks noGrp="1"/>
          </p:cNvSpPr>
          <p:nvPr>
            <p:ph idx="1"/>
          </p:nvPr>
        </p:nvSpPr>
        <p:spPr>
          <a:xfrm>
            <a:off x="838200" y="1690688"/>
            <a:ext cx="9905999" cy="1478570"/>
          </a:xfrm>
        </p:spPr>
        <p:txBody>
          <a:bodyPr>
            <a:normAutofit/>
          </a:bodyPr>
          <a:lstStyle/>
          <a:p>
            <a:r>
              <a:rPr lang="en-US" sz="1800" dirty="0"/>
              <a:t>Two actual tests were implemented in the described testbench:</a:t>
            </a:r>
          </a:p>
        </p:txBody>
      </p:sp>
      <p:graphicFrame>
        <p:nvGraphicFramePr>
          <p:cNvPr id="6" name="טבלה 6">
            <a:extLst>
              <a:ext uri="{FF2B5EF4-FFF2-40B4-BE49-F238E27FC236}">
                <a16:creationId xmlns:a16="http://schemas.microsoft.com/office/drawing/2014/main" id="{116BE6EA-D394-4B0A-8024-F1F77EEBDE3E}"/>
              </a:ext>
            </a:extLst>
          </p:cNvPr>
          <p:cNvGraphicFramePr>
            <a:graphicFrameLocks noGrp="1"/>
          </p:cNvGraphicFramePr>
          <p:nvPr>
            <p:extLst>
              <p:ext uri="{D42A27DB-BD31-4B8C-83A1-F6EECF244321}">
                <p14:modId xmlns:p14="http://schemas.microsoft.com/office/powerpoint/2010/main" val="613933770"/>
              </p:ext>
            </p:extLst>
          </p:nvPr>
        </p:nvGraphicFramePr>
        <p:xfrm>
          <a:off x="935933" y="2431961"/>
          <a:ext cx="8915401" cy="2948661"/>
        </p:xfrm>
        <a:graphic>
          <a:graphicData uri="http://schemas.openxmlformats.org/drawingml/2006/table">
            <a:tbl>
              <a:tblPr rtl="1" firstRow="1" bandRow="1">
                <a:tableStyleId>{5C22544A-7EE6-4342-B048-85BDC9FD1C3A}</a:tableStyleId>
              </a:tblPr>
              <a:tblGrid>
                <a:gridCol w="5544266">
                  <a:extLst>
                    <a:ext uri="{9D8B030D-6E8A-4147-A177-3AD203B41FA5}">
                      <a16:colId xmlns:a16="http://schemas.microsoft.com/office/drawing/2014/main" val="4106540768"/>
                    </a:ext>
                  </a:extLst>
                </a:gridCol>
                <a:gridCol w="3371135">
                  <a:extLst>
                    <a:ext uri="{9D8B030D-6E8A-4147-A177-3AD203B41FA5}">
                      <a16:colId xmlns:a16="http://schemas.microsoft.com/office/drawing/2014/main" val="4262571"/>
                    </a:ext>
                  </a:extLst>
                </a:gridCol>
              </a:tblGrid>
              <a:tr h="458091">
                <a:tc>
                  <a:txBody>
                    <a:bodyPr/>
                    <a:lstStyle/>
                    <a:p>
                      <a:pPr rtl="1"/>
                      <a:r>
                        <a:rPr lang="en-US" dirty="0"/>
                        <a:t>Description</a:t>
                      </a:r>
                      <a:endParaRPr lang="he-IL" dirty="0"/>
                    </a:p>
                  </a:txBody>
                  <a:tcPr/>
                </a:tc>
                <a:tc>
                  <a:txBody>
                    <a:bodyPr/>
                    <a:lstStyle/>
                    <a:p>
                      <a:pPr rtl="1"/>
                      <a:r>
                        <a:rPr lang="en-US" dirty="0"/>
                        <a:t>Test Bench Type</a:t>
                      </a:r>
                      <a:endParaRPr lang="he-IL" dirty="0"/>
                    </a:p>
                  </a:txBody>
                  <a:tcPr/>
                </a:tc>
                <a:extLst>
                  <a:ext uri="{0D108BD9-81ED-4DB2-BD59-A6C34878D82A}">
                    <a16:rowId xmlns:a16="http://schemas.microsoft.com/office/drawing/2014/main" val="1369734788"/>
                  </a:ext>
                </a:extLst>
              </a:tr>
              <a:tr h="1245285">
                <a:tc>
                  <a:txBody>
                    <a:bodyPr/>
                    <a:lstStyle/>
                    <a:p>
                      <a:pPr lvl="0"/>
                      <a:r>
                        <a:rPr lang="en-US" sz="1800"/>
                        <a:t>“Sanity check” test: this test verifies with a simple example the functionality of the k means top module.</a:t>
                      </a:r>
                      <a:endParaRPr lang="en-US" sz="1800" dirty="0"/>
                    </a:p>
                  </a:txBody>
                  <a:tcPr/>
                </a:tc>
                <a:tc>
                  <a:txBody>
                    <a:bodyPr/>
                    <a:lstStyle/>
                    <a:p>
                      <a:pPr rtl="1"/>
                      <a:r>
                        <a:rPr lang="en-US" dirty="0"/>
                        <a:t>Sanity</a:t>
                      </a:r>
                      <a:endParaRPr lang="he-IL" dirty="0"/>
                    </a:p>
                  </a:txBody>
                  <a:tcPr/>
                </a:tc>
                <a:extLst>
                  <a:ext uri="{0D108BD9-81ED-4DB2-BD59-A6C34878D82A}">
                    <a16:rowId xmlns:a16="http://schemas.microsoft.com/office/drawing/2014/main" val="4199008185"/>
                  </a:ext>
                </a:extLst>
              </a:tr>
              <a:tr h="1245285">
                <a:tc>
                  <a:txBody>
                    <a:bodyPr/>
                    <a:lstStyle/>
                    <a:p>
                      <a:pPr lvl="0"/>
                      <a:r>
                        <a:rPr lang="en-US" sz="1800" dirty="0"/>
                        <a:t>“Do nothing” test: this test verifies the case that k means top module should not change the initial centroid values because they are the same as the data points, therefore being the expected final centroid values. </a:t>
                      </a:r>
                    </a:p>
                  </a:txBody>
                  <a:tcPr/>
                </a:tc>
                <a:tc>
                  <a:txBody>
                    <a:bodyPr/>
                    <a:lstStyle/>
                    <a:p>
                      <a:pPr rtl="1"/>
                      <a:r>
                        <a:rPr lang="en-US" dirty="0"/>
                        <a:t>Do Nothing </a:t>
                      </a:r>
                      <a:endParaRPr lang="he-IL" dirty="0"/>
                    </a:p>
                  </a:txBody>
                  <a:tcPr/>
                </a:tc>
                <a:extLst>
                  <a:ext uri="{0D108BD9-81ED-4DB2-BD59-A6C34878D82A}">
                    <a16:rowId xmlns:a16="http://schemas.microsoft.com/office/drawing/2014/main" val="4143138376"/>
                  </a:ext>
                </a:extLst>
              </a:tr>
            </a:tbl>
          </a:graphicData>
        </a:graphic>
      </p:graphicFrame>
    </p:spTree>
    <p:extLst>
      <p:ext uri="{BB962C8B-B14F-4D97-AF65-F5344CB8AC3E}">
        <p14:creationId xmlns:p14="http://schemas.microsoft.com/office/powerpoint/2010/main" val="1269869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EF95-0F62-4255-BF61-A4F5CE49CB27}"/>
              </a:ext>
            </a:extLst>
          </p:cNvPr>
          <p:cNvSpPr>
            <a:spLocks noGrp="1"/>
          </p:cNvSpPr>
          <p:nvPr>
            <p:ph type="title"/>
          </p:nvPr>
        </p:nvSpPr>
        <p:spPr/>
        <p:txBody>
          <a:bodyPr/>
          <a:lstStyle/>
          <a:p>
            <a:r>
              <a:rPr lang="en-US" dirty="0"/>
              <a:t>Zero order verification – “Sanity Check” Results</a:t>
            </a:r>
          </a:p>
        </p:txBody>
      </p:sp>
      <p:sp>
        <p:nvSpPr>
          <p:cNvPr id="4" name="Content Placeholder 3">
            <a:extLst>
              <a:ext uri="{FF2B5EF4-FFF2-40B4-BE49-F238E27FC236}">
                <a16:creationId xmlns:a16="http://schemas.microsoft.com/office/drawing/2014/main" id="{FFFC49F7-8078-4CDC-B40B-A1BC4B428FBA}"/>
              </a:ext>
            </a:extLst>
          </p:cNvPr>
          <p:cNvSpPr>
            <a:spLocks noGrp="1"/>
          </p:cNvSpPr>
          <p:nvPr>
            <p:ph sz="half" idx="1"/>
          </p:nvPr>
        </p:nvSpPr>
        <p:spPr/>
        <p:txBody>
          <a:bodyPr>
            <a:normAutofit fontScale="55000" lnSpcReduction="20000"/>
          </a:bodyPr>
          <a:lstStyle/>
          <a:p>
            <a:r>
              <a:rPr lang="en-US" dirty="0"/>
              <a:t>The figure bellow demonstrates the full simulation done by the “Sanity check” test. In this figure, the main parts of the IP functionality were marked:</a:t>
            </a:r>
          </a:p>
          <a:p>
            <a:r>
              <a:rPr lang="en-US" dirty="0"/>
              <a:t>First, the testbench configures the centroid’s registers with their initial value, as well as the registers which contain the RAM first and final addresses. This part was named “Configure registers” in the attached figure.</a:t>
            </a:r>
          </a:p>
          <a:p>
            <a:r>
              <a:rPr lang="en-US" dirty="0"/>
              <a:t>Then, the testbench writes the data point to the RAM via indirect access. This part was named “Indirect writing to RAM” in the attached figure.</a:t>
            </a:r>
          </a:p>
          <a:p>
            <a:r>
              <a:rPr lang="en-US" dirty="0"/>
              <a:t>Finally, in attached figure, in the part called “Algorithm calculation”, centroid registers, accumulators and accumulator counters can be seen changing with the progress of the algorithm. Also, in this part, the “Has converged” signal was marked in its rising edge, meaning the algorithm has reached convergence. Eight clock cycles after this occurs, the “interrupt” signal was marked in its rising edge, meaning the core is communicating to its host that it has finished its purpose.</a:t>
            </a:r>
          </a:p>
          <a:p>
            <a:endParaRPr lang="en-US" dirty="0"/>
          </a:p>
        </p:txBody>
      </p:sp>
      <p:pic>
        <p:nvPicPr>
          <p:cNvPr id="7" name="Content Placeholder 6">
            <a:extLst>
              <a:ext uri="{FF2B5EF4-FFF2-40B4-BE49-F238E27FC236}">
                <a16:creationId xmlns:a16="http://schemas.microsoft.com/office/drawing/2014/main" id="{34103096-7AD2-4BF3-BB68-CFEF406A5183}"/>
              </a:ext>
            </a:extLst>
          </p:cNvPr>
          <p:cNvPicPr>
            <a:picLocks noGrp="1"/>
          </p:cNvPicPr>
          <p:nvPr>
            <p:ph sz="half" idx="2"/>
          </p:nvPr>
        </p:nvPicPr>
        <p:blipFill>
          <a:blip r:embed="rId2"/>
          <a:stretch>
            <a:fillRect/>
          </a:stretch>
        </p:blipFill>
        <p:spPr>
          <a:xfrm>
            <a:off x="6172199" y="1825625"/>
            <a:ext cx="5588391" cy="3851179"/>
          </a:xfrm>
          <a:prstGeom prst="rect">
            <a:avLst/>
          </a:prstGeom>
        </p:spPr>
      </p:pic>
    </p:spTree>
    <p:extLst>
      <p:ext uri="{BB962C8B-B14F-4D97-AF65-F5344CB8AC3E}">
        <p14:creationId xmlns:p14="http://schemas.microsoft.com/office/powerpoint/2010/main" val="10821844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EF95-0F62-4255-BF61-A4F5CE49CB27}"/>
              </a:ext>
            </a:extLst>
          </p:cNvPr>
          <p:cNvSpPr>
            <a:spLocks noGrp="1"/>
          </p:cNvSpPr>
          <p:nvPr>
            <p:ph type="title"/>
          </p:nvPr>
        </p:nvSpPr>
        <p:spPr/>
        <p:txBody>
          <a:bodyPr/>
          <a:lstStyle/>
          <a:p>
            <a:r>
              <a:rPr lang="en-US" dirty="0"/>
              <a:t>Zero order verification – “Do nothing test” Results</a:t>
            </a:r>
          </a:p>
        </p:txBody>
      </p:sp>
      <p:sp>
        <p:nvSpPr>
          <p:cNvPr id="4" name="Content Placeholder 3">
            <a:extLst>
              <a:ext uri="{FF2B5EF4-FFF2-40B4-BE49-F238E27FC236}">
                <a16:creationId xmlns:a16="http://schemas.microsoft.com/office/drawing/2014/main" id="{FFFC49F7-8078-4CDC-B40B-A1BC4B428FBA}"/>
              </a:ext>
            </a:extLst>
          </p:cNvPr>
          <p:cNvSpPr>
            <a:spLocks noGrp="1"/>
          </p:cNvSpPr>
          <p:nvPr>
            <p:ph sz="half" idx="1"/>
          </p:nvPr>
        </p:nvSpPr>
        <p:spPr/>
        <p:txBody>
          <a:bodyPr>
            <a:normAutofit/>
          </a:bodyPr>
          <a:lstStyle/>
          <a:p>
            <a:r>
              <a:rPr lang="en-US" dirty="0"/>
              <a:t>As it can be seen from the attached figure, the “Do nothing” test indeed works. It compares at its first iteration the initial centroid values with the calculated ones and concludes the algorithm has converged.</a:t>
            </a:r>
          </a:p>
        </p:txBody>
      </p:sp>
      <p:sp>
        <p:nvSpPr>
          <p:cNvPr id="8" name="Content Placeholder 7">
            <a:extLst>
              <a:ext uri="{FF2B5EF4-FFF2-40B4-BE49-F238E27FC236}">
                <a16:creationId xmlns:a16="http://schemas.microsoft.com/office/drawing/2014/main" id="{0108FE10-E917-4F0D-83A2-ED14CBAC656A}"/>
              </a:ext>
            </a:extLst>
          </p:cNvPr>
          <p:cNvSpPr>
            <a:spLocks noGrp="1"/>
          </p:cNvSpPr>
          <p:nvPr>
            <p:ph sz="half" idx="2"/>
          </p:nvPr>
        </p:nvSpPr>
        <p:spPr/>
        <p:txBody>
          <a:bodyPr/>
          <a:lstStyle/>
          <a:p>
            <a:endParaRPr lang="en-US"/>
          </a:p>
        </p:txBody>
      </p:sp>
      <p:pic>
        <p:nvPicPr>
          <p:cNvPr id="9" name="Picture 8">
            <a:extLst>
              <a:ext uri="{FF2B5EF4-FFF2-40B4-BE49-F238E27FC236}">
                <a16:creationId xmlns:a16="http://schemas.microsoft.com/office/drawing/2014/main" id="{FCB3A9EC-8736-429A-9AEB-7C54FEB43F7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90688"/>
            <a:ext cx="5743135" cy="3990731"/>
          </a:xfrm>
          <a:prstGeom prst="rect">
            <a:avLst/>
          </a:prstGeom>
          <a:noFill/>
          <a:ln>
            <a:noFill/>
          </a:ln>
        </p:spPr>
      </p:pic>
    </p:spTree>
    <p:extLst>
      <p:ext uri="{BB962C8B-B14F-4D97-AF65-F5344CB8AC3E}">
        <p14:creationId xmlns:p14="http://schemas.microsoft.com/office/powerpoint/2010/main" val="3977015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05170-696D-4B00-AADC-A82C7219BA2A}"/>
              </a:ext>
            </a:extLst>
          </p:cNvPr>
          <p:cNvSpPr>
            <a:spLocks noGrp="1"/>
          </p:cNvSpPr>
          <p:nvPr>
            <p:ph type="title"/>
          </p:nvPr>
        </p:nvSpPr>
        <p:spPr/>
        <p:txBody>
          <a:bodyPr/>
          <a:lstStyle/>
          <a:p>
            <a:r>
              <a:rPr lang="en-US" dirty="0"/>
              <a:t>Synthesis and Results</a:t>
            </a:r>
          </a:p>
        </p:txBody>
      </p:sp>
      <p:sp>
        <p:nvSpPr>
          <p:cNvPr id="3" name="Content Placeholder 2">
            <a:extLst>
              <a:ext uri="{FF2B5EF4-FFF2-40B4-BE49-F238E27FC236}">
                <a16:creationId xmlns:a16="http://schemas.microsoft.com/office/drawing/2014/main" id="{28DEFED3-34E5-485C-BE14-29A9AF4B308F}"/>
              </a:ext>
            </a:extLst>
          </p:cNvPr>
          <p:cNvSpPr>
            <a:spLocks noGrp="1"/>
          </p:cNvSpPr>
          <p:nvPr>
            <p:ph idx="1"/>
          </p:nvPr>
        </p:nvSpPr>
        <p:spPr>
          <a:xfrm>
            <a:off x="1143000" y="1796756"/>
            <a:ext cx="9905999" cy="3290718"/>
          </a:xfrm>
        </p:spPr>
        <p:txBody>
          <a:bodyPr>
            <a:normAutofit fontScale="92500" lnSpcReduction="10000"/>
          </a:bodyPr>
          <a:lstStyle/>
          <a:p>
            <a:r>
              <a:rPr lang="en-US" dirty="0"/>
              <a:t>Technology: </a:t>
            </a:r>
          </a:p>
          <a:p>
            <a:pPr lvl="2">
              <a:buFont typeface="Wingdings" panose="05000000000000000000" pitchFamily="2" charset="2"/>
              <a:buChar char="§"/>
            </a:pPr>
            <a:r>
              <a:rPr lang="en-US" u="sng" dirty="0"/>
              <a:t>Synthesis Tool:</a:t>
            </a:r>
            <a:r>
              <a:rPr lang="en-US" dirty="0"/>
              <a:t> </a:t>
            </a:r>
            <a:r>
              <a:rPr lang="en-US" dirty="0" err="1"/>
              <a:t>design_vision</a:t>
            </a:r>
            <a:r>
              <a:rPr lang="en-US" dirty="0"/>
              <a:t> Of Synopsys.</a:t>
            </a:r>
          </a:p>
          <a:p>
            <a:pPr lvl="2">
              <a:buFont typeface="Wingdings" panose="05000000000000000000" pitchFamily="2" charset="2"/>
              <a:buChar char="§"/>
            </a:pPr>
            <a:r>
              <a:rPr lang="en-US" u="sng" dirty="0"/>
              <a:t> Technology: TowerTSL018</a:t>
            </a:r>
            <a:r>
              <a:rPr lang="en-US" dirty="0"/>
              <a:t>.</a:t>
            </a:r>
          </a:p>
          <a:p>
            <a:r>
              <a:rPr lang="en-US" dirty="0"/>
              <a:t>The synthesis took place with a symmetric clock, with frequency of 133.3 [MHz].</a:t>
            </a:r>
          </a:p>
          <a:p>
            <a:r>
              <a:rPr lang="en-US" dirty="0"/>
              <a:t>It is to be noted that the RAM's are working on negative clock.</a:t>
            </a:r>
          </a:p>
          <a:p>
            <a:r>
              <a:rPr lang="en-US" dirty="0"/>
              <a:t>There were no more constraints added to this synthesis process.</a:t>
            </a:r>
          </a:p>
          <a:p>
            <a:r>
              <a:rPr lang="en-US" dirty="0"/>
              <a:t>The slack is MET, as it can be seen form the attached report:</a:t>
            </a:r>
          </a:p>
          <a:p>
            <a:endParaRPr lang="en-US" dirty="0"/>
          </a:p>
          <a:p>
            <a:endParaRPr lang="en-US" dirty="0"/>
          </a:p>
        </p:txBody>
      </p:sp>
      <p:pic>
        <p:nvPicPr>
          <p:cNvPr id="9" name="תמונה 10">
            <a:extLst>
              <a:ext uri="{FF2B5EF4-FFF2-40B4-BE49-F238E27FC236}">
                <a16:creationId xmlns:a16="http://schemas.microsoft.com/office/drawing/2014/main" id="{382C5EB9-100E-4456-B6BD-AB8074F9D8AB}"/>
              </a:ext>
            </a:extLst>
          </p:cNvPr>
          <p:cNvPicPr/>
          <p:nvPr/>
        </p:nvPicPr>
        <p:blipFill>
          <a:blip r:embed="rId2"/>
          <a:stretch>
            <a:fillRect/>
          </a:stretch>
        </p:blipFill>
        <p:spPr>
          <a:xfrm>
            <a:off x="2671542" y="5087474"/>
            <a:ext cx="5192297" cy="1257056"/>
          </a:xfrm>
          <a:prstGeom prst="rect">
            <a:avLst/>
          </a:prstGeom>
        </p:spPr>
      </p:pic>
    </p:spTree>
    <p:extLst>
      <p:ext uri="{BB962C8B-B14F-4D97-AF65-F5344CB8AC3E}">
        <p14:creationId xmlns:p14="http://schemas.microsoft.com/office/powerpoint/2010/main" val="1338216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BD70-C3FD-4674-B96C-1B8FBF90F7B6}"/>
              </a:ext>
            </a:extLst>
          </p:cNvPr>
          <p:cNvSpPr>
            <a:spLocks noGrp="1"/>
          </p:cNvSpPr>
          <p:nvPr>
            <p:ph type="title"/>
          </p:nvPr>
        </p:nvSpPr>
        <p:spPr/>
        <p:txBody>
          <a:bodyPr/>
          <a:lstStyle/>
          <a:p>
            <a:r>
              <a:rPr lang="en-US" u="sng" dirty="0"/>
              <a:t>K means algorithm</a:t>
            </a:r>
          </a:p>
        </p:txBody>
      </p:sp>
      <p:sp>
        <p:nvSpPr>
          <p:cNvPr id="3" name="Content Placeholder 2">
            <a:extLst>
              <a:ext uri="{FF2B5EF4-FFF2-40B4-BE49-F238E27FC236}">
                <a16:creationId xmlns:a16="http://schemas.microsoft.com/office/drawing/2014/main" id="{1DE685D7-5740-46B2-8B52-5304A2EE2C2C}"/>
              </a:ext>
            </a:extLst>
          </p:cNvPr>
          <p:cNvSpPr>
            <a:spLocks noGrp="1"/>
          </p:cNvSpPr>
          <p:nvPr>
            <p:ph idx="1"/>
          </p:nvPr>
        </p:nvSpPr>
        <p:spPr/>
        <p:txBody>
          <a:bodyPr>
            <a:normAutofit fontScale="92500" lnSpcReduction="10000"/>
          </a:bodyPr>
          <a:lstStyle/>
          <a:p>
            <a:pPr marL="0" indent="0">
              <a:buNone/>
            </a:pPr>
            <a:r>
              <a:rPr lang="en-US" dirty="0"/>
              <a:t>Given the cluster number K, the K-means algorithm is carried out in four steps: </a:t>
            </a:r>
          </a:p>
          <a:p>
            <a:r>
              <a:rPr lang="en-US" dirty="0"/>
              <a:t>Initialization: randomly setting the initial centroids.</a:t>
            </a:r>
          </a:p>
          <a:p>
            <a:r>
              <a:rPr lang="en-US" dirty="0"/>
              <a:t>Classification: assign each object to the cluster with the nearest centroid measured with a specific distance metric.</a:t>
            </a:r>
          </a:p>
          <a:p>
            <a:r>
              <a:rPr lang="en-US" dirty="0"/>
              <a:t>Centroid update: Compute new centroids of the clusters given the current partition.</a:t>
            </a:r>
          </a:p>
          <a:p>
            <a:r>
              <a:rPr lang="en-US" dirty="0"/>
              <a:t>Convergence check : Compare the new centroids calculated on previous steps with initial centroids. If they are as close as a small threshold constant, end the algorithm. Else, return to Classification step with the new centroids.</a:t>
            </a:r>
          </a:p>
          <a:p>
            <a:endParaRPr lang="en-US" dirty="0"/>
          </a:p>
          <a:p>
            <a:endParaRPr lang="en-US" dirty="0"/>
          </a:p>
        </p:txBody>
      </p:sp>
    </p:spTree>
    <p:extLst>
      <p:ext uri="{BB962C8B-B14F-4D97-AF65-F5344CB8AC3E}">
        <p14:creationId xmlns:p14="http://schemas.microsoft.com/office/powerpoint/2010/main" val="3764778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8C5F-56D7-448C-B135-D4FA00C7B78F}"/>
              </a:ext>
            </a:extLst>
          </p:cNvPr>
          <p:cNvSpPr>
            <a:spLocks noGrp="1"/>
          </p:cNvSpPr>
          <p:nvPr>
            <p:ph type="title"/>
          </p:nvPr>
        </p:nvSpPr>
        <p:spPr/>
        <p:txBody>
          <a:bodyPr/>
          <a:lstStyle/>
          <a:p>
            <a:r>
              <a:rPr lang="en-US" dirty="0"/>
              <a:t>Synthesis -  Power and Area</a:t>
            </a:r>
          </a:p>
        </p:txBody>
      </p:sp>
      <p:sp>
        <p:nvSpPr>
          <p:cNvPr id="3" name="Content Placeholder 2">
            <a:extLst>
              <a:ext uri="{FF2B5EF4-FFF2-40B4-BE49-F238E27FC236}">
                <a16:creationId xmlns:a16="http://schemas.microsoft.com/office/drawing/2014/main" id="{13EE5C41-50FC-476B-9715-D00F62F3FF83}"/>
              </a:ext>
            </a:extLst>
          </p:cNvPr>
          <p:cNvSpPr>
            <a:spLocks noGrp="1"/>
          </p:cNvSpPr>
          <p:nvPr>
            <p:ph idx="1"/>
          </p:nvPr>
        </p:nvSpPr>
        <p:spPr/>
        <p:txBody>
          <a:bodyPr/>
          <a:lstStyle/>
          <a:p>
            <a:r>
              <a:rPr lang="en-US" dirty="0"/>
              <a:t>From power report, the summary of total power can be obtained as follow:</a:t>
            </a:r>
          </a:p>
          <a:p>
            <a:pPr marL="0" indent="0">
              <a:buNone/>
            </a:pPr>
            <a:endParaRPr lang="en-US" dirty="0"/>
          </a:p>
          <a:p>
            <a:pPr marL="0" indent="0">
              <a:buNone/>
            </a:pPr>
            <a:endParaRPr lang="en-US" dirty="0"/>
          </a:p>
          <a:p>
            <a:pPr marL="0" indent="0">
              <a:buNone/>
            </a:pPr>
            <a:endParaRPr lang="en-US" dirty="0"/>
          </a:p>
          <a:p>
            <a:r>
              <a:rPr lang="en-US" dirty="0"/>
              <a:t>From area report, the summary of areas can be obtained as follow:</a:t>
            </a:r>
          </a:p>
          <a:p>
            <a:pPr marL="0" indent="0">
              <a:buNone/>
            </a:pPr>
            <a:endParaRPr lang="en-US" dirty="0"/>
          </a:p>
        </p:txBody>
      </p:sp>
      <p:pic>
        <p:nvPicPr>
          <p:cNvPr id="20" name="Picture 19">
            <a:extLst>
              <a:ext uri="{FF2B5EF4-FFF2-40B4-BE49-F238E27FC236}">
                <a16:creationId xmlns:a16="http://schemas.microsoft.com/office/drawing/2014/main" id="{5F7D6646-E1EC-49DC-908A-96E0B2CA39E8}"/>
              </a:ext>
            </a:extLst>
          </p:cNvPr>
          <p:cNvPicPr>
            <a:picLocks noChangeAspect="1"/>
          </p:cNvPicPr>
          <p:nvPr/>
        </p:nvPicPr>
        <p:blipFill>
          <a:blip r:embed="rId2"/>
          <a:stretch>
            <a:fillRect/>
          </a:stretch>
        </p:blipFill>
        <p:spPr>
          <a:xfrm>
            <a:off x="1087902" y="3094482"/>
            <a:ext cx="9924454" cy="1210232"/>
          </a:xfrm>
          <a:prstGeom prst="rect">
            <a:avLst/>
          </a:prstGeom>
        </p:spPr>
      </p:pic>
      <p:pic>
        <p:nvPicPr>
          <p:cNvPr id="21" name="Picture 20">
            <a:extLst>
              <a:ext uri="{FF2B5EF4-FFF2-40B4-BE49-F238E27FC236}">
                <a16:creationId xmlns:a16="http://schemas.microsoft.com/office/drawing/2014/main" id="{FC64193E-EAF1-41A7-8108-52B5E1D7A12B}"/>
              </a:ext>
            </a:extLst>
          </p:cNvPr>
          <p:cNvPicPr>
            <a:picLocks noChangeAspect="1"/>
          </p:cNvPicPr>
          <p:nvPr/>
        </p:nvPicPr>
        <p:blipFill>
          <a:blip r:embed="rId3"/>
          <a:stretch>
            <a:fillRect/>
          </a:stretch>
        </p:blipFill>
        <p:spPr>
          <a:xfrm>
            <a:off x="1087902" y="4867422"/>
            <a:ext cx="9924454" cy="1444478"/>
          </a:xfrm>
          <a:prstGeom prst="rect">
            <a:avLst/>
          </a:prstGeom>
        </p:spPr>
      </p:pic>
      <p:pic>
        <p:nvPicPr>
          <p:cNvPr id="8201" name="Picture 9">
            <a:extLst>
              <a:ext uri="{FF2B5EF4-FFF2-40B4-BE49-F238E27FC236}">
                <a16:creationId xmlns:a16="http://schemas.microsoft.com/office/drawing/2014/main" id="{36375530-44AD-4A95-A28C-9DC3649404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57225" cy="19050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12BA2B2D-B512-475B-8697-556AF86A05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239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8199" name="Picture 7">
            <a:extLst>
              <a:ext uri="{FF2B5EF4-FFF2-40B4-BE49-F238E27FC236}">
                <a16:creationId xmlns:a16="http://schemas.microsoft.com/office/drawing/2014/main" id="{9F209AAE-114D-4DEF-AD75-53F79A4817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04975" cy="1905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2892D845-CAB8-4C60-A17D-FFD68CFAD4E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847725" cy="190500"/>
          </a:xfrm>
          <a:prstGeom prst="rect">
            <a:avLst/>
          </a:prstGeom>
          <a:noFill/>
          <a:extLst>
            <a:ext uri="{909E8E84-426E-40DD-AFC4-6F175D3DCCD1}">
              <a14:hiddenFill xmlns:a14="http://schemas.microsoft.com/office/drawing/2010/main">
                <a:solidFill>
                  <a:srgbClr val="FFFFFF"/>
                </a:solidFill>
              </a14:hiddenFill>
            </a:ext>
          </a:extLst>
        </p:spPr>
      </p:pic>
      <p:pic>
        <p:nvPicPr>
          <p:cNvPr id="8205" name="Picture 13">
            <a:extLst>
              <a:ext uri="{FF2B5EF4-FFF2-40B4-BE49-F238E27FC236}">
                <a16:creationId xmlns:a16="http://schemas.microsoft.com/office/drawing/2014/main" id="{52CA94D6-59F1-4D48-98BC-ADE03DBE9A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57225" cy="190500"/>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a:extLst>
              <a:ext uri="{FF2B5EF4-FFF2-40B4-BE49-F238E27FC236}">
                <a16:creationId xmlns:a16="http://schemas.microsoft.com/office/drawing/2014/main" id="{6E9B276D-4A48-4A29-8C75-CC3B8CB426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239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8203" name="Picture 11">
            <a:extLst>
              <a:ext uri="{FF2B5EF4-FFF2-40B4-BE49-F238E27FC236}">
                <a16:creationId xmlns:a16="http://schemas.microsoft.com/office/drawing/2014/main" id="{539C65E6-8BD1-4AA4-BCB5-A535F08FB3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04975" cy="19050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C66F8EE1-FF09-423A-839D-35FDE206E5E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847725" cy="19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0900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B1A8-68AF-4984-863C-D09F9F1C47C3}"/>
              </a:ext>
            </a:extLst>
          </p:cNvPr>
          <p:cNvSpPr>
            <a:spLocks noGrp="1"/>
          </p:cNvSpPr>
          <p:nvPr>
            <p:ph type="title"/>
          </p:nvPr>
        </p:nvSpPr>
        <p:spPr/>
        <p:txBody>
          <a:bodyPr/>
          <a:lstStyle/>
          <a:p>
            <a:r>
              <a:rPr lang="en-US"/>
              <a:t>Layout</a:t>
            </a:r>
            <a:endParaRPr lang="en-US" dirty="0"/>
          </a:p>
        </p:txBody>
      </p:sp>
      <p:sp>
        <p:nvSpPr>
          <p:cNvPr id="4" name="Content Placeholder 3">
            <a:extLst>
              <a:ext uri="{FF2B5EF4-FFF2-40B4-BE49-F238E27FC236}">
                <a16:creationId xmlns:a16="http://schemas.microsoft.com/office/drawing/2014/main" id="{30E2EB1F-3CEC-4F97-82C2-C768CD27AB5A}"/>
              </a:ext>
            </a:extLst>
          </p:cNvPr>
          <p:cNvSpPr>
            <a:spLocks noGrp="1"/>
          </p:cNvSpPr>
          <p:nvPr>
            <p:ph idx="1"/>
          </p:nvPr>
        </p:nvSpPr>
        <p:spPr/>
        <p:txBody>
          <a:bodyPr/>
          <a:lstStyle/>
          <a:p>
            <a:r>
              <a:rPr lang="en-US"/>
              <a:t>As extracted from Innovus tool, the chip utilization and chip area presented below:</a:t>
            </a:r>
          </a:p>
          <a:p>
            <a:pPr marL="0" indent="0">
              <a:buNone/>
            </a:pPr>
            <a:endParaRPr lang="en-US"/>
          </a:p>
          <a:p>
            <a:pPr marL="0" indent="0">
              <a:buNone/>
            </a:pPr>
            <a:endParaRPr lang="en-US"/>
          </a:p>
          <a:p>
            <a:r>
              <a:rPr lang="en-US"/>
              <a:t>Floorplan View</a:t>
            </a:r>
          </a:p>
          <a:p>
            <a:pPr marL="0" indent="0">
              <a:buNone/>
            </a:pPr>
            <a:endParaRPr lang="en-US" dirty="0"/>
          </a:p>
        </p:txBody>
      </p:sp>
      <p:sp>
        <p:nvSpPr>
          <p:cNvPr id="5" name="Content Placeholder 4">
            <a:extLst>
              <a:ext uri="{FF2B5EF4-FFF2-40B4-BE49-F238E27FC236}">
                <a16:creationId xmlns:a16="http://schemas.microsoft.com/office/drawing/2014/main" id="{8D0877F5-7312-440D-919D-5CECEF3422AF}"/>
              </a:ext>
            </a:extLst>
          </p:cNvPr>
          <p:cNvSpPr>
            <a:spLocks noGrp="1"/>
          </p:cNvSpPr>
          <p:nvPr>
            <p:ph sz="half" idx="4294967295"/>
          </p:nvPr>
        </p:nvSpPr>
        <p:spPr>
          <a:xfrm flipH="1" flipV="1">
            <a:off x="12192000" y="6038850"/>
            <a:ext cx="1656522" cy="1263098"/>
          </a:xfrm>
        </p:spPr>
        <p:txBody>
          <a:bodyPr/>
          <a:lstStyle/>
          <a:p>
            <a:endParaRPr lang="en-US" dirty="0"/>
          </a:p>
        </p:txBody>
      </p:sp>
      <p:pic>
        <p:nvPicPr>
          <p:cNvPr id="6" name="Picture 5">
            <a:extLst>
              <a:ext uri="{FF2B5EF4-FFF2-40B4-BE49-F238E27FC236}">
                <a16:creationId xmlns:a16="http://schemas.microsoft.com/office/drawing/2014/main" id="{433C1D72-CDC3-41B5-9CE9-F64E57AD6A96}"/>
              </a:ext>
            </a:extLst>
          </p:cNvPr>
          <p:cNvPicPr>
            <a:picLocks noChangeAspect="1"/>
          </p:cNvPicPr>
          <p:nvPr/>
        </p:nvPicPr>
        <p:blipFill>
          <a:blip r:embed="rId2"/>
          <a:stretch>
            <a:fillRect/>
          </a:stretch>
        </p:blipFill>
        <p:spPr>
          <a:xfrm>
            <a:off x="1348408" y="2639347"/>
            <a:ext cx="8391940" cy="1207269"/>
          </a:xfrm>
          <a:prstGeom prst="rect">
            <a:avLst/>
          </a:prstGeom>
        </p:spPr>
      </p:pic>
      <p:pic>
        <p:nvPicPr>
          <p:cNvPr id="7" name="תמונה 51">
            <a:extLst>
              <a:ext uri="{FF2B5EF4-FFF2-40B4-BE49-F238E27FC236}">
                <a16:creationId xmlns:a16="http://schemas.microsoft.com/office/drawing/2014/main" id="{144201C9-0DCB-4BDB-82C8-53F071D55F1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81946" y="3698240"/>
            <a:ext cx="3271520" cy="3159760"/>
          </a:xfrm>
          <a:prstGeom prst="rect">
            <a:avLst/>
          </a:prstGeom>
          <a:noFill/>
          <a:ln>
            <a:noFill/>
          </a:ln>
        </p:spPr>
      </p:pic>
      <p:pic>
        <p:nvPicPr>
          <p:cNvPr id="9" name="תמונה 52">
            <a:extLst>
              <a:ext uri="{FF2B5EF4-FFF2-40B4-BE49-F238E27FC236}">
                <a16:creationId xmlns:a16="http://schemas.microsoft.com/office/drawing/2014/main" id="{B174AD31-696F-42A6-950E-A5B83073803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847885" y="3698240"/>
            <a:ext cx="3229610" cy="3154680"/>
          </a:xfrm>
          <a:prstGeom prst="rect">
            <a:avLst/>
          </a:prstGeom>
          <a:noFill/>
          <a:ln>
            <a:noFill/>
          </a:ln>
        </p:spPr>
      </p:pic>
    </p:spTree>
    <p:extLst>
      <p:ext uri="{BB962C8B-B14F-4D97-AF65-F5344CB8AC3E}">
        <p14:creationId xmlns:p14="http://schemas.microsoft.com/office/powerpoint/2010/main" val="37866388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EB3F-72F9-4501-9A05-D3F40795A3FD}"/>
              </a:ext>
            </a:extLst>
          </p:cNvPr>
          <p:cNvSpPr>
            <a:spLocks noGrp="1"/>
          </p:cNvSpPr>
          <p:nvPr>
            <p:ph type="title"/>
          </p:nvPr>
        </p:nvSpPr>
        <p:spPr/>
        <p:txBody>
          <a:bodyPr/>
          <a:lstStyle/>
          <a:p>
            <a:r>
              <a:rPr lang="en-US" dirty="0"/>
              <a:t>Summary and conclusions</a:t>
            </a:r>
          </a:p>
        </p:txBody>
      </p:sp>
      <p:sp>
        <p:nvSpPr>
          <p:cNvPr id="3" name="Content Placeholder 2">
            <a:extLst>
              <a:ext uri="{FF2B5EF4-FFF2-40B4-BE49-F238E27FC236}">
                <a16:creationId xmlns:a16="http://schemas.microsoft.com/office/drawing/2014/main" id="{1B1318F3-C079-4EB9-B49D-944738472BC2}"/>
              </a:ext>
            </a:extLst>
          </p:cNvPr>
          <p:cNvSpPr>
            <a:spLocks noGrp="1"/>
          </p:cNvSpPr>
          <p:nvPr>
            <p:ph idx="1"/>
          </p:nvPr>
        </p:nvSpPr>
        <p:spPr/>
        <p:txBody>
          <a:bodyPr/>
          <a:lstStyle/>
          <a:p>
            <a:r>
              <a:rPr lang="en-US" dirty="0"/>
              <a:t>In this section, a brief summary of this project is done and our conclusions exposed. This section will be divided into three. First, a summary about the innovations in our design compared to the design present in the paper this project was based on. Then, an analysis of the achieved performance of the IP and finally a section describing future improvements of the IP.</a:t>
            </a:r>
          </a:p>
          <a:p>
            <a:endParaRPr lang="en-US" dirty="0"/>
          </a:p>
        </p:txBody>
      </p:sp>
    </p:spTree>
    <p:extLst>
      <p:ext uri="{BB962C8B-B14F-4D97-AF65-F5344CB8AC3E}">
        <p14:creationId xmlns:p14="http://schemas.microsoft.com/office/powerpoint/2010/main" val="955374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74CE-C27B-4E0F-85E0-4478B37FB2CF}"/>
              </a:ext>
            </a:extLst>
          </p:cNvPr>
          <p:cNvSpPr>
            <a:spLocks noGrp="1"/>
          </p:cNvSpPr>
          <p:nvPr>
            <p:ph type="title"/>
          </p:nvPr>
        </p:nvSpPr>
        <p:spPr/>
        <p:txBody>
          <a:bodyPr/>
          <a:lstStyle/>
          <a:p>
            <a:r>
              <a:rPr lang="en-US" dirty="0"/>
              <a:t>Summary and conclusions – Design Innovations</a:t>
            </a:r>
          </a:p>
        </p:txBody>
      </p:sp>
      <p:sp>
        <p:nvSpPr>
          <p:cNvPr id="3" name="Content Placeholder 2">
            <a:extLst>
              <a:ext uri="{FF2B5EF4-FFF2-40B4-BE49-F238E27FC236}">
                <a16:creationId xmlns:a16="http://schemas.microsoft.com/office/drawing/2014/main" id="{5E6477B4-B4FD-4EF6-9540-D770249FAEE6}"/>
              </a:ext>
            </a:extLst>
          </p:cNvPr>
          <p:cNvSpPr>
            <a:spLocks noGrp="1"/>
          </p:cNvSpPr>
          <p:nvPr>
            <p:ph idx="1"/>
          </p:nvPr>
        </p:nvSpPr>
        <p:spPr/>
        <p:txBody>
          <a:bodyPr>
            <a:normAutofit fontScale="85000" lnSpcReduction="20000"/>
          </a:bodyPr>
          <a:lstStyle/>
          <a:p>
            <a:r>
              <a:rPr lang="en-US" dirty="0"/>
              <a:t> One main different are the units used for the architecture – the proposed paper has a specific RAM and DIV units. Due to academical limits – there was a choice for a DIV that will provide performance despite this limitation – for more refer to section ‎2.6.2.3.</a:t>
            </a:r>
          </a:p>
          <a:p>
            <a:r>
              <a:rPr lang="en-US" dirty="0"/>
              <a:t>Another difference is the interface description. Although the paper proposes an IP architecture, it does not explicit explain the interface specifications, therefore not being clear how the IP could be integrated with a CPU. In our design, there is a clear interface description as described in section ‎2.5. Because of its simplicity and wide use in the industry, we choose to use APB communication protocol (as presented in chapter 1 - where the CPU should be the master and the K means IP is the slave) as our interface protocol. </a:t>
            </a:r>
          </a:p>
          <a:p>
            <a:r>
              <a:rPr lang="en-US" dirty="0"/>
              <a:t>The last main difference we would like to mention is the micro architecture implementation extension. Even though the paper presents a k means-core architecture, it does not extend on the low level implementation. In our project, micro architecture, down to private implementation, was extended.</a:t>
            </a:r>
          </a:p>
          <a:p>
            <a:endParaRPr lang="en-US" dirty="0"/>
          </a:p>
        </p:txBody>
      </p:sp>
    </p:spTree>
    <p:extLst>
      <p:ext uri="{BB962C8B-B14F-4D97-AF65-F5344CB8AC3E}">
        <p14:creationId xmlns:p14="http://schemas.microsoft.com/office/powerpoint/2010/main" val="3598783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15A4-AAB9-4562-B502-021B76B4778D}"/>
              </a:ext>
            </a:extLst>
          </p:cNvPr>
          <p:cNvSpPr>
            <a:spLocks noGrp="1"/>
          </p:cNvSpPr>
          <p:nvPr>
            <p:ph type="title"/>
          </p:nvPr>
        </p:nvSpPr>
        <p:spPr/>
        <p:txBody>
          <a:bodyPr/>
          <a:lstStyle/>
          <a:p>
            <a:r>
              <a:rPr lang="en-US" dirty="0"/>
              <a:t>Summary and conclusions – Achieved Performance</a:t>
            </a:r>
          </a:p>
        </p:txBody>
      </p:sp>
      <p:sp>
        <p:nvSpPr>
          <p:cNvPr id="3" name="Content Placeholder 2">
            <a:extLst>
              <a:ext uri="{FF2B5EF4-FFF2-40B4-BE49-F238E27FC236}">
                <a16:creationId xmlns:a16="http://schemas.microsoft.com/office/drawing/2014/main" id="{A64E0E7C-0B61-4FA1-B975-1A1E174790A0}"/>
              </a:ext>
            </a:extLst>
          </p:cNvPr>
          <p:cNvSpPr>
            <a:spLocks noGrp="1"/>
          </p:cNvSpPr>
          <p:nvPr>
            <p:ph idx="1"/>
          </p:nvPr>
        </p:nvSpPr>
        <p:spPr/>
        <p:txBody>
          <a:bodyPr/>
          <a:lstStyle/>
          <a:p>
            <a:r>
              <a:rPr lang="en-US" dirty="0"/>
              <a:t>The total running time of the algorithm in our IP for the example described in section ‎4.2.1 was of 167*10^7 [</a:t>
            </a:r>
            <a:r>
              <a:rPr lang="en-US" dirty="0" err="1"/>
              <a:t>fsec</a:t>
            </a:r>
            <a:r>
              <a:rPr lang="en-US" dirty="0"/>
              <a:t>]=1.67 [</a:t>
            </a:r>
            <a:r>
              <a:rPr lang="en-US" dirty="0" err="1"/>
              <a:t>μsec</a:t>
            </a:r>
            <a:r>
              <a:rPr lang="en-US" dirty="0"/>
              <a:t>] for a simulation done with clock cycle set at 10 [</a:t>
            </a:r>
            <a:r>
              <a:rPr lang="en-US" dirty="0" err="1"/>
              <a:t>nsec</a:t>
            </a:r>
            <a:r>
              <a:rPr lang="en-US" dirty="0"/>
              <a:t>]. Duo to the fact that in our Synthesis process we set the clock cycle to be 7.5[</a:t>
            </a:r>
            <a:r>
              <a:rPr lang="en-US" dirty="0" err="1"/>
              <a:t>nsec</a:t>
            </a:r>
            <a:r>
              <a:rPr lang="en-US" dirty="0"/>
              <a:t>], the actual running time of the K means IP for the example described in section ‎4.2.1 was would be a total of 1.2525[</a:t>
            </a:r>
            <a:r>
              <a:rPr lang="en-US" dirty="0" err="1"/>
              <a:t>μsec</a:t>
            </a:r>
            <a:r>
              <a:rPr lang="en-US" dirty="0"/>
              <a:t>] .</a:t>
            </a:r>
          </a:p>
          <a:p>
            <a:r>
              <a:rPr lang="en-US" dirty="0"/>
              <a:t>In the other hand, the </a:t>
            </a:r>
            <a:r>
              <a:rPr lang="en-US" dirty="0" err="1"/>
              <a:t>Matlab</a:t>
            </a:r>
            <a:r>
              <a:rPr lang="en-US" dirty="0"/>
              <a:t> script used to verified the correctness of the output for input example described in section ‎4.2.1 took approximately 1.68 [sec], meaning the speedup for the algorithm using the IP was of 1.34*10^6. </a:t>
            </a:r>
          </a:p>
          <a:p>
            <a:endParaRPr lang="en-US" dirty="0"/>
          </a:p>
        </p:txBody>
      </p:sp>
    </p:spTree>
    <p:extLst>
      <p:ext uri="{BB962C8B-B14F-4D97-AF65-F5344CB8AC3E}">
        <p14:creationId xmlns:p14="http://schemas.microsoft.com/office/powerpoint/2010/main" val="3924059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32B72-0350-48C8-AD7C-30534B737C70}"/>
              </a:ext>
            </a:extLst>
          </p:cNvPr>
          <p:cNvSpPr>
            <a:spLocks noGrp="1"/>
          </p:cNvSpPr>
          <p:nvPr>
            <p:ph type="title"/>
          </p:nvPr>
        </p:nvSpPr>
        <p:spPr/>
        <p:txBody>
          <a:bodyPr/>
          <a:lstStyle/>
          <a:p>
            <a:r>
              <a:rPr lang="en-US" dirty="0"/>
              <a:t>Summary and conclusions – Future improvements</a:t>
            </a:r>
          </a:p>
        </p:txBody>
      </p:sp>
      <p:sp>
        <p:nvSpPr>
          <p:cNvPr id="3" name="Content Placeholder 2">
            <a:extLst>
              <a:ext uri="{FF2B5EF4-FFF2-40B4-BE49-F238E27FC236}">
                <a16:creationId xmlns:a16="http://schemas.microsoft.com/office/drawing/2014/main" id="{F7886EE5-FCE9-4B17-AB23-5EF8F3D475D2}"/>
              </a:ext>
            </a:extLst>
          </p:cNvPr>
          <p:cNvSpPr>
            <a:spLocks noGrp="1"/>
          </p:cNvSpPr>
          <p:nvPr>
            <p:ph idx="1"/>
          </p:nvPr>
        </p:nvSpPr>
        <p:spPr/>
        <p:txBody>
          <a:bodyPr>
            <a:normAutofit fontScale="62500" lnSpcReduction="20000"/>
          </a:bodyPr>
          <a:lstStyle/>
          <a:p>
            <a:r>
              <a:rPr lang="en-US" dirty="0"/>
              <a:t>•	The use of large dividers affects not only the total area size, but also it sets the critical path. A way of solving (even if partially) this problem could be using smaller dividers, at the cost of the calculation accuracy. Future analysis could be done to the better describe the tradeoff between calculation accuracy and time and area constrains and choose the optimal DIVIDERS size.</a:t>
            </a:r>
          </a:p>
          <a:p>
            <a:r>
              <a:rPr lang="en-US" dirty="0"/>
              <a:t>•	In our design, the number of clusters was predetermined to be eight. For future improvement, the code could be changed to allow the user to choose how many clusters to use in the algorithm.</a:t>
            </a:r>
          </a:p>
          <a:p>
            <a:r>
              <a:rPr lang="en-US" dirty="0"/>
              <a:t>•	In our design, the input data size and dimensions were predetermined. For future improvement, the code could be changed to allow the user to choose the input data size and dimensions of the algorithm.</a:t>
            </a:r>
          </a:p>
          <a:p>
            <a:r>
              <a:rPr lang="en-US" dirty="0"/>
              <a:t>•	A maximum iterations feature could be added to the design. As it is not certain the number of iterations it will take for the algorithm to reach convergence, a future register could be added enabling the user to set maximum number of iterations wanted to be ran, ending the algorithm after this predetermined number of iterations whether convergence has been achieved or not.</a:t>
            </a:r>
          </a:p>
          <a:p>
            <a:r>
              <a:rPr lang="en-US" dirty="0"/>
              <a:t>•	Duo to the chosen architecture of two data dependent pipelines which run in series, the clock domain could be improved by having one clock for each pipeline. In this manner, at least one of the pipelines (the slower one between the two) could have better performance, improving the overall performance. This could possible be done also for the Register File, allowing the APB communications to be faster and therefore improving even more the total performance.</a:t>
            </a:r>
          </a:p>
          <a:p>
            <a:endParaRPr lang="en-US" dirty="0"/>
          </a:p>
        </p:txBody>
      </p:sp>
    </p:spTree>
    <p:extLst>
      <p:ext uri="{BB962C8B-B14F-4D97-AF65-F5344CB8AC3E}">
        <p14:creationId xmlns:p14="http://schemas.microsoft.com/office/powerpoint/2010/main" val="17162121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B4CF-25D0-4F63-B2D2-5696CE3FF1DC}"/>
              </a:ext>
            </a:extLst>
          </p:cNvPr>
          <p:cNvSpPr>
            <a:spLocks noGrp="1"/>
          </p:cNvSpPr>
          <p:nvPr>
            <p:ph type="title"/>
          </p:nvPr>
        </p:nvSpPr>
        <p:spPr>
          <a:xfrm>
            <a:off x="1035396" y="2513579"/>
            <a:ext cx="9905998" cy="1478570"/>
          </a:xfrm>
        </p:spPr>
        <p:txBody>
          <a:bodyPr/>
          <a:lstStyle/>
          <a:p>
            <a:pPr algn="ctr"/>
            <a:r>
              <a:rPr lang="en-US" dirty="0"/>
              <a:t>Thank you</a:t>
            </a:r>
          </a:p>
        </p:txBody>
      </p:sp>
    </p:spTree>
    <p:extLst>
      <p:ext uri="{BB962C8B-B14F-4D97-AF65-F5344CB8AC3E}">
        <p14:creationId xmlns:p14="http://schemas.microsoft.com/office/powerpoint/2010/main" val="2555726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means clustering with example">
            <a:extLst>
              <a:ext uri="{FF2B5EF4-FFF2-40B4-BE49-F238E27FC236}">
                <a16:creationId xmlns:a16="http://schemas.microsoft.com/office/drawing/2014/main" id="{F3FC431C-CF82-4EC9-B72E-930F0DA2B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47791"/>
            <a:ext cx="10353821" cy="556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998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040B-3C84-437B-AD03-C339318B5A58}"/>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0BC8B0DE-1E89-4B5B-B8D3-9B2AC630E48F}"/>
              </a:ext>
            </a:extLst>
          </p:cNvPr>
          <p:cNvSpPr>
            <a:spLocks noGrp="1"/>
          </p:cNvSpPr>
          <p:nvPr>
            <p:ph idx="1"/>
          </p:nvPr>
        </p:nvSpPr>
        <p:spPr>
          <a:xfrm>
            <a:off x="838200" y="1499128"/>
            <a:ext cx="10515600" cy="4351338"/>
          </a:xfrm>
        </p:spPr>
        <p:txBody>
          <a:bodyPr/>
          <a:lstStyle/>
          <a:p>
            <a:r>
              <a:rPr lang="en-US" dirty="0"/>
              <a:t>The k means algorithm although simple, could take significant amount of iterations to converge.</a:t>
            </a:r>
          </a:p>
          <a:p>
            <a:r>
              <a:rPr lang="en-US" dirty="0"/>
              <a:t>For large data sets, running the algorithm in software level (for example in </a:t>
            </a:r>
            <a:r>
              <a:rPr lang="en-US" dirty="0" err="1"/>
              <a:t>Matlab</a:t>
            </a:r>
            <a:r>
              <a:rPr lang="en-US" dirty="0"/>
              <a:t>) could result in large latency and consume a lot of resources from the processor.</a:t>
            </a:r>
          </a:p>
          <a:p>
            <a:pPr marL="0" indent="0">
              <a:buNone/>
            </a:pPr>
            <a:endParaRPr lang="en-US" dirty="0"/>
          </a:p>
        </p:txBody>
      </p:sp>
      <p:sp>
        <p:nvSpPr>
          <p:cNvPr id="4" name="Content Placeholder 2">
            <a:extLst>
              <a:ext uri="{FF2B5EF4-FFF2-40B4-BE49-F238E27FC236}">
                <a16:creationId xmlns:a16="http://schemas.microsoft.com/office/drawing/2014/main" id="{2733BE56-5326-4093-9D3B-2F66FD285FEC}"/>
              </a:ext>
            </a:extLst>
          </p:cNvPr>
          <p:cNvSpPr txBox="1">
            <a:spLocks/>
          </p:cNvSpPr>
          <p:nvPr/>
        </p:nvSpPr>
        <p:spPr>
          <a:xfrm>
            <a:off x="838200" y="4815548"/>
            <a:ext cx="10515600" cy="23365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Build a dedicated component in hardware level, in order to accelerate the running time of the algorithm.</a:t>
            </a:r>
          </a:p>
        </p:txBody>
      </p:sp>
      <p:sp>
        <p:nvSpPr>
          <p:cNvPr id="5" name="Title 1">
            <a:extLst>
              <a:ext uri="{FF2B5EF4-FFF2-40B4-BE49-F238E27FC236}">
                <a16:creationId xmlns:a16="http://schemas.microsoft.com/office/drawing/2014/main" id="{D89420D8-AC9D-46D8-8527-F2CBF2597EF9}"/>
              </a:ext>
            </a:extLst>
          </p:cNvPr>
          <p:cNvSpPr txBox="1">
            <a:spLocks/>
          </p:cNvSpPr>
          <p:nvPr/>
        </p:nvSpPr>
        <p:spPr>
          <a:xfrm>
            <a:off x="838200" y="365574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Possible solution</a:t>
            </a:r>
          </a:p>
        </p:txBody>
      </p:sp>
    </p:spTree>
    <p:extLst>
      <p:ext uri="{BB962C8B-B14F-4D97-AF65-F5344CB8AC3E}">
        <p14:creationId xmlns:p14="http://schemas.microsoft.com/office/powerpoint/2010/main" val="421361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23B52-CD59-4B14-9C91-546826C58346}"/>
              </a:ext>
            </a:extLst>
          </p:cNvPr>
          <p:cNvSpPr>
            <a:spLocks noGrp="1"/>
          </p:cNvSpPr>
          <p:nvPr>
            <p:ph type="title"/>
          </p:nvPr>
        </p:nvSpPr>
        <p:spPr/>
        <p:txBody>
          <a:bodyPr/>
          <a:lstStyle/>
          <a:p>
            <a:r>
              <a:rPr lang="en-US" dirty="0"/>
              <a:t>The chosen solution - K means accelerator</a:t>
            </a:r>
          </a:p>
        </p:txBody>
      </p:sp>
      <p:sp>
        <p:nvSpPr>
          <p:cNvPr id="3" name="Content Placeholder 2">
            <a:extLst>
              <a:ext uri="{FF2B5EF4-FFF2-40B4-BE49-F238E27FC236}">
                <a16:creationId xmlns:a16="http://schemas.microsoft.com/office/drawing/2014/main" id="{A1B9C65D-10D1-4295-8ECD-097FBA173B74}"/>
              </a:ext>
            </a:extLst>
          </p:cNvPr>
          <p:cNvSpPr>
            <a:spLocks noGrp="1"/>
          </p:cNvSpPr>
          <p:nvPr>
            <p:ph idx="1"/>
          </p:nvPr>
        </p:nvSpPr>
        <p:spPr/>
        <p:txBody>
          <a:bodyPr>
            <a:normAutofit/>
          </a:bodyPr>
          <a:lstStyle/>
          <a:p>
            <a:r>
              <a:rPr lang="en-US" dirty="0"/>
              <a:t>The project based on the following paper:</a:t>
            </a:r>
            <a:br>
              <a:rPr lang="en-US" dirty="0"/>
            </a:br>
            <a:r>
              <a:rPr lang="en-US" dirty="0"/>
              <a:t>“</a:t>
            </a:r>
            <a:r>
              <a:rPr lang="en-US" i="1" dirty="0"/>
              <a:t>FPGA Implementation of K-means Algorithm for Bioinformatics Application: An Accelerated Approach to Clustering Microarray Data</a:t>
            </a:r>
            <a:r>
              <a:rPr lang="en-US" dirty="0"/>
              <a:t>” by </a:t>
            </a:r>
            <a:r>
              <a:rPr lang="en-US" dirty="0" err="1"/>
              <a:t>Hanaa</a:t>
            </a:r>
            <a:r>
              <a:rPr lang="en-US" dirty="0"/>
              <a:t> M. Hussain, Khaled </a:t>
            </a:r>
            <a:r>
              <a:rPr lang="en-US" dirty="0" err="1"/>
              <a:t>Benkrid</a:t>
            </a:r>
            <a:r>
              <a:rPr lang="en-US" dirty="0"/>
              <a:t>, </a:t>
            </a:r>
            <a:r>
              <a:rPr lang="en-US" dirty="0" err="1"/>
              <a:t>Huseyin</a:t>
            </a:r>
            <a:r>
              <a:rPr lang="en-US" dirty="0"/>
              <a:t> </a:t>
            </a:r>
            <a:r>
              <a:rPr lang="en-US" dirty="0" err="1"/>
              <a:t>Seker</a:t>
            </a:r>
            <a:r>
              <a:rPr lang="en-US" dirty="0"/>
              <a:t>, Ahmet T. Erdogan.</a:t>
            </a:r>
          </a:p>
          <a:p>
            <a:r>
              <a:rPr lang="en-US" dirty="0"/>
              <a:t>The motivation of the paper is the acceleration of the K means algorithm in order to process Microarrays which is a technique used in genome experiments to </a:t>
            </a:r>
            <a:r>
              <a:rPr lang="en-US"/>
              <a:t>measure the </a:t>
            </a:r>
            <a:r>
              <a:rPr lang="en-US" dirty="0"/>
              <a:t>expression level of many thousands of genes simultaneously.</a:t>
            </a:r>
          </a:p>
        </p:txBody>
      </p:sp>
    </p:spTree>
    <p:extLst>
      <p:ext uri="{BB962C8B-B14F-4D97-AF65-F5344CB8AC3E}">
        <p14:creationId xmlns:p14="http://schemas.microsoft.com/office/powerpoint/2010/main" val="687100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2A94-73E0-49CB-86DA-B84DB86C4BD4}"/>
              </a:ext>
            </a:extLst>
          </p:cNvPr>
          <p:cNvSpPr>
            <a:spLocks noGrp="1"/>
          </p:cNvSpPr>
          <p:nvPr>
            <p:ph type="title"/>
          </p:nvPr>
        </p:nvSpPr>
        <p:spPr/>
        <p:txBody>
          <a:bodyPr/>
          <a:lstStyle/>
          <a:p>
            <a:r>
              <a:rPr lang="en-US" dirty="0"/>
              <a:t>Introduction to APB Protocol</a:t>
            </a:r>
          </a:p>
        </p:txBody>
      </p:sp>
      <p:sp>
        <p:nvSpPr>
          <p:cNvPr id="3" name="Content Placeholder 2">
            <a:extLst>
              <a:ext uri="{FF2B5EF4-FFF2-40B4-BE49-F238E27FC236}">
                <a16:creationId xmlns:a16="http://schemas.microsoft.com/office/drawing/2014/main" id="{5E8C18B5-E3F9-4A19-8826-8FA9805D2EF1}"/>
              </a:ext>
            </a:extLst>
          </p:cNvPr>
          <p:cNvSpPr>
            <a:spLocks noGrp="1"/>
          </p:cNvSpPr>
          <p:nvPr>
            <p:ph idx="1"/>
          </p:nvPr>
        </p:nvSpPr>
        <p:spPr/>
        <p:txBody>
          <a:bodyPr/>
          <a:lstStyle/>
          <a:p>
            <a:r>
              <a:rPr lang="en-US" dirty="0"/>
              <a:t>The Advanced Peripheral Bus (APB) is part of the Advanced Microprocessor Bus Architecture (AMBA) protocol family. This protocol is a single master multi slave and set guidelines for transactions between the master and its low-bandwidth peripherals, the slaves. The APB protocol signal transactions are only related to the rising edge of the clock and every transaction takes at least two cycles. It can be used to provide access to the programmable control registers of peripheral devices. Furthermore, the APB is a low-cost interface that is optimal for minimal power consumption. </a:t>
            </a:r>
          </a:p>
          <a:p>
            <a:pPr marL="0" indent="0">
              <a:buNone/>
            </a:pPr>
            <a:endParaRPr lang="en-US" dirty="0"/>
          </a:p>
        </p:txBody>
      </p:sp>
    </p:spTree>
    <p:extLst>
      <p:ext uri="{BB962C8B-B14F-4D97-AF65-F5344CB8AC3E}">
        <p14:creationId xmlns:p14="http://schemas.microsoft.com/office/powerpoint/2010/main" val="1309590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1B26-D131-4F55-A711-DA544065617F}"/>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APB Protocol -signals</a:t>
            </a:r>
          </a:p>
        </p:txBody>
      </p:sp>
      <p:pic>
        <p:nvPicPr>
          <p:cNvPr id="49" name="Content Placeholder 48">
            <a:extLst>
              <a:ext uri="{FF2B5EF4-FFF2-40B4-BE49-F238E27FC236}">
                <a16:creationId xmlns:a16="http://schemas.microsoft.com/office/drawing/2014/main" id="{49CEA5D5-B160-4412-BBD3-3573F58C9100}"/>
              </a:ext>
            </a:extLst>
          </p:cNvPr>
          <p:cNvPicPr>
            <a:picLocks noGrp="1"/>
          </p:cNvPicPr>
          <p:nvPr>
            <p:ph idx="1"/>
          </p:nvPr>
        </p:nvPicPr>
        <p:blipFill>
          <a:blip r:embed="rId2"/>
          <a:stretch>
            <a:fillRect/>
          </a:stretch>
        </p:blipFill>
        <p:spPr>
          <a:xfrm>
            <a:off x="123825" y="2226656"/>
            <a:ext cx="3683095" cy="4012825"/>
          </a:xfrm>
          <a:prstGeom prst="rect">
            <a:avLst/>
          </a:prstGeom>
        </p:spPr>
      </p:pic>
      <p:graphicFrame>
        <p:nvGraphicFramePr>
          <p:cNvPr id="8" name="Content Placeholder 4">
            <a:extLst>
              <a:ext uri="{FF2B5EF4-FFF2-40B4-BE49-F238E27FC236}">
                <a16:creationId xmlns:a16="http://schemas.microsoft.com/office/drawing/2014/main" id="{3C44449B-4C05-4B56-A771-97DDDE944DC2}"/>
              </a:ext>
            </a:extLst>
          </p:cNvPr>
          <p:cNvGraphicFramePr>
            <a:graphicFrameLocks/>
          </p:cNvGraphicFramePr>
          <p:nvPr/>
        </p:nvGraphicFramePr>
        <p:xfrm>
          <a:off x="4711778" y="725184"/>
          <a:ext cx="6844046" cy="5403136"/>
        </p:xfrm>
        <a:graphic>
          <a:graphicData uri="http://schemas.openxmlformats.org/drawingml/2006/table">
            <a:tbl>
              <a:tblPr firstRow="1" firstCol="1" bandRow="1">
                <a:tableStyleId>{5C22544A-7EE6-4342-B048-85BDC9FD1C3A}</a:tableStyleId>
              </a:tblPr>
              <a:tblGrid>
                <a:gridCol w="724399">
                  <a:extLst>
                    <a:ext uri="{9D8B030D-6E8A-4147-A177-3AD203B41FA5}">
                      <a16:colId xmlns:a16="http://schemas.microsoft.com/office/drawing/2014/main" val="403856120"/>
                    </a:ext>
                  </a:extLst>
                </a:gridCol>
                <a:gridCol w="1426082">
                  <a:extLst>
                    <a:ext uri="{9D8B030D-6E8A-4147-A177-3AD203B41FA5}">
                      <a16:colId xmlns:a16="http://schemas.microsoft.com/office/drawing/2014/main" val="2350064626"/>
                    </a:ext>
                  </a:extLst>
                </a:gridCol>
                <a:gridCol w="4693565">
                  <a:extLst>
                    <a:ext uri="{9D8B030D-6E8A-4147-A177-3AD203B41FA5}">
                      <a16:colId xmlns:a16="http://schemas.microsoft.com/office/drawing/2014/main" val="3972075053"/>
                    </a:ext>
                  </a:extLst>
                </a:gridCol>
              </a:tblGrid>
              <a:tr h="212018">
                <a:tc>
                  <a:txBody>
                    <a:bodyPr/>
                    <a:lstStyle/>
                    <a:p>
                      <a:pPr marL="0" marR="0">
                        <a:lnSpc>
                          <a:spcPct val="107000"/>
                        </a:lnSpc>
                        <a:spcBef>
                          <a:spcPts val="0"/>
                        </a:spcBef>
                        <a:spcAft>
                          <a:spcPts val="0"/>
                        </a:spcAft>
                      </a:pPr>
                      <a:r>
                        <a:rPr lang="en-US" sz="1100">
                          <a:effectLst/>
                        </a:rPr>
                        <a:t>Signal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Source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869499529"/>
                  </a:ext>
                </a:extLst>
              </a:tr>
              <a:tr h="212018">
                <a:tc>
                  <a:txBody>
                    <a:bodyPr/>
                    <a:lstStyle/>
                    <a:p>
                      <a:pPr marL="0" marR="0">
                        <a:lnSpc>
                          <a:spcPct val="107000"/>
                        </a:lnSpc>
                        <a:spcBef>
                          <a:spcPts val="0"/>
                        </a:spcBef>
                        <a:spcAft>
                          <a:spcPts val="0"/>
                        </a:spcAft>
                      </a:pPr>
                      <a:r>
                        <a:rPr lang="en-US" sz="1100">
                          <a:effectLst/>
                        </a:rPr>
                        <a:t>PCLK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Clock source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Clock. The rising edge of PCLK times all transfers on the APB.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262129350"/>
                  </a:ext>
                </a:extLst>
              </a:tr>
              <a:tr h="573305">
                <a:tc>
                  <a:txBody>
                    <a:bodyPr/>
                    <a:lstStyle/>
                    <a:p>
                      <a:pPr marL="0" marR="0">
                        <a:lnSpc>
                          <a:spcPct val="107000"/>
                        </a:lnSpc>
                        <a:spcBef>
                          <a:spcPts val="0"/>
                        </a:spcBef>
                        <a:spcAft>
                          <a:spcPts val="0"/>
                        </a:spcAft>
                      </a:pPr>
                      <a:r>
                        <a:rPr lang="en-US" sz="1100">
                          <a:effectLst/>
                        </a:rPr>
                        <a:t>PRESETn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System bus equivalent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Reset. The APB reset signal is active LOW. This signal is normally connected</a:t>
                      </a:r>
                    </a:p>
                    <a:p>
                      <a:pPr marL="0" marR="0">
                        <a:lnSpc>
                          <a:spcPct val="107000"/>
                        </a:lnSpc>
                        <a:spcBef>
                          <a:spcPts val="0"/>
                        </a:spcBef>
                        <a:spcAft>
                          <a:spcPts val="0"/>
                        </a:spcAft>
                      </a:pPr>
                      <a:r>
                        <a:rPr lang="en-US" sz="1100">
                          <a:effectLst/>
                        </a:rPr>
                        <a:t>directly to the system bus reset signal.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73836658"/>
                  </a:ext>
                </a:extLst>
              </a:tr>
              <a:tr h="573305">
                <a:tc>
                  <a:txBody>
                    <a:bodyPr/>
                    <a:lstStyle/>
                    <a:p>
                      <a:pPr marL="0" marR="0">
                        <a:lnSpc>
                          <a:spcPct val="107000"/>
                        </a:lnSpc>
                        <a:spcBef>
                          <a:spcPts val="0"/>
                        </a:spcBef>
                        <a:spcAft>
                          <a:spcPts val="0"/>
                        </a:spcAft>
                      </a:pPr>
                      <a:r>
                        <a:rPr lang="en-US" sz="1100">
                          <a:effectLst/>
                        </a:rPr>
                        <a:t>PADDR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Address. This is the APB address bus. It can be up to 32 bits wide and is driven</a:t>
                      </a:r>
                    </a:p>
                    <a:p>
                      <a:pPr marL="0" marR="0">
                        <a:lnSpc>
                          <a:spcPct val="107000"/>
                        </a:lnSpc>
                        <a:spcBef>
                          <a:spcPts val="0"/>
                        </a:spcBef>
                        <a:spcAft>
                          <a:spcPts val="0"/>
                        </a:spcAft>
                      </a:pPr>
                      <a:r>
                        <a:rPr lang="en-US" sz="1100">
                          <a:effectLst/>
                        </a:rPr>
                        <a:t>by the peripheral bus bridge unit.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586323078"/>
                  </a:ext>
                </a:extLst>
              </a:tr>
              <a:tr h="934592">
                <a:tc>
                  <a:txBody>
                    <a:bodyPr/>
                    <a:lstStyle/>
                    <a:p>
                      <a:pPr marL="0" marR="0">
                        <a:lnSpc>
                          <a:spcPct val="107000"/>
                        </a:lnSpc>
                        <a:spcBef>
                          <a:spcPts val="0"/>
                        </a:spcBef>
                        <a:spcAft>
                          <a:spcPts val="0"/>
                        </a:spcAft>
                      </a:pPr>
                      <a:r>
                        <a:rPr lang="en-US" sz="1100">
                          <a:effectLst/>
                        </a:rPr>
                        <a:t>PSELx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Select. The APB bridge unit generates this signal to each peripheral bus slave.</a:t>
                      </a:r>
                    </a:p>
                    <a:p>
                      <a:pPr marL="0" marR="0">
                        <a:lnSpc>
                          <a:spcPct val="107000"/>
                        </a:lnSpc>
                        <a:spcBef>
                          <a:spcPts val="0"/>
                        </a:spcBef>
                        <a:spcAft>
                          <a:spcPts val="0"/>
                        </a:spcAft>
                      </a:pPr>
                      <a:r>
                        <a:rPr lang="en-US" sz="1100">
                          <a:effectLst/>
                        </a:rPr>
                        <a:t>It indicates that the slave device is selected and that a data transfer is required.</a:t>
                      </a:r>
                    </a:p>
                    <a:p>
                      <a:pPr marL="0" marR="0">
                        <a:lnSpc>
                          <a:spcPct val="107000"/>
                        </a:lnSpc>
                        <a:spcBef>
                          <a:spcPts val="0"/>
                        </a:spcBef>
                        <a:spcAft>
                          <a:spcPts val="0"/>
                        </a:spcAft>
                      </a:pPr>
                      <a:r>
                        <a:rPr lang="en-US" sz="1100">
                          <a:effectLst/>
                        </a:rPr>
                        <a:t>There is a PSELx signal for each 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056311532"/>
                  </a:ext>
                </a:extLst>
              </a:tr>
              <a:tr h="573305">
                <a:tc>
                  <a:txBody>
                    <a:bodyPr/>
                    <a:lstStyle/>
                    <a:p>
                      <a:pPr marL="0" marR="0">
                        <a:lnSpc>
                          <a:spcPct val="107000"/>
                        </a:lnSpc>
                        <a:spcBef>
                          <a:spcPts val="0"/>
                        </a:spcBef>
                        <a:spcAft>
                          <a:spcPts val="0"/>
                        </a:spcAft>
                      </a:pPr>
                      <a:r>
                        <a:rPr lang="en-US" sz="1100">
                          <a:effectLst/>
                        </a:rPr>
                        <a:t>PENABLE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Enable. This signal indicates the second and subsequent cycles of an APB</a:t>
                      </a:r>
                    </a:p>
                    <a:p>
                      <a:pPr marL="0" marR="0">
                        <a:lnSpc>
                          <a:spcPct val="107000"/>
                        </a:lnSpc>
                        <a:spcBef>
                          <a:spcPts val="0"/>
                        </a:spcBef>
                        <a:spcAft>
                          <a:spcPts val="0"/>
                        </a:spcAft>
                      </a:pPr>
                      <a:r>
                        <a:rPr lang="en-US" sz="1100">
                          <a:effectLst/>
                        </a:rPr>
                        <a:t>transfer.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1610187665"/>
                  </a:ext>
                </a:extLst>
              </a:tr>
              <a:tr h="573305">
                <a:tc>
                  <a:txBody>
                    <a:bodyPr/>
                    <a:lstStyle/>
                    <a:p>
                      <a:pPr marL="0" marR="0">
                        <a:lnSpc>
                          <a:spcPct val="107000"/>
                        </a:lnSpc>
                        <a:spcBef>
                          <a:spcPts val="0"/>
                        </a:spcBef>
                        <a:spcAft>
                          <a:spcPts val="0"/>
                        </a:spcAft>
                      </a:pPr>
                      <a:r>
                        <a:rPr lang="en-US" sz="1100">
                          <a:effectLst/>
                        </a:rPr>
                        <a:t>PWRITE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Direction. This signal indicates an APB write access when HIGH and an APB</a:t>
                      </a:r>
                    </a:p>
                    <a:p>
                      <a:pPr marL="0" marR="0">
                        <a:lnSpc>
                          <a:spcPct val="107000"/>
                        </a:lnSpc>
                        <a:spcBef>
                          <a:spcPts val="0"/>
                        </a:spcBef>
                        <a:spcAft>
                          <a:spcPts val="0"/>
                        </a:spcAft>
                      </a:pPr>
                      <a:r>
                        <a:rPr lang="en-US" sz="1100">
                          <a:effectLst/>
                        </a:rPr>
                        <a:t>read access when LOW.</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674208969"/>
                  </a:ext>
                </a:extLst>
              </a:tr>
              <a:tr h="392661">
                <a:tc>
                  <a:txBody>
                    <a:bodyPr/>
                    <a:lstStyle/>
                    <a:p>
                      <a:pPr marL="0" marR="0">
                        <a:lnSpc>
                          <a:spcPct val="107000"/>
                        </a:lnSpc>
                        <a:spcBef>
                          <a:spcPts val="0"/>
                        </a:spcBef>
                        <a:spcAft>
                          <a:spcPts val="0"/>
                        </a:spcAft>
                      </a:pPr>
                      <a:r>
                        <a:rPr lang="en-US" sz="1100">
                          <a:effectLst/>
                        </a:rPr>
                        <a:t>PWDATA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Write data. This bus is driven by the peripheral bus bridge unit during write</a:t>
                      </a:r>
                    </a:p>
                    <a:p>
                      <a:pPr marL="0" marR="0">
                        <a:lnSpc>
                          <a:spcPct val="107000"/>
                        </a:lnSpc>
                        <a:spcBef>
                          <a:spcPts val="0"/>
                        </a:spcBef>
                        <a:spcAft>
                          <a:spcPts val="0"/>
                        </a:spcAft>
                      </a:pPr>
                      <a:r>
                        <a:rPr lang="en-US" sz="1100">
                          <a:effectLst/>
                        </a:rPr>
                        <a:t>cycles when PWRITE is HIGH. This bus can be up to 32 bits wide.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76847435"/>
                  </a:ext>
                </a:extLst>
              </a:tr>
              <a:tr h="212018">
                <a:tc>
                  <a:txBody>
                    <a:bodyPr/>
                    <a:lstStyle/>
                    <a:p>
                      <a:pPr marL="0" marR="0">
                        <a:lnSpc>
                          <a:spcPct val="107000"/>
                        </a:lnSpc>
                        <a:spcBef>
                          <a:spcPts val="0"/>
                        </a:spcBef>
                        <a:spcAft>
                          <a:spcPts val="0"/>
                        </a:spcAft>
                      </a:pPr>
                      <a:r>
                        <a:rPr lang="en-US" sz="1100">
                          <a:effectLst/>
                        </a:rPr>
                        <a:t>PREADY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Ready. The slave uses this signal to extend an APB transfer.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115831767"/>
                  </a:ext>
                </a:extLst>
              </a:tr>
              <a:tr h="392661">
                <a:tc>
                  <a:txBody>
                    <a:bodyPr/>
                    <a:lstStyle/>
                    <a:p>
                      <a:pPr marL="0" marR="0">
                        <a:lnSpc>
                          <a:spcPct val="107000"/>
                        </a:lnSpc>
                        <a:spcBef>
                          <a:spcPts val="0"/>
                        </a:spcBef>
                        <a:spcAft>
                          <a:spcPts val="0"/>
                        </a:spcAft>
                      </a:pPr>
                      <a:r>
                        <a:rPr lang="en-US" sz="1100">
                          <a:effectLst/>
                        </a:rPr>
                        <a:t>PRDATA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Read Data. The selected slave drives this bus during read cycles when</a:t>
                      </a:r>
                    </a:p>
                    <a:p>
                      <a:pPr marL="0" marR="0">
                        <a:lnSpc>
                          <a:spcPct val="107000"/>
                        </a:lnSpc>
                        <a:spcBef>
                          <a:spcPts val="0"/>
                        </a:spcBef>
                        <a:spcAft>
                          <a:spcPts val="0"/>
                        </a:spcAft>
                      </a:pPr>
                      <a:r>
                        <a:rPr lang="en-US" sz="1100">
                          <a:effectLst/>
                        </a:rPr>
                        <a:t>PWRITE is LOW. This bus can be up to 32-bits wide.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046309832"/>
                  </a:ext>
                </a:extLst>
              </a:tr>
              <a:tr h="753948">
                <a:tc>
                  <a:txBody>
                    <a:bodyPr/>
                    <a:lstStyle/>
                    <a:p>
                      <a:pPr marL="0" marR="0">
                        <a:lnSpc>
                          <a:spcPct val="107000"/>
                        </a:lnSpc>
                        <a:spcBef>
                          <a:spcPts val="0"/>
                        </a:spcBef>
                        <a:spcAft>
                          <a:spcPts val="0"/>
                        </a:spcAft>
                      </a:pPr>
                      <a:r>
                        <a:rPr lang="en-US" sz="1100">
                          <a:effectLst/>
                        </a:rPr>
                        <a:t>PSLVERR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This signal indicates a transfer failure. APB peripherals are not required to</a:t>
                      </a:r>
                    </a:p>
                    <a:p>
                      <a:pPr marL="0" marR="0">
                        <a:lnSpc>
                          <a:spcPct val="107000"/>
                        </a:lnSpc>
                        <a:spcBef>
                          <a:spcPts val="0"/>
                        </a:spcBef>
                        <a:spcAft>
                          <a:spcPts val="0"/>
                        </a:spcAft>
                      </a:pPr>
                      <a:r>
                        <a:rPr lang="en-US" sz="1100">
                          <a:effectLst/>
                        </a:rPr>
                        <a:t>support the PSLVERR pin. This is true for both existing and new APB</a:t>
                      </a:r>
                    </a:p>
                    <a:p>
                      <a:pPr marL="0" marR="0">
                        <a:lnSpc>
                          <a:spcPct val="107000"/>
                        </a:lnSpc>
                        <a:spcBef>
                          <a:spcPts val="0"/>
                        </a:spcBef>
                        <a:spcAft>
                          <a:spcPts val="0"/>
                        </a:spcAft>
                      </a:pPr>
                      <a:r>
                        <a:rPr lang="en-US" sz="1100">
                          <a:effectLst/>
                        </a:rPr>
                        <a:t>peripheral designs. Where a peripheral does not include this pin then the</a:t>
                      </a:r>
                    </a:p>
                    <a:p>
                      <a:pPr marL="0" marR="0">
                        <a:lnSpc>
                          <a:spcPct val="107000"/>
                        </a:lnSpc>
                        <a:spcBef>
                          <a:spcPts val="0"/>
                        </a:spcBef>
                        <a:spcAft>
                          <a:spcPts val="0"/>
                        </a:spcAft>
                      </a:pPr>
                      <a:r>
                        <a:rPr lang="en-US" sz="1100">
                          <a:effectLst/>
                        </a:rPr>
                        <a:t>appropriate input to the APB bridge is tied LOW.</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367623644"/>
                  </a:ext>
                </a:extLst>
              </a:tr>
            </a:tbl>
          </a:graphicData>
        </a:graphic>
      </p:graphicFrame>
    </p:spTree>
    <p:extLst>
      <p:ext uri="{BB962C8B-B14F-4D97-AF65-F5344CB8AC3E}">
        <p14:creationId xmlns:p14="http://schemas.microsoft.com/office/powerpoint/2010/main" val="376721437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1523</TotalTime>
  <Words>3988</Words>
  <Application>Microsoft Office PowerPoint</Application>
  <PresentationFormat>מסך רחב</PresentationFormat>
  <Paragraphs>223</Paragraphs>
  <Slides>46</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46</vt:i4>
      </vt:variant>
    </vt:vector>
  </HeadingPairs>
  <TitlesOfParts>
    <vt:vector size="52" baseType="lpstr">
      <vt:lpstr>Arial</vt:lpstr>
      <vt:lpstr>Calibri</vt:lpstr>
      <vt:lpstr>Calibri Light</vt:lpstr>
      <vt:lpstr>Cambria Math</vt:lpstr>
      <vt:lpstr>Wingdings</vt:lpstr>
      <vt:lpstr>Office Theme</vt:lpstr>
      <vt:lpstr>K means algorithm accelerator IP</vt:lpstr>
      <vt:lpstr>Content</vt:lpstr>
      <vt:lpstr>K means algorithm Intro</vt:lpstr>
      <vt:lpstr>K means algorithm</vt:lpstr>
      <vt:lpstr>מצגת של PowerPoint‏</vt:lpstr>
      <vt:lpstr>Problem definition</vt:lpstr>
      <vt:lpstr>The chosen solution - K means accelerator</vt:lpstr>
      <vt:lpstr>Introduction to APB Protocol</vt:lpstr>
      <vt:lpstr>APB Protocol -signals</vt:lpstr>
      <vt:lpstr>APB Protocol – operating states</vt:lpstr>
      <vt:lpstr>APB Protocol –Operating states</vt:lpstr>
      <vt:lpstr>APB Transactions</vt:lpstr>
      <vt:lpstr>The paper</vt:lpstr>
      <vt:lpstr>Hardware implementation</vt:lpstr>
      <vt:lpstr>Design an Implementation – Top level</vt:lpstr>
      <vt:lpstr>Design and Implementation – Main Modules </vt:lpstr>
      <vt:lpstr>K means core </vt:lpstr>
      <vt:lpstr>K means core - controller state machine</vt:lpstr>
      <vt:lpstr>K means core – Classification Block</vt:lpstr>
      <vt:lpstr>K means core - Classification block first part</vt:lpstr>
      <vt:lpstr>K means core: Classification block second part</vt:lpstr>
      <vt:lpstr>K means core: Classification block third part</vt:lpstr>
      <vt:lpstr>K means core: new means calculation block - Division method</vt:lpstr>
      <vt:lpstr>K means core: New means Calculation block</vt:lpstr>
      <vt:lpstr>K means core: Convergence check block</vt:lpstr>
      <vt:lpstr>Why this architecture?</vt:lpstr>
      <vt:lpstr>First Pipeline</vt:lpstr>
      <vt:lpstr>First PIPELINE latency </vt:lpstr>
      <vt:lpstr>First PIPELINE THROUGHPUT </vt:lpstr>
      <vt:lpstr>Second Pipeline</vt:lpstr>
      <vt:lpstr>Second PIPELINE latency </vt:lpstr>
      <vt:lpstr>Second PIPELINE throughput</vt:lpstr>
      <vt:lpstr>Total PIPELINE latency </vt:lpstr>
      <vt:lpstr>Verification</vt:lpstr>
      <vt:lpstr>Zero order verification</vt:lpstr>
      <vt:lpstr>Zero order verification – test bench</vt:lpstr>
      <vt:lpstr>Zero order verification – “Sanity Check” Results</vt:lpstr>
      <vt:lpstr>Zero order verification – “Do nothing test” Results</vt:lpstr>
      <vt:lpstr>Synthesis and Results</vt:lpstr>
      <vt:lpstr>Synthesis -  Power and Area</vt:lpstr>
      <vt:lpstr>Layout</vt:lpstr>
      <vt:lpstr>Summary and conclusions</vt:lpstr>
      <vt:lpstr>Summary and conclusions – Design Innovations</vt:lpstr>
      <vt:lpstr>Summary and conclusions – Achieved Performance</vt:lpstr>
      <vt:lpstr>Summary and conclusions – Future 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means algorithm accelerator</dc:title>
  <dc:creator>liora huf</dc:creator>
  <cp:lastModifiedBy>אדי שרייבר</cp:lastModifiedBy>
  <cp:revision>61</cp:revision>
  <dcterms:created xsi:type="dcterms:W3CDTF">2020-06-13T17:19:07Z</dcterms:created>
  <dcterms:modified xsi:type="dcterms:W3CDTF">2020-06-15T07:53:38Z</dcterms:modified>
</cp:coreProperties>
</file>