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sldIdLst>
    <p:sldId id="256" r:id="rId2"/>
    <p:sldId id="292" r:id="rId3"/>
    <p:sldId id="321" r:id="rId4"/>
    <p:sldId id="257" r:id="rId5"/>
    <p:sldId id="260" r:id="rId6"/>
    <p:sldId id="261" r:id="rId7"/>
    <p:sldId id="293" r:id="rId8"/>
    <p:sldId id="306" r:id="rId9"/>
    <p:sldId id="307" r:id="rId10"/>
    <p:sldId id="295" r:id="rId11"/>
    <p:sldId id="309" r:id="rId12"/>
    <p:sldId id="324" r:id="rId13"/>
    <p:sldId id="325" r:id="rId14"/>
    <p:sldId id="270" r:id="rId15"/>
    <p:sldId id="278" r:id="rId16"/>
    <p:sldId id="279" r:id="rId17"/>
    <p:sldId id="280" r:id="rId18"/>
    <p:sldId id="281" r:id="rId19"/>
    <p:sldId id="282" r:id="rId20"/>
    <p:sldId id="284" r:id="rId21"/>
    <p:sldId id="283" r:id="rId22"/>
    <p:sldId id="285" r:id="rId23"/>
    <p:sldId id="328" r:id="rId24"/>
    <p:sldId id="304" r:id="rId25"/>
    <p:sldId id="287" r:id="rId26"/>
    <p:sldId id="305" r:id="rId27"/>
    <p:sldId id="288" r:id="rId28"/>
    <p:sldId id="300" r:id="rId29"/>
    <p:sldId id="302" r:id="rId30"/>
    <p:sldId id="311" r:id="rId31"/>
    <p:sldId id="303" r:id="rId32"/>
    <p:sldId id="312" r:id="rId33"/>
    <p:sldId id="313" r:id="rId34"/>
    <p:sldId id="289" r:id="rId35"/>
    <p:sldId id="314" r:id="rId36"/>
    <p:sldId id="315" r:id="rId37"/>
    <p:sldId id="316" r:id="rId38"/>
    <p:sldId id="317" r:id="rId39"/>
    <p:sldId id="318" r:id="rId40"/>
    <p:sldId id="331" r:id="rId41"/>
    <p:sldId id="319"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79352" autoAdjust="0"/>
  </p:normalViewPr>
  <p:slideViewPr>
    <p:cSldViewPr snapToGrid="0">
      <p:cViewPr varScale="1">
        <p:scale>
          <a:sx n="57" d="100"/>
          <a:sy n="57"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ב'/תמוז/תש"ף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Second, the classification block is a pipelined module, therefore first latency component is the number of cycles needed to fill this pipeline. The classification block consists of three main parts, as explained in section </a:t>
                </a:r>
                <a:r>
                  <a:rPr lang="he-IL" sz="120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2.6.2.2</a:t>
                </a:r>
                <a:r>
                  <a:rPr lang="en-US" sz="1200" kern="1200" dirty="0">
                    <a:solidFill>
                      <a:schemeClr val="tx1"/>
                    </a:solidFill>
                    <a:effectLst/>
                    <a:latin typeface="+mn-lt"/>
                    <a:ea typeface="+mn-ea"/>
                    <a:cs typeface="+mn-cs"/>
                  </a:rPr>
                  <a:t>, as a result three clock cycles are needed to fill this module pipeline.</a:t>
                </a:r>
              </a:p>
              <a:p>
                <a:pPr algn="l"/>
                <a:r>
                  <a:rPr lang="en-US" sz="1200" kern="1200" dirty="0">
                    <a:solidFill>
                      <a:schemeClr val="tx1"/>
                    </a:solidFill>
                    <a:effectLst/>
                    <a:latin typeface="+mn-lt"/>
                    <a:ea typeface="+mn-ea"/>
                    <a:cs typeface="+mn-cs"/>
                  </a:rPr>
                  <a:t>After the pipeline is filled, every clock cycle a new point is classified, resulting in a throughput of one new point classification per cycle. The bandwidth therefore can be calculated as the point size in Bytes per clock cycle. In the described design, each data point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final data point enters the pipeline, it must go thought the pipeline stages, hence three more clock cycles are needed to complete the classification block functionality.</a:t>
                </a:r>
              </a:p>
              <a:p>
                <a:pPr algn="l"/>
                <a:endParaRPr lang="he-IL" dirty="0"/>
              </a:p>
            </p:txBody>
          </p:sp>
        </mc:Choice>
        <mc:Fallback xmlns="">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388816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𝑙𝑎𝑡𝑒𝑛𝑐</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𝑛𝑢𝑚𝑏𝑒𝑟</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𝑜𝑓</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𝑝𝑜𝑖𝑛𝑡𝑠</m:t>
                          </m:r>
                        </m:e>
                      </m:d>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𝑐𝑙𝑜𝑐𝑘</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𝑐𝑦𝑐𝑙𝑒𝑠</m:t>
                      </m:r>
                      <m:r>
                        <a:rPr lang="en-US" sz="1200" i="1" kern="1200">
                          <a:solidFill>
                            <a:schemeClr val="tx1"/>
                          </a:solidFill>
                          <a:effectLst/>
                          <a:latin typeface="Cambria Math" panose="02040503050406030204" pitchFamily="18" charset="0"/>
                          <a:ea typeface="+mn-ea"/>
                          <a:cs typeface="+mn-cs"/>
                        </a:rPr>
                        <m:t>]</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𝑙𝑎𝑡𝑒𝑛𝑐𝑦_𝑝𝑖𝑝𝑒1=3+(𝑛𝑢𝑚𝑏𝑒𝑟 𝑜𝑓 𝑝𝑜𝑖𝑛𝑡𝑠)+3 [𝑐𝑙𝑜𝑐𝑘 𝑐𝑦𝑐𝑙𝑒𝑠]</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1663352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r>
                  <a:rPr lang="en-US" sz="1200" i="0" kern="1200">
                    <a:solidFill>
                      <a:schemeClr val="tx1"/>
                    </a:solidFill>
                    <a:effectLst/>
                    <a:latin typeface="+mn-lt"/>
                    <a:ea typeface="+mn-ea"/>
                    <a:cs typeface="+mn-cs"/>
                  </a:rPr>
                  <a:t>𝑏𝑎𝑛𝑑𝑤𝑖𝑑𝑡ℎ_𝑝𝑖𝑝𝑒2=91𝑏𝑖𝑡𝑠/(5 𝑛𝑠𝑒𝑐𝑠)=(11.375 𝐵𝑦𝑡𝑒𝑠)/(5 𝑛𝑠𝑒𝑐𝑠)=2.275 [𝑀𝐵/𝑠𝑒𝑐]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26</a:t>
            </a:fld>
            <a:endParaRPr lang="he-IL"/>
          </a:p>
        </p:txBody>
      </p:sp>
    </p:spTree>
    <p:extLst>
      <p:ext uri="{BB962C8B-B14F-4D97-AF65-F5344CB8AC3E}">
        <p14:creationId xmlns:p14="http://schemas.microsoft.com/office/powerpoint/2010/main" val="3623322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The latency of the second pipeline eight times the number of cycle to calculate the division for the new centroid(2), plus the number of cycles to check the convergence of a centroid(1), and at the one extra cycle at the end:</a:t>
            </a:r>
          </a:p>
          <a:p>
            <a:endParaRPr lang="en-US" dirty="0"/>
          </a:p>
        </p:txBody>
      </p:sp>
      <p:sp>
        <p:nvSpPr>
          <p:cNvPr id="4" name="Slide Number Placeholder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337095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30</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32</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33</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37</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38</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39</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16</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40</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17</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18</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19</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20</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157097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42662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6/24/2020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6/24/2020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a:xfrm>
            <a:off x="1523999" y="3602037"/>
            <a:ext cx="9381067" cy="1918229"/>
          </a:xfrm>
        </p:spPr>
        <p:txBody>
          <a:bodyPr>
            <a:normAutofit fontScale="70000" lnSpcReduction="20000"/>
          </a:bodyPr>
          <a:lstStyle/>
          <a:p>
            <a:r>
              <a:rPr lang="en-US" dirty="0"/>
              <a:t>Project by:</a:t>
            </a:r>
          </a:p>
          <a:p>
            <a:r>
              <a:rPr lang="en-US" dirty="0"/>
              <a:t>Liora Huf</a:t>
            </a:r>
          </a:p>
          <a:p>
            <a:r>
              <a:rPr lang="en-US" dirty="0"/>
              <a:t>Eddy </a:t>
            </a:r>
            <a:r>
              <a:rPr lang="en-US" dirty="0" err="1"/>
              <a:t>Sraiber</a:t>
            </a:r>
            <a:endParaRPr lang="en-US" dirty="0"/>
          </a:p>
          <a:p>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0143067" y="7352663"/>
            <a:ext cx="1897796" cy="14112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0000"/>
              </a:solidFill>
            </a:endParaRPr>
          </a:p>
        </p:txBody>
      </p:sp>
      <p:pic>
        <p:nvPicPr>
          <p:cNvPr id="1026" name="Picture 2">
            <a:extLst>
              <a:ext uri="{FF2B5EF4-FFF2-40B4-BE49-F238E27FC236}">
                <a16:creationId xmlns:a16="http://schemas.microsoft.com/office/drawing/2014/main" id="{D3C7AE43-28CD-4067-8469-8B33D71BB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FSM</a:t>
            </a:r>
            <a:r>
              <a:rPr lang="en-US" b="1" dirty="0"/>
              <a:t> </a:t>
            </a:r>
            <a:r>
              <a:rPr lang="en-US" dirty="0"/>
              <a:t>which </a:t>
            </a:r>
            <a:r>
              <a:rPr lang="en-US" b="1" dirty="0"/>
              <a:t>controls</a:t>
            </a:r>
            <a:r>
              <a:rPr lang="en-US" dirty="0"/>
              <a:t> the core setting </a:t>
            </a:r>
            <a:r>
              <a:rPr lang="en-US" b="1" dirty="0"/>
              <a:t>signals</a:t>
            </a:r>
            <a:r>
              <a:rPr lang="en-US" dirty="0"/>
              <a:t>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a:t>
            </a:r>
            <a:r>
              <a:rPr lang="en-US" sz="2000" b="1" dirty="0"/>
              <a:t>3 pipelined components</a:t>
            </a:r>
            <a:r>
              <a:rPr lang="en-US" sz="2000" dirty="0"/>
              <a:t>.</a:t>
            </a:r>
          </a:p>
          <a:p>
            <a:r>
              <a:rPr lang="en-US" sz="2000" dirty="0"/>
              <a:t>The block is </a:t>
            </a:r>
            <a:r>
              <a:rPr lang="en-US" sz="2000" b="1" dirty="0"/>
              <a:t>responsible </a:t>
            </a:r>
            <a:r>
              <a:rPr lang="en-US" sz="2000" dirty="0"/>
              <a:t>for classifying input data points into the cluster.</a:t>
            </a:r>
            <a:br>
              <a:rPr lang="en-US" sz="2000" dirty="0"/>
            </a:br>
            <a:endParaRPr lang="en-US" sz="2000" dirty="0"/>
          </a:p>
          <a:p>
            <a:r>
              <a:rPr lang="en-US" sz="2000" dirty="0"/>
              <a:t>It has a </a:t>
            </a:r>
            <a:r>
              <a:rPr lang="en-US" sz="2000" b="1" dirty="0"/>
              <a:t>throughput</a:t>
            </a:r>
            <a:r>
              <a:rPr lang="en-US" sz="2000" dirty="0"/>
              <a:t> of one data point per cycle and </a:t>
            </a:r>
            <a:r>
              <a:rPr lang="en-US" sz="2000" b="1" dirty="0"/>
              <a:t>latency</a:t>
            </a:r>
            <a:r>
              <a:rPr lang="en-US" sz="2000" dirty="0"/>
              <a:t>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component’s</a:t>
            </a:r>
            <a:r>
              <a:rPr lang="en-US" sz="2000" b="1" dirty="0"/>
              <a:t> goal </a:t>
            </a:r>
            <a:r>
              <a:rPr lang="en-US" sz="2000" dirty="0"/>
              <a:t>is to perform distance calculation between input data point with each of the centroids.</a:t>
            </a:r>
            <a:br>
              <a:rPr lang="en-US" sz="2000" dirty="0"/>
            </a:br>
            <a:endParaRPr lang="en-US" sz="2000" dirty="0"/>
          </a:p>
          <a:p>
            <a:r>
              <a:rPr lang="en-US" sz="2000" dirty="0"/>
              <a:t> Distance calculation is </a:t>
            </a:r>
            <a:r>
              <a:rPr lang="en-US" sz="2000" b="1" dirty="0"/>
              <a:t>done</a:t>
            </a:r>
            <a:r>
              <a:rPr lang="en-US" sz="2000" dirty="0"/>
              <a:t> </a:t>
            </a:r>
            <a:r>
              <a:rPr lang="en-US" sz="2000" b="1" dirty="0"/>
              <a:t>by</a:t>
            </a:r>
            <a:r>
              <a:rPr lang="en-US" sz="2000" dirty="0"/>
              <a:t>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a:t>
            </a:r>
            <a:r>
              <a:rPr lang="en-US" sz="2000" b="1" dirty="0"/>
              <a:t>goal</a:t>
            </a:r>
            <a:r>
              <a:rPr lang="en-US" sz="2000" dirty="0"/>
              <a:t> is to find the closest centroid to the input point.</a:t>
            </a:r>
            <a:br>
              <a:rPr lang="en-US" sz="2000" dirty="0"/>
            </a:br>
            <a:endParaRPr lang="en-US" sz="2000" dirty="0"/>
          </a:p>
          <a:p>
            <a:r>
              <a:rPr lang="en-US" sz="2000" dirty="0"/>
              <a:t>In this part, all the </a:t>
            </a:r>
            <a:r>
              <a:rPr lang="en-US" sz="2000" b="1" dirty="0"/>
              <a:t>distances</a:t>
            </a:r>
            <a:r>
              <a:rPr lang="en-US" sz="2000" dirty="0"/>
              <a:t> from the first component are </a:t>
            </a:r>
            <a:r>
              <a:rPr lang="en-US" sz="2000" b="1" dirty="0"/>
              <a:t>compared</a:t>
            </a:r>
            <a:r>
              <a:rPr lang="en-US" sz="2000" dirty="0"/>
              <a:t>.</a:t>
            </a:r>
            <a:br>
              <a:rPr lang="en-US" sz="2000" dirty="0"/>
            </a:br>
            <a:endParaRPr lang="en-US" sz="2000" dirty="0"/>
          </a:p>
          <a:p>
            <a:r>
              <a:rPr lang="en-US" sz="2000" dirty="0"/>
              <a:t>The </a:t>
            </a:r>
            <a:r>
              <a:rPr lang="en-US" sz="2000" b="1" dirty="0"/>
              <a:t>index</a:t>
            </a:r>
            <a:r>
              <a:rPr lang="en-US" sz="2000" dirty="0"/>
              <a:t> of the closest centroid is found and </a:t>
            </a:r>
            <a:r>
              <a:rPr lang="en-US" sz="2000" b="1" dirty="0"/>
              <a:t>passed</a:t>
            </a:r>
            <a:r>
              <a:rPr lang="en-US" sz="2000" dirty="0"/>
              <a:t>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a:t>
            </a:r>
            <a:r>
              <a:rPr lang="en-US" b="1" dirty="0"/>
              <a:t>goal </a:t>
            </a:r>
            <a:r>
              <a:rPr lang="en-US" dirty="0"/>
              <a:t>is to </a:t>
            </a:r>
            <a:r>
              <a:rPr lang="en-US" b="1" dirty="0"/>
              <a:t>accumulate</a:t>
            </a:r>
            <a:r>
              <a:rPr lang="en-US" dirty="0"/>
              <a:t>, per each centroid, all the data points which are closest to it rather than other centroids.</a:t>
            </a:r>
            <a:br>
              <a:rPr lang="en-US" dirty="0"/>
            </a:br>
            <a:endParaRPr lang="en-US" dirty="0"/>
          </a:p>
          <a:p>
            <a:r>
              <a:rPr lang="en-US" dirty="0"/>
              <a:t>By the index received from the second component, we </a:t>
            </a:r>
            <a:r>
              <a:rPr lang="en-US" b="1" dirty="0"/>
              <a:t>determine</a:t>
            </a:r>
            <a:r>
              <a:rPr lang="en-US" dirty="0"/>
              <a:t> which centroid’s, the input point is </a:t>
            </a:r>
            <a:r>
              <a:rPr lang="en-US" b="1" dirty="0"/>
              <a:t>closest</a:t>
            </a:r>
            <a:r>
              <a:rPr lang="en-US" dirty="0"/>
              <a:t> to.</a:t>
            </a:r>
            <a:br>
              <a:rPr lang="en-US" dirty="0"/>
            </a:br>
            <a:endParaRPr lang="en-US" dirty="0"/>
          </a:p>
          <a:p>
            <a:r>
              <a:rPr lang="en-US" dirty="0"/>
              <a:t>The input point </a:t>
            </a:r>
            <a:r>
              <a:rPr lang="en-US" b="1" dirty="0"/>
              <a:t>added to </a:t>
            </a:r>
            <a:r>
              <a:rPr lang="en-US" dirty="0"/>
              <a:t>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625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a:t>
            </a:r>
            <a:r>
              <a:rPr lang="en-US" sz="2000" b="1" dirty="0"/>
              <a:t>unwanted</a:t>
            </a:r>
            <a:r>
              <a:rPr lang="en-US" sz="2000" dirty="0"/>
              <a:t> </a:t>
            </a:r>
            <a:r>
              <a:rPr lang="en-US" sz="2000" b="1" dirty="0"/>
              <a:t>characteristics</a:t>
            </a:r>
            <a:r>
              <a:rPr lang="en-US" sz="2000" dirty="0"/>
              <a:t>, such as time-demanding, high complexity.</a:t>
            </a:r>
            <a:br>
              <a:rPr lang="en-US" sz="2000" dirty="0"/>
            </a:br>
            <a:endParaRPr lang="en-US" sz="2000" dirty="0"/>
          </a:p>
          <a:p>
            <a:r>
              <a:rPr lang="en-US" sz="2000" dirty="0"/>
              <a:t>The proposed architecture </a:t>
            </a:r>
            <a:r>
              <a:rPr lang="en-US" sz="2000" b="1" dirty="0"/>
              <a:t>works</a:t>
            </a:r>
            <a:r>
              <a:rPr lang="en-US" sz="2000" dirty="0"/>
              <a:t> </a:t>
            </a:r>
            <a:r>
              <a:rPr lang="en-US" sz="2000" b="1" dirty="0"/>
              <a:t>with</a:t>
            </a:r>
            <a:r>
              <a:rPr lang="en-US" sz="2000" dirty="0"/>
              <a:t>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b="1" dirty="0"/>
              <a:t>Convert</a:t>
            </a:r>
            <a:r>
              <a:rPr lang="en-US" sz="2000" dirty="0"/>
              <a:t> the fixed-point number to an </a:t>
            </a:r>
            <a:r>
              <a:rPr lang="en-US" sz="2000" b="1" dirty="0"/>
              <a:t>integer</a:t>
            </a:r>
            <a:r>
              <a:rPr lang="en-US" sz="2000" dirty="0"/>
              <a:t> by shifting all fractional bits left.</a:t>
            </a:r>
          </a:p>
          <a:p>
            <a:pPr lvl="1"/>
            <a:r>
              <a:rPr lang="en-US" sz="2000" b="1" dirty="0"/>
              <a:t>Dividing</a:t>
            </a:r>
            <a:r>
              <a:rPr lang="en-US" sz="2000" dirty="0"/>
              <a:t> the converted number using an integer divider.</a:t>
            </a:r>
          </a:p>
          <a:p>
            <a:pPr lvl="1"/>
            <a:r>
              <a:rPr lang="en-US" sz="2000" b="1" dirty="0"/>
              <a:t>Shifting</a:t>
            </a:r>
            <a:r>
              <a:rPr lang="en-US" sz="2000" dirty="0"/>
              <a:t>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is </a:t>
            </a:r>
            <a:r>
              <a:rPr lang="en-US" sz="2000" b="1" dirty="0"/>
              <a:t>responsible</a:t>
            </a:r>
            <a:r>
              <a:rPr lang="en-US" sz="2000" dirty="0"/>
              <a:t> for the centroids update step of the algorithm.</a:t>
            </a:r>
            <a:br>
              <a:rPr lang="en-US" sz="2000" dirty="0"/>
            </a:br>
            <a:endParaRPr lang="en-US" sz="2000" dirty="0"/>
          </a:p>
          <a:p>
            <a:r>
              <a:rPr lang="en-US" sz="2000" dirty="0"/>
              <a:t>It does so by </a:t>
            </a:r>
            <a:r>
              <a:rPr lang="en-US" sz="2000" b="1" dirty="0"/>
              <a:t>dividing</a:t>
            </a:r>
            <a:r>
              <a:rPr lang="en-US" sz="2000" dirty="0"/>
              <a:t>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a:t>
            </a:r>
            <a:r>
              <a:rPr lang="en-US" sz="2000" b="1" dirty="0"/>
              <a:t>responsible</a:t>
            </a:r>
            <a:r>
              <a:rPr lang="en-US" sz="2000" dirty="0"/>
              <a:t> for the convergence check step of the algorithm.</a:t>
            </a:r>
            <a:br>
              <a:rPr lang="en-US" sz="2000" dirty="0"/>
            </a:br>
            <a:endParaRPr lang="en-US" sz="2000"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b="1" dirty="0"/>
                  <a:t>Three clock </a:t>
                </a:r>
                <a:r>
                  <a:rPr lang="en-US" sz="2000" dirty="0"/>
                  <a:t>cycles are needed to </a:t>
                </a:r>
                <a:r>
                  <a:rPr lang="en-US" sz="2000" b="1" dirty="0"/>
                  <a:t>fill </a:t>
                </a:r>
                <a:r>
                  <a:rPr lang="en-US" sz="2000" dirty="0"/>
                  <a:t>this module pipeline.</a:t>
                </a:r>
              </a:p>
              <a:p>
                <a:r>
                  <a:rPr lang="en-US" sz="2000" dirty="0"/>
                  <a:t>After the pipeline is filled, every clock cycle a new point is classified.</a:t>
                </a:r>
              </a:p>
              <a:p>
                <a:r>
                  <a:rPr lang="en-US" sz="2000" dirty="0"/>
                  <a:t>So the </a:t>
                </a:r>
                <a:r>
                  <a:rPr lang="en-US" sz="2000" b="1" dirty="0"/>
                  <a:t>throughput</a:t>
                </a:r>
                <a:r>
                  <a:rPr lang="en-US" sz="2000" dirty="0"/>
                  <a:t>  is of </a:t>
                </a:r>
                <a:r>
                  <a:rPr lang="en-US" sz="2000" b="1" dirty="0"/>
                  <a:t>one new point classification per cycle</a:t>
                </a:r>
                <a:r>
                  <a:rPr lang="en-US" sz="2000" dirty="0"/>
                  <a:t>. </a:t>
                </a:r>
              </a:p>
              <a:p>
                <a:r>
                  <a:rPr lang="en-US" sz="2000" dirty="0"/>
                  <a:t>The bandwidth therefore can be calculated as the point size in Bytes per clock cycle.</a:t>
                </a:r>
              </a:p>
              <a:p>
                <a:r>
                  <a:rPr lang="en-US" sz="2000" dirty="0"/>
                  <a:t>For example, if the used clock has a 100 </a:t>
                </a:r>
                <a:r>
                  <a:rPr lang="en-US" sz="2000" dirty="0" err="1"/>
                  <a:t>Mhz</a:t>
                </a:r>
                <a:r>
                  <a:rPr lang="en-US" sz="2000" dirty="0"/>
                  <a:t> frequency, the block’s bandwidth is as described below:</a:t>
                </a:r>
              </a:p>
              <a:p>
                <a:pPr marL="0" indent="0">
                  <a:buNone/>
                </a:pPr>
                <a:r>
                  <a:rPr lang="en-US" sz="2000" dirty="0"/>
                  <a:t>	</a:t>
                </a:r>
                <a14:m>
                  <m:oMath xmlns:m="http://schemas.openxmlformats.org/officeDocument/2006/math">
                    <m:r>
                      <a:rPr lang="en-US" sz="2000" i="1">
                        <a:latin typeface="Cambria Math" panose="02040503050406030204" pitchFamily="18" charset="0"/>
                      </a:rPr>
                      <m:t>𝑏𝑎𝑛𝑑𝑤𝑖𝑑𝑡</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𝑝𝑖𝑝𝑒</m:t>
                        </m:r>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91</m:t>
                        </m:r>
                        <m:r>
                          <a:rPr lang="en-US" sz="2000" i="1">
                            <a:latin typeface="Cambria Math" panose="02040503050406030204" pitchFamily="18" charset="0"/>
                          </a:rPr>
                          <m:t>𝑏𝑖𝑡𝑠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11</m:t>
                        </m:r>
                        <m:r>
                          <a:rPr lang="en-US" sz="2000" i="1">
                            <a:latin typeface="Cambria Math" panose="02040503050406030204" pitchFamily="18" charset="0"/>
                          </a:rPr>
                          <m:t>.</m:t>
                        </m:r>
                        <m:r>
                          <a:rPr lang="en-US" sz="2000" i="1">
                            <a:latin typeface="Cambria Math" panose="02040503050406030204" pitchFamily="18" charset="0"/>
                          </a:rPr>
                          <m:t>375</m:t>
                        </m:r>
                        <m:r>
                          <a:rPr lang="en-US" sz="2000" i="1">
                            <a:latin typeface="Cambria Math" panose="02040503050406030204" pitchFamily="18" charset="0"/>
                          </a:rPr>
                          <m:t> </m:t>
                        </m:r>
                        <m:r>
                          <a:rPr lang="en-US" sz="2000" i="1">
                            <a:latin typeface="Cambria Math" panose="02040503050406030204" pitchFamily="18" charset="0"/>
                          </a:rPr>
                          <m:t>𝐵𝑦𝑡𝑒𝑠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275</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𝑀𝐵</m:t>
                            </m:r>
                          </m:num>
                          <m:den>
                            <m:r>
                              <a:rPr lang="en-US" sz="2000" i="1">
                                <a:latin typeface="Cambria Math" panose="02040503050406030204" pitchFamily="18" charset="0"/>
                              </a:rPr>
                              <m:t>𝑠𝑒𝑐</m:t>
                            </m:r>
                          </m:den>
                        </m:f>
                      </m:e>
                    </m:d>
                    <m:r>
                      <a:rPr lang="en-US" sz="2000" i="1">
                        <a:latin typeface="Cambria Math" panose="02040503050406030204" pitchFamily="18" charset="0"/>
                      </a:rPr>
                      <m:t>  </m:t>
                    </m:r>
                  </m:oMath>
                </a14:m>
                <a:endParaRPr lang="en-US" sz="2000" dirty="0"/>
              </a:p>
              <a:p>
                <a:pPr marL="0" indent="0">
                  <a:buNone/>
                </a:pPr>
                <a:r>
                  <a:rPr lang="en-US" sz="2000" dirty="0"/>
                  <a:t> </a:t>
                </a:r>
              </a:p>
              <a:p>
                <a:endParaRPr lang="en-US" sz="2000" dirty="0"/>
              </a:p>
            </p:txBody>
          </p:sp>
        </mc:Choice>
        <mc:Fallback xmlns="">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 Throughput</a:t>
            </a:r>
          </a:p>
        </p:txBody>
      </p:sp>
    </p:spTree>
    <p:extLst>
      <p:ext uri="{BB962C8B-B14F-4D97-AF65-F5344CB8AC3E}">
        <p14:creationId xmlns:p14="http://schemas.microsoft.com/office/powerpoint/2010/main" val="17614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a:xfrm>
            <a:off x="810498" y="273508"/>
            <a:ext cx="10515600" cy="1325563"/>
          </a:xfrm>
        </p:spPr>
        <p:txBody>
          <a:bodyPr/>
          <a:lstStyle/>
          <a:p>
            <a:r>
              <a:rPr lang="en-US" dirty="0"/>
              <a:t>First Pipeline Latency</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8211" y="1737714"/>
            <a:ext cx="8680173" cy="3382571"/>
          </a:xfrm>
          <a:prstGeom prst="rect">
            <a:avLst/>
          </a:prstGeom>
          <a:noFill/>
          <a:ln>
            <a:noFill/>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736071" y="5438317"/>
                <a:ext cx="10719857"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endParaRPr lang="en-US" dirty="0"/>
              </a:p>
              <a:p>
                <a:pPr marL="0" indent="0">
                  <a:buFont typeface="Arial" panose="020B0604020202020204" pitchFamily="34" charset="0"/>
                  <a:buNone/>
                </a:pPr>
                <a:endParaRPr lang="en-US" dirty="0"/>
              </a:p>
            </p:txBody>
          </p:sp>
        </mc:Choice>
        <mc:Fallback xmlns="">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736071" y="5438317"/>
                <a:ext cx="10719857" cy="11461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Requires </a:t>
                </a:r>
                <a:r>
                  <a:rPr lang="en-US" sz="2000" b="1" dirty="0"/>
                  <a:t>one clock </a:t>
                </a:r>
                <a:r>
                  <a:rPr lang="en-US" sz="2000" dirty="0"/>
                  <a:t>cycle to be </a:t>
                </a:r>
                <a:r>
                  <a:rPr lang="en-US" sz="2000" b="1" dirty="0"/>
                  <a:t>filled</a:t>
                </a:r>
              </a:p>
              <a:p>
                <a:r>
                  <a:rPr lang="en-US" sz="2000" dirty="0"/>
                  <a:t>Each clock cycle a new centroid is calculated </a:t>
                </a:r>
              </a:p>
              <a:p>
                <a:r>
                  <a:rPr lang="en-US" sz="2000" dirty="0"/>
                  <a:t>Previous cycle calculated centroid is checked for convergency</a:t>
                </a:r>
              </a:p>
              <a:p>
                <a:r>
                  <a:rPr lang="en-US" sz="2000" b="1" dirty="0"/>
                  <a:t>Throughput</a:t>
                </a:r>
                <a:r>
                  <a:rPr lang="en-US" sz="2000" dirty="0"/>
                  <a:t> of </a:t>
                </a:r>
                <a:r>
                  <a:rPr lang="en-US" sz="2000" b="1" dirty="0"/>
                  <a:t>one</a:t>
                </a:r>
                <a:r>
                  <a:rPr lang="en-US" sz="2000" dirty="0"/>
                  <a:t> new </a:t>
                </a:r>
                <a:r>
                  <a:rPr lang="en-US" sz="2000" b="1" dirty="0"/>
                  <a:t>centroid</a:t>
                </a:r>
                <a:r>
                  <a:rPr lang="en-US" sz="2000" dirty="0"/>
                  <a:t> calculation and convergence check per cycle</a:t>
                </a:r>
              </a:p>
              <a:p>
                <a:r>
                  <a:rPr lang="en-US" sz="2000" dirty="0"/>
                  <a:t>The bandwidth therefore can be calculated as the centroid size in Bytes per clock cycle</a:t>
                </a:r>
              </a:p>
              <a:p>
                <a:r>
                  <a:rPr lang="en-US" sz="2000" dirty="0"/>
                  <a:t>For example, if the used clock has a 100 </a:t>
                </a:r>
                <a:r>
                  <a:rPr lang="en-US" sz="2000" dirty="0" err="1"/>
                  <a:t>Mhz</a:t>
                </a:r>
                <a:r>
                  <a:rPr lang="en-US" sz="2000" dirty="0"/>
                  <a:t> frequency, the block’s bandwidth is as described below</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𝑏𝑎𝑛𝑑𝑤𝑖𝑑𝑡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91</m:t>
                          </m:r>
                          <m:r>
                            <a:rPr lang="en-US" i="1">
                              <a:latin typeface="Cambria Math" panose="02040503050406030204" pitchFamily="18" charset="0"/>
                            </a:rPr>
                            <m:t>𝑏𝑖𝑡𝑠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11</m:t>
                          </m:r>
                          <m:r>
                            <a:rPr lang="en-US" i="1">
                              <a:latin typeface="Cambria Math" panose="02040503050406030204" pitchFamily="18" charset="0"/>
                            </a:rPr>
                            <m:t>.</m:t>
                          </m:r>
                          <m:r>
                            <a:rPr lang="en-US" i="1">
                              <a:latin typeface="Cambria Math" panose="02040503050406030204" pitchFamily="18" charset="0"/>
                            </a:rPr>
                            <m:t>375</m:t>
                          </m:r>
                          <m:r>
                            <a:rPr lang="en-US" i="1">
                              <a:latin typeface="Cambria Math" panose="02040503050406030204" pitchFamily="18" charset="0"/>
                            </a:rPr>
                            <m:t> </m:t>
                          </m:r>
                          <m:r>
                            <a:rPr lang="en-US" i="1">
                              <a:latin typeface="Cambria Math" panose="02040503050406030204" pitchFamily="18" charset="0"/>
                            </a:rPr>
                            <m:t>𝐵𝑦𝑡𝑒𝑠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275</m:t>
                      </m:r>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𝑀𝐵</m:t>
                              </m:r>
                            </m:num>
                            <m:den>
                              <m:r>
                                <a:rPr lang="en-US" i="1">
                                  <a:latin typeface="Cambria Math" panose="02040503050406030204" pitchFamily="18" charset="0"/>
                                </a:rPr>
                                <m:t>𝑠𝑒𝑐</m:t>
                              </m:r>
                            </m:den>
                          </m:f>
                        </m:e>
                      </m:d>
                      <m:r>
                        <a:rPr lang="en-US" i="1">
                          <a:latin typeface="Cambria Math" panose="02040503050406030204" pitchFamily="18" charset="0"/>
                        </a:rPr>
                        <m:t>  </m:t>
                      </m:r>
                    </m:oMath>
                  </m:oMathPara>
                </a14:m>
                <a:endParaRPr lang="en-US" dirty="0"/>
              </a:p>
              <a:p>
                <a:pPr marL="0" indent="0">
                  <a:buNone/>
                </a:pPr>
                <a:endParaRPr lang="en-US" dirty="0"/>
              </a:p>
            </p:txBody>
          </p:sp>
        </mc:Choice>
        <mc:Fallback xmlns="">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3"/>
                <a:stretch>
                  <a:fillRect l="-522" t="-14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a:t>
            </a:r>
            <a:r>
              <a:rPr lang="en-US" sz="4000" dirty="0"/>
              <a:t>Throughput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3"/>
          <a:stretch>
            <a:fillRect/>
          </a:stretch>
        </p:blipFill>
        <p:spPr>
          <a:xfrm>
            <a:off x="1369845" y="2196933"/>
            <a:ext cx="9757110" cy="3024497"/>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Latency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932DEF6-A245-4B42-A8F2-2583F59DEC7B}"/>
                  </a:ext>
                </a:extLst>
              </p:cNvPr>
              <p:cNvSpPr/>
              <p:nvPr/>
            </p:nvSpPr>
            <p:spPr>
              <a:xfrm>
                <a:off x="394710" y="5651312"/>
                <a:ext cx="11548533" cy="9210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𝑙𝑎𝑡𝑒𝑛𝑐</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𝑝𝑖𝑝𝑒</m:t>
                          </m:r>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𝑛𝑢𝑚𝑏𝑒𝑟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𝑐𝑒𝑛𝑡𝑟𝑜𝑖𝑑𝑠</m:t>
                          </m:r>
                        </m:e>
                      </m:d>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10</m:t>
                      </m:r>
                      <m:r>
                        <a:rPr lang="en-US" sz="2400" i="1">
                          <a:latin typeface="Cambria Math" panose="02040503050406030204" pitchFamily="18" charset="0"/>
                        </a:rPr>
                        <m:t> [</m:t>
                      </m:r>
                      <m:r>
                        <a:rPr lang="en-US" sz="2400" i="1">
                          <a:latin typeface="Cambria Math" panose="02040503050406030204" pitchFamily="18" charset="0"/>
                        </a:rPr>
                        <m:t>𝑐𝑙𝑜𝑐𝑘</m:t>
                      </m:r>
                      <m:r>
                        <a:rPr lang="en-US" sz="2400" i="1">
                          <a:latin typeface="Cambria Math" panose="02040503050406030204" pitchFamily="18" charset="0"/>
                        </a:rPr>
                        <m:t> </m:t>
                      </m:r>
                      <m:r>
                        <a:rPr lang="en-US" sz="2400" i="1">
                          <a:latin typeface="Cambria Math" panose="02040503050406030204" pitchFamily="18" charset="0"/>
                        </a:rPr>
                        <m:t>𝑐𝑦𝑐𝑙𝑒𝑠</m:t>
                      </m:r>
                      <m:r>
                        <a:rPr lang="en-US" sz="2400" i="1">
                          <a:latin typeface="Cambria Math" panose="02040503050406030204" pitchFamily="18" charset="0"/>
                        </a:rPr>
                        <m:t>]</m:t>
                      </m:r>
                    </m:oMath>
                  </m:oMathPara>
                </a14:m>
                <a:endParaRPr lang="en-US" sz="2400" dirty="0"/>
              </a:p>
              <a:p>
                <a:endParaRPr lang="en-US" sz="2800" i="1" dirty="0"/>
              </a:p>
            </p:txBody>
          </p:sp>
        </mc:Choice>
        <mc:Fallback xmlns="">
          <p:sp>
            <p:nvSpPr>
              <p:cNvPr id="2" name="Rectangle 1">
                <a:extLst>
                  <a:ext uri="{FF2B5EF4-FFF2-40B4-BE49-F238E27FC236}">
                    <a16:creationId xmlns:a16="http://schemas.microsoft.com/office/drawing/2014/main" id="{4932DEF6-A245-4B42-A8F2-2583F59DEC7B}"/>
                  </a:ext>
                </a:extLst>
              </p:cNvPr>
              <p:cNvSpPr>
                <a:spLocks noRot="1" noChangeAspect="1" noMove="1" noResize="1" noEditPoints="1" noAdjustHandles="1" noChangeArrowheads="1" noChangeShapeType="1" noTextEdit="1"/>
              </p:cNvSpPr>
              <p:nvPr/>
            </p:nvSpPr>
            <p:spPr>
              <a:xfrm>
                <a:off x="394710" y="5651312"/>
                <a:ext cx="11548533" cy="92108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i="1">
                          <a:latin typeface="Cambria Math" panose="02040503050406030204" pitchFamily="18" charset="0"/>
                        </a:rPr>
                        <m:t>=</m:t>
                      </m:r>
                      <m:r>
                        <a:rPr lang="en-US" i="1">
                          <a:latin typeface="Cambria Math" panose="02040503050406030204" pitchFamily="18" charset="0"/>
                        </a:rPr>
                        <m:t>𝑙𝑎𝑛𝑡𝑒𝑛𝑐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10</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e>
                      </m:d>
                      <m:r>
                        <a:rPr lang="en-US" i="1">
                          <a:latin typeface="Cambria Math" panose="02040503050406030204" pitchFamily="18" charset="0"/>
                        </a:rPr>
                        <m:t>=</m:t>
                      </m:r>
                      <m:r>
                        <a:rPr lang="en-US" i="1">
                          <a:latin typeface="Cambria Math" panose="02040503050406030204" pitchFamily="18" charset="0"/>
                        </a:rPr>
                        <m:t>16</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7500" lnSpcReduction="20000"/>
          </a:bodyPr>
          <a:lstStyle/>
          <a:p>
            <a:r>
              <a:rPr lang="en-US" dirty="0"/>
              <a:t>The main parts of the IP functionality were: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spTree>
    <p:extLst>
      <p:ext uri="{BB962C8B-B14F-4D97-AF65-F5344CB8AC3E}">
        <p14:creationId xmlns:p14="http://schemas.microsoft.com/office/powerpoint/2010/main" val="123009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a:t>
            </a:r>
            <a:r>
              <a:rPr lang="he-IL" sz="2200" dirty="0"/>
              <a:t>"</a:t>
            </a:r>
            <a:r>
              <a:rPr lang="en-US" sz="2200" dirty="0"/>
              <a:t>Sanity check</a:t>
            </a:r>
            <a:r>
              <a:rPr lang="he-IL" sz="2200" dirty="0"/>
              <a:t>"</a:t>
            </a:r>
            <a:r>
              <a:rPr lang="en-US" sz="2200" dirty="0"/>
              <a:t> test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clock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for the </a:t>
            </a:r>
            <a:r>
              <a:rPr lang="he-IL" sz="2200" dirty="0"/>
              <a:t>"</a:t>
            </a:r>
            <a:r>
              <a:rPr lang="en-US" sz="2200" dirty="0"/>
              <a:t>Sanity check</a:t>
            </a:r>
            <a:r>
              <a:rPr lang="he-IL" sz="2200" dirty="0"/>
              <a:t>"</a:t>
            </a:r>
            <a:r>
              <a:rPr lang="en-US" sz="2200" dirty="0"/>
              <a:t> test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b="1" dirty="0"/>
              <a:t>Large dividers </a:t>
            </a:r>
            <a:r>
              <a:rPr lang="en-US" sz="2200" dirty="0"/>
              <a:t>negatively affect total area and critical path.</a:t>
            </a:r>
          </a:p>
          <a:p>
            <a:pPr lvl="1"/>
            <a:r>
              <a:rPr lang="en-US" sz="2200" dirty="0"/>
              <a:t>Handle division with </a:t>
            </a:r>
            <a:r>
              <a:rPr lang="en-US" sz="2200" b="1" dirty="0"/>
              <a:t>smaller dividers </a:t>
            </a:r>
            <a:r>
              <a:rPr lang="en-US" sz="2200" dirty="0"/>
              <a:t>might improve both characteristics, at the cost of the calculation accuracy.</a:t>
            </a:r>
            <a:br>
              <a:rPr lang="en-US" sz="2200" dirty="0"/>
            </a:br>
            <a:endParaRPr lang="en-US" sz="2200" dirty="0"/>
          </a:p>
          <a:p>
            <a:r>
              <a:rPr lang="en-US" sz="2200" dirty="0"/>
              <a:t>In our design, the </a:t>
            </a:r>
            <a:r>
              <a:rPr lang="en-US" sz="2200" b="1" dirty="0"/>
              <a:t>number of clusters </a:t>
            </a:r>
            <a:r>
              <a:rPr lang="en-US" sz="2200" dirty="0"/>
              <a:t>was predetermined.</a:t>
            </a:r>
          </a:p>
          <a:p>
            <a:pPr lvl="1"/>
            <a:r>
              <a:rPr lang="en-US" sz="2200" dirty="0"/>
              <a:t>A modification of the code could be changed to allow a </a:t>
            </a:r>
            <a:r>
              <a:rPr lang="en-US" sz="2200" b="1" dirty="0"/>
              <a:t>parametrical amount </a:t>
            </a:r>
            <a:r>
              <a:rPr lang="en-US" sz="2200" dirty="0"/>
              <a:t>of centroids.</a:t>
            </a:r>
            <a:br>
              <a:rPr lang="en-US" sz="2200" dirty="0"/>
            </a:br>
            <a:endParaRPr lang="en-US" sz="2200" dirty="0"/>
          </a:p>
          <a:p>
            <a:r>
              <a:rPr lang="en-US" sz="2200" dirty="0"/>
              <a:t>In our design, the input data </a:t>
            </a:r>
            <a:r>
              <a:rPr lang="en-US" sz="2200" b="1" dirty="0"/>
              <a:t>size</a:t>
            </a:r>
            <a:r>
              <a:rPr lang="en-US" sz="2200" dirty="0"/>
              <a:t> and </a:t>
            </a:r>
            <a:r>
              <a:rPr lang="en-US" sz="2200" b="1" dirty="0"/>
              <a:t>dimensions</a:t>
            </a:r>
            <a:r>
              <a:rPr lang="en-US" sz="2200" dirty="0"/>
              <a:t> were predetermined.</a:t>
            </a:r>
          </a:p>
          <a:p>
            <a:pPr lvl="1"/>
            <a:r>
              <a:rPr lang="en-US" sz="2200" dirty="0"/>
              <a:t>The code can be changed to allow the user to choose the input data size and dimensions </a:t>
            </a:r>
            <a:r>
              <a:rPr lang="en-US" sz="2200" b="1" dirty="0"/>
              <a:t>parametrically</a:t>
            </a:r>
            <a:r>
              <a:rPr lang="en-US" sz="2200" dirty="0"/>
              <a:t>.</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a:t>
            </a:r>
            <a:r>
              <a:rPr lang="en-US" sz="2200" b="1" dirty="0"/>
              <a:t>feature</a:t>
            </a:r>
            <a:r>
              <a:rPr lang="en-US" sz="2200" dirty="0"/>
              <a:t> could be added to the design.</a:t>
            </a:r>
          </a:p>
          <a:p>
            <a:pPr lvl="1"/>
            <a:r>
              <a:rPr lang="en-US" sz="2200" dirty="0"/>
              <a:t>To handle </a:t>
            </a:r>
            <a:r>
              <a:rPr lang="en-US" sz="2200" b="1" dirty="0"/>
              <a:t>convergence issues</a:t>
            </a:r>
            <a:r>
              <a:rPr lang="en-US" sz="2200" dirty="0"/>
              <a:t>, a future register could be added enabling to set a maximum number of iterations.</a:t>
            </a:r>
            <a:br>
              <a:rPr lang="en-US" sz="2200" dirty="0"/>
            </a:br>
            <a:endParaRPr lang="en-US" sz="2200" dirty="0"/>
          </a:p>
          <a:p>
            <a:r>
              <a:rPr lang="en-US" sz="2200" dirty="0"/>
              <a:t>The chosen architecture consist of </a:t>
            </a:r>
            <a:r>
              <a:rPr lang="en-US" sz="2200" b="1" dirty="0"/>
              <a:t>data dependent pipelines </a:t>
            </a:r>
            <a:r>
              <a:rPr lang="en-US" sz="2200" dirty="0"/>
              <a:t>which run in series, therefore, the clock domain could be </a:t>
            </a:r>
            <a:r>
              <a:rPr lang="en-US" sz="2200" b="1" dirty="0"/>
              <a:t>split</a:t>
            </a:r>
            <a:r>
              <a:rPr lang="en-US" sz="2200" dirty="0"/>
              <a:t> for sub-domains:</a:t>
            </a:r>
          </a:p>
          <a:p>
            <a:pPr lvl="1"/>
            <a:r>
              <a:rPr lang="en-US" sz="1800" dirty="0"/>
              <a:t>Split the clock domain for the </a:t>
            </a:r>
            <a:r>
              <a:rPr lang="en-US" sz="1800" b="1" dirty="0"/>
              <a:t>two pipelines </a:t>
            </a:r>
            <a:r>
              <a:rPr lang="en-US" sz="1800" dirty="0"/>
              <a:t>at K means core.</a:t>
            </a:r>
          </a:p>
          <a:p>
            <a:pPr lvl="1"/>
            <a:r>
              <a:rPr lang="en-US" sz="1800" dirty="0"/>
              <a:t>Split clock domain at the Register File, allowing the APB </a:t>
            </a:r>
            <a:r>
              <a:rPr lang="en-US" sz="1800" b="1" dirty="0"/>
              <a:t>communications</a:t>
            </a:r>
            <a:r>
              <a:rPr lang="en-US" sz="1800" dirty="0"/>
              <a:t> to be </a:t>
            </a:r>
            <a:r>
              <a:rPr lang="en-US" sz="1800" b="1" dirty="0"/>
              <a:t>separated</a:t>
            </a:r>
            <a:r>
              <a:rPr lang="en-US" sz="1800" dirty="0"/>
              <a:t>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highlight>
                <a:srgbClr val="FFFF00"/>
              </a:highlight>
            </a:endParaRPr>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t>
            </a:r>
            <a:r>
              <a:rPr lang="en-US" sz="2000" b="1" dirty="0"/>
              <a:t>algorithm</a:t>
            </a:r>
            <a:r>
              <a:rPr lang="en-US" sz="2000" dirty="0"/>
              <a:t> although simple, could take </a:t>
            </a:r>
            <a:r>
              <a:rPr lang="en-US" sz="2000" b="1" dirty="0"/>
              <a:t>significant</a:t>
            </a:r>
            <a:r>
              <a:rPr lang="en-US" sz="2000" dirty="0"/>
              <a:t> amount of iterations to converge.</a:t>
            </a:r>
          </a:p>
          <a:p>
            <a:r>
              <a:rPr lang="en-US" sz="2000" dirty="0"/>
              <a:t>For large data sets, </a:t>
            </a:r>
            <a:r>
              <a:rPr lang="en-US" sz="2000" b="1" dirty="0"/>
              <a:t>running</a:t>
            </a:r>
            <a:r>
              <a:rPr lang="en-US" sz="2000" dirty="0"/>
              <a:t> the algorithm in software level (for example in </a:t>
            </a:r>
            <a:r>
              <a:rPr lang="en-US" sz="2000" dirty="0" err="1"/>
              <a:t>Matlab</a:t>
            </a:r>
            <a:r>
              <a:rPr lang="en-US" sz="2000" dirty="0"/>
              <a:t>) could result in large latency and consume a lot of </a:t>
            </a:r>
            <a:r>
              <a:rPr lang="en-US" sz="2000" b="1" dirty="0"/>
              <a:t>resources</a:t>
            </a:r>
            <a:r>
              <a:rPr lang="en-US" sz="2000" dirty="0"/>
              <a:t>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a:t>
            </a:r>
            <a:r>
              <a:rPr lang="en-US" sz="2000" b="1" dirty="0"/>
              <a:t>dedicated</a:t>
            </a:r>
            <a:r>
              <a:rPr lang="en-US" sz="2000" dirty="0"/>
              <a:t> component in hardware level, in order to </a:t>
            </a:r>
            <a:r>
              <a:rPr lang="en-US" sz="2000" b="1" dirty="0"/>
              <a:t>accelerate</a:t>
            </a:r>
            <a:r>
              <a:rPr lang="en-US" sz="2000" dirty="0"/>
              <a:t>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a:t>
            </a:r>
            <a:r>
              <a:rPr lang="en-US" sz="2000" b="1" dirty="0"/>
              <a:t>based</a:t>
            </a:r>
            <a:r>
              <a:rPr lang="en-US" sz="2000" dirty="0"/>
              <a:t> on the following </a:t>
            </a:r>
            <a:r>
              <a:rPr lang="en-US" sz="2000" b="1" dirty="0"/>
              <a:t>paper</a:t>
            </a:r>
            <a:r>
              <a:rPr lang="en-US" sz="2000" dirty="0"/>
              <a:t>:</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normAutofit/>
          </a:bodyPr>
          <a:lstStyle/>
          <a:p>
            <a:r>
              <a:rPr lang="en-US" dirty="0"/>
              <a:t>The Advanced Peripheral Bus (</a:t>
            </a:r>
            <a:r>
              <a:rPr lang="en-US" b="1" dirty="0"/>
              <a:t>APB</a:t>
            </a:r>
            <a:r>
              <a:rPr lang="en-US" dirty="0"/>
              <a:t>) is part of the Advanced Microprocessor Bus Architecture (AMBA) protocol family.</a:t>
            </a:r>
          </a:p>
          <a:p>
            <a:r>
              <a:rPr lang="en-US" dirty="0"/>
              <a:t>Single master multi slave </a:t>
            </a:r>
            <a:r>
              <a:rPr lang="en-US" b="1" dirty="0"/>
              <a:t>protocol</a:t>
            </a:r>
          </a:p>
          <a:p>
            <a:r>
              <a:rPr lang="en-US" dirty="0"/>
              <a:t>Signal </a:t>
            </a:r>
            <a:r>
              <a:rPr lang="en-US" b="1" dirty="0"/>
              <a:t>transactions</a:t>
            </a:r>
            <a:r>
              <a:rPr lang="en-US" dirty="0"/>
              <a:t> are only related to the rising edge of the clock</a:t>
            </a:r>
          </a:p>
          <a:p>
            <a:r>
              <a:rPr lang="en-US" dirty="0"/>
              <a:t>Every transaction takes at least two cycles. </a:t>
            </a:r>
          </a:p>
          <a:p>
            <a:r>
              <a:rPr lang="en-US" dirty="0"/>
              <a:t>It can be </a:t>
            </a:r>
            <a:r>
              <a:rPr lang="en-US" b="1" dirty="0"/>
              <a:t>used</a:t>
            </a:r>
            <a:r>
              <a:rPr lang="en-US" dirty="0"/>
              <a:t> to provide access to the programmable control registers of peripheral devices. </a:t>
            </a:r>
          </a:p>
          <a:p>
            <a:r>
              <a:rPr lang="en-US" dirty="0"/>
              <a:t>APB is a low-cost interface that is </a:t>
            </a:r>
            <a:r>
              <a:rPr lang="en-US" b="1" dirty="0"/>
              <a:t>optimal</a:t>
            </a:r>
            <a:r>
              <a:rPr lang="en-US" dirty="0"/>
              <a:t> </a:t>
            </a:r>
            <a:r>
              <a:rPr lang="en-US" b="1" dirty="0"/>
              <a:t>for</a:t>
            </a:r>
            <a:r>
              <a:rPr lang="en-US" dirty="0"/>
              <a:t> minimal power consumption. </a:t>
            </a:r>
          </a:p>
        </p:txBody>
      </p:sp>
    </p:spTree>
    <p:extLst>
      <p:ext uri="{BB962C8B-B14F-4D97-AF65-F5344CB8AC3E}">
        <p14:creationId xmlns:p14="http://schemas.microsoft.com/office/powerpoint/2010/main" val="13095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2140</TotalTime>
  <Words>4760</Words>
  <Application>Microsoft Office PowerPoint</Application>
  <PresentationFormat>Widescreen</PresentationFormat>
  <Paragraphs>283</Paragraphs>
  <Slides>42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PowerPoint Presentation</vt:lpstr>
      <vt:lpstr>Problem definition</vt:lpstr>
      <vt:lpstr>Introduction to APB Protocol</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PowerPoint Presentation</vt:lpstr>
      <vt:lpstr>Convergence check block</vt:lpstr>
      <vt:lpstr>Performance Analysis</vt:lpstr>
      <vt:lpstr>PowerPoint Presentation</vt:lpstr>
      <vt:lpstr>First Pipeline Latency</vt:lpstr>
      <vt:lpstr>PowerPoint Presentation</vt:lpstr>
      <vt:lpstr>PowerPoint Presentation</vt:lpstr>
      <vt:lpstr>Total Pipeline Latency </vt:lpstr>
      <vt:lpstr>Verification</vt:lpstr>
      <vt:lpstr>Zero order verification</vt:lpstr>
      <vt:lpstr>Zero order verification – test bench</vt:lpstr>
      <vt:lpstr>Zero order verification Results “Sanity Check”</vt:lpstr>
      <vt:lpstr>PowerPoint Presentation</vt:lpstr>
      <vt:lpstr>Synthesis and Results</vt:lpstr>
      <vt:lpstr>Synthesis -  Power and Area</vt:lpstr>
      <vt:lpstr>Layout</vt:lpstr>
      <vt:lpstr>Summary and conclusions</vt:lpstr>
      <vt:lpstr>Summary and conclusions Design Innovations</vt:lpstr>
      <vt:lpstr>Summary and conclusions Achieved Performance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770</cp:revision>
  <dcterms:created xsi:type="dcterms:W3CDTF">2020-06-13T17:19:07Z</dcterms:created>
  <dcterms:modified xsi:type="dcterms:W3CDTF">2020-06-24T17:05:04Z</dcterms:modified>
</cp:coreProperties>
</file>