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92" r:id="rId3"/>
    <p:sldId id="321" r:id="rId4"/>
    <p:sldId id="257" r:id="rId5"/>
    <p:sldId id="260" r:id="rId6"/>
    <p:sldId id="261" r:id="rId7"/>
    <p:sldId id="293" r:id="rId8"/>
    <p:sldId id="306" r:id="rId9"/>
    <p:sldId id="307" r:id="rId10"/>
    <p:sldId id="295" r:id="rId11"/>
    <p:sldId id="309" r:id="rId12"/>
    <p:sldId id="324" r:id="rId13"/>
    <p:sldId id="325" r:id="rId14"/>
    <p:sldId id="270" r:id="rId15"/>
    <p:sldId id="278" r:id="rId16"/>
    <p:sldId id="279" r:id="rId17"/>
    <p:sldId id="280" r:id="rId18"/>
    <p:sldId id="281" r:id="rId19"/>
    <p:sldId id="282" r:id="rId20"/>
    <p:sldId id="284" r:id="rId21"/>
    <p:sldId id="283" r:id="rId22"/>
    <p:sldId id="285" r:id="rId23"/>
    <p:sldId id="328" r:id="rId24"/>
    <p:sldId id="287" r:id="rId25"/>
    <p:sldId id="304" r:id="rId26"/>
    <p:sldId id="288" r:id="rId27"/>
    <p:sldId id="305" r:id="rId28"/>
    <p:sldId id="300" r:id="rId29"/>
    <p:sldId id="302" r:id="rId30"/>
    <p:sldId id="311" r:id="rId31"/>
    <p:sldId id="303" r:id="rId32"/>
    <p:sldId id="312" r:id="rId33"/>
    <p:sldId id="313" r:id="rId34"/>
    <p:sldId id="289" r:id="rId35"/>
    <p:sldId id="314" r:id="rId36"/>
    <p:sldId id="315" r:id="rId37"/>
    <p:sldId id="316" r:id="rId38"/>
    <p:sldId id="317" r:id="rId39"/>
    <p:sldId id="318" r:id="rId40"/>
    <p:sldId id="331" r:id="rId41"/>
    <p:sldId id="31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p:scale>
          <a:sx n="66" d="100"/>
          <a:sy n="66" d="100"/>
        </p:scale>
        <p:origin x="92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כ"ו/סיון/תש"ף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𝑙𝑎𝑡𝑒𝑛𝑐</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𝑛𝑢𝑚𝑏𝑒𝑟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𝑜𝑓</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𝑝𝑜𝑖𝑛𝑡𝑠</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𝑐𝑙𝑜𝑐𝑘</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𝑐𝑦𝑐𝑙𝑒𝑠</m:t>
                      </m:r>
                      <m:r>
                        <a:rPr lang="en-US" sz="1200" i="1" kern="1200">
                          <a:solidFill>
                            <a:schemeClr val="tx1"/>
                          </a:solidFill>
                          <a:effectLst/>
                          <a:latin typeface="Cambria Math" panose="02040503050406030204" pitchFamily="18" charset="0"/>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33</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39</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16</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17</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18</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6/18/2020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6/18/2020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w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Sraiber</a:t>
            </a:r>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a:t>
            </a:r>
            <a:r>
              <a:rPr lang="en-US" b="1" dirty="0"/>
              <a:t> </a:t>
            </a:r>
            <a:r>
              <a:rPr lang="en-US" dirty="0"/>
              <a:t>which </a:t>
            </a:r>
            <a:r>
              <a:rPr lang="en-US" b="1" dirty="0"/>
              <a:t>controls</a:t>
            </a:r>
            <a:r>
              <a:rPr lang="en-US" dirty="0"/>
              <a:t> the core setting </a:t>
            </a:r>
            <a:r>
              <a:rPr lang="en-US" b="1" dirty="0"/>
              <a:t>signals</a:t>
            </a:r>
            <a:r>
              <a:rPr lang="en-US" dirty="0"/>
              <a:t>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a:t>
            </a:r>
            <a:r>
              <a:rPr lang="en-US" sz="2000" dirty="0"/>
              <a:t>for classifying input data points into the cluster.</a:t>
            </a:r>
            <a:br>
              <a:rPr lang="en-US" sz="2000" dirty="0"/>
            </a:br>
            <a:endParaRPr lang="en-US" sz="2000" dirty="0"/>
          </a:p>
          <a:p>
            <a:r>
              <a:rPr lang="en-US" sz="2000" dirty="0"/>
              <a:t>It has a </a:t>
            </a:r>
            <a:r>
              <a:rPr lang="en-US" sz="2000" b="1" dirty="0"/>
              <a:t>throughput</a:t>
            </a:r>
            <a:r>
              <a:rPr lang="en-US" sz="2000" dirty="0"/>
              <a:t> of one data point per cycle and </a:t>
            </a:r>
            <a:r>
              <a:rPr lang="en-US" sz="2000" b="1" dirty="0"/>
              <a:t>latency</a:t>
            </a:r>
            <a:r>
              <a:rPr lang="en-US" sz="2000" dirty="0"/>
              <a:t>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a:t>
            </a:r>
            <a:r>
              <a:rPr lang="en-US" sz="2000" b="1" dirty="0"/>
              <a:t> goal </a:t>
            </a:r>
            <a:r>
              <a:rPr lang="en-US" sz="2000" dirty="0"/>
              <a:t>is to perform distance calculation between input data point with each of the centroids.</a:t>
            </a:r>
            <a:br>
              <a:rPr lang="en-US" sz="2000" dirty="0"/>
            </a:br>
            <a:endParaRPr lang="en-US" sz="2000" dirty="0"/>
          </a:p>
          <a:p>
            <a:r>
              <a:rPr lang="en-US" sz="2000" dirty="0"/>
              <a:t> Distance calculation is </a:t>
            </a:r>
            <a:r>
              <a:rPr lang="en-US" sz="2000" b="1" dirty="0"/>
              <a:t>done</a:t>
            </a:r>
            <a:r>
              <a:rPr lang="en-US" sz="2000" dirty="0"/>
              <a:t> </a:t>
            </a:r>
            <a:r>
              <a:rPr lang="en-US" sz="2000" b="1" dirty="0"/>
              <a:t>by</a:t>
            </a:r>
            <a:r>
              <a:rPr lang="en-US" sz="2000" dirty="0"/>
              <a:t>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a:t>
            </a:r>
            <a:r>
              <a:rPr lang="en-US" sz="2000" dirty="0"/>
              <a:t> is to find the closest centroid to the input point.</a:t>
            </a:r>
            <a:br>
              <a:rPr lang="en-US" sz="2000" dirty="0"/>
            </a:br>
            <a:endParaRPr lang="en-US" sz="2000" dirty="0"/>
          </a:p>
          <a:p>
            <a:r>
              <a:rPr lang="en-US" sz="2000" dirty="0"/>
              <a:t>In this part, all the </a:t>
            </a:r>
            <a:r>
              <a:rPr lang="en-US" sz="2000" b="1" dirty="0"/>
              <a:t>distances</a:t>
            </a:r>
            <a:r>
              <a:rPr lang="en-US" sz="2000" dirty="0"/>
              <a:t> from the first component are </a:t>
            </a:r>
            <a:r>
              <a:rPr lang="en-US" sz="2000" b="1" dirty="0"/>
              <a:t>compared</a:t>
            </a:r>
            <a:r>
              <a:rPr lang="en-US" sz="2000" dirty="0"/>
              <a:t>.</a:t>
            </a:r>
            <a:br>
              <a:rPr lang="en-US" sz="2000" dirty="0"/>
            </a:br>
            <a:endParaRPr lang="en-US" sz="2000" dirty="0"/>
          </a:p>
          <a:p>
            <a:r>
              <a:rPr lang="en-US" sz="2000" dirty="0"/>
              <a:t>The </a:t>
            </a:r>
            <a:r>
              <a:rPr lang="en-US" sz="2000" b="1" dirty="0"/>
              <a:t>index</a:t>
            </a:r>
            <a:r>
              <a:rPr lang="en-US" sz="2000" dirty="0"/>
              <a:t> of the closest centroid is found and </a:t>
            </a:r>
            <a:r>
              <a:rPr lang="en-US" sz="2000" b="1" dirty="0"/>
              <a:t>passed</a:t>
            </a:r>
            <a:r>
              <a:rPr lang="en-US" sz="2000" dirty="0"/>
              <a:t>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a:t>
            </a:r>
            <a:r>
              <a:rPr lang="en-US" dirty="0"/>
              <a:t>is to </a:t>
            </a:r>
            <a:r>
              <a:rPr lang="en-US" b="1" dirty="0"/>
              <a:t>accumulate</a:t>
            </a:r>
            <a:r>
              <a:rPr lang="en-US" dirty="0"/>
              <a:t>, per each centroid, all the data points which are closest to it rather than other centroids.</a:t>
            </a:r>
            <a:br>
              <a:rPr lang="en-US" dirty="0"/>
            </a:br>
            <a:endParaRPr lang="en-US" dirty="0"/>
          </a:p>
          <a:p>
            <a:r>
              <a:rPr lang="en-US" dirty="0"/>
              <a:t>By the index received from the second component, we </a:t>
            </a:r>
            <a:r>
              <a:rPr lang="en-US" b="1" dirty="0"/>
              <a:t>determine</a:t>
            </a:r>
            <a:r>
              <a:rPr lang="en-US" dirty="0"/>
              <a:t> which centroid’s, the input point is </a:t>
            </a:r>
            <a:r>
              <a:rPr lang="en-US" b="1" dirty="0"/>
              <a:t>closest</a:t>
            </a:r>
            <a:r>
              <a:rPr lang="en-US" dirty="0"/>
              <a:t> to.</a:t>
            </a:r>
            <a:br>
              <a:rPr lang="en-US" dirty="0"/>
            </a:br>
            <a:endParaRPr lang="en-US" dirty="0"/>
          </a:p>
          <a:p>
            <a:r>
              <a:rPr lang="en-US" dirty="0"/>
              <a:t>The input point </a:t>
            </a:r>
            <a:r>
              <a:rPr lang="en-US" b="1" dirty="0"/>
              <a:t>added to </a:t>
            </a:r>
            <a:r>
              <a:rPr lang="en-US" dirty="0"/>
              <a:t>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550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Introduction to the paper</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a:t>
            </a:r>
            <a:r>
              <a:rPr lang="en-US" sz="2000" b="1" dirty="0"/>
              <a:t>unwanted</a:t>
            </a:r>
            <a:r>
              <a:rPr lang="en-US" sz="2000" dirty="0"/>
              <a:t> </a:t>
            </a:r>
            <a:r>
              <a:rPr lang="en-US" sz="2000" b="1" dirty="0"/>
              <a:t>characteristics</a:t>
            </a:r>
            <a:r>
              <a:rPr lang="en-US" sz="2000" dirty="0"/>
              <a:t>, such as time-demanding, high complexity.</a:t>
            </a:r>
            <a:br>
              <a:rPr lang="en-US" sz="2000" dirty="0"/>
            </a:br>
            <a:endParaRPr lang="en-US" sz="2000" dirty="0"/>
          </a:p>
          <a:p>
            <a:r>
              <a:rPr lang="en-US" sz="2000" dirty="0"/>
              <a:t>The proposed architecture </a:t>
            </a:r>
            <a:r>
              <a:rPr lang="en-US" sz="2000" b="1" dirty="0"/>
              <a:t>works</a:t>
            </a:r>
            <a:r>
              <a:rPr lang="en-US" sz="2000" dirty="0"/>
              <a:t> </a:t>
            </a:r>
            <a:r>
              <a:rPr lang="en-US" sz="2000" b="1" dirty="0"/>
              <a:t>with</a:t>
            </a:r>
            <a:r>
              <a:rPr lang="en-US" sz="2000" dirty="0"/>
              <a:t>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b="1" dirty="0"/>
              <a:t>Convert</a:t>
            </a:r>
            <a:r>
              <a:rPr lang="en-US" sz="2000" dirty="0"/>
              <a:t> the fixed-point number to an </a:t>
            </a:r>
            <a:r>
              <a:rPr lang="en-US" sz="2000" b="1" dirty="0"/>
              <a:t>integer</a:t>
            </a:r>
            <a:r>
              <a:rPr lang="en-US" sz="2000" dirty="0"/>
              <a:t> by shifting all fractional bits left.</a:t>
            </a:r>
          </a:p>
          <a:p>
            <a:pPr lvl="1"/>
            <a:r>
              <a:rPr lang="en-US" sz="2000" b="1" dirty="0"/>
              <a:t>Dividing</a:t>
            </a:r>
            <a:r>
              <a:rPr lang="en-US" sz="2000" dirty="0"/>
              <a:t> the converted number using an integer divider.</a:t>
            </a:r>
          </a:p>
          <a:p>
            <a:pPr lvl="1"/>
            <a:r>
              <a:rPr lang="en-US" sz="2000" b="1" dirty="0"/>
              <a:t>Shifting</a:t>
            </a:r>
            <a:r>
              <a:rPr lang="en-US" sz="2000" dirty="0"/>
              <a:t>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a:t>
            </a:r>
            <a:r>
              <a:rPr lang="en-US" sz="2000" b="1" dirty="0"/>
              <a:t>responsible</a:t>
            </a:r>
            <a:r>
              <a:rPr lang="en-US" sz="2000" dirty="0"/>
              <a:t> for the centroids update step of the algorithm.</a:t>
            </a:r>
            <a:br>
              <a:rPr lang="en-US" sz="2000" dirty="0"/>
            </a:br>
            <a:endParaRPr lang="en-US" sz="2000" dirty="0"/>
          </a:p>
          <a:p>
            <a:r>
              <a:rPr lang="en-US" sz="2000" dirty="0"/>
              <a:t>It does so by </a:t>
            </a:r>
            <a:r>
              <a:rPr lang="en-US" sz="2000" b="1" dirty="0"/>
              <a:t>dividing</a:t>
            </a:r>
            <a:r>
              <a:rPr lang="en-US" sz="2000" dirty="0"/>
              <a:t>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a:t>
            </a:r>
            <a:r>
              <a:rPr lang="en-US" sz="2000" dirty="0"/>
              <a:t>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endParaRPr lang="en-US" dirty="0"/>
              </a:p>
              <a:p>
                <a:pPr marL="0" indent="0">
                  <a:buFont typeface="Arial" panose="020B0604020202020204" pitchFamily="34" charset="0"/>
                  <a:buNone/>
                </a:pPr>
                <a:endParaRPr lang="en-US" dirty="0"/>
              </a:p>
            </p:txBody>
          </p:sp>
        </mc:Choice>
        <mc:Fallback xmlns="">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dirty="0"/>
                  <a:t>Three clock cycles are needed to fill this module pipeline.</a:t>
                </a:r>
              </a:p>
              <a:p>
                <a:r>
                  <a:rPr lang="en-US" sz="2000" dirty="0"/>
                  <a:t>After the pipeline is filled, every clock cycle a new point is classified.</a:t>
                </a:r>
              </a:p>
              <a:p>
                <a:r>
                  <a:rPr lang="en-US" sz="2000" dirty="0"/>
                  <a:t>So the throughput  is of one new point classification per cycle.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xmlns="">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10205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𝑙𝑎𝑡𝑒𝑛𝑐</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𝑝𝑖𝑝𝑒</m:t>
                          </m:r>
                          <m:r>
                            <a:rPr lang="en-US" sz="2800" i="1">
                              <a:latin typeface="Cambria Math" panose="02040503050406030204" pitchFamily="18" charset="0"/>
                            </a:rPr>
                            <m:t>2</m:t>
                          </m:r>
                        </m:sub>
                      </m:sSub>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m:t>
                          </m:r>
                          <m:r>
                            <a:rPr lang="en-US" sz="2800" i="1">
                              <a:latin typeface="Cambria Math" panose="02040503050406030204" pitchFamily="18" charset="0"/>
                            </a:rPr>
                            <m:t>𝑐𝑒𝑛𝑡𝑟𝑜𝑖𝑑</m:t>
                          </m:r>
                        </m:e>
                      </m:d>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2</m:t>
                          </m:r>
                          <m:r>
                            <a:rPr lang="en-US" sz="2800" i="1">
                              <a:latin typeface="Cambria Math" panose="02040503050406030204" pitchFamily="18" charset="0"/>
                            </a:rPr>
                            <m:t>+</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1</m:t>
                      </m:r>
                    </m:oMath>
                  </m:oMathPara>
                </a14:m>
                <a:endParaRPr lang="en-US" sz="2800" i="1"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𝑙𝑎𝑡𝑒𝑛𝑐</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𝑝𝑖𝑝𝑒</m:t>
                          </m:r>
                          <m:r>
                            <a:rPr lang="en-US" sz="2800" i="1">
                              <a:latin typeface="Cambria Math" panose="02040503050406030204" pitchFamily="18" charset="0"/>
                            </a:rPr>
                            <m:t>2</m:t>
                          </m:r>
                        </m:sub>
                      </m:sSub>
                      <m:r>
                        <a:rPr lang="en-US" sz="2800" i="1">
                          <a:latin typeface="Cambria Math" panose="02040503050406030204" pitchFamily="18" charset="0"/>
                        </a:rPr>
                        <m:t>=</m:t>
                      </m:r>
                      <m:r>
                        <a:rPr lang="en-US" sz="2800" i="1">
                          <a:latin typeface="Cambria Math" panose="02040503050406030204" pitchFamily="18" charset="0"/>
                        </a:rPr>
                        <m:t>8</m:t>
                      </m:r>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2</m:t>
                          </m:r>
                          <m:r>
                            <a:rPr lang="en-US" sz="2800" i="1">
                              <a:latin typeface="Cambria Math" panose="02040503050406030204" pitchFamily="18" charset="0"/>
                            </a:rPr>
                            <m:t>+</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1</m:t>
                      </m:r>
                    </m:oMath>
                  </m:oMathPara>
                </a14:m>
                <a:endParaRPr lang="en-US" sz="2800" i="1" dirty="0"/>
              </a:p>
            </p:txBody>
          </p:sp>
        </mc:Choice>
        <mc:Fallback xmlns="">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1020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one clock cycle to be filled</a:t>
                </a:r>
              </a:p>
              <a:p>
                <a:r>
                  <a:rPr lang="en-US" sz="2000" dirty="0"/>
                  <a:t>Each clock cycle a new centroid is calculated </a:t>
                </a:r>
              </a:p>
              <a:p>
                <a:r>
                  <a:rPr lang="en-US" sz="2000" dirty="0"/>
                  <a:t>Previous cycle calculated centroid is checked for convergency</a:t>
                </a:r>
              </a:p>
              <a:p>
                <a:r>
                  <a:rPr lang="en-US" sz="2000" dirty="0"/>
                  <a:t>Throughput of one new centroid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xmlns="">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i="1">
                          <a:latin typeface="Cambria Math" panose="02040503050406030204" pitchFamily="18" charset="0"/>
                        </a:rPr>
                        <m:t>=</m:t>
                      </m:r>
                      <m:r>
                        <a:rPr lang="en-US" i="1">
                          <a:latin typeface="Cambria Math" panose="02040503050406030204" pitchFamily="18" charset="0"/>
                        </a:rPr>
                        <m:t>𝑙𝑎𝑛𝑡𝑒𝑛𝑐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10</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e>
                      </m:d>
                      <m:r>
                        <a:rPr lang="en-US" i="1">
                          <a:latin typeface="Cambria Math" panose="02040503050406030204" pitchFamily="18" charset="0"/>
                        </a:rPr>
                        <m:t>=</m:t>
                      </m:r>
                      <m:r>
                        <a:rPr lang="en-US" i="1">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pic>
        <p:nvPicPr>
          <p:cNvPr id="8201" name="Picture 9">
            <a:extLst>
              <a:ext uri="{FF2B5EF4-FFF2-40B4-BE49-F238E27FC236}">
                <a16:creationId xmlns:a16="http://schemas.microsoft.com/office/drawing/2014/main" id="{36375530-44AD-4A95-A28C-9DC364940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2BA2B2D-B512-475B-8697-556AF86A0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9F209AAE-114D-4DEF-AD75-53F79A4817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892D845-CAB8-4C60-A17D-FFD68CFAD4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3">
            <a:extLst>
              <a:ext uri="{FF2B5EF4-FFF2-40B4-BE49-F238E27FC236}">
                <a16:creationId xmlns:a16="http://schemas.microsoft.com/office/drawing/2014/main" id="{52CA94D6-59F1-4D48-98BC-ADE03DBE9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572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E9B276D-4A48-4A29-8C75-CC3B8CB426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23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a:extLst>
              <a:ext uri="{FF2B5EF4-FFF2-40B4-BE49-F238E27FC236}">
                <a16:creationId xmlns:a16="http://schemas.microsoft.com/office/drawing/2014/main" id="{539C65E6-8BD1-4AA4-BCB5-A535F08FB3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049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C66F8EE1-FF09-423A-839D-35FDE206E5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477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9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example described in section ‎4.2.1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example described in section ‎4.2.1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b="1" dirty="0"/>
              <a:t>Large dividers </a:t>
            </a:r>
            <a:r>
              <a:rPr lang="en-US" sz="2200" dirty="0"/>
              <a:t>negatively affect total area and critical path.</a:t>
            </a:r>
          </a:p>
          <a:p>
            <a:pPr lvl="1"/>
            <a:r>
              <a:rPr lang="en-US" sz="2200" dirty="0"/>
              <a:t>Handle division with </a:t>
            </a:r>
            <a:r>
              <a:rPr lang="en-US" sz="2200" b="1" dirty="0"/>
              <a:t>smaller dividers </a:t>
            </a:r>
            <a:r>
              <a:rPr lang="en-US" sz="2200" dirty="0"/>
              <a:t>might improve both characteristics, at the cost of the calculation accuracy.</a:t>
            </a:r>
            <a:br>
              <a:rPr lang="en-US" sz="2200" dirty="0"/>
            </a:br>
            <a:endParaRPr lang="en-US" sz="2200" dirty="0"/>
          </a:p>
          <a:p>
            <a:r>
              <a:rPr lang="en-US" sz="2200" dirty="0"/>
              <a:t>In our design, the </a:t>
            </a:r>
            <a:r>
              <a:rPr lang="en-US" sz="2200" b="1" dirty="0"/>
              <a:t>number of clusters </a:t>
            </a:r>
            <a:r>
              <a:rPr lang="en-US" sz="2200" dirty="0"/>
              <a:t>was predetermined.</a:t>
            </a:r>
          </a:p>
          <a:p>
            <a:pPr lvl="1"/>
            <a:r>
              <a:rPr lang="en-US" sz="2200" dirty="0"/>
              <a:t>A modification of the code could be changed to allow a </a:t>
            </a:r>
            <a:r>
              <a:rPr lang="en-US" sz="2200" b="1" dirty="0"/>
              <a:t>parametrical amount </a:t>
            </a:r>
            <a:r>
              <a:rPr lang="en-US" sz="2200" dirty="0"/>
              <a:t>of centroids.</a:t>
            </a:r>
            <a:br>
              <a:rPr lang="en-US" sz="2200" dirty="0"/>
            </a:br>
            <a:endParaRPr lang="en-US" sz="2200" dirty="0"/>
          </a:p>
          <a:p>
            <a:r>
              <a:rPr lang="en-US" sz="2200" dirty="0"/>
              <a:t>In our design, the input data </a:t>
            </a:r>
            <a:r>
              <a:rPr lang="en-US" sz="2200" b="1" dirty="0"/>
              <a:t>size</a:t>
            </a:r>
            <a:r>
              <a:rPr lang="en-US" sz="2200" dirty="0"/>
              <a:t> and </a:t>
            </a:r>
            <a:r>
              <a:rPr lang="en-US" sz="2200" b="1" dirty="0"/>
              <a:t>dimensions</a:t>
            </a:r>
            <a:r>
              <a:rPr lang="en-US" sz="2200" dirty="0"/>
              <a:t> were predetermined.</a:t>
            </a:r>
          </a:p>
          <a:p>
            <a:pPr lvl="1"/>
            <a:r>
              <a:rPr lang="en-US" sz="2200" dirty="0"/>
              <a:t>The code can be changed to allow the user to choose the input data size and dimensions </a:t>
            </a:r>
            <a:r>
              <a:rPr lang="en-US" sz="2200" b="1" dirty="0"/>
              <a:t>parametrically</a:t>
            </a:r>
            <a:r>
              <a:rPr lang="en-US" sz="2200" dirty="0"/>
              <a:t>.</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a:t>
            </a:r>
            <a:r>
              <a:rPr lang="en-US" sz="2200" b="1" dirty="0"/>
              <a:t>feature</a:t>
            </a:r>
            <a:r>
              <a:rPr lang="en-US" sz="2200" dirty="0"/>
              <a:t> could be added to the design.</a:t>
            </a:r>
          </a:p>
          <a:p>
            <a:pPr lvl="1"/>
            <a:r>
              <a:rPr lang="en-US" sz="2200" dirty="0"/>
              <a:t>To handle </a:t>
            </a:r>
            <a:r>
              <a:rPr lang="en-US" sz="2200" b="1" dirty="0"/>
              <a:t>convergence issues</a:t>
            </a:r>
            <a:r>
              <a:rPr lang="en-US" sz="2200" dirty="0"/>
              <a:t>, a future register could be added enabling to set a maximum number of iterations.</a:t>
            </a:r>
            <a:br>
              <a:rPr lang="en-US" sz="2200" dirty="0"/>
            </a:br>
            <a:endParaRPr lang="en-US" sz="2200" dirty="0"/>
          </a:p>
          <a:p>
            <a:r>
              <a:rPr lang="en-US" sz="2200" dirty="0"/>
              <a:t>The chosen architecture consist of </a:t>
            </a:r>
            <a:r>
              <a:rPr lang="en-US" sz="2200" b="1" dirty="0"/>
              <a:t>data dependent pipelines </a:t>
            </a:r>
            <a:r>
              <a:rPr lang="en-US" sz="2200" dirty="0"/>
              <a:t>which run in series, therefore, the clock domain could be </a:t>
            </a:r>
            <a:r>
              <a:rPr lang="en-US" sz="2200" b="1" dirty="0"/>
              <a:t>split</a:t>
            </a:r>
            <a:r>
              <a:rPr lang="en-US" sz="2200" dirty="0"/>
              <a:t> for sub-domains:</a:t>
            </a:r>
          </a:p>
          <a:p>
            <a:pPr lvl="1"/>
            <a:r>
              <a:rPr lang="en-US" sz="1800" dirty="0"/>
              <a:t>Split the </a:t>
            </a:r>
            <a:r>
              <a:rPr lang="en-US" sz="1800" dirty="0" err="1"/>
              <a:t>clk</a:t>
            </a:r>
            <a:r>
              <a:rPr lang="en-US" sz="1800" dirty="0"/>
              <a:t> domain for the </a:t>
            </a:r>
            <a:r>
              <a:rPr lang="en-US" sz="1800" b="1" dirty="0"/>
              <a:t>two pipelines </a:t>
            </a:r>
            <a:r>
              <a:rPr lang="en-US" sz="1800" dirty="0"/>
              <a:t>at K means core.</a:t>
            </a:r>
          </a:p>
          <a:p>
            <a:pPr lvl="1"/>
            <a:r>
              <a:rPr lang="en-US" sz="1800" dirty="0"/>
              <a:t>Split </a:t>
            </a:r>
            <a:r>
              <a:rPr lang="en-US" sz="1800" dirty="0" err="1"/>
              <a:t>clk</a:t>
            </a:r>
            <a:r>
              <a:rPr lang="en-US" sz="1800" dirty="0"/>
              <a:t> domain at the Register File, allowing the APB </a:t>
            </a:r>
            <a:r>
              <a:rPr lang="en-US" sz="1800" b="1" dirty="0"/>
              <a:t>communications</a:t>
            </a:r>
            <a:r>
              <a:rPr lang="en-US" sz="1800" dirty="0"/>
              <a:t> to be </a:t>
            </a:r>
            <a:r>
              <a:rPr lang="en-US" sz="1800" b="1" dirty="0"/>
              <a:t>separated</a:t>
            </a:r>
            <a:r>
              <a:rPr lang="en-US" sz="1800" dirty="0"/>
              <a:t>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t>
            </a:r>
            <a:r>
              <a:rPr lang="en-US" sz="2000" b="1" dirty="0"/>
              <a:t>algorithm</a:t>
            </a:r>
            <a:r>
              <a:rPr lang="en-US" sz="2000" dirty="0"/>
              <a:t> although simple, could take </a:t>
            </a:r>
            <a:r>
              <a:rPr lang="en-US" sz="2000" b="1" dirty="0"/>
              <a:t>significant</a:t>
            </a:r>
            <a:r>
              <a:rPr lang="en-US" sz="2000" dirty="0"/>
              <a:t> amount of iterations to converge.</a:t>
            </a:r>
          </a:p>
          <a:p>
            <a:r>
              <a:rPr lang="en-US" sz="2000" dirty="0"/>
              <a:t>For large data sets, </a:t>
            </a:r>
            <a:r>
              <a:rPr lang="en-US" sz="2000" b="1" dirty="0"/>
              <a:t>running</a:t>
            </a:r>
            <a:r>
              <a:rPr lang="en-US" sz="2000" dirty="0"/>
              <a:t> the algorithm in software level (for example in </a:t>
            </a:r>
            <a:r>
              <a:rPr lang="en-US" sz="2000" dirty="0" err="1"/>
              <a:t>Matlab</a:t>
            </a:r>
            <a:r>
              <a:rPr lang="en-US" sz="2000" dirty="0"/>
              <a:t>) could result in large latency and consume a lot of </a:t>
            </a:r>
            <a:r>
              <a:rPr lang="en-US" sz="2000" b="1" dirty="0"/>
              <a:t>resources</a:t>
            </a:r>
            <a:r>
              <a:rPr lang="en-US" sz="2000" dirty="0"/>
              <a:t>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a:t>
            </a:r>
            <a:r>
              <a:rPr lang="en-US" sz="2000" b="1" dirty="0"/>
              <a:t>dedicated</a:t>
            </a:r>
            <a:r>
              <a:rPr lang="en-US" sz="2000" dirty="0"/>
              <a:t> component in hardware level, in order to </a:t>
            </a:r>
            <a:r>
              <a:rPr lang="en-US" sz="2000" b="1" dirty="0"/>
              <a:t>accelerate</a:t>
            </a:r>
            <a:r>
              <a:rPr lang="en-US" sz="2000" dirty="0"/>
              <a:t>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a:t>
            </a:r>
            <a:r>
              <a:rPr lang="en-US" sz="2000" b="1" dirty="0"/>
              <a:t>based</a:t>
            </a:r>
            <a:r>
              <a:rPr lang="en-US" sz="2000" dirty="0"/>
              <a:t> on the following </a:t>
            </a:r>
            <a:r>
              <a:rPr lang="en-US" sz="2000" b="1" dirty="0"/>
              <a:t>paper</a:t>
            </a:r>
            <a:r>
              <a:rPr lang="en-US" sz="2000" dirty="0"/>
              <a:t>:</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a:t>
            </a:r>
            <a:r>
              <a:rPr lang="en-US" b="1" dirty="0"/>
              <a:t>protocol</a:t>
            </a:r>
          </a:p>
          <a:p>
            <a:r>
              <a:rPr lang="en-US" dirty="0"/>
              <a:t>Signal </a:t>
            </a:r>
            <a:r>
              <a:rPr lang="en-US" b="1" dirty="0"/>
              <a:t>transactions</a:t>
            </a:r>
            <a:r>
              <a:rPr lang="en-US" dirty="0"/>
              <a:t> are only related to the rising edge of the clock</a:t>
            </a:r>
          </a:p>
          <a:p>
            <a:r>
              <a:rPr lang="en-US" dirty="0"/>
              <a:t>Every transaction takes at least two cycles. </a:t>
            </a:r>
          </a:p>
          <a:p>
            <a:r>
              <a:rPr lang="en-US" dirty="0"/>
              <a:t>It can be </a:t>
            </a:r>
            <a:r>
              <a:rPr lang="en-US" b="1" dirty="0"/>
              <a:t>used</a:t>
            </a:r>
            <a:r>
              <a:rPr lang="en-US" dirty="0"/>
              <a:t> to provide access to the programmable control registers of peripheral devices. </a:t>
            </a:r>
          </a:p>
          <a:p>
            <a:r>
              <a:rPr lang="en-US" dirty="0"/>
              <a:t>APB is a low-cost interface that is </a:t>
            </a:r>
            <a:r>
              <a:rPr lang="en-US" b="1" dirty="0"/>
              <a:t>optimal</a:t>
            </a:r>
            <a:r>
              <a:rPr lang="en-US" dirty="0"/>
              <a:t> </a:t>
            </a:r>
            <a:r>
              <a:rPr lang="en-US" b="1" dirty="0"/>
              <a:t>for</a:t>
            </a:r>
            <a:r>
              <a:rPr lang="en-US" dirty="0"/>
              <a:t>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1934</TotalTime>
  <Words>4768</Words>
  <Application>Microsoft Office PowerPoint</Application>
  <PresentationFormat>מסך רחב</PresentationFormat>
  <Paragraphs>284</Paragraphs>
  <Slides>42</Slides>
  <Notes>21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42</vt:i4>
      </vt:variant>
    </vt:vector>
  </HeadingPairs>
  <TitlesOfParts>
    <vt:vector size="48"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מצגת של PowerPoint‏</vt:lpstr>
      <vt:lpstr>Problem definition</vt:lpstr>
      <vt:lpstr>Introduction to APB Protocol</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מצגת של PowerPoint‏</vt:lpstr>
      <vt:lpstr>Convergence check block</vt:lpstr>
      <vt:lpstr>Performance Analysis</vt:lpstr>
      <vt:lpstr>First Pipeline Latency</vt:lpstr>
      <vt:lpstr>מצגת של PowerPoint‏</vt:lpstr>
      <vt:lpstr>מצגת של PowerPoint‏</vt:lpstr>
      <vt:lpstr>מצגת של PowerPoint‏</vt:lpstr>
      <vt:lpstr>Total Pipeline Latency </vt:lpstr>
      <vt:lpstr>Verification</vt:lpstr>
      <vt:lpstr>Zero order verification</vt:lpstr>
      <vt:lpstr>Zero order verification – test bench</vt:lpstr>
      <vt:lpstr>Zero order verification Results “Sanity Check”</vt:lpstr>
      <vt:lpstr>מצגת של PowerPoint‏</vt:lpstr>
      <vt:lpstr>Synthesis and Results</vt:lpstr>
      <vt:lpstr>Synthesis -  Power and Area</vt:lpstr>
      <vt:lpstr>Layout</vt:lpstr>
      <vt:lpstr>Summary and conclusions</vt:lpstr>
      <vt:lpstr>Summary and conclusions Design Innovations</vt:lpstr>
      <vt:lpstr>Summary and conclusions Achieved Performance</vt:lpstr>
      <vt:lpstr>מצגת של PowerPoint‏</vt:lpstr>
      <vt:lpstr>מצגת של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אדי שרייבר</cp:lastModifiedBy>
  <cp:revision>758</cp:revision>
  <dcterms:created xsi:type="dcterms:W3CDTF">2020-06-13T17:19:07Z</dcterms:created>
  <dcterms:modified xsi:type="dcterms:W3CDTF">2020-06-18T07:54:01Z</dcterms:modified>
</cp:coreProperties>
</file>