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E485-848C-40DD-8EDE-F8787A8D348E}"/>
              </a:ext>
            </a:extLst>
          </p:cNvPr>
          <p:cNvSpPr>
            <a:spLocks noGrp="1"/>
          </p:cNvSpPr>
          <p:nvPr>
            <p:ph type="ctrTitle"/>
          </p:nvPr>
        </p:nvSpPr>
        <p:spPr/>
        <p:txBody>
          <a:bodyPr/>
          <a:lstStyle/>
          <a:p>
            <a:r>
              <a:rPr lang="en-US" dirty="0"/>
              <a:t>K means algorithm accelerator</a:t>
            </a:r>
          </a:p>
        </p:txBody>
      </p:sp>
      <p:sp>
        <p:nvSpPr>
          <p:cNvPr id="3" name="Subtitle 2">
            <a:extLst>
              <a:ext uri="{FF2B5EF4-FFF2-40B4-BE49-F238E27FC236}">
                <a16:creationId xmlns:a16="http://schemas.microsoft.com/office/drawing/2014/main" id="{FAEFAA67-48E9-4A31-9CC9-FA51BC067A1D}"/>
              </a:ext>
            </a:extLst>
          </p:cNvPr>
          <p:cNvSpPr>
            <a:spLocks noGrp="1"/>
          </p:cNvSpPr>
          <p:nvPr>
            <p:ph type="subTitle" idx="1"/>
          </p:nvPr>
        </p:nvSpPr>
        <p:spPr/>
        <p:txBody>
          <a:bodyPr/>
          <a:lstStyle/>
          <a:p>
            <a:r>
              <a:rPr lang="en-US" dirty="0"/>
              <a:t>Project by:</a:t>
            </a:r>
          </a:p>
          <a:p>
            <a:r>
              <a:rPr lang="en-US" dirty="0"/>
              <a:t>Liora huf</a:t>
            </a:r>
          </a:p>
          <a:p>
            <a:r>
              <a:rPr lang="en-US" dirty="0"/>
              <a:t>Edi </a:t>
            </a:r>
            <a:r>
              <a:rPr lang="en-US" dirty="0" err="1"/>
              <a:t>Sraiber</a:t>
            </a:r>
            <a:endParaRPr lang="en-US" dirty="0"/>
          </a:p>
          <a:p>
            <a:endParaRPr lang="en-US" dirty="0"/>
          </a:p>
        </p:txBody>
      </p:sp>
    </p:spTree>
    <p:extLst>
      <p:ext uri="{BB962C8B-B14F-4D97-AF65-F5344CB8AC3E}">
        <p14:creationId xmlns:p14="http://schemas.microsoft.com/office/powerpoint/2010/main" val="34969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C0F3-BFE9-4B52-9560-F919A6D753C7}"/>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2F6E0D8-0276-459D-8190-12219281FC08}"/>
                  </a:ext>
                </a:extLst>
              </p:cNvPr>
              <p:cNvSpPr>
                <a:spLocks noGrp="1"/>
              </p:cNvSpPr>
              <p:nvPr>
                <p:ph idx="1"/>
              </p:nvPr>
            </p:nvSpPr>
            <p:spPr/>
            <p:txBody>
              <a:bodyPr/>
              <a:lstStyle/>
              <a:p>
                <a:pPr lvl="1"/>
                <a:r>
                  <a:rPr lang="en-US" sz="2800" dirty="0"/>
                  <a:t>Centroid update :  compute the new centroids given the current partition.</a:t>
                </a:r>
              </a:p>
              <a:p>
                <a:pPr marL="45720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1</m:t>
                              </m:r>
                            </m:sub>
                          </m:sSub>
                        </m:e>
                        <m:sub>
                          <m:r>
                            <a:rPr lang="en-US" sz="2800" b="0" i="1" smtClean="0">
                              <a:latin typeface="Cambria Math" panose="02040503050406030204" pitchFamily="18" charset="0"/>
                            </a:rPr>
                            <m:t>𝑛𝑒𝑤</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1</m:t>
                          </m:r>
                        </m:e>
                      </m:d>
                    </m:oMath>
                  </m:oMathPara>
                </a14:m>
                <a:endParaRPr lang="en-US" sz="2800" b="0" dirty="0"/>
              </a:p>
              <a:p>
                <a:pPr marL="45720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2</m:t>
                              </m:r>
                            </m:sub>
                          </m:sSub>
                        </m:e>
                        <m:sub>
                          <m:r>
                            <a:rPr lang="en-US" sz="2800" b="0" i="1" smtClean="0">
                              <a:latin typeface="Cambria Math" panose="02040503050406030204" pitchFamily="18" charset="0"/>
                            </a:rPr>
                            <m:t>𝑛𝑒𝑤</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4</m:t>
                              </m:r>
                              <m:r>
                                <a:rPr lang="en-US" sz="2800" b="0" i="1" smtClean="0">
                                  <a:latin typeface="Cambria Math" panose="02040503050406030204" pitchFamily="18" charset="0"/>
                                </a:rPr>
                                <m:t>+</m:t>
                              </m:r>
                              <m:r>
                                <a:rPr lang="en-US" sz="2800" b="0" i="1" smtClean="0">
                                  <a:latin typeface="Cambria Math" panose="02040503050406030204" pitchFamily="18" charset="0"/>
                                </a:rPr>
                                <m:t>5</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3</m:t>
                              </m:r>
                              <m:r>
                                <a:rPr lang="en-US" sz="2800" b="0" i="1" smtClean="0">
                                  <a:latin typeface="Cambria Math" panose="02040503050406030204" pitchFamily="18" charset="0"/>
                                </a:rPr>
                                <m:t>+</m:t>
                              </m:r>
                              <m:r>
                                <a:rPr lang="en-US" sz="2800" b="0" i="1" smtClean="0">
                                  <a:latin typeface="Cambria Math" panose="02040503050406030204" pitchFamily="18" charset="0"/>
                                </a:rPr>
                                <m:t>4</m:t>
                              </m:r>
                            </m:num>
                            <m:den>
                              <m:r>
                                <a:rPr lang="en-US" sz="2800" b="0" i="1" smtClean="0">
                                  <a:latin typeface="Cambria Math" panose="02040503050406030204" pitchFamily="18" charset="0"/>
                                </a:rPr>
                                <m:t>3</m:t>
                              </m:r>
                            </m:den>
                          </m:f>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11</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8</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oMath>
                  </m:oMathPara>
                </a14:m>
                <a:endParaRPr lang="en-US" sz="2800" dirty="0"/>
              </a:p>
              <a:p>
                <a:pPr marL="457200" lvl="1" indent="0">
                  <a:buNone/>
                </a:pPr>
                <a:endParaRPr lang="en-US" dirty="0"/>
              </a:p>
            </p:txBody>
          </p:sp>
        </mc:Choice>
        <mc:Fallback>
          <p:sp>
            <p:nvSpPr>
              <p:cNvPr id="3" name="Content Placeholder 2">
                <a:extLst>
                  <a:ext uri="{FF2B5EF4-FFF2-40B4-BE49-F238E27FC236}">
                    <a16:creationId xmlns:a16="http://schemas.microsoft.com/office/drawing/2014/main" id="{12F6E0D8-0276-459D-8190-12219281FC08}"/>
                  </a:ext>
                </a:extLst>
              </p:cNvPr>
              <p:cNvSpPr>
                <a:spLocks noGrp="1" noRot="1" noChangeAspect="1" noMove="1" noResize="1" noEditPoints="1" noAdjustHandles="1" noChangeArrowheads="1" noChangeShapeType="1" noTextEdit="1"/>
              </p:cNvSpPr>
              <p:nvPr>
                <p:ph idx="1"/>
              </p:nvPr>
            </p:nvSpPr>
            <p:spPr>
              <a:blipFill>
                <a:blip r:embed="rId2"/>
                <a:stretch>
                  <a:fillRect t="-2754" r="-554"/>
                </a:stretch>
              </a:blipFill>
            </p:spPr>
            <p:txBody>
              <a:bodyPr/>
              <a:lstStyle/>
              <a:p>
                <a:r>
                  <a:rPr lang="en-US">
                    <a:noFill/>
                  </a:rPr>
                  <a:t> </a:t>
                </a:r>
              </a:p>
            </p:txBody>
          </p:sp>
        </mc:Fallback>
      </mc:AlternateContent>
    </p:spTree>
    <p:extLst>
      <p:ext uri="{BB962C8B-B14F-4D97-AF65-F5344CB8AC3E}">
        <p14:creationId xmlns:p14="http://schemas.microsoft.com/office/powerpoint/2010/main" val="272003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2683-C4DC-492C-8122-C3DE939F1EEA}"/>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3E8D13F-6799-478A-B646-3097496A8C39}"/>
                  </a:ext>
                </a:extLst>
              </p:cNvPr>
              <p:cNvSpPr>
                <a:spLocks noGrp="1"/>
              </p:cNvSpPr>
              <p:nvPr>
                <p:ph idx="1"/>
              </p:nvPr>
            </p:nvSpPr>
            <p:spPr>
              <a:xfrm>
                <a:off x="1141412" y="2368757"/>
                <a:ext cx="9905999" cy="3541714"/>
              </a:xfrm>
            </p:spPr>
            <p:txBody>
              <a:bodyPr/>
              <a:lstStyle/>
              <a:p>
                <a:r>
                  <a:rPr lang="en-US" dirty="0"/>
                  <a:t>Convergence check : verify is new centroids are equal to last iteration’s centroids.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e>
                        <m:sub>
                          <m:r>
                            <a:rPr lang="en-US" b="0" i="1" smtClean="0">
                              <a:latin typeface="Cambria Math" panose="02040503050406030204" pitchFamily="18" charset="0"/>
                            </a:rPr>
                            <m:t>𝑛𝑒𝑤</m:t>
                          </m:r>
                        </m:sub>
                      </m:sSub>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0</m:t>
                          </m:r>
                        </m:sup>
                      </m:sSubSup>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b="0" i="1" smtClean="0">
                                  <a:latin typeface="Cambria Math" panose="02040503050406030204" pitchFamily="18" charset="0"/>
                                </a:rPr>
                                <m:t>2</m:t>
                              </m:r>
                            </m:sub>
                            <m:sup>
                              <m:r>
                                <a:rPr lang="en-US" i="1">
                                  <a:latin typeface="Cambria Math" panose="02040503050406030204" pitchFamily="18" charset="0"/>
                                </a:rPr>
                                <m:t>1</m:t>
                              </m:r>
                            </m:sup>
                          </m:sSubSup>
                        </m:e>
                        <m:sub>
                          <m:r>
                            <a:rPr lang="en-US" i="1">
                              <a:latin typeface="Cambria Math" panose="02040503050406030204" pitchFamily="18" charset="0"/>
                            </a:rPr>
                            <m:t>𝑛𝑒𝑤</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0</m:t>
                          </m:r>
                        </m:sup>
                      </m:sSubSup>
                    </m:oMath>
                  </m:oMathPara>
                </a14:m>
                <a:endParaRPr lang="en-US" dirty="0">
                  <a:ea typeface="Cambria Math" panose="02040503050406030204" pitchFamily="18" charset="0"/>
                </a:endParaRPr>
              </a:p>
              <a:p>
                <a:r>
                  <a:rPr lang="en-US" dirty="0">
                    <a:ea typeface="Cambria Math" panose="02040503050406030204" pitchFamily="18" charset="0"/>
                  </a:rPr>
                  <a:t>Return to classification step.</a:t>
                </a:r>
              </a:p>
              <a:p>
                <a:pPr marL="0" indent="0">
                  <a:buNone/>
                </a:pPr>
                <a:endParaRPr lang="en-US" b="0" dirty="0">
                  <a:ea typeface="Cambria Math" panose="02040503050406030204" pitchFamily="18" charset="0"/>
                </a:endParaRPr>
              </a:p>
              <a:p>
                <a:pPr marL="0" indent="0">
                  <a:buNone/>
                </a:pPr>
                <a:endParaRPr lang="en-US" b="0" dirty="0">
                  <a:ea typeface="Cambria Math" panose="02040503050406030204" pitchFamily="18" charset="0"/>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E3E8D13F-6799-478A-B646-3097496A8C39}"/>
                  </a:ext>
                </a:extLst>
              </p:cNvPr>
              <p:cNvSpPr>
                <a:spLocks noGrp="1" noRot="1" noChangeAspect="1" noMove="1" noResize="1" noEditPoints="1" noAdjustHandles="1" noChangeArrowheads="1" noChangeShapeType="1" noTextEdit="1"/>
              </p:cNvSpPr>
              <p:nvPr>
                <p:ph idx="1"/>
              </p:nvPr>
            </p:nvSpPr>
            <p:spPr>
              <a:xfrm>
                <a:off x="1141412" y="2368757"/>
                <a:ext cx="9905999" cy="3541714"/>
              </a:xfrm>
              <a:blipFill>
                <a:blip r:embed="rId2"/>
                <a:stretch>
                  <a:fillRect l="-1231" t="-2410"/>
                </a:stretch>
              </a:blipFill>
            </p:spPr>
            <p:txBody>
              <a:bodyPr/>
              <a:lstStyle/>
              <a:p>
                <a:r>
                  <a:rPr lang="en-US">
                    <a:noFill/>
                  </a:rPr>
                  <a:t> </a:t>
                </a:r>
              </a:p>
            </p:txBody>
          </p:sp>
        </mc:Fallback>
      </mc:AlternateContent>
    </p:spTree>
    <p:extLst>
      <p:ext uri="{BB962C8B-B14F-4D97-AF65-F5344CB8AC3E}">
        <p14:creationId xmlns:p14="http://schemas.microsoft.com/office/powerpoint/2010/main" val="2398763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1893-82AD-438E-8443-7613DA0242B4}"/>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AE35B76-58A6-4A40-BA90-F1B015288B84}"/>
                  </a:ext>
                </a:extLst>
              </p:cNvPr>
              <p:cNvSpPr>
                <a:spLocks noGrp="1"/>
              </p:cNvSpPr>
              <p:nvPr>
                <p:ph idx="1"/>
              </p:nvPr>
            </p:nvSpPr>
            <p:spPr/>
            <p:txBody>
              <a:bodyPr/>
              <a:lstStyle/>
              <a:p>
                <a:r>
                  <a:rPr lang="en-US" dirty="0"/>
                  <a:t>Centroids after iteration 1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2</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11</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8</m:t>
                        </m:r>
                      </m:num>
                      <m:den>
                        <m:r>
                          <a:rPr lang="en-US" b="0" i="1" smtClean="0">
                            <a:latin typeface="Cambria Math" panose="02040503050406030204" pitchFamily="18" charset="0"/>
                          </a:rPr>
                          <m:t>3</m:t>
                        </m:r>
                      </m:den>
                    </m:f>
                    <m:r>
                      <a:rPr lang="en-US" b="0" i="1" smtClean="0">
                        <a:latin typeface="Cambria Math" panose="02040503050406030204" pitchFamily="18" charset="0"/>
                      </a:rPr>
                      <m:t>)</m:t>
                    </m:r>
                  </m:oMath>
                </a14:m>
                <a:endParaRPr lang="en-US" dirty="0"/>
              </a:p>
              <a:p>
                <a:r>
                  <a:rPr lang="en-US" dirty="0"/>
                  <a:t>Centroids after iteration 2 :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2</m:t>
                        </m:r>
                      </m:sub>
                      <m:sup>
                        <m:r>
                          <a:rPr lang="en-US" b="0" i="1" smtClean="0">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7</m:t>
                        </m:r>
                      </m:num>
                      <m:den>
                        <m:r>
                          <a:rPr lang="en-US" i="1">
                            <a:latin typeface="Cambria Math" panose="02040503050406030204" pitchFamily="18" charset="0"/>
                          </a:rPr>
                          <m:t>2</m:t>
                        </m:r>
                      </m:den>
                    </m:f>
                    <m:r>
                      <a:rPr lang="en-US" i="1">
                        <a:latin typeface="Cambria Math" panose="02040503050406030204" pitchFamily="18" charset="0"/>
                      </a:rPr>
                      <m:t>)</m:t>
                    </m:r>
                  </m:oMath>
                </a14:m>
                <a:endParaRPr lang="en-US" dirty="0"/>
              </a:p>
              <a:p>
                <a:r>
                  <a:rPr lang="en-US" dirty="0"/>
                  <a:t>Centroids after iteration 3 :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1</m:t>
                        </m:r>
                      </m:sub>
                      <m:sup>
                        <m:r>
                          <a:rPr lang="en-US" b="0" i="1" smtClean="0">
                            <a:latin typeface="Cambria Math" panose="02040503050406030204" pitchFamily="18" charset="0"/>
                          </a:rPr>
                          <m:t>3</m:t>
                        </m:r>
                      </m:sup>
                    </m:sSubSup>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2</m:t>
                        </m:r>
                      </m:sub>
                      <m:sup>
                        <m:r>
                          <a:rPr lang="en-US" b="0" i="1" smtClean="0">
                            <a:latin typeface="Cambria Math" panose="02040503050406030204" pitchFamily="18" charset="0"/>
                          </a:rPr>
                          <m:t>3</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7</m:t>
                        </m:r>
                      </m:num>
                      <m:den>
                        <m:r>
                          <a:rPr lang="en-US" i="1">
                            <a:latin typeface="Cambria Math" panose="02040503050406030204" pitchFamily="18" charset="0"/>
                          </a:rPr>
                          <m:t>2</m:t>
                        </m:r>
                      </m:den>
                    </m:f>
                    <m:r>
                      <a:rPr lang="en-US" i="1">
                        <a:latin typeface="Cambria Math" panose="02040503050406030204" pitchFamily="18" charset="0"/>
                      </a:rPr>
                      <m:t>)</m:t>
                    </m:r>
                  </m:oMath>
                </a14:m>
                <a:endParaRPr lang="en-US" dirty="0"/>
              </a:p>
              <a:p>
                <a:pPr>
                  <a:buFont typeface="Wingdings" panose="05000000000000000000" pitchFamily="2" charset="2"/>
                  <a:buChar char="Ø"/>
                </a:pPr>
                <a:r>
                  <a:rPr lang="en-US" b="0" dirty="0">
                    <a:latin typeface="Cambria Math" panose="02040503050406030204" pitchFamily="18" charset="0"/>
                    <a:ea typeface="Cambria Math" panose="02040503050406030204" pitchFamily="18" charset="0"/>
                  </a:rPr>
                  <a:t>The results show that :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3</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 ,</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3</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a14:m>
                <a:r>
                  <a:rPr lang="en-US" b="0" dirty="0">
                    <a:latin typeface="Cambria Math" panose="02040503050406030204" pitchFamily="18" charset="0"/>
                    <a:ea typeface="Cambria Math" panose="02040503050406030204" pitchFamily="18" charset="0"/>
                  </a:rPr>
                  <a:t> </a:t>
                </a:r>
              </a:p>
              <a:p>
                <a:pPr>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The algorithm has achieved convergence.</a:t>
                </a:r>
                <a:endParaRPr lang="en-US" b="0" dirty="0">
                  <a:latin typeface="Cambria Math" panose="02040503050406030204" pitchFamily="18" charset="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6AE35B76-58A6-4A40-BA90-F1B015288B84}"/>
                  </a:ext>
                </a:extLst>
              </p:cNvPr>
              <p:cNvSpPr>
                <a:spLocks noGrp="1" noRot="1" noChangeAspect="1" noMove="1" noResize="1" noEditPoints="1" noAdjustHandles="1" noChangeArrowheads="1" noChangeShapeType="1" noTextEdit="1"/>
              </p:cNvSpPr>
              <p:nvPr>
                <p:ph idx="1"/>
              </p:nvPr>
            </p:nvSpPr>
            <p:spPr>
              <a:blipFill>
                <a:blip r:embed="rId2"/>
                <a:stretch>
                  <a:fillRect l="-1231" b="-516"/>
                </a:stretch>
              </a:blipFill>
            </p:spPr>
            <p:txBody>
              <a:bodyPr/>
              <a:lstStyle/>
              <a:p>
                <a:r>
                  <a:rPr lang="en-US">
                    <a:noFill/>
                  </a:rPr>
                  <a:t> </a:t>
                </a:r>
              </a:p>
            </p:txBody>
          </p:sp>
        </mc:Fallback>
      </mc:AlternateContent>
    </p:spTree>
    <p:extLst>
      <p:ext uri="{BB962C8B-B14F-4D97-AF65-F5344CB8AC3E}">
        <p14:creationId xmlns:p14="http://schemas.microsoft.com/office/powerpoint/2010/main" val="2363572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3B52-CD59-4B14-9C91-546826C58346}"/>
              </a:ext>
            </a:extLst>
          </p:cNvPr>
          <p:cNvSpPr>
            <a:spLocks noGrp="1"/>
          </p:cNvSpPr>
          <p:nvPr>
            <p:ph type="title"/>
          </p:nvPr>
        </p:nvSpPr>
        <p:spPr/>
        <p:txBody>
          <a:bodyPr/>
          <a:lstStyle/>
          <a:p>
            <a:r>
              <a:rPr lang="en-US" dirty="0"/>
              <a:t>K means accelerator</a:t>
            </a:r>
          </a:p>
        </p:txBody>
      </p:sp>
      <p:sp>
        <p:nvSpPr>
          <p:cNvPr id="3" name="Content Placeholder 2">
            <a:extLst>
              <a:ext uri="{FF2B5EF4-FFF2-40B4-BE49-F238E27FC236}">
                <a16:creationId xmlns:a16="http://schemas.microsoft.com/office/drawing/2014/main" id="{A1B9C65D-10D1-4295-8ECD-097FBA173B74}"/>
              </a:ext>
            </a:extLst>
          </p:cNvPr>
          <p:cNvSpPr>
            <a:spLocks noGrp="1"/>
          </p:cNvSpPr>
          <p:nvPr>
            <p:ph idx="1"/>
          </p:nvPr>
        </p:nvSpPr>
        <p:spPr/>
        <p:txBody>
          <a:bodyPr>
            <a:normAutofit lnSpcReduction="10000"/>
          </a:bodyPr>
          <a:lstStyle/>
          <a:p>
            <a:r>
              <a:rPr lang="en-US" dirty="0"/>
              <a:t>The paper which is the base for this project, “</a:t>
            </a:r>
            <a:r>
              <a:rPr lang="en-US" i="1" dirty="0"/>
              <a:t>FPGA Implementation of K-means Algorithm for Bioinformatics Application: An Accelerated Approach to Clustering Microarray Data</a:t>
            </a:r>
            <a:r>
              <a:rPr lang="en-US" dirty="0"/>
              <a:t>” by </a:t>
            </a:r>
            <a:r>
              <a:rPr lang="en-US" dirty="0" err="1"/>
              <a:t>Hanaa</a:t>
            </a:r>
            <a:r>
              <a:rPr lang="en-US" dirty="0"/>
              <a:t> M. Hussain, Khaled </a:t>
            </a:r>
            <a:r>
              <a:rPr lang="en-US" dirty="0" err="1"/>
              <a:t>Benkrid</a:t>
            </a:r>
            <a:r>
              <a:rPr lang="en-US" dirty="0"/>
              <a:t>, </a:t>
            </a:r>
            <a:r>
              <a:rPr lang="en-US" dirty="0" err="1"/>
              <a:t>Huseyin</a:t>
            </a:r>
            <a:r>
              <a:rPr lang="en-US" dirty="0"/>
              <a:t> </a:t>
            </a:r>
            <a:r>
              <a:rPr lang="en-US" dirty="0" err="1"/>
              <a:t>Seker</a:t>
            </a:r>
            <a:r>
              <a:rPr lang="en-US" dirty="0"/>
              <a:t>, Ahmet T. Erdogan.</a:t>
            </a:r>
          </a:p>
          <a:p>
            <a:r>
              <a:rPr lang="en-US" dirty="0"/>
              <a:t>The motivation of the paper is the acceleration of the K means algorithm in order to process Microarrays which is a technique used in genome experiments to measure expression level of many thousands of genes simultaneously.</a:t>
            </a:r>
          </a:p>
        </p:txBody>
      </p:sp>
    </p:spTree>
    <p:extLst>
      <p:ext uri="{BB962C8B-B14F-4D97-AF65-F5344CB8AC3E}">
        <p14:creationId xmlns:p14="http://schemas.microsoft.com/office/powerpoint/2010/main" val="687100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8">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10">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55" name="Group 12">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0450E8D-6D72-4AF6-99D1-82C688F12298}"/>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Proposed architecture</a:t>
            </a:r>
          </a:p>
        </p:txBody>
      </p:sp>
      <p:sp useBgFill="1">
        <p:nvSpPr>
          <p:cNvPr id="54"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6F452BB-2400-4DA4-896D-BF84EB530098}"/>
              </a:ext>
            </a:extLst>
          </p:cNvPr>
          <p:cNvPicPr>
            <a:picLocks noChangeAspect="1"/>
          </p:cNvPicPr>
          <p:nvPr/>
        </p:nvPicPr>
        <p:blipFill>
          <a:blip r:embed="rId3"/>
          <a:stretch>
            <a:fillRect/>
          </a:stretch>
        </p:blipFill>
        <p:spPr>
          <a:xfrm>
            <a:off x="1118988" y="1500869"/>
            <a:ext cx="6112382" cy="3850800"/>
          </a:xfrm>
          <a:prstGeom prst="rect">
            <a:avLst/>
          </a:prstGeom>
        </p:spPr>
      </p:pic>
      <p:sp>
        <p:nvSpPr>
          <p:cNvPr id="3" name="Content Placeholder 2">
            <a:extLst>
              <a:ext uri="{FF2B5EF4-FFF2-40B4-BE49-F238E27FC236}">
                <a16:creationId xmlns:a16="http://schemas.microsoft.com/office/drawing/2014/main" id="{981BD762-E519-4D40-A316-B5C915C0FD68}"/>
              </a:ext>
            </a:extLst>
          </p:cNvPr>
          <p:cNvSpPr>
            <a:spLocks noGrp="1"/>
          </p:cNvSpPr>
          <p:nvPr>
            <p:ph idx="1"/>
          </p:nvPr>
        </p:nvSpPr>
        <p:spPr>
          <a:xfrm>
            <a:off x="8036041" y="2249487"/>
            <a:ext cx="3281004" cy="3541714"/>
          </a:xfrm>
        </p:spPr>
        <p:txBody>
          <a:bodyPr>
            <a:normAutofit/>
          </a:bodyPr>
          <a:lstStyle/>
          <a:p>
            <a:r>
              <a:rPr lang="en-US" sz="2000" dirty="0">
                <a:solidFill>
                  <a:srgbClr val="FFFFFF"/>
                </a:solidFill>
              </a:rPr>
              <a:t>The high-level architecture proposed by this project is as shown in Figure attached. It is essentially composed of two main modules: the “Register file” and the “K means core”. </a:t>
            </a:r>
          </a:p>
        </p:txBody>
      </p:sp>
    </p:spTree>
    <p:extLst>
      <p:ext uri="{BB962C8B-B14F-4D97-AF65-F5344CB8AC3E}">
        <p14:creationId xmlns:p14="http://schemas.microsoft.com/office/powerpoint/2010/main" val="20685267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E61D-D30A-4CD1-8213-7DFD67CDA321}"/>
              </a:ext>
            </a:extLst>
          </p:cNvPr>
          <p:cNvSpPr>
            <a:spLocks noGrp="1"/>
          </p:cNvSpPr>
          <p:nvPr>
            <p:ph type="title"/>
          </p:nvPr>
        </p:nvSpPr>
        <p:spPr/>
        <p:txBody>
          <a:bodyPr/>
          <a:lstStyle/>
          <a:p>
            <a:r>
              <a:rPr lang="en-US" dirty="0"/>
              <a:t>Proposed architecture – Register file</a:t>
            </a:r>
          </a:p>
        </p:txBody>
      </p:sp>
      <p:sp>
        <p:nvSpPr>
          <p:cNvPr id="3" name="Content Placeholder 2">
            <a:extLst>
              <a:ext uri="{FF2B5EF4-FFF2-40B4-BE49-F238E27FC236}">
                <a16:creationId xmlns:a16="http://schemas.microsoft.com/office/drawing/2014/main" id="{32BE41FD-CB56-4291-990F-30E1A3DE0666}"/>
              </a:ext>
            </a:extLst>
          </p:cNvPr>
          <p:cNvSpPr>
            <a:spLocks noGrp="1"/>
          </p:cNvSpPr>
          <p:nvPr>
            <p:ph idx="1"/>
          </p:nvPr>
        </p:nvSpPr>
        <p:spPr>
          <a:xfrm>
            <a:off x="1141412" y="2249487"/>
            <a:ext cx="9905999" cy="2252175"/>
          </a:xfrm>
        </p:spPr>
        <p:txBody>
          <a:bodyPr/>
          <a:lstStyle/>
          <a:p>
            <a:r>
              <a:rPr lang="en-US" dirty="0"/>
              <a:t>The “Register file” interfaces with the CPU host by APB protocol, as APB slave. Besides that, it also stores important data at local registers and interfaces with the second module “K means core”, allowing to read and write to its internal registers. </a:t>
            </a:r>
          </a:p>
        </p:txBody>
      </p:sp>
    </p:spTree>
    <p:extLst>
      <p:ext uri="{BB962C8B-B14F-4D97-AF65-F5344CB8AC3E}">
        <p14:creationId xmlns:p14="http://schemas.microsoft.com/office/powerpoint/2010/main" val="477285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A5F6D-B843-4DB3-A465-008EC19E0EE5}"/>
              </a:ext>
            </a:extLst>
          </p:cNvPr>
          <p:cNvSpPr>
            <a:spLocks noGrp="1"/>
          </p:cNvSpPr>
          <p:nvPr>
            <p:ph type="title"/>
          </p:nvPr>
        </p:nvSpPr>
        <p:spPr/>
        <p:txBody>
          <a:bodyPr/>
          <a:lstStyle/>
          <a:p>
            <a:r>
              <a:rPr lang="en-US" dirty="0"/>
              <a:t>APB Protocol</a:t>
            </a:r>
          </a:p>
        </p:txBody>
      </p:sp>
      <p:sp>
        <p:nvSpPr>
          <p:cNvPr id="3" name="Content Placeholder 2">
            <a:extLst>
              <a:ext uri="{FF2B5EF4-FFF2-40B4-BE49-F238E27FC236}">
                <a16:creationId xmlns:a16="http://schemas.microsoft.com/office/drawing/2014/main" id="{8D1ED45A-15D5-4169-8C7F-4569BB7E3CA7}"/>
              </a:ext>
            </a:extLst>
          </p:cNvPr>
          <p:cNvSpPr>
            <a:spLocks noGrp="1"/>
          </p:cNvSpPr>
          <p:nvPr>
            <p:ph idx="1"/>
          </p:nvPr>
        </p:nvSpPr>
        <p:spPr/>
        <p:txBody>
          <a:bodyPr>
            <a:normAutofit lnSpcReduction="10000"/>
          </a:bodyPr>
          <a:lstStyle/>
          <a:p>
            <a:r>
              <a:rPr lang="en-US" dirty="0"/>
              <a:t>The Advanced Peripheral Bus (APB) is part of the Advanced Microprocessor Bus Architecture (AMBA) protocol family. This protocol is a single master multi slave and set guidelines for transactions between the master and its low-bandwidth peripherals, the slaves. The APB protocol signal transactions are only related to the rising edge of the clock and every transaction takes at least two cycles. It can be used to provide access to the programmable control registers of peripheral devices. Furthermore, the APB is a low-cost interface that is optimal for minimal power consumption. </a:t>
            </a:r>
          </a:p>
          <a:p>
            <a:endParaRPr lang="en-US" dirty="0"/>
          </a:p>
        </p:txBody>
      </p:sp>
    </p:spTree>
    <p:extLst>
      <p:ext uri="{BB962C8B-B14F-4D97-AF65-F5344CB8AC3E}">
        <p14:creationId xmlns:p14="http://schemas.microsoft.com/office/powerpoint/2010/main" val="2639243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1031B26-D131-4F55-A711-DA544065617F}"/>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APB Protocol -signals</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aphicFrame>
        <p:nvGraphicFramePr>
          <p:cNvPr id="8" name="Content Placeholder 4">
            <a:extLst>
              <a:ext uri="{FF2B5EF4-FFF2-40B4-BE49-F238E27FC236}">
                <a16:creationId xmlns:a16="http://schemas.microsoft.com/office/drawing/2014/main" id="{3C44449B-4C05-4B56-A771-97DDDE944DC2}"/>
              </a:ext>
            </a:extLst>
          </p:cNvPr>
          <p:cNvGraphicFramePr>
            <a:graphicFrameLocks/>
          </p:cNvGraphicFramePr>
          <p:nvPr/>
        </p:nvGraphicFramePr>
        <p:xfrm>
          <a:off x="4711778" y="725184"/>
          <a:ext cx="6844046" cy="5403136"/>
        </p:xfrm>
        <a:graphic>
          <a:graphicData uri="http://schemas.openxmlformats.org/drawingml/2006/table">
            <a:tbl>
              <a:tblPr firstRow="1" firstCol="1" bandRow="1">
                <a:tableStyleId>{5C22544A-7EE6-4342-B048-85BDC9FD1C3A}</a:tableStyleId>
              </a:tblPr>
              <a:tblGrid>
                <a:gridCol w="724399">
                  <a:extLst>
                    <a:ext uri="{9D8B030D-6E8A-4147-A177-3AD203B41FA5}">
                      <a16:colId xmlns:a16="http://schemas.microsoft.com/office/drawing/2014/main" val="403856120"/>
                    </a:ext>
                  </a:extLst>
                </a:gridCol>
                <a:gridCol w="1426082">
                  <a:extLst>
                    <a:ext uri="{9D8B030D-6E8A-4147-A177-3AD203B41FA5}">
                      <a16:colId xmlns:a16="http://schemas.microsoft.com/office/drawing/2014/main" val="2350064626"/>
                    </a:ext>
                  </a:extLst>
                </a:gridCol>
                <a:gridCol w="4693565">
                  <a:extLst>
                    <a:ext uri="{9D8B030D-6E8A-4147-A177-3AD203B41FA5}">
                      <a16:colId xmlns:a16="http://schemas.microsoft.com/office/drawing/2014/main" val="3972075053"/>
                    </a:ext>
                  </a:extLst>
                </a:gridCol>
              </a:tblGrid>
              <a:tr h="212018">
                <a:tc>
                  <a:txBody>
                    <a:bodyPr/>
                    <a:lstStyle/>
                    <a:p>
                      <a:pPr marL="0" marR="0">
                        <a:lnSpc>
                          <a:spcPct val="107000"/>
                        </a:lnSpc>
                        <a:spcBef>
                          <a:spcPts val="0"/>
                        </a:spcBef>
                        <a:spcAft>
                          <a:spcPts val="0"/>
                        </a:spcAft>
                      </a:pPr>
                      <a:r>
                        <a:rPr lang="en-US" sz="1100">
                          <a:effectLst/>
                        </a:rPr>
                        <a:t>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869499529"/>
                  </a:ext>
                </a:extLst>
              </a:tr>
              <a:tr h="212018">
                <a:tc>
                  <a:txBody>
                    <a:bodyPr/>
                    <a:lstStyle/>
                    <a:p>
                      <a:pPr marL="0" marR="0">
                        <a:lnSpc>
                          <a:spcPct val="107000"/>
                        </a:lnSpc>
                        <a:spcBef>
                          <a:spcPts val="0"/>
                        </a:spcBef>
                        <a:spcAft>
                          <a:spcPts val="0"/>
                        </a:spcAft>
                      </a:pPr>
                      <a:r>
                        <a:rPr lang="en-US" sz="1100">
                          <a:effectLst/>
                        </a:rPr>
                        <a:t>PCLK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The rising edge of PCLK times all transfers on the APB.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262129350"/>
                  </a:ext>
                </a:extLst>
              </a:tr>
              <a:tr h="573305">
                <a:tc>
                  <a:txBody>
                    <a:bodyPr/>
                    <a:lstStyle/>
                    <a:p>
                      <a:pPr marL="0" marR="0">
                        <a:lnSpc>
                          <a:spcPct val="107000"/>
                        </a:lnSpc>
                        <a:spcBef>
                          <a:spcPts val="0"/>
                        </a:spcBef>
                        <a:spcAft>
                          <a:spcPts val="0"/>
                        </a:spcAft>
                      </a:pPr>
                      <a:r>
                        <a:rPr lang="en-US" sz="1100">
                          <a:effectLst/>
                        </a:rPr>
                        <a:t>PRESETn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System bus equivalent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Reset. The APB reset signal is active LOW. This signal is normally connected</a:t>
                      </a:r>
                    </a:p>
                    <a:p>
                      <a:pPr marL="0" marR="0">
                        <a:lnSpc>
                          <a:spcPct val="107000"/>
                        </a:lnSpc>
                        <a:spcBef>
                          <a:spcPts val="0"/>
                        </a:spcBef>
                        <a:spcAft>
                          <a:spcPts val="0"/>
                        </a:spcAft>
                      </a:pPr>
                      <a:r>
                        <a:rPr lang="en-US" sz="1100">
                          <a:effectLst/>
                        </a:rPr>
                        <a:t>directly to the system bus reset 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3836658"/>
                  </a:ext>
                </a:extLst>
              </a:tr>
              <a:tr h="573305">
                <a:tc>
                  <a:txBody>
                    <a:bodyPr/>
                    <a:lstStyle/>
                    <a:p>
                      <a:pPr marL="0" marR="0">
                        <a:lnSpc>
                          <a:spcPct val="107000"/>
                        </a:lnSpc>
                        <a:spcBef>
                          <a:spcPts val="0"/>
                        </a:spcBef>
                        <a:spcAft>
                          <a:spcPts val="0"/>
                        </a:spcAft>
                      </a:pPr>
                      <a:r>
                        <a:rPr lang="en-US" sz="1100">
                          <a:effectLst/>
                        </a:rPr>
                        <a:t>PADDR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Address. This is the APB address bus. It can be up to 32 bits wide and is driven</a:t>
                      </a:r>
                    </a:p>
                    <a:p>
                      <a:pPr marL="0" marR="0">
                        <a:lnSpc>
                          <a:spcPct val="107000"/>
                        </a:lnSpc>
                        <a:spcBef>
                          <a:spcPts val="0"/>
                        </a:spcBef>
                        <a:spcAft>
                          <a:spcPts val="0"/>
                        </a:spcAft>
                      </a:pPr>
                      <a:r>
                        <a:rPr lang="en-US" sz="1100">
                          <a:effectLst/>
                        </a:rPr>
                        <a:t>by the peripheral bus bridge unit.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586323078"/>
                  </a:ext>
                </a:extLst>
              </a:tr>
              <a:tr h="934592">
                <a:tc>
                  <a:txBody>
                    <a:bodyPr/>
                    <a:lstStyle/>
                    <a:p>
                      <a:pPr marL="0" marR="0">
                        <a:lnSpc>
                          <a:spcPct val="107000"/>
                        </a:lnSpc>
                        <a:spcBef>
                          <a:spcPts val="0"/>
                        </a:spcBef>
                        <a:spcAft>
                          <a:spcPts val="0"/>
                        </a:spcAft>
                      </a:pPr>
                      <a:r>
                        <a:rPr lang="en-US" sz="1100">
                          <a:effectLst/>
                        </a:rPr>
                        <a:t>PSELx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Select. The APB bridge unit generates this signal to each peripheral bus slave.</a:t>
                      </a:r>
                    </a:p>
                    <a:p>
                      <a:pPr marL="0" marR="0">
                        <a:lnSpc>
                          <a:spcPct val="107000"/>
                        </a:lnSpc>
                        <a:spcBef>
                          <a:spcPts val="0"/>
                        </a:spcBef>
                        <a:spcAft>
                          <a:spcPts val="0"/>
                        </a:spcAft>
                      </a:pPr>
                      <a:r>
                        <a:rPr lang="en-US" sz="1100">
                          <a:effectLst/>
                        </a:rPr>
                        <a:t>It indicates that the slave device is selected and that a data transfer is required.</a:t>
                      </a:r>
                    </a:p>
                    <a:p>
                      <a:pPr marL="0" marR="0">
                        <a:lnSpc>
                          <a:spcPct val="107000"/>
                        </a:lnSpc>
                        <a:spcBef>
                          <a:spcPts val="0"/>
                        </a:spcBef>
                        <a:spcAft>
                          <a:spcPts val="0"/>
                        </a:spcAft>
                      </a:pPr>
                      <a:r>
                        <a:rPr lang="en-US" sz="1100">
                          <a:effectLst/>
                        </a:rPr>
                        <a:t>There is a PSELx signal for each 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56311532"/>
                  </a:ext>
                </a:extLst>
              </a:tr>
              <a:tr h="573305">
                <a:tc>
                  <a:txBody>
                    <a:bodyPr/>
                    <a:lstStyle/>
                    <a:p>
                      <a:pPr marL="0" marR="0">
                        <a:lnSpc>
                          <a:spcPct val="107000"/>
                        </a:lnSpc>
                        <a:spcBef>
                          <a:spcPts val="0"/>
                        </a:spcBef>
                        <a:spcAft>
                          <a:spcPts val="0"/>
                        </a:spcAft>
                      </a:pPr>
                      <a:r>
                        <a:rPr lang="en-US" sz="1100">
                          <a:effectLst/>
                        </a:rPr>
                        <a:t>PENABLE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Enable. This signal indicates the second and subsequent cycles of an APB</a:t>
                      </a:r>
                    </a:p>
                    <a:p>
                      <a:pPr marL="0" marR="0">
                        <a:lnSpc>
                          <a:spcPct val="107000"/>
                        </a:lnSpc>
                        <a:spcBef>
                          <a:spcPts val="0"/>
                        </a:spcBef>
                        <a:spcAft>
                          <a:spcPts val="0"/>
                        </a:spcAft>
                      </a:pPr>
                      <a:r>
                        <a:rPr lang="en-US" sz="1100">
                          <a:effectLst/>
                        </a:rPr>
                        <a:t>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610187665"/>
                  </a:ext>
                </a:extLst>
              </a:tr>
              <a:tr h="573305">
                <a:tc>
                  <a:txBody>
                    <a:bodyPr/>
                    <a:lstStyle/>
                    <a:p>
                      <a:pPr marL="0" marR="0">
                        <a:lnSpc>
                          <a:spcPct val="107000"/>
                        </a:lnSpc>
                        <a:spcBef>
                          <a:spcPts val="0"/>
                        </a:spcBef>
                        <a:spcAft>
                          <a:spcPts val="0"/>
                        </a:spcAft>
                      </a:pPr>
                      <a:r>
                        <a:rPr lang="en-US" sz="1100">
                          <a:effectLst/>
                        </a:rPr>
                        <a:t>PWRITE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Direction. This signal indicates an APB write access when HIGH and an APB</a:t>
                      </a:r>
                    </a:p>
                    <a:p>
                      <a:pPr marL="0" marR="0">
                        <a:lnSpc>
                          <a:spcPct val="107000"/>
                        </a:lnSpc>
                        <a:spcBef>
                          <a:spcPts val="0"/>
                        </a:spcBef>
                        <a:spcAft>
                          <a:spcPts val="0"/>
                        </a:spcAft>
                      </a:pPr>
                      <a:r>
                        <a:rPr lang="en-US" sz="1100">
                          <a:effectLst/>
                        </a:rPr>
                        <a:t>read access when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674208969"/>
                  </a:ext>
                </a:extLst>
              </a:tr>
              <a:tr h="392661">
                <a:tc>
                  <a:txBody>
                    <a:bodyPr/>
                    <a:lstStyle/>
                    <a:p>
                      <a:pPr marL="0" marR="0">
                        <a:lnSpc>
                          <a:spcPct val="107000"/>
                        </a:lnSpc>
                        <a:spcBef>
                          <a:spcPts val="0"/>
                        </a:spcBef>
                        <a:spcAft>
                          <a:spcPts val="0"/>
                        </a:spcAft>
                      </a:pPr>
                      <a:r>
                        <a:rPr lang="en-US" sz="1100">
                          <a:effectLst/>
                        </a:rPr>
                        <a:t>PWDATA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Write data. This bus is driven by the peripheral bus bridge unit during write</a:t>
                      </a:r>
                    </a:p>
                    <a:p>
                      <a:pPr marL="0" marR="0">
                        <a:lnSpc>
                          <a:spcPct val="107000"/>
                        </a:lnSpc>
                        <a:spcBef>
                          <a:spcPts val="0"/>
                        </a:spcBef>
                        <a:spcAft>
                          <a:spcPts val="0"/>
                        </a:spcAft>
                      </a:pPr>
                      <a:r>
                        <a:rPr lang="en-US" sz="1100">
                          <a:effectLst/>
                        </a:rPr>
                        <a:t>cycles when PWRITE is HIGH. This bus can be up to 32 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6847435"/>
                  </a:ext>
                </a:extLst>
              </a:tr>
              <a:tr h="212018">
                <a:tc>
                  <a:txBody>
                    <a:bodyPr/>
                    <a:lstStyle/>
                    <a:p>
                      <a:pPr marL="0" marR="0">
                        <a:lnSpc>
                          <a:spcPct val="107000"/>
                        </a:lnSpc>
                        <a:spcBef>
                          <a:spcPts val="0"/>
                        </a:spcBef>
                        <a:spcAft>
                          <a:spcPts val="0"/>
                        </a:spcAft>
                      </a:pPr>
                      <a:r>
                        <a:rPr lang="en-US" sz="1100">
                          <a:effectLst/>
                        </a:rPr>
                        <a:t>PREADY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Ready. The slave uses this signal to extend an APB 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15831767"/>
                  </a:ext>
                </a:extLst>
              </a:tr>
              <a:tr h="392661">
                <a:tc>
                  <a:txBody>
                    <a:bodyPr/>
                    <a:lstStyle/>
                    <a:p>
                      <a:pPr marL="0" marR="0">
                        <a:lnSpc>
                          <a:spcPct val="107000"/>
                        </a:lnSpc>
                        <a:spcBef>
                          <a:spcPts val="0"/>
                        </a:spcBef>
                        <a:spcAft>
                          <a:spcPts val="0"/>
                        </a:spcAft>
                      </a:pPr>
                      <a:r>
                        <a:rPr lang="en-US" sz="1100">
                          <a:effectLst/>
                        </a:rPr>
                        <a:t>PRDATA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 Data. The selected slave drives this bus during read cycles when</a:t>
                      </a:r>
                    </a:p>
                    <a:p>
                      <a:pPr marL="0" marR="0">
                        <a:lnSpc>
                          <a:spcPct val="107000"/>
                        </a:lnSpc>
                        <a:spcBef>
                          <a:spcPts val="0"/>
                        </a:spcBef>
                        <a:spcAft>
                          <a:spcPts val="0"/>
                        </a:spcAft>
                      </a:pPr>
                      <a:r>
                        <a:rPr lang="en-US" sz="1100">
                          <a:effectLst/>
                        </a:rPr>
                        <a:t>PWRITE is LOW. This bus can be up to 32-bits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46309832"/>
                  </a:ext>
                </a:extLst>
              </a:tr>
              <a:tr h="753948">
                <a:tc>
                  <a:txBody>
                    <a:bodyPr/>
                    <a:lstStyle/>
                    <a:p>
                      <a:pPr marL="0" marR="0">
                        <a:lnSpc>
                          <a:spcPct val="107000"/>
                        </a:lnSpc>
                        <a:spcBef>
                          <a:spcPts val="0"/>
                        </a:spcBef>
                        <a:spcAft>
                          <a:spcPts val="0"/>
                        </a:spcAft>
                      </a:pPr>
                      <a:r>
                        <a:rPr lang="en-US" sz="1100">
                          <a:effectLst/>
                        </a:rPr>
                        <a:t>PSLVERR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This signal indicates a transfer failure. APB peripherals are not required to</a:t>
                      </a:r>
                    </a:p>
                    <a:p>
                      <a:pPr marL="0" marR="0">
                        <a:lnSpc>
                          <a:spcPct val="107000"/>
                        </a:lnSpc>
                        <a:spcBef>
                          <a:spcPts val="0"/>
                        </a:spcBef>
                        <a:spcAft>
                          <a:spcPts val="0"/>
                        </a:spcAft>
                      </a:pPr>
                      <a:r>
                        <a:rPr lang="en-US" sz="1100">
                          <a:effectLst/>
                        </a:rPr>
                        <a:t>support the PSLVERR pin. This is true for both existing and new APB</a:t>
                      </a:r>
                    </a:p>
                    <a:p>
                      <a:pPr marL="0" marR="0">
                        <a:lnSpc>
                          <a:spcPct val="107000"/>
                        </a:lnSpc>
                        <a:spcBef>
                          <a:spcPts val="0"/>
                        </a:spcBef>
                        <a:spcAft>
                          <a:spcPts val="0"/>
                        </a:spcAft>
                      </a:pPr>
                      <a:r>
                        <a:rPr lang="en-US" sz="1100">
                          <a:effectLst/>
                        </a:rPr>
                        <a:t>peripheral designs. Where a peripheral does not include this pin then the</a:t>
                      </a:r>
                    </a:p>
                    <a:p>
                      <a:pPr marL="0" marR="0">
                        <a:lnSpc>
                          <a:spcPct val="107000"/>
                        </a:lnSpc>
                        <a:spcBef>
                          <a:spcPts val="0"/>
                        </a:spcBef>
                        <a:spcAft>
                          <a:spcPts val="0"/>
                        </a:spcAft>
                      </a:pPr>
                      <a:r>
                        <a:rPr lang="en-US" sz="1100">
                          <a:effectLst/>
                        </a:rPr>
                        <a:t>appropriate input to the APB bridge is tied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367623644"/>
                  </a:ext>
                </a:extLst>
              </a:tr>
            </a:tbl>
          </a:graphicData>
        </a:graphic>
      </p:graphicFrame>
      <p:pic>
        <p:nvPicPr>
          <p:cNvPr id="49" name="Content Placeholder 48">
            <a:extLst>
              <a:ext uri="{FF2B5EF4-FFF2-40B4-BE49-F238E27FC236}">
                <a16:creationId xmlns:a16="http://schemas.microsoft.com/office/drawing/2014/main" id="{49CEA5D5-B160-4412-BBD3-3573F58C9100}"/>
              </a:ext>
            </a:extLst>
          </p:cNvPr>
          <p:cNvPicPr>
            <a:picLocks noGrp="1"/>
          </p:cNvPicPr>
          <p:nvPr>
            <p:ph idx="1"/>
          </p:nvPr>
        </p:nvPicPr>
        <p:blipFill>
          <a:blip r:embed="rId3"/>
          <a:stretch>
            <a:fillRect/>
          </a:stretch>
        </p:blipFill>
        <p:spPr>
          <a:xfrm>
            <a:off x="123825" y="2226656"/>
            <a:ext cx="3683095" cy="4012825"/>
          </a:xfrm>
          <a:prstGeom prst="rect">
            <a:avLst/>
          </a:prstGeom>
        </p:spPr>
      </p:pic>
    </p:spTree>
    <p:extLst>
      <p:ext uri="{BB962C8B-B14F-4D97-AF65-F5344CB8AC3E}">
        <p14:creationId xmlns:p14="http://schemas.microsoft.com/office/powerpoint/2010/main" val="376721437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88EBEC6-EEDC-432B-A2BE-B6794FCF48BC}"/>
              </a:ext>
            </a:extLst>
          </p:cNvPr>
          <p:cNvSpPr>
            <a:spLocks noGrp="1"/>
          </p:cNvSpPr>
          <p:nvPr>
            <p:ph type="title"/>
          </p:nvPr>
        </p:nvSpPr>
        <p:spPr>
          <a:xfrm>
            <a:off x="1141413" y="618518"/>
            <a:ext cx="4459286" cy="1478570"/>
          </a:xfrm>
        </p:spPr>
        <p:txBody>
          <a:bodyPr>
            <a:normAutofit/>
          </a:bodyPr>
          <a:lstStyle/>
          <a:p>
            <a:r>
              <a:rPr lang="en-US" sz="3200"/>
              <a:t>APB Protocol –Operating states</a:t>
            </a:r>
          </a:p>
        </p:txBody>
      </p:sp>
      <p:sp>
        <p:nvSpPr>
          <p:cNvPr id="3" name="Content Placeholder 2">
            <a:extLst>
              <a:ext uri="{FF2B5EF4-FFF2-40B4-BE49-F238E27FC236}">
                <a16:creationId xmlns:a16="http://schemas.microsoft.com/office/drawing/2014/main" id="{FD157B30-F1E4-4F96-82CB-81EE409D48B3}"/>
              </a:ext>
            </a:extLst>
          </p:cNvPr>
          <p:cNvSpPr>
            <a:spLocks noGrp="1"/>
          </p:cNvSpPr>
          <p:nvPr>
            <p:ph idx="1"/>
          </p:nvPr>
        </p:nvSpPr>
        <p:spPr>
          <a:xfrm>
            <a:off x="1141412" y="2249487"/>
            <a:ext cx="4459287" cy="3965046"/>
          </a:xfrm>
        </p:spPr>
        <p:txBody>
          <a:bodyPr>
            <a:normAutofit/>
          </a:bodyPr>
          <a:lstStyle/>
          <a:p>
            <a:r>
              <a:rPr lang="en-US" sz="2000"/>
              <a:t>The figure bellow describes the operating states of the protocol:</a:t>
            </a:r>
          </a:p>
          <a:p>
            <a:endParaRPr lang="en-US" sz="2000"/>
          </a:p>
        </p:txBody>
      </p:sp>
      <p:pic>
        <p:nvPicPr>
          <p:cNvPr id="4" name="Picture 3">
            <a:extLst>
              <a:ext uri="{FF2B5EF4-FFF2-40B4-BE49-F238E27FC236}">
                <a16:creationId xmlns:a16="http://schemas.microsoft.com/office/drawing/2014/main" id="{CE3803EB-202F-4E19-9F5C-AB4C199E8BD3}"/>
              </a:ext>
            </a:extLst>
          </p:cNvPr>
          <p:cNvPicPr/>
          <p:nvPr/>
        </p:nvPicPr>
        <p:blipFill>
          <a:blip r:embed="rId4"/>
          <a:stretch>
            <a:fillRect/>
          </a:stretch>
        </p:blipFill>
        <p:spPr>
          <a:xfrm>
            <a:off x="6096000" y="1268037"/>
            <a:ext cx="5456279" cy="429697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802057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4946-CEAA-476C-B9D9-1B9A12E6FE64}"/>
              </a:ext>
            </a:extLst>
          </p:cNvPr>
          <p:cNvSpPr>
            <a:spLocks noGrp="1"/>
          </p:cNvSpPr>
          <p:nvPr>
            <p:ph type="title"/>
          </p:nvPr>
        </p:nvSpPr>
        <p:spPr/>
        <p:txBody>
          <a:bodyPr/>
          <a:lstStyle/>
          <a:p>
            <a:r>
              <a:rPr lang="en-US" dirty="0"/>
              <a:t>APB Protocol – operating states</a:t>
            </a:r>
          </a:p>
        </p:txBody>
      </p:sp>
      <p:sp>
        <p:nvSpPr>
          <p:cNvPr id="3" name="Content Placeholder 2">
            <a:extLst>
              <a:ext uri="{FF2B5EF4-FFF2-40B4-BE49-F238E27FC236}">
                <a16:creationId xmlns:a16="http://schemas.microsoft.com/office/drawing/2014/main" id="{EA56F808-19A6-40B8-9C6A-5EFF55887A5A}"/>
              </a:ext>
            </a:extLst>
          </p:cNvPr>
          <p:cNvSpPr>
            <a:spLocks noGrp="1"/>
          </p:cNvSpPr>
          <p:nvPr>
            <p:ph idx="1"/>
          </p:nvPr>
        </p:nvSpPr>
        <p:spPr/>
        <p:txBody>
          <a:bodyPr>
            <a:normAutofit fontScale="62500" lnSpcReduction="20000"/>
          </a:bodyPr>
          <a:lstStyle/>
          <a:p>
            <a:r>
              <a:rPr lang="en-US" dirty="0"/>
              <a:t>The state machine operates through the following states:</a:t>
            </a:r>
          </a:p>
          <a:p>
            <a:r>
              <a:rPr lang="en-US" b="1" dirty="0"/>
              <a:t>IDLE </a:t>
            </a:r>
            <a:r>
              <a:rPr lang="en-US" dirty="0"/>
              <a:t>- This is the default state of the APB.</a:t>
            </a:r>
          </a:p>
          <a:p>
            <a:r>
              <a:rPr lang="en-US" b="1" dirty="0"/>
              <a:t>SETUP</a:t>
            </a:r>
            <a:r>
              <a:rPr lang="en-US" dirty="0"/>
              <a:t> - When a transfer is required the bus moves into the SETUP state, where the appropriate select signal, </a:t>
            </a:r>
            <a:r>
              <a:rPr lang="en-US" dirty="0" err="1"/>
              <a:t>PSELx</a:t>
            </a:r>
            <a:r>
              <a:rPr lang="en-US" dirty="0"/>
              <a:t>, is asserted. The bus only remains in the SETUP state for one clock cycle and always moves to the ACCESS state on the next rising edge of the clock. </a:t>
            </a:r>
          </a:p>
          <a:p>
            <a:r>
              <a:rPr lang="en-US" b="1" dirty="0"/>
              <a:t>ACCESS</a:t>
            </a:r>
            <a:r>
              <a:rPr lang="en-US" dirty="0"/>
              <a:t> - The enable signal, PENABLE, is asserted in the ACCESS state. The</a:t>
            </a:r>
          </a:p>
          <a:p>
            <a:r>
              <a:rPr lang="en-US" dirty="0"/>
              <a:t>address, write, select, and write data signals must remain stable during</a:t>
            </a:r>
          </a:p>
          <a:p>
            <a:r>
              <a:rPr lang="en-US" dirty="0"/>
              <a:t>the transition from the SETUP to ACCESS state. Exit from the ACCESS state is controlled by the PREADY signal from the slave:</a:t>
            </a:r>
          </a:p>
          <a:p>
            <a:r>
              <a:rPr lang="en-US" dirty="0"/>
              <a:t>• If PREADY is held LOW by the slave then the peripheral bus remains in the ACCESS state.</a:t>
            </a:r>
          </a:p>
          <a:p>
            <a:r>
              <a:rPr lang="en-US" dirty="0"/>
              <a:t>• If PREADY is driven HIGH by the slave then the ACCESS state is exited and the bus returns to the IDLE state if no more transfers are required. Alternatively, the bus moves directly to the SETUP state if another transfer follows.</a:t>
            </a:r>
          </a:p>
          <a:p>
            <a:endParaRPr lang="en-US" dirty="0"/>
          </a:p>
        </p:txBody>
      </p:sp>
    </p:spTree>
    <p:extLst>
      <p:ext uri="{BB962C8B-B14F-4D97-AF65-F5344CB8AC3E}">
        <p14:creationId xmlns:p14="http://schemas.microsoft.com/office/powerpoint/2010/main" val="328325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8368-39F1-4D63-B5DC-433345D5FCB2}"/>
              </a:ext>
            </a:extLst>
          </p:cNvPr>
          <p:cNvSpPr>
            <a:spLocks noGrp="1"/>
          </p:cNvSpPr>
          <p:nvPr>
            <p:ph type="title"/>
          </p:nvPr>
        </p:nvSpPr>
        <p:spPr/>
        <p:txBody>
          <a:bodyPr/>
          <a:lstStyle/>
          <a:p>
            <a:r>
              <a:rPr lang="en-US" dirty="0"/>
              <a:t>K means algorithm Intro</a:t>
            </a:r>
          </a:p>
        </p:txBody>
      </p:sp>
      <p:sp>
        <p:nvSpPr>
          <p:cNvPr id="3" name="Content Placeholder 2">
            <a:extLst>
              <a:ext uri="{FF2B5EF4-FFF2-40B4-BE49-F238E27FC236}">
                <a16:creationId xmlns:a16="http://schemas.microsoft.com/office/drawing/2014/main" id="{B2281372-A084-4B36-AA97-3A6D69D06F75}"/>
              </a:ext>
            </a:extLst>
          </p:cNvPr>
          <p:cNvSpPr>
            <a:spLocks noGrp="1"/>
          </p:cNvSpPr>
          <p:nvPr>
            <p:ph idx="1"/>
          </p:nvPr>
        </p:nvSpPr>
        <p:spPr/>
        <p:txBody>
          <a:bodyPr/>
          <a:lstStyle/>
          <a:p>
            <a:r>
              <a:rPr lang="en-US" dirty="0"/>
              <a:t>Clustering is the classification of object in different groups, or more precisely, the partitioning of a data set into subsets(clusters), so the data in each subset(ideally) share some common – often according to some defined distance measure. </a:t>
            </a:r>
          </a:p>
          <a:p>
            <a:r>
              <a:rPr lang="en-US" dirty="0"/>
              <a:t>K means algorithm is a algorithm develop to determine the all clusters at once of a data set</a:t>
            </a:r>
          </a:p>
        </p:txBody>
      </p:sp>
    </p:spTree>
    <p:extLst>
      <p:ext uri="{BB962C8B-B14F-4D97-AF65-F5344CB8AC3E}">
        <p14:creationId xmlns:p14="http://schemas.microsoft.com/office/powerpoint/2010/main" val="2173069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82539AA-D5C1-4B08-9EFD-76DC4EB61897}"/>
              </a:ext>
            </a:extLst>
          </p:cNvPr>
          <p:cNvSpPr>
            <a:spLocks noGrp="1"/>
          </p:cNvSpPr>
          <p:nvPr>
            <p:ph type="title"/>
          </p:nvPr>
        </p:nvSpPr>
        <p:spPr>
          <a:xfrm>
            <a:off x="855266" y="618518"/>
            <a:ext cx="2851417" cy="1478570"/>
          </a:xfrm>
        </p:spPr>
        <p:txBody>
          <a:bodyPr>
            <a:normAutofit/>
          </a:bodyPr>
          <a:lstStyle/>
          <a:p>
            <a:r>
              <a:rPr lang="en-US" sz="3000">
                <a:solidFill>
                  <a:srgbClr val="FFFFFF"/>
                </a:solidFill>
              </a:rPr>
              <a:t>APB Protocol – write transaction</a:t>
            </a:r>
          </a:p>
        </p:txBody>
      </p:sp>
      <p:sp>
        <p:nvSpPr>
          <p:cNvPr id="3" name="Content Placeholder 2">
            <a:extLst>
              <a:ext uri="{FF2B5EF4-FFF2-40B4-BE49-F238E27FC236}">
                <a16:creationId xmlns:a16="http://schemas.microsoft.com/office/drawing/2014/main" id="{FEE5DBE5-D867-4708-B49C-1DCF0C257284}"/>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In Figure attached there is an example of write transaction with no wait states can be seen, with the first cycle of the transfer being from T1 to T2 and the second cycle from T2 to T3.</a:t>
            </a: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a:extLst>
              <a:ext uri="{FF2B5EF4-FFF2-40B4-BE49-F238E27FC236}">
                <a16:creationId xmlns:a16="http://schemas.microsoft.com/office/drawing/2014/main" id="{E8738F3F-D461-4FE4-B6A6-B94B6A103625}"/>
              </a:ext>
            </a:extLst>
          </p:cNvPr>
          <p:cNvPicPr/>
          <p:nvPr/>
        </p:nvPicPr>
        <p:blipFill>
          <a:blip r:embed="rId3"/>
          <a:stretch>
            <a:fillRect/>
          </a:stretch>
        </p:blipFill>
        <p:spPr>
          <a:xfrm>
            <a:off x="4711778" y="1457554"/>
            <a:ext cx="6844045" cy="3938388"/>
          </a:xfrm>
          <a:prstGeom prst="rect">
            <a:avLst/>
          </a:prstGeom>
        </p:spPr>
      </p:pic>
    </p:spTree>
    <p:extLst>
      <p:ext uri="{BB962C8B-B14F-4D97-AF65-F5344CB8AC3E}">
        <p14:creationId xmlns:p14="http://schemas.microsoft.com/office/powerpoint/2010/main" val="356800570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E9070F1-5873-47A9-85A9-DD4D7CEC7E97}"/>
              </a:ext>
            </a:extLst>
          </p:cNvPr>
          <p:cNvSpPr>
            <a:spLocks noGrp="1"/>
          </p:cNvSpPr>
          <p:nvPr>
            <p:ph type="title"/>
          </p:nvPr>
        </p:nvSpPr>
        <p:spPr>
          <a:xfrm>
            <a:off x="855266" y="618518"/>
            <a:ext cx="2851417" cy="1478570"/>
          </a:xfrm>
        </p:spPr>
        <p:txBody>
          <a:bodyPr>
            <a:normAutofit/>
          </a:bodyPr>
          <a:lstStyle/>
          <a:p>
            <a:r>
              <a:rPr lang="en-US" sz="3000">
                <a:solidFill>
                  <a:srgbClr val="FFFFFF"/>
                </a:solidFill>
              </a:rPr>
              <a:t>APB protocol – read transaction</a:t>
            </a:r>
          </a:p>
        </p:txBody>
      </p:sp>
      <p:sp>
        <p:nvSpPr>
          <p:cNvPr id="3" name="Content Placeholder 2">
            <a:extLst>
              <a:ext uri="{FF2B5EF4-FFF2-40B4-BE49-F238E27FC236}">
                <a16:creationId xmlns:a16="http://schemas.microsoft.com/office/drawing/2014/main" id="{CCB44AEA-4D96-489B-963F-0367797612C3}"/>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In Figure attached an example of write transaction with no wait states can be seen, with the first cycle of the transfer being from T1 to T2 and the second cycle from T2 to T3.</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2B3C13C8-1CEB-4525-B98D-ECBC8C290060}"/>
              </a:ext>
            </a:extLst>
          </p:cNvPr>
          <p:cNvPicPr/>
          <p:nvPr/>
        </p:nvPicPr>
        <p:blipFill>
          <a:blip r:embed="rId3"/>
          <a:stretch>
            <a:fillRect/>
          </a:stretch>
        </p:blipFill>
        <p:spPr>
          <a:xfrm>
            <a:off x="4711778" y="1571094"/>
            <a:ext cx="6844045" cy="3711307"/>
          </a:xfrm>
          <a:prstGeom prst="rect">
            <a:avLst/>
          </a:prstGeom>
        </p:spPr>
      </p:pic>
    </p:spTree>
    <p:extLst>
      <p:ext uri="{BB962C8B-B14F-4D97-AF65-F5344CB8AC3E}">
        <p14:creationId xmlns:p14="http://schemas.microsoft.com/office/powerpoint/2010/main" val="266414688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92300A8-1C4B-40A2-A72E-20E3BC4C66BD}"/>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K means core </a:t>
            </a:r>
          </a:p>
        </p:txBody>
      </p:sp>
      <p:sp>
        <p:nvSpPr>
          <p:cNvPr id="3" name="Content Placeholder 2">
            <a:extLst>
              <a:ext uri="{FF2B5EF4-FFF2-40B4-BE49-F238E27FC236}">
                <a16:creationId xmlns:a16="http://schemas.microsoft.com/office/drawing/2014/main" id="{82A80093-1458-4317-873C-EBEEE1F530DC}"/>
              </a:ext>
            </a:extLst>
          </p:cNvPr>
          <p:cNvSpPr>
            <a:spLocks noGrp="1"/>
          </p:cNvSpPr>
          <p:nvPr>
            <p:ph idx="1"/>
          </p:nvPr>
        </p:nvSpPr>
        <p:spPr>
          <a:xfrm>
            <a:off x="844620" y="1928812"/>
            <a:ext cx="2862444" cy="4739273"/>
          </a:xfrm>
        </p:spPr>
        <p:txBody>
          <a:bodyPr>
            <a:normAutofit/>
          </a:bodyPr>
          <a:lstStyle/>
          <a:p>
            <a:r>
              <a:rPr lang="en-US" sz="1600" dirty="0">
                <a:solidFill>
                  <a:srgbClr val="FFFFFF"/>
                </a:solidFill>
              </a:rPr>
              <a:t> The proposed architecture for the k means core block is as described in the figure attached. This block is responsible for running the k means algorithm. It receives the input data points from the register file block by indirect access, as well as the initial centroids. The block output (to the register fil block) is the final centroids value after the algorithm’s end and an interrupt indicating the calculation has been finished. </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7DF09083-0EF1-49CB-B168-A267A54F14A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711778" y="1561746"/>
            <a:ext cx="6844045" cy="3730004"/>
          </a:xfrm>
          <a:prstGeom prst="rect">
            <a:avLst/>
          </a:prstGeom>
          <a:noFill/>
        </p:spPr>
      </p:pic>
    </p:spTree>
    <p:extLst>
      <p:ext uri="{BB962C8B-B14F-4D97-AF65-F5344CB8AC3E}">
        <p14:creationId xmlns:p14="http://schemas.microsoft.com/office/powerpoint/2010/main" val="88783145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EA4F-A17C-4712-A012-15D15529C0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075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8F48-2971-4349-81DC-049198F36B0D}"/>
              </a:ext>
            </a:extLst>
          </p:cNvPr>
          <p:cNvSpPr>
            <a:spLocks noGrp="1"/>
          </p:cNvSpPr>
          <p:nvPr>
            <p:ph type="title"/>
          </p:nvPr>
        </p:nvSpPr>
        <p:spPr/>
        <p:txBody>
          <a:bodyPr/>
          <a:lstStyle/>
          <a:p>
            <a:r>
              <a:rPr lang="en-US" dirty="0"/>
              <a:t>Common distances measures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260F38D-9084-478A-8B32-0A64FDB73CFF}"/>
                  </a:ext>
                </a:extLst>
              </p:cNvPr>
              <p:cNvSpPr>
                <a:spLocks noGrp="1"/>
              </p:cNvSpPr>
              <p:nvPr>
                <p:ph idx="1"/>
              </p:nvPr>
            </p:nvSpPr>
            <p:spPr/>
            <p:txBody>
              <a:bodyPr>
                <a:normAutofit lnSpcReduction="10000"/>
              </a:bodyPr>
              <a:lstStyle/>
              <a:p>
                <a:r>
                  <a:rPr lang="en-US" dirty="0"/>
                  <a:t>Distance measure will determine  how the similarity of two elements is calculated and it will influence the shape of the cluster. Two common distances measures are:</a:t>
                </a:r>
              </a:p>
              <a:p>
                <a:pPr lvl="1"/>
                <a:r>
                  <a:rPr lang="en-US" dirty="0"/>
                  <a:t>The Euclidean distance and it is given by : </a:t>
                </a: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 </m:t>
                    </m:r>
                    <m:rad>
                      <m:radPr>
                        <m:ctrlPr>
                          <a:rPr lang="en-US" b="0" i="1" smtClean="0">
                            <a:latin typeface="Cambria Math" panose="02040503050406030204" pitchFamily="18" charset="0"/>
                          </a:rPr>
                        </m:ctrlPr>
                      </m:radPr>
                      <m:deg>
                        <m:r>
                          <a:rPr lang="en-US" b="0" i="1" smtClean="0">
                            <a:latin typeface="Cambria Math" panose="02040503050406030204" pitchFamily="18" charset="0"/>
                          </a:rPr>
                          <m:t>2</m:t>
                        </m:r>
                      </m:deg>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e>
                    </m:rad>
                  </m:oMath>
                </a14:m>
                <a:r>
                  <a:rPr lang="en-US" dirty="0"/>
                  <a:t> </a:t>
                </a:r>
              </a:p>
              <a:p>
                <a:pPr lvl="1"/>
                <a:r>
                  <a:rPr lang="en-US" dirty="0"/>
                  <a:t>The Manhattan distance and it is given by : </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1</m:t>
                        </m:r>
                      </m:sub>
                      <m:sup>
                        <m:r>
                          <a:rPr lang="en-US" i="1">
                            <a:latin typeface="Cambria Math" panose="02040503050406030204" pitchFamily="18" charset="0"/>
                          </a:rPr>
                          <m:t>𝑛</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nary>
                  </m:oMath>
                </a14:m>
                <a:endParaRPr lang="en-US" dirty="0"/>
              </a:p>
              <a:p>
                <a:pPr lvl="2">
                  <a:buFont typeface="Wingdings" panose="05000000000000000000" pitchFamily="2" charset="2"/>
                  <a:buChar char="v"/>
                </a:pPr>
                <a:r>
                  <a:rPr lang="en-US" dirty="0"/>
                  <a:t>The Manhattan metric performs faster than the Euclidean metric, because it does not require calculating the square, offering better exploitation of parallelism and speed twice than that obtained by Euclidean distance. However, the accuracy of this distance measure was found to be slightly inferior to the Euclidean metric, but results were still within an acceptable error.</a:t>
                </a:r>
              </a:p>
            </p:txBody>
          </p:sp>
        </mc:Choice>
        <mc:Fallback>
          <p:sp>
            <p:nvSpPr>
              <p:cNvPr id="3" name="Content Placeholder 2">
                <a:extLst>
                  <a:ext uri="{FF2B5EF4-FFF2-40B4-BE49-F238E27FC236}">
                    <a16:creationId xmlns:a16="http://schemas.microsoft.com/office/drawing/2014/main" id="{5260F38D-9084-478A-8B32-0A64FDB73CFF}"/>
                  </a:ext>
                </a:extLst>
              </p:cNvPr>
              <p:cNvSpPr>
                <a:spLocks noGrp="1" noRot="1" noChangeAspect="1" noMove="1" noResize="1" noEditPoints="1" noAdjustHandles="1" noChangeArrowheads="1" noChangeShapeType="1" noTextEdit="1"/>
              </p:cNvSpPr>
              <p:nvPr>
                <p:ph idx="1"/>
              </p:nvPr>
            </p:nvSpPr>
            <p:spPr>
              <a:blipFill>
                <a:blip r:embed="rId2"/>
                <a:stretch>
                  <a:fillRect l="-1231" t="-2926" r="-677"/>
                </a:stretch>
              </a:blipFill>
            </p:spPr>
            <p:txBody>
              <a:bodyPr/>
              <a:lstStyle/>
              <a:p>
                <a:r>
                  <a:rPr lang="en-US">
                    <a:noFill/>
                  </a:rPr>
                  <a:t> </a:t>
                </a:r>
              </a:p>
            </p:txBody>
          </p:sp>
        </mc:Fallback>
      </mc:AlternateContent>
    </p:spTree>
    <p:extLst>
      <p:ext uri="{BB962C8B-B14F-4D97-AF65-F5344CB8AC3E}">
        <p14:creationId xmlns:p14="http://schemas.microsoft.com/office/powerpoint/2010/main" val="203320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A68-8587-4718-8486-5C17F3FBCC04}"/>
              </a:ext>
            </a:extLst>
          </p:cNvPr>
          <p:cNvSpPr>
            <a:spLocks noGrp="1"/>
          </p:cNvSpPr>
          <p:nvPr>
            <p:ph type="title"/>
          </p:nvPr>
        </p:nvSpPr>
        <p:spPr>
          <a:xfrm>
            <a:off x="1141413" y="618518"/>
            <a:ext cx="9905998" cy="1478570"/>
          </a:xfrm>
        </p:spPr>
        <p:txBody>
          <a:bodyPr/>
          <a:lstStyle/>
          <a:p>
            <a:r>
              <a:rPr lang="en-US" dirty="0"/>
              <a:t>K means clustering</a:t>
            </a:r>
          </a:p>
        </p:txBody>
      </p:sp>
      <p:sp>
        <p:nvSpPr>
          <p:cNvPr id="3" name="Content Placeholder 2">
            <a:extLst>
              <a:ext uri="{FF2B5EF4-FFF2-40B4-BE49-F238E27FC236}">
                <a16:creationId xmlns:a16="http://schemas.microsoft.com/office/drawing/2014/main" id="{6F7A2F02-C0FB-4660-86CF-14DF4AB332E1}"/>
              </a:ext>
            </a:extLst>
          </p:cNvPr>
          <p:cNvSpPr>
            <a:spLocks noGrp="1"/>
          </p:cNvSpPr>
          <p:nvPr>
            <p:ph idx="1"/>
          </p:nvPr>
        </p:nvSpPr>
        <p:spPr>
          <a:xfrm>
            <a:off x="1141412" y="2249487"/>
            <a:ext cx="9905999" cy="3541714"/>
          </a:xfrm>
        </p:spPr>
        <p:txBody>
          <a:bodyPr>
            <a:normAutofit fontScale="92500" lnSpcReduction="10000"/>
          </a:bodyPr>
          <a:lstStyle/>
          <a:p>
            <a:r>
              <a:rPr lang="en-US" dirty="0"/>
              <a:t>The k means clustering algorithm  is an algorithm to cluster n objects based on attributes into k partitions, where k&lt;n.</a:t>
            </a:r>
          </a:p>
          <a:p>
            <a:r>
              <a:rPr lang="en-US" dirty="0"/>
              <a:t>K means clustering is a simple partition method for clustering analysis and widely use in machine learning.</a:t>
            </a:r>
          </a:p>
          <a:p>
            <a:r>
              <a:rPr lang="en-US" dirty="0"/>
              <a:t>Each clusters is represented by the center of the cluster  and the algorithm  converges to stables centroids of clusters.</a:t>
            </a:r>
          </a:p>
          <a:p>
            <a:endParaRPr lang="en-US" dirty="0"/>
          </a:p>
          <a:p>
            <a:pPr marL="0" indent="0">
              <a:buNone/>
            </a:pPr>
            <a:r>
              <a:rPr lang="en-US" dirty="0"/>
              <a:t>	 </a:t>
            </a:r>
          </a:p>
        </p:txBody>
      </p:sp>
    </p:spTree>
    <p:extLst>
      <p:ext uri="{BB962C8B-B14F-4D97-AF65-F5344CB8AC3E}">
        <p14:creationId xmlns:p14="http://schemas.microsoft.com/office/powerpoint/2010/main" val="3473380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BD70-C3FD-4674-B96C-1B8FBF90F7B6}"/>
              </a:ext>
            </a:extLst>
          </p:cNvPr>
          <p:cNvSpPr>
            <a:spLocks noGrp="1"/>
          </p:cNvSpPr>
          <p:nvPr>
            <p:ph type="title"/>
          </p:nvPr>
        </p:nvSpPr>
        <p:spPr/>
        <p:txBody>
          <a:bodyPr/>
          <a:lstStyle/>
          <a:p>
            <a:r>
              <a:rPr lang="en-US" dirty="0"/>
              <a:t>K means algorithm</a:t>
            </a:r>
          </a:p>
        </p:txBody>
      </p:sp>
      <p:sp>
        <p:nvSpPr>
          <p:cNvPr id="3" name="Content Placeholder 2">
            <a:extLst>
              <a:ext uri="{FF2B5EF4-FFF2-40B4-BE49-F238E27FC236}">
                <a16:creationId xmlns:a16="http://schemas.microsoft.com/office/drawing/2014/main" id="{1DE685D7-5740-46B2-8B52-5304A2EE2C2C}"/>
              </a:ext>
            </a:extLst>
          </p:cNvPr>
          <p:cNvSpPr>
            <a:spLocks noGrp="1"/>
          </p:cNvSpPr>
          <p:nvPr>
            <p:ph idx="1"/>
          </p:nvPr>
        </p:nvSpPr>
        <p:spPr/>
        <p:txBody>
          <a:bodyPr>
            <a:normAutofit fontScale="92500" lnSpcReduction="20000"/>
          </a:bodyPr>
          <a:lstStyle/>
          <a:p>
            <a:pPr marL="0" indent="0">
              <a:buNone/>
            </a:pPr>
            <a:r>
              <a:rPr lang="en-US" dirty="0"/>
              <a:t>Given the cluster number K, the K-means algorithm is carried out in four steps: </a:t>
            </a:r>
          </a:p>
          <a:p>
            <a:r>
              <a:rPr lang="en-US" dirty="0"/>
              <a:t>Initialization: randomly setting the initial centroids.</a:t>
            </a:r>
          </a:p>
          <a:p>
            <a:r>
              <a:rPr lang="en-US" dirty="0"/>
              <a:t>Classification: assign each object to the cluster with the nearest centroid measured with a specific distance metric.</a:t>
            </a:r>
          </a:p>
          <a:p>
            <a:r>
              <a:rPr lang="en-US" dirty="0"/>
              <a:t>Centroid update: Compute new centroids of the clusters given the current partition.</a:t>
            </a:r>
          </a:p>
          <a:p>
            <a:r>
              <a:rPr lang="en-US" dirty="0"/>
              <a:t>Convergence check : Compare the new centroids calculated on previous steps with initial centroids. If they are as close as a small threshold constant, end the algorithm. Else, return to Classification step with the new centroids.</a:t>
            </a:r>
          </a:p>
          <a:p>
            <a:endParaRPr lang="en-US" dirty="0"/>
          </a:p>
          <a:p>
            <a:endParaRPr lang="en-US" dirty="0"/>
          </a:p>
        </p:txBody>
      </p:sp>
    </p:spTree>
    <p:extLst>
      <p:ext uri="{BB962C8B-B14F-4D97-AF65-F5344CB8AC3E}">
        <p14:creationId xmlns:p14="http://schemas.microsoft.com/office/powerpoint/2010/main" val="3764778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means clustering with example">
            <a:extLst>
              <a:ext uri="{FF2B5EF4-FFF2-40B4-BE49-F238E27FC236}">
                <a16:creationId xmlns:a16="http://schemas.microsoft.com/office/drawing/2014/main" id="{F3FC431C-CF82-4EC9-B72E-930F0DA2B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47791"/>
            <a:ext cx="10353821" cy="556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99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8F97-A24F-42A7-9450-3AA014964EB2}"/>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FDAC7DE5-32CE-4122-87F2-4D7835BC16BE}"/>
              </a:ext>
            </a:extLst>
          </p:cNvPr>
          <p:cNvSpPr>
            <a:spLocks noGrp="1"/>
          </p:cNvSpPr>
          <p:nvPr>
            <p:ph idx="1"/>
          </p:nvPr>
        </p:nvSpPr>
        <p:spPr/>
        <p:txBody>
          <a:bodyPr/>
          <a:lstStyle/>
          <a:p>
            <a:pPr marL="0" indent="0">
              <a:buNone/>
            </a:pPr>
            <a:r>
              <a:rPr lang="en-US" dirty="0"/>
              <a:t>Suppose there are four type of medicine, each one has two attributes: weight and </a:t>
            </a:r>
            <a:r>
              <a:rPr lang="en-US" dirty="0" err="1"/>
              <a:t>pH.</a:t>
            </a:r>
            <a:r>
              <a:rPr lang="en-US" dirty="0"/>
              <a:t> The goal is to group these objects into K=2 groups of medicines.</a:t>
            </a:r>
          </a:p>
          <a:p>
            <a:pPr marL="0" indent="0">
              <a:buNone/>
            </a:pPr>
            <a:endParaRPr lang="en-US" dirty="0"/>
          </a:p>
        </p:txBody>
      </p:sp>
      <p:graphicFrame>
        <p:nvGraphicFramePr>
          <p:cNvPr id="4" name="Table 3">
            <a:extLst>
              <a:ext uri="{FF2B5EF4-FFF2-40B4-BE49-F238E27FC236}">
                <a16:creationId xmlns:a16="http://schemas.microsoft.com/office/drawing/2014/main" id="{5D7B86D2-D700-4131-A64D-89FD33678BF6}"/>
              </a:ext>
            </a:extLst>
          </p:cNvPr>
          <p:cNvGraphicFramePr>
            <a:graphicFrameLocks noGrp="1"/>
          </p:cNvGraphicFramePr>
          <p:nvPr>
            <p:extLst>
              <p:ext uri="{D42A27DB-BD31-4B8C-83A1-F6EECF244321}">
                <p14:modId xmlns:p14="http://schemas.microsoft.com/office/powerpoint/2010/main" val="29431901"/>
              </p:ext>
            </p:extLst>
          </p:nvPr>
        </p:nvGraphicFramePr>
        <p:xfrm>
          <a:off x="1607930" y="3538331"/>
          <a:ext cx="4156767" cy="3127510"/>
        </p:xfrm>
        <a:graphic>
          <a:graphicData uri="http://schemas.openxmlformats.org/drawingml/2006/table">
            <a:tbl>
              <a:tblPr firstRow="1" bandRow="1">
                <a:tableStyleId>{073A0DAA-6AF3-43AB-8588-CEC1D06C72B9}</a:tableStyleId>
              </a:tblPr>
              <a:tblGrid>
                <a:gridCol w="1385589">
                  <a:extLst>
                    <a:ext uri="{9D8B030D-6E8A-4147-A177-3AD203B41FA5}">
                      <a16:colId xmlns:a16="http://schemas.microsoft.com/office/drawing/2014/main" val="478794591"/>
                    </a:ext>
                  </a:extLst>
                </a:gridCol>
                <a:gridCol w="1385589">
                  <a:extLst>
                    <a:ext uri="{9D8B030D-6E8A-4147-A177-3AD203B41FA5}">
                      <a16:colId xmlns:a16="http://schemas.microsoft.com/office/drawing/2014/main" val="3527031292"/>
                    </a:ext>
                  </a:extLst>
                </a:gridCol>
                <a:gridCol w="1385589">
                  <a:extLst>
                    <a:ext uri="{9D8B030D-6E8A-4147-A177-3AD203B41FA5}">
                      <a16:colId xmlns:a16="http://schemas.microsoft.com/office/drawing/2014/main" val="4127995860"/>
                    </a:ext>
                  </a:extLst>
                </a:gridCol>
              </a:tblGrid>
              <a:tr h="625502">
                <a:tc>
                  <a:txBody>
                    <a:bodyPr/>
                    <a:lstStyle/>
                    <a:p>
                      <a:r>
                        <a:rPr lang="en-US" dirty="0"/>
                        <a:t>Medicine</a:t>
                      </a:r>
                    </a:p>
                  </a:txBody>
                  <a:tcPr/>
                </a:tc>
                <a:tc>
                  <a:txBody>
                    <a:bodyPr/>
                    <a:lstStyle/>
                    <a:p>
                      <a:r>
                        <a:rPr lang="en-US" dirty="0"/>
                        <a:t>Weigh</a:t>
                      </a:r>
                    </a:p>
                  </a:txBody>
                  <a:tcPr/>
                </a:tc>
                <a:tc>
                  <a:txBody>
                    <a:bodyPr/>
                    <a:lstStyle/>
                    <a:p>
                      <a:r>
                        <a:rPr lang="en-US" dirty="0"/>
                        <a:t>pH</a:t>
                      </a:r>
                    </a:p>
                  </a:txBody>
                  <a:tcPr/>
                </a:tc>
                <a:extLst>
                  <a:ext uri="{0D108BD9-81ED-4DB2-BD59-A6C34878D82A}">
                    <a16:rowId xmlns:a16="http://schemas.microsoft.com/office/drawing/2014/main" val="277440790"/>
                  </a:ext>
                </a:extLst>
              </a:tr>
              <a:tr h="625502">
                <a:tc>
                  <a:txBody>
                    <a:bodyPr/>
                    <a:lstStyle/>
                    <a:p>
                      <a:r>
                        <a:rPr lang="en-US" dirty="0"/>
                        <a:t>A</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93282798"/>
                  </a:ext>
                </a:extLst>
              </a:tr>
              <a:tr h="625502">
                <a:tc>
                  <a:txBody>
                    <a:bodyPr/>
                    <a:lstStyle/>
                    <a:p>
                      <a:r>
                        <a:rPr lang="en-US" dirty="0"/>
                        <a:t>B</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3249876953"/>
                  </a:ext>
                </a:extLst>
              </a:tr>
              <a:tr h="625502">
                <a:tc>
                  <a:txBody>
                    <a:bodyPr/>
                    <a:lstStyle/>
                    <a:p>
                      <a:r>
                        <a:rPr lang="en-US" dirty="0"/>
                        <a:t>C</a:t>
                      </a:r>
                    </a:p>
                  </a:txBody>
                  <a:tcPr/>
                </a:tc>
                <a:tc>
                  <a:txBody>
                    <a:bodyPr/>
                    <a:lstStyle/>
                    <a:p>
                      <a:r>
                        <a:rPr lang="en-US" dirty="0"/>
                        <a:t>4</a:t>
                      </a:r>
                    </a:p>
                  </a:txBody>
                  <a:tcPr/>
                </a:tc>
                <a:tc>
                  <a:txBody>
                    <a:bodyPr/>
                    <a:lstStyle/>
                    <a:p>
                      <a:r>
                        <a:rPr lang="en-US" dirty="0"/>
                        <a:t>3</a:t>
                      </a:r>
                    </a:p>
                  </a:txBody>
                  <a:tcPr/>
                </a:tc>
                <a:extLst>
                  <a:ext uri="{0D108BD9-81ED-4DB2-BD59-A6C34878D82A}">
                    <a16:rowId xmlns:a16="http://schemas.microsoft.com/office/drawing/2014/main" val="3985224020"/>
                  </a:ext>
                </a:extLst>
              </a:tr>
              <a:tr h="625502">
                <a:tc>
                  <a:txBody>
                    <a:bodyPr/>
                    <a:lstStyle/>
                    <a:p>
                      <a:r>
                        <a:rPr lang="en-US" dirty="0"/>
                        <a:t>D</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3975694463"/>
                  </a:ext>
                </a:extLst>
              </a:tr>
            </a:tbl>
          </a:graphicData>
        </a:graphic>
      </p:graphicFrame>
      <p:pic>
        <p:nvPicPr>
          <p:cNvPr id="3074" name="Picture 2" descr="features space">
            <a:extLst>
              <a:ext uri="{FF2B5EF4-FFF2-40B4-BE49-F238E27FC236}">
                <a16:creationId xmlns:a16="http://schemas.microsoft.com/office/drawing/2014/main" id="{6E841AD3-F5D7-479A-8902-9ECABBC55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1216" y="3429000"/>
            <a:ext cx="3780182" cy="335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195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73D9-6CFB-4224-A690-D267F8D68FDE}"/>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0641457-E6E6-4CA9-A5FD-3F0EBD43F1E6}"/>
                  </a:ext>
                </a:extLst>
              </p:cNvPr>
              <p:cNvSpPr>
                <a:spLocks noGrp="1"/>
              </p:cNvSpPr>
              <p:nvPr>
                <p:ph idx="1"/>
              </p:nvPr>
            </p:nvSpPr>
            <p:spPr>
              <a:xfrm>
                <a:off x="970722" y="1823244"/>
                <a:ext cx="9905999" cy="1779174"/>
              </a:xfrm>
            </p:spPr>
            <p:txBody>
              <a:bodyPr/>
              <a:lstStyle/>
              <a:p>
                <a:r>
                  <a:rPr lang="en-US" dirty="0"/>
                  <a:t>Initialization: set the initial centroids randomly. </a:t>
                </a:r>
              </a:p>
              <a:p>
                <a:r>
                  <a:rPr lang="en-US" dirty="0"/>
                  <a:t>In this example, the initial centroids were set to be as the medicine A and B:</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80641457-E6E6-4CA9-A5FD-3F0EBD43F1E6}"/>
                  </a:ext>
                </a:extLst>
              </p:cNvPr>
              <p:cNvSpPr>
                <a:spLocks noGrp="1" noRot="1" noChangeAspect="1" noMove="1" noResize="1" noEditPoints="1" noAdjustHandles="1" noChangeArrowheads="1" noChangeShapeType="1" noTextEdit="1"/>
              </p:cNvSpPr>
              <p:nvPr>
                <p:ph idx="1"/>
              </p:nvPr>
            </p:nvSpPr>
            <p:spPr>
              <a:xfrm>
                <a:off x="970722" y="1823244"/>
                <a:ext cx="9905999" cy="1779174"/>
              </a:xfrm>
              <a:blipFill>
                <a:blip r:embed="rId2"/>
                <a:stretch>
                  <a:fillRect l="-1231" t="-445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7A91005-F9CD-49C3-B1C8-77655F60F72C}"/>
              </a:ext>
            </a:extLst>
          </p:cNvPr>
          <p:cNvPicPr>
            <a:picLocks noChangeAspect="1"/>
          </p:cNvPicPr>
          <p:nvPr/>
        </p:nvPicPr>
        <p:blipFill>
          <a:blip r:embed="rId3"/>
          <a:stretch>
            <a:fillRect/>
          </a:stretch>
        </p:blipFill>
        <p:spPr>
          <a:xfrm>
            <a:off x="4113972" y="3328573"/>
            <a:ext cx="3619500" cy="3381375"/>
          </a:xfrm>
          <a:prstGeom prst="rect">
            <a:avLst/>
          </a:prstGeom>
        </p:spPr>
      </p:pic>
    </p:spTree>
    <p:extLst>
      <p:ext uri="{BB962C8B-B14F-4D97-AF65-F5344CB8AC3E}">
        <p14:creationId xmlns:p14="http://schemas.microsoft.com/office/powerpoint/2010/main" val="1178020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CEAA-3048-459B-B51E-15B06457A4ED}"/>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DE1814-64E1-4DCC-9400-332952F0ED7E}"/>
                  </a:ext>
                </a:extLst>
              </p:cNvPr>
              <p:cNvSpPr>
                <a:spLocks noGrp="1"/>
              </p:cNvSpPr>
              <p:nvPr>
                <p:ph idx="1"/>
              </p:nvPr>
            </p:nvSpPr>
            <p:spPr/>
            <p:txBody>
              <a:bodyPr>
                <a:normAutofit fontScale="85000" lnSpcReduction="20000"/>
              </a:bodyPr>
              <a:lstStyle/>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e>
                      </m:d>
                      <m:r>
                        <a:rPr lang="en-US" i="1">
                          <a:latin typeface="Cambria Math" panose="02040503050406030204" pitchFamily="18" charset="0"/>
                        </a:rPr>
                        <m:t>= </m:t>
                      </m:r>
                      <m:rad>
                        <m:radPr>
                          <m:ctrlPr>
                            <a:rPr lang="en-US" i="1">
                              <a:latin typeface="Cambria Math" panose="02040503050406030204" pitchFamily="18" charset="0"/>
                            </a:rPr>
                          </m:ctrlPr>
                        </m:radPr>
                        <m:deg>
                          <m:r>
                            <a:rPr lang="en-US" i="1">
                              <a:latin typeface="Cambria Math" panose="02040503050406030204" pitchFamily="18" charset="0"/>
                            </a:rPr>
                            <m:t>2</m:t>
                          </m:r>
                        </m:deg>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5</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2</m:t>
                              </m:r>
                            </m:sup>
                          </m:sSup>
                        </m:e>
                      </m:rad>
                      <m:r>
                        <a:rPr lang="en-US" i="1">
                          <a:latin typeface="Cambria Math" panose="02040503050406030204" pitchFamily="18" charset="0"/>
                        </a:rPr>
                        <m:t>=</m:t>
                      </m:r>
                      <m:r>
                        <a:rPr lang="en-US" i="1">
                          <a:latin typeface="Cambria Math" panose="02040503050406030204" pitchFamily="18" charset="0"/>
                        </a:rPr>
                        <m:t>5</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e>
                      </m:d>
                      <m:r>
                        <a:rPr lang="en-US" i="1">
                          <a:latin typeface="Cambria Math" panose="02040503050406030204" pitchFamily="18" charset="0"/>
                        </a:rPr>
                        <m:t>= </m:t>
                      </m:r>
                      <m:rad>
                        <m:radPr>
                          <m:ctrlPr>
                            <a:rPr lang="en-US" i="1">
                              <a:latin typeface="Cambria Math" panose="02040503050406030204" pitchFamily="18" charset="0"/>
                            </a:rPr>
                          </m:ctrlPr>
                        </m:radPr>
                        <m:deg>
                          <m:r>
                            <a:rPr lang="en-US" i="1">
                              <a:latin typeface="Cambria Math" panose="02040503050406030204" pitchFamily="18" charset="0"/>
                            </a:rPr>
                            <m:t>2</m:t>
                          </m:r>
                        </m:deg>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5</m:t>
                                  </m:r>
                                  <m:r>
                                    <a:rPr lang="en-US" i="1">
                                      <a:latin typeface="Cambria Math" panose="02040503050406030204" pitchFamily="18" charset="0"/>
                                    </a:rPr>
                                    <m:t>−</m:t>
                                  </m:r>
                                  <m:r>
                                    <a:rPr lang="en-US" i="1">
                                      <a:latin typeface="Cambria Math" panose="02040503050406030204" pitchFamily="18" charset="0"/>
                                    </a:rPr>
                                    <m:t>2</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2</m:t>
                              </m:r>
                            </m:sup>
                          </m:sSup>
                        </m:e>
                      </m:rad>
                      <m:r>
                        <a:rPr lang="en-US" i="1">
                          <a:latin typeface="Cambria Math" panose="02040503050406030204" pitchFamily="18" charset="0"/>
                        </a:rPr>
                        <m:t>=</m:t>
                      </m:r>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24</m:t>
                      </m:r>
                    </m:oMath>
                  </m:oMathPara>
                </a14:m>
                <a:endParaRPr lang="en-US" dirty="0"/>
              </a:p>
              <a:p>
                <a:pPr marL="0" indent="0">
                  <a:buNone/>
                </a:pPr>
                <a:r>
                  <a:rPr lang="en-US" i="1" dirty="0">
                    <a:latin typeface="Cambria Math" panose="02040503050406030204" pitchFamily="18" charset="0"/>
                  </a:rPr>
                  <a:t>			…</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0</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rPr>
                                  <m:t>61</m:t>
                                </m:r>
                              </m:e>
                            </m:m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83</m:t>
                                </m:r>
                              </m:e>
                            </m:mr>
                          </m:m>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5</m:t>
                                </m:r>
                              </m:e>
                            </m:mr>
                            <m:mr>
                              <m:e>
                                <m:r>
                                  <a:rPr lang="en-US" i="1">
                                    <a:latin typeface="Cambria Math" panose="02040503050406030204" pitchFamily="18" charset="0"/>
                                  </a:rPr>
                                  <m:t>   </m:t>
                                </m:r>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24</m:t>
                                </m:r>
                              </m:e>
                            </m:mr>
                          </m:m>
                        </m:e>
                      </m:d>
                    </m:oMath>
                  </m:oMathPara>
                </a14:m>
                <a:endParaRPr lang="en-US" dirty="0"/>
              </a:p>
              <a:p>
                <a:pPr marL="0" indent="0">
                  <a:buNone/>
                </a:pPr>
                <a:r>
                  <a:rPr lang="en-US" dirty="0"/>
                  <a:t>Each column in this matrix symbolize an object, row a centroid. The elements are the distances from the object to the centroids.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EBDE1814-64E1-4DCC-9400-332952F0ED7E}"/>
                  </a:ext>
                </a:extLst>
              </p:cNvPr>
              <p:cNvSpPr>
                <a:spLocks noGrp="1" noRot="1" noChangeAspect="1" noMove="1" noResize="1" noEditPoints="1" noAdjustHandles="1" noChangeArrowheads="1" noChangeShapeType="1" noTextEdit="1"/>
              </p:cNvSpPr>
              <p:nvPr>
                <p:ph idx="1"/>
              </p:nvPr>
            </p:nvSpPr>
            <p:spPr>
              <a:blipFill>
                <a:blip r:embed="rId2"/>
                <a:stretch>
                  <a:fillRect l="-1139" r="-207"/>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932AC1B8-FD13-4863-BBC5-5ECC86CE6432}"/>
              </a:ext>
            </a:extLst>
          </p:cNvPr>
          <p:cNvSpPr>
            <a:spLocks noGrp="1"/>
          </p:cNvSpPr>
          <p:nvPr>
            <p:ph type="body" sz="half" idx="2"/>
          </p:nvPr>
        </p:nvSpPr>
        <p:spPr/>
        <p:txBody>
          <a:bodyPr>
            <a:normAutofit/>
          </a:bodyPr>
          <a:lstStyle/>
          <a:p>
            <a:r>
              <a:rPr lang="en-US" sz="2800" dirty="0"/>
              <a:t>Classification : Calculate the distance of each object to the clusters centroid and assign it to the nearest cluster.</a:t>
            </a:r>
          </a:p>
          <a:p>
            <a:endParaRPr lang="en-US" dirty="0"/>
          </a:p>
        </p:txBody>
      </p:sp>
    </p:spTree>
    <p:extLst>
      <p:ext uri="{BB962C8B-B14F-4D97-AF65-F5344CB8AC3E}">
        <p14:creationId xmlns:p14="http://schemas.microsoft.com/office/powerpoint/2010/main" val="2785082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9</TotalTime>
  <Words>1545</Words>
  <Application>Microsoft Office PowerPoint</Application>
  <PresentationFormat>Widescreen</PresentationFormat>
  <Paragraphs>145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 Math</vt:lpstr>
      <vt:lpstr>Tw Cen MT</vt:lpstr>
      <vt:lpstr>Wingdings</vt:lpstr>
      <vt:lpstr>Circuit</vt:lpstr>
      <vt:lpstr>K means algorithm accelerator</vt:lpstr>
      <vt:lpstr>K means algorithm Intro</vt:lpstr>
      <vt:lpstr>Common distances measures</vt:lpstr>
      <vt:lpstr>K means clustering</vt:lpstr>
      <vt:lpstr>K means algorithm</vt:lpstr>
      <vt:lpstr>PowerPoint Presentation</vt:lpstr>
      <vt:lpstr>Example :</vt:lpstr>
      <vt:lpstr>Example</vt:lpstr>
      <vt:lpstr>Example</vt:lpstr>
      <vt:lpstr>Example</vt:lpstr>
      <vt:lpstr>Example</vt:lpstr>
      <vt:lpstr>Example</vt:lpstr>
      <vt:lpstr>K means accelerator</vt:lpstr>
      <vt:lpstr>Proposed architecture</vt:lpstr>
      <vt:lpstr>Proposed architecture – Register file</vt:lpstr>
      <vt:lpstr>APB Protocol</vt:lpstr>
      <vt:lpstr>APB Protocol -signals</vt:lpstr>
      <vt:lpstr>APB Protocol –Operating states</vt:lpstr>
      <vt:lpstr>APB Protocol – operating states</vt:lpstr>
      <vt:lpstr>APB Protocol – write transaction</vt:lpstr>
      <vt:lpstr>APB protocol – read transaction</vt:lpstr>
      <vt:lpstr>K means core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algorithm accelerator</dc:title>
  <dc:creator>liora huf</dc:creator>
  <cp:lastModifiedBy>liora huf</cp:lastModifiedBy>
  <cp:revision>3</cp:revision>
  <dcterms:created xsi:type="dcterms:W3CDTF">2019-09-25T08:18:52Z</dcterms:created>
  <dcterms:modified xsi:type="dcterms:W3CDTF">2019-09-25T08:28:49Z</dcterms:modified>
</cp:coreProperties>
</file>