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79" r:id="rId6"/>
    <p:sldId id="266" r:id="rId7"/>
    <p:sldId id="280" r:id="rId8"/>
    <p:sldId id="277" r:id="rId9"/>
    <p:sldId id="313" r:id="rId10"/>
    <p:sldId id="281" r:id="rId11"/>
    <p:sldId id="293" r:id="rId12"/>
    <p:sldId id="314" r:id="rId13"/>
    <p:sldId id="315" r:id="rId14"/>
    <p:sldId id="286" r:id="rId15"/>
    <p:sldId id="287" r:id="rId16"/>
    <p:sldId id="288" r:id="rId17"/>
    <p:sldId id="289" r:id="rId18"/>
    <p:sldId id="290" r:id="rId19"/>
    <p:sldId id="294" r:id="rId20"/>
    <p:sldId id="301" r:id="rId21"/>
    <p:sldId id="302" r:id="rId22"/>
    <p:sldId id="303" r:id="rId23"/>
    <p:sldId id="295" r:id="rId24"/>
    <p:sldId id="291" r:id="rId25"/>
    <p:sldId id="304" r:id="rId26"/>
    <p:sldId id="305" r:id="rId27"/>
    <p:sldId id="306" r:id="rId28"/>
    <p:sldId id="307" r:id="rId29"/>
    <p:sldId id="308" r:id="rId30"/>
    <p:sldId id="309" r:id="rId31"/>
    <p:sldId id="310" r:id="rId32"/>
    <p:sldId id="311" r:id="rId33"/>
    <p:sldId id="312" r:id="rId34"/>
    <p:sldId id="296" r:id="rId35"/>
    <p:sldId id="297" r:id="rId36"/>
    <p:sldId id="299" r:id="rId37"/>
    <p:sldId id="298" r:id="rId38"/>
    <p:sldId id="300" r:id="rId39"/>
    <p:sldId id="278" r:id="rId40"/>
    <p:sldId id="292" r:id="rId41"/>
    <p:sldId id="26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76" d="100"/>
          <a:sy n="76" d="100"/>
        </p:scale>
        <p:origin x="30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y\Desktop\Dataset_Origina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dy\Desktop\Dataset_Original.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dy\AppData\Roaming\Microsoft\Excel\Dataset_Original%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學歷統計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D5-47E5-A7CD-39AF542F2AA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D5-47E5-A7CD-39AF542F2AA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D5-47E5-A7CD-39AF542F2AA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Dataset_Original!$AJ$12:$AJ$14</c:f>
              <c:strCache>
                <c:ptCount val="3"/>
                <c:pt idx="0">
                  <c:v>高中職以下</c:v>
                </c:pt>
                <c:pt idx="1">
                  <c:v>大學</c:v>
                </c:pt>
                <c:pt idx="2">
                  <c:v>研究所以上</c:v>
                </c:pt>
              </c:strCache>
            </c:strRef>
          </c:cat>
          <c:val>
            <c:numRef>
              <c:f>Dataset_Original!$AK$12:$AK$14</c:f>
              <c:numCache>
                <c:formatCode>0%</c:formatCode>
                <c:ptCount val="3"/>
                <c:pt idx="0">
                  <c:v>0.15</c:v>
                </c:pt>
                <c:pt idx="1">
                  <c:v>0.6</c:v>
                </c:pt>
                <c:pt idx="2">
                  <c:v>0.25</c:v>
                </c:pt>
              </c:numCache>
            </c:numRef>
          </c:val>
          <c:extLst>
            <c:ext xmlns:c16="http://schemas.microsoft.com/office/drawing/2014/chart" uri="{C3380CC4-5D6E-409C-BE32-E72D297353CC}">
              <c16:uniqueId val="{00000006-38D5-47E5-A7CD-39AF542F2AA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zh-TW" altLang="en-US"/>
              <a:t>年齡統計</a:t>
            </a:r>
            <a:endParaRPr lang="zh-TW"/>
          </a:p>
        </c:rich>
      </c:tx>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zh-TW"/>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B2A-4300-ACA2-BAFB40962F5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B2A-4300-ACA2-BAFB40962F51}"/>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B2A-4300-ACA2-BAFB40962F51}"/>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B2A-4300-ACA2-BAFB40962F51}"/>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DB2A-4300-ACA2-BAFB40962F51}"/>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DB2A-4300-ACA2-BAFB40962F51}"/>
              </c:ext>
            </c:extLst>
          </c:dPt>
          <c:dLbls>
            <c:dLbl>
              <c:idx val="5"/>
              <c:layout>
                <c:manualLayout>
                  <c:x val="4.9328521434820645E-3"/>
                  <c:y val="0.15984689413823278"/>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B-DB2A-4300-ACA2-BAFB40962F51}"/>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TW"/>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Dataset_Original!$AH$3:$AH$8</c:f>
              <c:strCache>
                <c:ptCount val="6"/>
                <c:pt idx="0">
                  <c:v>18~24</c:v>
                </c:pt>
                <c:pt idx="1">
                  <c:v>25~34</c:v>
                </c:pt>
                <c:pt idx="2">
                  <c:v>35~44</c:v>
                </c:pt>
                <c:pt idx="3">
                  <c:v>45~54</c:v>
                </c:pt>
                <c:pt idx="4">
                  <c:v>55~64</c:v>
                </c:pt>
                <c:pt idx="5">
                  <c:v>65以上</c:v>
                </c:pt>
              </c:strCache>
            </c:strRef>
          </c:cat>
          <c:val>
            <c:numRef>
              <c:f>Dataset_Original!$AJ$3:$AJ$8</c:f>
              <c:numCache>
                <c:formatCode>General</c:formatCode>
                <c:ptCount val="6"/>
                <c:pt idx="0">
                  <c:v>0.11562500000000001</c:v>
                </c:pt>
                <c:pt idx="1">
                  <c:v>0.37343749999999998</c:v>
                </c:pt>
                <c:pt idx="2">
                  <c:v>0.31406250000000002</c:v>
                </c:pt>
                <c:pt idx="3">
                  <c:v>0.15625</c:v>
                </c:pt>
                <c:pt idx="4">
                  <c:v>3.4375000000000003E-2</c:v>
                </c:pt>
                <c:pt idx="5">
                  <c:v>6.2500000000000003E-3</c:v>
                </c:pt>
              </c:numCache>
            </c:numRef>
          </c:val>
          <c:extLst>
            <c:ext xmlns:c16="http://schemas.microsoft.com/office/drawing/2014/chart" uri="{C3380CC4-5D6E-409C-BE32-E72D297353CC}">
              <c16:uniqueId val="{0000000C-DB2A-4300-ACA2-BAFB40962F5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zh-TW" altLang="en-US"/>
              <a:t>月收入統計</a:t>
            </a:r>
            <a:endParaRPr lang="zh-TW"/>
          </a:p>
        </c:rich>
      </c:tx>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zh-TW"/>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BD6-48B6-90B4-3D826D921A4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BD6-48B6-90B4-3D826D921A4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BD6-48B6-90B4-3D826D921A42}"/>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BD6-48B6-90B4-3D826D921A42}"/>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BD6-48B6-90B4-3D826D921A4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zh-TW"/>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Dataset_Original!$AH$30:$AH$34</c:f>
              <c:strCache>
                <c:ptCount val="5"/>
                <c:pt idx="0">
                  <c:v>20k以下</c:v>
                </c:pt>
                <c:pt idx="1">
                  <c:v>20k~40k</c:v>
                </c:pt>
                <c:pt idx="2">
                  <c:v>40k~60k</c:v>
                </c:pt>
                <c:pt idx="3">
                  <c:v>60k~80k</c:v>
                </c:pt>
                <c:pt idx="4">
                  <c:v>80k以上</c:v>
                </c:pt>
              </c:strCache>
            </c:strRef>
          </c:cat>
          <c:val>
            <c:numRef>
              <c:f>Dataset_Original!$AJ$30:$AJ$34</c:f>
              <c:numCache>
                <c:formatCode>General</c:formatCode>
                <c:ptCount val="5"/>
                <c:pt idx="0">
                  <c:v>0.1203125</c:v>
                </c:pt>
                <c:pt idx="1">
                  <c:v>0.3671875</c:v>
                </c:pt>
                <c:pt idx="2">
                  <c:v>0.31093749999999998</c:v>
                </c:pt>
                <c:pt idx="3">
                  <c:v>0.1140625</c:v>
                </c:pt>
                <c:pt idx="4">
                  <c:v>8.7499999999999994E-2</c:v>
                </c:pt>
              </c:numCache>
            </c:numRef>
          </c:val>
          <c:extLst>
            <c:ext xmlns:c16="http://schemas.microsoft.com/office/drawing/2014/chart" uri="{C3380CC4-5D6E-409C-BE32-E72D297353CC}">
              <c16:uniqueId val="{0000000A-0BD6-48B6-90B4-3D826D921A4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情境</a:t>
            </a:r>
            <a:r>
              <a:rPr lang="en-US" altLang="zh-TW"/>
              <a:t>A</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smoothMarker"/>
        <c:varyColors val="0"/>
        <c:ser>
          <c:idx val="0"/>
          <c:order val="0"/>
          <c:tx>
            <c:strRef>
              <c:f>工作表1!$A$3</c:f>
              <c:strCache>
                <c:ptCount val="1"/>
                <c:pt idx="0">
                  <c:v>A_all_count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工作表1!$B$2:$F$2</c:f>
              <c:numCache>
                <c:formatCode>General</c:formatCode>
                <c:ptCount val="5"/>
                <c:pt idx="0">
                  <c:v>1</c:v>
                </c:pt>
                <c:pt idx="1">
                  <c:v>2</c:v>
                </c:pt>
                <c:pt idx="2">
                  <c:v>3</c:v>
                </c:pt>
                <c:pt idx="3">
                  <c:v>4</c:v>
                </c:pt>
                <c:pt idx="4">
                  <c:v>5</c:v>
                </c:pt>
              </c:numCache>
            </c:numRef>
          </c:xVal>
          <c:yVal>
            <c:numRef>
              <c:f>工作表1!$B$3:$F$3</c:f>
              <c:numCache>
                <c:formatCode>General</c:formatCode>
                <c:ptCount val="5"/>
                <c:pt idx="0">
                  <c:v>48</c:v>
                </c:pt>
                <c:pt idx="1">
                  <c:v>69</c:v>
                </c:pt>
                <c:pt idx="2">
                  <c:v>174</c:v>
                </c:pt>
                <c:pt idx="3">
                  <c:v>150</c:v>
                </c:pt>
                <c:pt idx="4">
                  <c:v>199</c:v>
                </c:pt>
              </c:numCache>
            </c:numRef>
          </c:yVal>
          <c:smooth val="1"/>
          <c:extLst>
            <c:ext xmlns:c16="http://schemas.microsoft.com/office/drawing/2014/chart" uri="{C3380CC4-5D6E-409C-BE32-E72D297353CC}">
              <c16:uniqueId val="{00000000-2659-4E02-A9DB-B252E46FE518}"/>
            </c:ext>
          </c:extLst>
        </c:ser>
        <c:ser>
          <c:idx val="1"/>
          <c:order val="1"/>
          <c:tx>
            <c:strRef>
              <c:f>工作表1!$A$4</c:f>
              <c:strCache>
                <c:ptCount val="1"/>
                <c:pt idx="0">
                  <c:v>A_young_count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工作表1!$B$2:$F$2</c:f>
              <c:numCache>
                <c:formatCode>General</c:formatCode>
                <c:ptCount val="5"/>
                <c:pt idx="0">
                  <c:v>1</c:v>
                </c:pt>
                <c:pt idx="1">
                  <c:v>2</c:v>
                </c:pt>
                <c:pt idx="2">
                  <c:v>3</c:v>
                </c:pt>
                <c:pt idx="3">
                  <c:v>4</c:v>
                </c:pt>
                <c:pt idx="4">
                  <c:v>5</c:v>
                </c:pt>
              </c:numCache>
            </c:numRef>
          </c:xVal>
          <c:yVal>
            <c:numRef>
              <c:f>工作表1!$B$4:$F$4</c:f>
              <c:numCache>
                <c:formatCode>General</c:formatCode>
                <c:ptCount val="5"/>
                <c:pt idx="0">
                  <c:v>31</c:v>
                </c:pt>
                <c:pt idx="1">
                  <c:v>48</c:v>
                </c:pt>
                <c:pt idx="2">
                  <c:v>124</c:v>
                </c:pt>
                <c:pt idx="3">
                  <c:v>94</c:v>
                </c:pt>
                <c:pt idx="4">
                  <c:v>143</c:v>
                </c:pt>
              </c:numCache>
            </c:numRef>
          </c:yVal>
          <c:smooth val="1"/>
          <c:extLst>
            <c:ext xmlns:c16="http://schemas.microsoft.com/office/drawing/2014/chart" uri="{C3380CC4-5D6E-409C-BE32-E72D297353CC}">
              <c16:uniqueId val="{00000001-2659-4E02-A9DB-B252E46FE518}"/>
            </c:ext>
          </c:extLst>
        </c:ser>
        <c:ser>
          <c:idx val="2"/>
          <c:order val="2"/>
          <c:tx>
            <c:strRef>
              <c:f>工作表1!$A$5</c:f>
              <c:strCache>
                <c:ptCount val="1"/>
                <c:pt idx="0">
                  <c:v>A_middle_count</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工作表1!$B$2:$F$2</c:f>
              <c:numCache>
                <c:formatCode>General</c:formatCode>
                <c:ptCount val="5"/>
                <c:pt idx="0">
                  <c:v>1</c:v>
                </c:pt>
                <c:pt idx="1">
                  <c:v>2</c:v>
                </c:pt>
                <c:pt idx="2">
                  <c:v>3</c:v>
                </c:pt>
                <c:pt idx="3">
                  <c:v>4</c:v>
                </c:pt>
                <c:pt idx="4">
                  <c:v>5</c:v>
                </c:pt>
              </c:numCache>
            </c:numRef>
          </c:xVal>
          <c:yVal>
            <c:numRef>
              <c:f>工作表1!$B$5:$F$5</c:f>
              <c:numCache>
                <c:formatCode>General</c:formatCode>
                <c:ptCount val="5"/>
                <c:pt idx="0">
                  <c:v>6</c:v>
                </c:pt>
                <c:pt idx="1">
                  <c:v>10</c:v>
                </c:pt>
                <c:pt idx="2">
                  <c:v>20</c:v>
                </c:pt>
                <c:pt idx="3">
                  <c:v>25</c:v>
                </c:pt>
                <c:pt idx="4">
                  <c:v>39</c:v>
                </c:pt>
              </c:numCache>
            </c:numRef>
          </c:yVal>
          <c:smooth val="1"/>
          <c:extLst>
            <c:ext xmlns:c16="http://schemas.microsoft.com/office/drawing/2014/chart" uri="{C3380CC4-5D6E-409C-BE32-E72D297353CC}">
              <c16:uniqueId val="{00000002-2659-4E02-A9DB-B252E46FE518}"/>
            </c:ext>
          </c:extLst>
        </c:ser>
        <c:ser>
          <c:idx val="3"/>
          <c:order val="3"/>
          <c:tx>
            <c:strRef>
              <c:f>工作表1!$A$6</c:f>
              <c:strCache>
                <c:ptCount val="1"/>
                <c:pt idx="0">
                  <c:v>A_hedu_count</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工作表1!$B$2:$F$2</c:f>
              <c:numCache>
                <c:formatCode>General</c:formatCode>
                <c:ptCount val="5"/>
                <c:pt idx="0">
                  <c:v>1</c:v>
                </c:pt>
                <c:pt idx="1">
                  <c:v>2</c:v>
                </c:pt>
                <c:pt idx="2">
                  <c:v>3</c:v>
                </c:pt>
                <c:pt idx="3">
                  <c:v>4</c:v>
                </c:pt>
                <c:pt idx="4">
                  <c:v>5</c:v>
                </c:pt>
              </c:numCache>
            </c:numRef>
          </c:xVal>
          <c:yVal>
            <c:numRef>
              <c:f>工作表1!$B$6:$F$6</c:f>
              <c:numCache>
                <c:formatCode>General</c:formatCode>
                <c:ptCount val="5"/>
                <c:pt idx="0">
                  <c:v>38</c:v>
                </c:pt>
                <c:pt idx="1">
                  <c:v>55</c:v>
                </c:pt>
                <c:pt idx="2">
                  <c:v>149</c:v>
                </c:pt>
                <c:pt idx="3">
                  <c:v>126</c:v>
                </c:pt>
                <c:pt idx="4">
                  <c:v>174</c:v>
                </c:pt>
              </c:numCache>
            </c:numRef>
          </c:yVal>
          <c:smooth val="1"/>
          <c:extLst>
            <c:ext xmlns:c16="http://schemas.microsoft.com/office/drawing/2014/chart" uri="{C3380CC4-5D6E-409C-BE32-E72D297353CC}">
              <c16:uniqueId val="{00000003-2659-4E02-A9DB-B252E46FE518}"/>
            </c:ext>
          </c:extLst>
        </c:ser>
        <c:dLbls>
          <c:showLegendKey val="0"/>
          <c:showVal val="0"/>
          <c:showCatName val="0"/>
          <c:showSerName val="0"/>
          <c:showPercent val="0"/>
          <c:showBubbleSize val="0"/>
        </c:dLbls>
        <c:axId val="1619418848"/>
        <c:axId val="1619419392"/>
      </c:scatterChart>
      <c:valAx>
        <c:axId val="1619418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19419392"/>
        <c:crosses val="autoZero"/>
        <c:crossBetween val="midCat"/>
      </c:valAx>
      <c:valAx>
        <c:axId val="1619419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1941884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1400" b="0" i="0" u="none" strike="noStrike" baseline="0">
                <a:effectLst/>
              </a:rPr>
              <a:t>情境</a:t>
            </a:r>
            <a:r>
              <a:rPr lang="en-US" altLang="zh-TW" sz="1400" b="0" i="0" u="none" strike="noStrike" baseline="0">
                <a:effectLst/>
              </a:rPr>
              <a:t>B</a:t>
            </a:r>
            <a:r>
              <a:rPr lang="en-US" altLang="zh-TW" sz="1400" b="0" i="0" u="none" strike="noStrike" baseline="0"/>
              <a:t> </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smoothMarker"/>
        <c:varyColors val="0"/>
        <c:ser>
          <c:idx val="0"/>
          <c:order val="0"/>
          <c:tx>
            <c:strRef>
              <c:f>工作表1!$A$11</c:f>
              <c:strCache>
                <c:ptCount val="1"/>
                <c:pt idx="0">
                  <c:v>A_all_count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工作表1!$B$10:$F$10</c:f>
              <c:numCache>
                <c:formatCode>General</c:formatCode>
                <c:ptCount val="5"/>
                <c:pt idx="0">
                  <c:v>1</c:v>
                </c:pt>
                <c:pt idx="1">
                  <c:v>2</c:v>
                </c:pt>
                <c:pt idx="2">
                  <c:v>3</c:v>
                </c:pt>
                <c:pt idx="3">
                  <c:v>4</c:v>
                </c:pt>
                <c:pt idx="4">
                  <c:v>5</c:v>
                </c:pt>
              </c:numCache>
            </c:numRef>
          </c:xVal>
          <c:yVal>
            <c:numRef>
              <c:f>工作表1!$B$11:$F$11</c:f>
              <c:numCache>
                <c:formatCode>General</c:formatCode>
                <c:ptCount val="5"/>
                <c:pt idx="0">
                  <c:v>33</c:v>
                </c:pt>
                <c:pt idx="1">
                  <c:v>31</c:v>
                </c:pt>
                <c:pt idx="2">
                  <c:v>151</c:v>
                </c:pt>
                <c:pt idx="3">
                  <c:v>149</c:v>
                </c:pt>
                <c:pt idx="4">
                  <c:v>276</c:v>
                </c:pt>
              </c:numCache>
            </c:numRef>
          </c:yVal>
          <c:smooth val="1"/>
          <c:extLst>
            <c:ext xmlns:c16="http://schemas.microsoft.com/office/drawing/2014/chart" uri="{C3380CC4-5D6E-409C-BE32-E72D297353CC}">
              <c16:uniqueId val="{00000000-7F92-4AE6-AB33-9D3E3EA82975}"/>
            </c:ext>
          </c:extLst>
        </c:ser>
        <c:ser>
          <c:idx val="1"/>
          <c:order val="1"/>
          <c:tx>
            <c:strRef>
              <c:f>工作表1!$A$12</c:f>
              <c:strCache>
                <c:ptCount val="1"/>
                <c:pt idx="0">
                  <c:v>A_young_count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工作表1!$B$10:$F$10</c:f>
              <c:numCache>
                <c:formatCode>General</c:formatCode>
                <c:ptCount val="5"/>
                <c:pt idx="0">
                  <c:v>1</c:v>
                </c:pt>
                <c:pt idx="1">
                  <c:v>2</c:v>
                </c:pt>
                <c:pt idx="2">
                  <c:v>3</c:v>
                </c:pt>
                <c:pt idx="3">
                  <c:v>4</c:v>
                </c:pt>
                <c:pt idx="4">
                  <c:v>5</c:v>
                </c:pt>
              </c:numCache>
            </c:numRef>
          </c:xVal>
          <c:yVal>
            <c:numRef>
              <c:f>工作表1!$B$12:$F$12</c:f>
              <c:numCache>
                <c:formatCode>General</c:formatCode>
                <c:ptCount val="5"/>
                <c:pt idx="0">
                  <c:v>25</c:v>
                </c:pt>
                <c:pt idx="1">
                  <c:v>25</c:v>
                </c:pt>
                <c:pt idx="2">
                  <c:v>90</c:v>
                </c:pt>
                <c:pt idx="3">
                  <c:v>99</c:v>
                </c:pt>
                <c:pt idx="4">
                  <c:v>201</c:v>
                </c:pt>
              </c:numCache>
            </c:numRef>
          </c:yVal>
          <c:smooth val="1"/>
          <c:extLst>
            <c:ext xmlns:c16="http://schemas.microsoft.com/office/drawing/2014/chart" uri="{C3380CC4-5D6E-409C-BE32-E72D297353CC}">
              <c16:uniqueId val="{00000001-7F92-4AE6-AB33-9D3E3EA82975}"/>
            </c:ext>
          </c:extLst>
        </c:ser>
        <c:ser>
          <c:idx val="2"/>
          <c:order val="2"/>
          <c:tx>
            <c:strRef>
              <c:f>工作表1!$A$13</c:f>
              <c:strCache>
                <c:ptCount val="1"/>
                <c:pt idx="0">
                  <c:v>A_middle_count</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工作表1!$B$10:$F$10</c:f>
              <c:numCache>
                <c:formatCode>General</c:formatCode>
                <c:ptCount val="5"/>
                <c:pt idx="0">
                  <c:v>1</c:v>
                </c:pt>
                <c:pt idx="1">
                  <c:v>2</c:v>
                </c:pt>
                <c:pt idx="2">
                  <c:v>3</c:v>
                </c:pt>
                <c:pt idx="3">
                  <c:v>4</c:v>
                </c:pt>
                <c:pt idx="4">
                  <c:v>5</c:v>
                </c:pt>
              </c:numCache>
            </c:numRef>
          </c:xVal>
          <c:yVal>
            <c:numRef>
              <c:f>工作表1!$B$13:$F$13</c:f>
              <c:numCache>
                <c:formatCode>General</c:formatCode>
                <c:ptCount val="5"/>
                <c:pt idx="0">
                  <c:v>5</c:v>
                </c:pt>
                <c:pt idx="1">
                  <c:v>4</c:v>
                </c:pt>
                <c:pt idx="2">
                  <c:v>26</c:v>
                </c:pt>
                <c:pt idx="3">
                  <c:v>23</c:v>
                </c:pt>
                <c:pt idx="4">
                  <c:v>42</c:v>
                </c:pt>
              </c:numCache>
            </c:numRef>
          </c:yVal>
          <c:smooth val="1"/>
          <c:extLst>
            <c:ext xmlns:c16="http://schemas.microsoft.com/office/drawing/2014/chart" uri="{C3380CC4-5D6E-409C-BE32-E72D297353CC}">
              <c16:uniqueId val="{00000002-7F92-4AE6-AB33-9D3E3EA82975}"/>
            </c:ext>
          </c:extLst>
        </c:ser>
        <c:ser>
          <c:idx val="3"/>
          <c:order val="3"/>
          <c:tx>
            <c:strRef>
              <c:f>工作表1!$A$14</c:f>
              <c:strCache>
                <c:ptCount val="1"/>
                <c:pt idx="0">
                  <c:v>A_hedu_count</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工作表1!$B$10:$F$10</c:f>
              <c:numCache>
                <c:formatCode>General</c:formatCode>
                <c:ptCount val="5"/>
                <c:pt idx="0">
                  <c:v>1</c:v>
                </c:pt>
                <c:pt idx="1">
                  <c:v>2</c:v>
                </c:pt>
                <c:pt idx="2">
                  <c:v>3</c:v>
                </c:pt>
                <c:pt idx="3">
                  <c:v>4</c:v>
                </c:pt>
                <c:pt idx="4">
                  <c:v>5</c:v>
                </c:pt>
              </c:numCache>
            </c:numRef>
          </c:xVal>
          <c:yVal>
            <c:numRef>
              <c:f>工作表1!$B$14:$F$14</c:f>
              <c:numCache>
                <c:formatCode>General</c:formatCode>
                <c:ptCount val="5"/>
                <c:pt idx="0">
                  <c:v>28</c:v>
                </c:pt>
                <c:pt idx="1">
                  <c:v>27</c:v>
                </c:pt>
                <c:pt idx="2">
                  <c:v>112</c:v>
                </c:pt>
                <c:pt idx="3">
                  <c:v>132</c:v>
                </c:pt>
                <c:pt idx="4">
                  <c:v>243</c:v>
                </c:pt>
              </c:numCache>
            </c:numRef>
          </c:yVal>
          <c:smooth val="1"/>
          <c:extLst>
            <c:ext xmlns:c16="http://schemas.microsoft.com/office/drawing/2014/chart" uri="{C3380CC4-5D6E-409C-BE32-E72D297353CC}">
              <c16:uniqueId val="{00000003-7F92-4AE6-AB33-9D3E3EA82975}"/>
            </c:ext>
          </c:extLst>
        </c:ser>
        <c:dLbls>
          <c:showLegendKey val="0"/>
          <c:showVal val="0"/>
          <c:showCatName val="0"/>
          <c:showSerName val="0"/>
          <c:showPercent val="0"/>
          <c:showBubbleSize val="0"/>
        </c:dLbls>
        <c:axId val="1619551392"/>
        <c:axId val="1619550848"/>
      </c:scatterChart>
      <c:valAx>
        <c:axId val="1619551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19550848"/>
        <c:crosses val="autoZero"/>
        <c:crossBetween val="midCat"/>
      </c:valAx>
      <c:valAx>
        <c:axId val="161955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1955139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情境</a:t>
            </a:r>
            <a:r>
              <a:rPr lang="en-US" altLang="zh-TW"/>
              <a:t>C</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scatterChart>
        <c:scatterStyle val="smoothMarker"/>
        <c:varyColors val="0"/>
        <c:ser>
          <c:idx val="0"/>
          <c:order val="0"/>
          <c:tx>
            <c:strRef>
              <c:f>工作表1!$A$19</c:f>
              <c:strCache>
                <c:ptCount val="1"/>
                <c:pt idx="0">
                  <c:v>A_all_count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工作表1!$B$18:$F$18</c:f>
              <c:numCache>
                <c:formatCode>General</c:formatCode>
                <c:ptCount val="5"/>
                <c:pt idx="0">
                  <c:v>1</c:v>
                </c:pt>
                <c:pt idx="1">
                  <c:v>2</c:v>
                </c:pt>
                <c:pt idx="2">
                  <c:v>3</c:v>
                </c:pt>
                <c:pt idx="3">
                  <c:v>4</c:v>
                </c:pt>
                <c:pt idx="4">
                  <c:v>5</c:v>
                </c:pt>
              </c:numCache>
            </c:numRef>
          </c:xVal>
          <c:yVal>
            <c:numRef>
              <c:f>工作表1!$B$19:$F$19</c:f>
              <c:numCache>
                <c:formatCode>General</c:formatCode>
                <c:ptCount val="5"/>
                <c:pt idx="0">
                  <c:v>179</c:v>
                </c:pt>
                <c:pt idx="1">
                  <c:v>93</c:v>
                </c:pt>
                <c:pt idx="2">
                  <c:v>177</c:v>
                </c:pt>
                <c:pt idx="3">
                  <c:v>93</c:v>
                </c:pt>
                <c:pt idx="4">
                  <c:v>98</c:v>
                </c:pt>
              </c:numCache>
            </c:numRef>
          </c:yVal>
          <c:smooth val="1"/>
          <c:extLst>
            <c:ext xmlns:c16="http://schemas.microsoft.com/office/drawing/2014/chart" uri="{C3380CC4-5D6E-409C-BE32-E72D297353CC}">
              <c16:uniqueId val="{00000000-689D-41A1-9CBC-40519F486308}"/>
            </c:ext>
          </c:extLst>
        </c:ser>
        <c:ser>
          <c:idx val="1"/>
          <c:order val="1"/>
          <c:tx>
            <c:strRef>
              <c:f>工作表1!$A$20</c:f>
              <c:strCache>
                <c:ptCount val="1"/>
                <c:pt idx="0">
                  <c:v>A_young_count</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工作表1!$B$18:$F$18</c:f>
              <c:numCache>
                <c:formatCode>General</c:formatCode>
                <c:ptCount val="5"/>
                <c:pt idx="0">
                  <c:v>1</c:v>
                </c:pt>
                <c:pt idx="1">
                  <c:v>2</c:v>
                </c:pt>
                <c:pt idx="2">
                  <c:v>3</c:v>
                </c:pt>
                <c:pt idx="3">
                  <c:v>4</c:v>
                </c:pt>
                <c:pt idx="4">
                  <c:v>5</c:v>
                </c:pt>
              </c:numCache>
            </c:numRef>
          </c:xVal>
          <c:yVal>
            <c:numRef>
              <c:f>工作表1!$B$20:$F$20</c:f>
              <c:numCache>
                <c:formatCode>General</c:formatCode>
                <c:ptCount val="5"/>
                <c:pt idx="0">
                  <c:v>138</c:v>
                </c:pt>
                <c:pt idx="1">
                  <c:v>53</c:v>
                </c:pt>
                <c:pt idx="2">
                  <c:v>128</c:v>
                </c:pt>
                <c:pt idx="3">
                  <c:v>59</c:v>
                </c:pt>
                <c:pt idx="4">
                  <c:v>62</c:v>
                </c:pt>
              </c:numCache>
            </c:numRef>
          </c:yVal>
          <c:smooth val="1"/>
          <c:extLst>
            <c:ext xmlns:c16="http://schemas.microsoft.com/office/drawing/2014/chart" uri="{C3380CC4-5D6E-409C-BE32-E72D297353CC}">
              <c16:uniqueId val="{00000001-689D-41A1-9CBC-40519F486308}"/>
            </c:ext>
          </c:extLst>
        </c:ser>
        <c:ser>
          <c:idx val="2"/>
          <c:order val="2"/>
          <c:tx>
            <c:strRef>
              <c:f>工作表1!$A$21</c:f>
              <c:strCache>
                <c:ptCount val="1"/>
                <c:pt idx="0">
                  <c:v>A_middle_count</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工作表1!$B$18:$F$18</c:f>
              <c:numCache>
                <c:formatCode>General</c:formatCode>
                <c:ptCount val="5"/>
                <c:pt idx="0">
                  <c:v>1</c:v>
                </c:pt>
                <c:pt idx="1">
                  <c:v>2</c:v>
                </c:pt>
                <c:pt idx="2">
                  <c:v>3</c:v>
                </c:pt>
                <c:pt idx="3">
                  <c:v>4</c:v>
                </c:pt>
                <c:pt idx="4">
                  <c:v>5</c:v>
                </c:pt>
              </c:numCache>
            </c:numRef>
          </c:xVal>
          <c:yVal>
            <c:numRef>
              <c:f>工作表1!$B$21:$F$21</c:f>
              <c:numCache>
                <c:formatCode>General</c:formatCode>
                <c:ptCount val="5"/>
                <c:pt idx="0">
                  <c:v>29</c:v>
                </c:pt>
                <c:pt idx="1">
                  <c:v>19</c:v>
                </c:pt>
                <c:pt idx="2">
                  <c:v>23</c:v>
                </c:pt>
                <c:pt idx="3">
                  <c:v>11</c:v>
                </c:pt>
                <c:pt idx="4">
                  <c:v>18</c:v>
                </c:pt>
              </c:numCache>
            </c:numRef>
          </c:yVal>
          <c:smooth val="1"/>
          <c:extLst>
            <c:ext xmlns:c16="http://schemas.microsoft.com/office/drawing/2014/chart" uri="{C3380CC4-5D6E-409C-BE32-E72D297353CC}">
              <c16:uniqueId val="{00000002-689D-41A1-9CBC-40519F486308}"/>
            </c:ext>
          </c:extLst>
        </c:ser>
        <c:ser>
          <c:idx val="3"/>
          <c:order val="3"/>
          <c:tx>
            <c:strRef>
              <c:f>工作表1!$A$22</c:f>
              <c:strCache>
                <c:ptCount val="1"/>
                <c:pt idx="0">
                  <c:v>A_hedu_count</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工作表1!$B$18:$F$18</c:f>
              <c:numCache>
                <c:formatCode>General</c:formatCode>
                <c:ptCount val="5"/>
                <c:pt idx="0">
                  <c:v>1</c:v>
                </c:pt>
                <c:pt idx="1">
                  <c:v>2</c:v>
                </c:pt>
                <c:pt idx="2">
                  <c:v>3</c:v>
                </c:pt>
                <c:pt idx="3">
                  <c:v>4</c:v>
                </c:pt>
                <c:pt idx="4">
                  <c:v>5</c:v>
                </c:pt>
              </c:numCache>
            </c:numRef>
          </c:xVal>
          <c:yVal>
            <c:numRef>
              <c:f>工作表1!$B$22:$F$22</c:f>
              <c:numCache>
                <c:formatCode>General</c:formatCode>
                <c:ptCount val="5"/>
                <c:pt idx="0">
                  <c:v>160</c:v>
                </c:pt>
                <c:pt idx="1">
                  <c:v>78</c:v>
                </c:pt>
                <c:pt idx="2">
                  <c:v>138</c:v>
                </c:pt>
                <c:pt idx="3">
                  <c:v>82</c:v>
                </c:pt>
                <c:pt idx="4">
                  <c:v>84</c:v>
                </c:pt>
              </c:numCache>
            </c:numRef>
          </c:yVal>
          <c:smooth val="1"/>
          <c:extLst>
            <c:ext xmlns:c16="http://schemas.microsoft.com/office/drawing/2014/chart" uri="{C3380CC4-5D6E-409C-BE32-E72D297353CC}">
              <c16:uniqueId val="{00000003-689D-41A1-9CBC-40519F486308}"/>
            </c:ext>
          </c:extLst>
        </c:ser>
        <c:dLbls>
          <c:showLegendKey val="0"/>
          <c:showVal val="0"/>
          <c:showCatName val="0"/>
          <c:showSerName val="0"/>
          <c:showPercent val="0"/>
          <c:showBubbleSize val="0"/>
        </c:dLbls>
        <c:axId val="1619552480"/>
        <c:axId val="1619548672"/>
      </c:scatterChart>
      <c:valAx>
        <c:axId val="1619552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19548672"/>
        <c:crosses val="autoZero"/>
        <c:crossBetween val="midCat"/>
      </c:valAx>
      <c:valAx>
        <c:axId val="1619548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1955248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A61015F-7CC6-4D0A-9D87-873EA4C304CC}"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24128" y="2967788"/>
            <a:ext cx="4754880" cy="33415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smtClean="0"/>
              <a:t>編輯母片文字樣式</a:t>
            </a:r>
          </a:p>
        </p:txBody>
      </p:sp>
      <p:sp>
        <p:nvSpPr>
          <p:cNvPr id="6" name="Content Placeholder 5"/>
          <p:cNvSpPr>
            <a:spLocks noGrp="1"/>
          </p:cNvSpPr>
          <p:nvPr>
            <p:ph sz="quarter" idx="4"/>
          </p:nvPr>
        </p:nvSpPr>
        <p:spPr>
          <a:xfrm>
            <a:off x="5990888" y="2967788"/>
            <a:ext cx="4754880" cy="33415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5C68B11-C5A8-448C-8CE9-B1A273C79CFC}" type="datetimeFigureOut">
              <a:rPr lang="en-US" dirty="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dirty="0"/>
              <a:t>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1/8/2020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reurl.cc/mdjaL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rda.sinica.edu.tw/datasearch_detail.php?id=119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0900" y="5417032"/>
            <a:ext cx="8317886" cy="958543"/>
          </a:xfrm>
        </p:spPr>
        <p:txBody>
          <a:bodyPr>
            <a:normAutofit fontScale="90000"/>
          </a:bodyPr>
          <a:lstStyle/>
          <a:p>
            <a:pPr algn="l"/>
            <a:r>
              <a:rPr lang="zh-TW" altLang="en-US" sz="3100" dirty="0" smtClean="0">
                <a:latin typeface="+mj-ea"/>
              </a:rPr>
              <a:t>統計思維與分析 </a:t>
            </a:r>
            <a:r>
              <a:rPr lang="en-US" altLang="zh-TW" sz="3100" dirty="0" smtClean="0">
                <a:latin typeface="+mj-ea"/>
              </a:rPr>
              <a:t>Final Project-</a:t>
            </a:r>
            <a:r>
              <a:rPr lang="en-US" altLang="zh-TW" sz="3100" dirty="0" smtClean="0"/>
              <a:t/>
            </a:r>
            <a:br>
              <a:rPr lang="en-US" altLang="zh-TW" sz="3100" dirty="0" smtClean="0"/>
            </a:br>
            <a:r>
              <a:rPr kumimoji="1" lang="en-US" altLang="zh-CN" sz="3100" dirty="0">
                <a:latin typeface="PMingLiU" panose="02020500000000000000" pitchFamily="18" charset="-120"/>
                <a:ea typeface="PMingLiU" panose="02020500000000000000" pitchFamily="18" charset="-120"/>
              </a:rPr>
              <a:t>《</a:t>
            </a:r>
            <a:r>
              <a:rPr kumimoji="1" lang="zh-CN" altLang="en-US" sz="3100" dirty="0" smtClean="0">
                <a:latin typeface="PMingLiU" panose="02020500000000000000" pitchFamily="18" charset="-120"/>
                <a:ea typeface="PMingLiU" panose="02020500000000000000" pitchFamily="18" charset="-120"/>
              </a:rPr>
              <a:t>探討</a:t>
            </a:r>
            <a:r>
              <a:rPr kumimoji="1" lang="zh-TW" altLang="en-US" sz="3100" dirty="0" smtClean="0">
                <a:latin typeface="PMingLiU" panose="02020500000000000000" pitchFamily="18" charset="-120"/>
                <a:ea typeface="PMingLiU" panose="02020500000000000000" pitchFamily="18" charset="-120"/>
              </a:rPr>
              <a:t>青壯年、中年、高知識份子</a:t>
            </a:r>
            <a:r>
              <a:rPr kumimoji="1" lang="zh-CN" altLang="en-US" sz="3100" dirty="0" smtClean="0">
                <a:latin typeface="PMingLiU" panose="02020500000000000000" pitchFamily="18" charset="-120"/>
                <a:ea typeface="PMingLiU" panose="02020500000000000000" pitchFamily="18" charset="-120"/>
              </a:rPr>
              <a:t>對於</a:t>
            </a:r>
            <a:r>
              <a:rPr kumimoji="1" lang="en-US" altLang="zh-CN" sz="3100" dirty="0">
                <a:latin typeface="PMingLiU" panose="02020500000000000000" pitchFamily="18" charset="-120"/>
                <a:ea typeface="PMingLiU" panose="02020500000000000000" pitchFamily="18" charset="-120"/>
              </a:rPr>
              <a:t>ETC</a:t>
            </a:r>
            <a:r>
              <a:rPr kumimoji="1" lang="zh-CN" altLang="en-US" sz="3100" dirty="0" smtClean="0">
                <a:latin typeface="PMingLiU" panose="02020500000000000000" pitchFamily="18" charset="-120"/>
                <a:ea typeface="PMingLiU" panose="02020500000000000000" pitchFamily="18" charset="-120"/>
              </a:rPr>
              <a:t>使用</a:t>
            </a:r>
            <a:r>
              <a:rPr kumimoji="1" lang="zh-TW" altLang="en-US" sz="3100" dirty="0" smtClean="0">
                <a:latin typeface="PMingLiU" panose="02020500000000000000" pitchFamily="18" charset="-120"/>
                <a:ea typeface="PMingLiU" panose="02020500000000000000" pitchFamily="18" charset="-120"/>
              </a:rPr>
              <a:t>滿意度</a:t>
            </a:r>
            <a:r>
              <a:rPr kumimoji="1" lang="zh-CN" altLang="en-US" sz="3100" dirty="0" smtClean="0">
                <a:latin typeface="PMingLiU" panose="02020500000000000000" pitchFamily="18" charset="-120"/>
                <a:ea typeface="PMingLiU" panose="02020500000000000000" pitchFamily="18" charset="-120"/>
              </a:rPr>
              <a:t>的</a:t>
            </a:r>
            <a:r>
              <a:rPr kumimoji="1" lang="zh-CN" altLang="en-US" sz="3100" dirty="0">
                <a:latin typeface="PMingLiU" panose="02020500000000000000" pitchFamily="18" charset="-120"/>
                <a:ea typeface="PMingLiU" panose="02020500000000000000" pitchFamily="18" charset="-120"/>
              </a:rPr>
              <a:t>影響</a:t>
            </a:r>
            <a:r>
              <a:rPr kumimoji="1" lang="en-US" altLang="zh-CN" sz="3100" dirty="0">
                <a:latin typeface="PMingLiU" panose="02020500000000000000" pitchFamily="18" charset="-120"/>
                <a:ea typeface="PMingLiU" panose="02020500000000000000" pitchFamily="18" charset="-120"/>
              </a:rPr>
              <a:t>》</a:t>
            </a:r>
            <a:r>
              <a:rPr kumimoji="1" lang="en-US" altLang="zh-CN" sz="5400" dirty="0">
                <a:latin typeface="PMingLiU" panose="02020500000000000000" pitchFamily="18" charset="-120"/>
                <a:ea typeface="PMingLiU" panose="02020500000000000000" pitchFamily="18" charset="-120"/>
              </a:rPr>
              <a:t/>
            </a:r>
            <a:br>
              <a:rPr kumimoji="1" lang="en-US" altLang="zh-CN" sz="5400" dirty="0">
                <a:latin typeface="PMingLiU" panose="02020500000000000000" pitchFamily="18" charset="-120"/>
                <a:ea typeface="PMingLiU" panose="02020500000000000000" pitchFamily="18" charset="-120"/>
              </a:rPr>
            </a:br>
            <a:endParaRPr lang="zh-TW" altLang="en-US" dirty="0"/>
          </a:p>
        </p:txBody>
      </p:sp>
      <p:sp>
        <p:nvSpPr>
          <p:cNvPr id="3" name="副標題 2"/>
          <p:cNvSpPr>
            <a:spLocks noGrp="1"/>
          </p:cNvSpPr>
          <p:nvPr>
            <p:ph type="subTitle" idx="1"/>
          </p:nvPr>
        </p:nvSpPr>
        <p:spPr/>
        <p:txBody>
          <a:bodyPr>
            <a:noAutofit/>
          </a:bodyPr>
          <a:lstStyle/>
          <a:p>
            <a:r>
              <a:rPr lang="zh-TW" altLang="en-US" sz="2000" dirty="0" smtClean="0"/>
              <a:t>組員</a:t>
            </a:r>
            <a:r>
              <a:rPr lang="en-US" altLang="zh-TW" sz="2000" dirty="0" smtClean="0"/>
              <a:t>:</a:t>
            </a:r>
          </a:p>
          <a:p>
            <a:r>
              <a:rPr lang="en-US" altLang="zh-TW" sz="2000" dirty="0" smtClean="0"/>
              <a:t>104060016 </a:t>
            </a:r>
            <a:r>
              <a:rPr lang="zh-TW" altLang="en-US" sz="2000" dirty="0" smtClean="0"/>
              <a:t>詹羽</a:t>
            </a:r>
            <a:endParaRPr lang="en-US" altLang="zh-TW" sz="2000" dirty="0" smtClean="0"/>
          </a:p>
          <a:p>
            <a:r>
              <a:rPr lang="en-US" altLang="zh-TW" sz="2000" dirty="0" smtClean="0"/>
              <a:t>105000005 </a:t>
            </a:r>
            <a:r>
              <a:rPr lang="zh-TW" altLang="en-US" sz="2000" dirty="0" smtClean="0"/>
              <a:t>黃大祐</a:t>
            </a:r>
            <a:endParaRPr lang="en-US" altLang="zh-TW" sz="2000" dirty="0" smtClean="0"/>
          </a:p>
          <a:p>
            <a:r>
              <a:rPr lang="en-US" altLang="zh-TW" sz="2000" dirty="0" smtClean="0"/>
              <a:t>106011101</a:t>
            </a:r>
            <a:r>
              <a:rPr lang="zh-TW" altLang="en-US" sz="2000" dirty="0" smtClean="0"/>
              <a:t> 柳</a:t>
            </a:r>
            <a:r>
              <a:rPr lang="zh-TW" altLang="en-US" sz="2000" dirty="0"/>
              <a:t>奕</a:t>
            </a:r>
            <a:r>
              <a:rPr lang="zh-TW" altLang="en-US" sz="2000" dirty="0" smtClean="0"/>
              <a:t>丞</a:t>
            </a:r>
            <a:endParaRPr lang="en-US" altLang="zh-TW" sz="2000" dirty="0" smtClean="0"/>
          </a:p>
          <a:p>
            <a:r>
              <a:rPr lang="en-US" altLang="zh-TW" sz="2000" dirty="0" smtClean="0"/>
              <a:t>106033146 </a:t>
            </a:r>
            <a:r>
              <a:rPr lang="zh-TW" altLang="en-US" sz="2000" dirty="0" smtClean="0"/>
              <a:t>郭子銘</a:t>
            </a:r>
            <a:endParaRPr lang="zh-TW" altLang="en-US" sz="2000" dirty="0"/>
          </a:p>
        </p:txBody>
      </p:sp>
    </p:spTree>
    <p:extLst>
      <p:ext uri="{BB962C8B-B14F-4D97-AF65-F5344CB8AC3E}">
        <p14:creationId xmlns:p14="http://schemas.microsoft.com/office/powerpoint/2010/main" val="4008476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DATA</a:t>
            </a:r>
            <a:r>
              <a:rPr lang="zh-TW" altLang="en-US" sz="4000" dirty="0" smtClean="0">
                <a:solidFill>
                  <a:srgbClr val="0070C0"/>
                </a:solidFill>
                <a:latin typeface="+mj-ea"/>
              </a:rPr>
              <a:t> </a:t>
            </a:r>
            <a:r>
              <a:rPr lang="en-US" altLang="zh-TW" sz="4000" dirty="0" smtClean="0">
                <a:solidFill>
                  <a:srgbClr val="0070C0"/>
                </a:solidFill>
                <a:latin typeface="+mj-ea"/>
              </a:rPr>
              <a:t>analysis – problem 1</a:t>
            </a:r>
            <a:endParaRPr lang="zh-TW" altLang="en-US" sz="4000" dirty="0">
              <a:solidFill>
                <a:srgbClr val="0070C0"/>
              </a:solidFill>
              <a:latin typeface="+mj-ea"/>
            </a:endParaRPr>
          </a:p>
        </p:txBody>
      </p:sp>
      <p:sp>
        <p:nvSpPr>
          <p:cNvPr id="3" name="內容版面配置區 2"/>
          <p:cNvSpPr>
            <a:spLocks noGrp="1"/>
          </p:cNvSpPr>
          <p:nvPr>
            <p:ph idx="1"/>
          </p:nvPr>
        </p:nvSpPr>
        <p:spPr>
          <a:xfrm>
            <a:off x="1024129" y="2286000"/>
            <a:ext cx="6745118" cy="4023360"/>
          </a:xfrm>
        </p:spPr>
        <p:txBody>
          <a:bodyPr>
            <a:normAutofit lnSpcReduction="10000"/>
          </a:bodyPr>
          <a:lstStyle/>
          <a:p>
            <a:r>
              <a:rPr lang="en-US" altLang="zh-TW" sz="2800" dirty="0">
                <a:latin typeface="+mn-ea"/>
              </a:rPr>
              <a:t>1. </a:t>
            </a:r>
            <a:r>
              <a:rPr lang="zh-TW" altLang="en-US" sz="2800" dirty="0">
                <a:latin typeface="+mn-ea"/>
              </a:rPr>
              <a:t>了解年齡</a:t>
            </a:r>
            <a:r>
              <a:rPr lang="zh-TW" altLang="en-US" sz="2800" dirty="0" smtClean="0">
                <a:latin typeface="+mn-ea"/>
              </a:rPr>
              <a:t>、收</a:t>
            </a:r>
            <a:r>
              <a:rPr lang="zh-TW" altLang="en-US" sz="2800" dirty="0">
                <a:latin typeface="+mn-ea"/>
              </a:rPr>
              <a:t>入</a:t>
            </a:r>
            <a:r>
              <a:rPr lang="zh-TW" altLang="en-US" sz="2800" dirty="0" smtClean="0">
                <a:latin typeface="+mn-ea"/>
              </a:rPr>
              <a:t>狀況、學歷對於</a:t>
            </a:r>
            <a:r>
              <a:rPr lang="zh-TW" altLang="en-US" sz="2800" dirty="0">
                <a:latin typeface="+mn-ea"/>
              </a:rPr>
              <a:t>使用滿意度的關聯。</a:t>
            </a:r>
            <a:endParaRPr lang="en-US" altLang="zh-TW" sz="2800" dirty="0">
              <a:latin typeface="+mn-ea"/>
            </a:endParaRPr>
          </a:p>
          <a:p>
            <a:endParaRPr lang="en-US" altLang="zh-TW" sz="2800" dirty="0" smtClean="0"/>
          </a:p>
          <a:p>
            <a:pPr marL="0" indent="0">
              <a:buNone/>
            </a:pPr>
            <a:r>
              <a:rPr lang="zh-TW" altLang="en-US" sz="2800" dirty="0" smtClean="0"/>
              <a:t>分析方式：</a:t>
            </a:r>
            <a:endParaRPr lang="en-US" altLang="zh-TW" sz="2800" dirty="0" smtClean="0"/>
          </a:p>
          <a:p>
            <a:pPr marL="0" indent="0">
              <a:buNone/>
            </a:pPr>
            <a:r>
              <a:rPr lang="zh-TW" altLang="en-US" sz="2800" dirty="0" smtClean="0"/>
              <a:t>先把滿意度量化做加總，總和越高者滿意度越高。接著個別以三種類別對滿意度使用</a:t>
            </a:r>
            <a:r>
              <a:rPr lang="zh-TW" altLang="en-US" sz="2800" dirty="0">
                <a:solidFill>
                  <a:srgbClr val="FF0000"/>
                </a:solidFill>
              </a:rPr>
              <a:t>複回歸</a:t>
            </a:r>
            <a:r>
              <a:rPr lang="zh-TW" altLang="en-US" sz="2800" dirty="0" smtClean="0">
                <a:solidFill>
                  <a:srgbClr val="FF0000"/>
                </a:solidFill>
              </a:rPr>
              <a:t>分析</a:t>
            </a:r>
            <a:r>
              <a:rPr lang="zh-TW" altLang="en-US" sz="2800" dirty="0" smtClean="0"/>
              <a:t>，觀察</a:t>
            </a:r>
            <a:r>
              <a:rPr lang="en-US" altLang="zh-TW" sz="2800" dirty="0" smtClean="0">
                <a:solidFill>
                  <a:srgbClr val="FF0000"/>
                </a:solidFill>
              </a:rPr>
              <a:t>P value</a:t>
            </a:r>
            <a:r>
              <a:rPr lang="zh-TW" altLang="en-US" sz="2800" dirty="0" smtClean="0">
                <a:solidFill>
                  <a:srgbClr val="FF0000"/>
                </a:solidFill>
              </a:rPr>
              <a:t>的大小</a:t>
            </a:r>
            <a:r>
              <a:rPr lang="zh-TW" altLang="en-US" sz="2800" dirty="0"/>
              <a:t>判斷</a:t>
            </a:r>
            <a:r>
              <a:rPr lang="zh-TW" altLang="en-US" sz="2800" dirty="0" smtClean="0">
                <a:solidFill>
                  <a:srgbClr val="FF0000"/>
                </a:solidFill>
              </a:rPr>
              <a:t>顯著</a:t>
            </a:r>
            <a:r>
              <a:rPr lang="zh-TW" altLang="en-US" sz="2800" dirty="0" smtClean="0">
                <a:solidFill>
                  <a:srgbClr val="FF0000"/>
                </a:solidFill>
              </a:rPr>
              <a:t>性</a:t>
            </a:r>
            <a:r>
              <a:rPr lang="zh-TW" altLang="en-US" sz="2800" dirty="0" smtClean="0"/>
              <a:t>，並分</a:t>
            </a:r>
            <a:r>
              <a:rPr lang="zh-TW" altLang="en-US" sz="2800" dirty="0"/>
              <a:t>別</a:t>
            </a:r>
            <a:r>
              <a:rPr lang="zh-TW" altLang="en-US" sz="2800" dirty="0" smtClean="0"/>
              <a:t>觀察</a:t>
            </a:r>
            <a:r>
              <a:rPr lang="zh-TW" altLang="en-US" sz="2800" dirty="0" smtClean="0">
                <a:solidFill>
                  <a:srgbClr val="FF0000"/>
                </a:solidFill>
              </a:rPr>
              <a:t>相關係數大小</a:t>
            </a:r>
            <a:r>
              <a:rPr lang="zh-TW" altLang="en-US" sz="2800" dirty="0" smtClean="0"/>
              <a:t>判斷兩者相關性。</a:t>
            </a:r>
            <a:endParaRPr lang="zh-TW" altLang="en-US" sz="28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247" y="2635995"/>
            <a:ext cx="4057083" cy="3181482"/>
          </a:xfrm>
          <a:prstGeom prst="rect">
            <a:avLst/>
          </a:prstGeom>
        </p:spPr>
      </p:pic>
    </p:spTree>
    <p:extLst>
      <p:ext uri="{BB962C8B-B14F-4D97-AF65-F5344CB8AC3E}">
        <p14:creationId xmlns:p14="http://schemas.microsoft.com/office/powerpoint/2010/main" val="1872092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solidFill>
                  <a:srgbClr val="0070C0"/>
                </a:solidFill>
                <a:latin typeface="+mj-ea"/>
              </a:rPr>
              <a:t>descriptive statistics</a:t>
            </a:r>
            <a:endParaRPr lang="zh-TW" altLang="en-US" sz="4000" dirty="0">
              <a:solidFill>
                <a:srgbClr val="0070C0"/>
              </a:solidFill>
              <a:latin typeface="+mj-ea"/>
            </a:endParaRPr>
          </a:p>
        </p:txBody>
      </p:sp>
      <p:graphicFrame>
        <p:nvGraphicFramePr>
          <p:cNvPr id="6" name="圖表 5"/>
          <p:cNvGraphicFramePr>
            <a:graphicFrameLocks/>
          </p:cNvGraphicFramePr>
          <p:nvPr>
            <p:extLst>
              <p:ext uri="{D42A27DB-BD31-4B8C-83A1-F6EECF244321}">
                <p14:modId xmlns:p14="http://schemas.microsoft.com/office/powerpoint/2010/main" val="454869075"/>
              </p:ext>
            </p:extLst>
          </p:nvPr>
        </p:nvGraphicFramePr>
        <p:xfrm>
          <a:off x="948452" y="2191713"/>
          <a:ext cx="4751307" cy="38814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圖表 6"/>
          <p:cNvGraphicFramePr>
            <a:graphicFrameLocks/>
          </p:cNvGraphicFramePr>
          <p:nvPr>
            <p:extLst>
              <p:ext uri="{D42A27DB-BD31-4B8C-83A1-F6EECF244321}">
                <p14:modId xmlns:p14="http://schemas.microsoft.com/office/powerpoint/2010/main" val="207528698"/>
              </p:ext>
            </p:extLst>
          </p:nvPr>
        </p:nvGraphicFramePr>
        <p:xfrm>
          <a:off x="6920010" y="532876"/>
          <a:ext cx="4715992" cy="30254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圖表 8"/>
          <p:cNvGraphicFramePr>
            <a:graphicFrameLocks/>
          </p:cNvGraphicFramePr>
          <p:nvPr>
            <p:extLst>
              <p:ext uri="{D42A27DB-BD31-4B8C-83A1-F6EECF244321}">
                <p14:modId xmlns:p14="http://schemas.microsoft.com/office/powerpoint/2010/main" val="2498602421"/>
              </p:ext>
            </p:extLst>
          </p:nvPr>
        </p:nvGraphicFramePr>
        <p:xfrm>
          <a:off x="6992006" y="369701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63767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Multiple regression</a:t>
            </a:r>
            <a:endParaRPr lang="zh-TW" altLang="en-US" sz="4000" dirty="0">
              <a:solidFill>
                <a:srgbClr val="0070C0"/>
              </a:solidFill>
              <a:latin typeface="+mj-ea"/>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6" y="2084832"/>
            <a:ext cx="6840648" cy="3443637"/>
          </a:xfrm>
        </p:spPr>
      </p:pic>
      <p:sp>
        <p:nvSpPr>
          <p:cNvPr id="5" name="文字方塊 4"/>
          <p:cNvSpPr txBox="1"/>
          <p:nvPr/>
        </p:nvSpPr>
        <p:spPr>
          <a:xfrm>
            <a:off x="1024128" y="5528469"/>
            <a:ext cx="6593770" cy="1200329"/>
          </a:xfrm>
          <a:prstGeom prst="rect">
            <a:avLst/>
          </a:prstGeom>
          <a:noFill/>
        </p:spPr>
        <p:txBody>
          <a:bodyPr wrap="square" rtlCol="0">
            <a:spAutoFit/>
          </a:bodyPr>
          <a:lstStyle/>
          <a:p>
            <a:r>
              <a:rPr lang="en-US" altLang="zh-TW" dirty="0" smtClean="0"/>
              <a:t>v3_3: </a:t>
            </a:r>
            <a:r>
              <a:rPr lang="zh-TW" altLang="en-US" dirty="0" smtClean="0"/>
              <a:t>年齡</a:t>
            </a:r>
            <a:endParaRPr lang="en-US" altLang="zh-TW" dirty="0" smtClean="0"/>
          </a:p>
          <a:p>
            <a:r>
              <a:rPr lang="en-US" altLang="zh-TW" dirty="0" smtClean="0"/>
              <a:t>v3_4: </a:t>
            </a:r>
            <a:r>
              <a:rPr lang="zh-TW" altLang="en-US" dirty="0" smtClean="0"/>
              <a:t>學歷</a:t>
            </a:r>
            <a:endParaRPr lang="en-US" altLang="zh-TW" dirty="0"/>
          </a:p>
          <a:p>
            <a:r>
              <a:rPr lang="en-US" altLang="zh-TW" dirty="0" smtClean="0"/>
              <a:t>v3_5: </a:t>
            </a:r>
            <a:r>
              <a:rPr lang="zh-TW" altLang="en-US" dirty="0" smtClean="0"/>
              <a:t>收入狀況</a:t>
            </a:r>
            <a:endParaRPr lang="en-US" altLang="zh-TW" dirty="0" smtClean="0"/>
          </a:p>
          <a:p>
            <a:r>
              <a:rPr lang="en-US" altLang="zh-TW" dirty="0"/>
              <a:t>v</a:t>
            </a:r>
            <a:r>
              <a:rPr lang="en-US" altLang="zh-TW" dirty="0" smtClean="0"/>
              <a:t>4:</a:t>
            </a:r>
            <a:r>
              <a:rPr lang="zh-TW" altLang="en-US" dirty="0" smtClean="0"/>
              <a:t> 滿意度加總</a:t>
            </a:r>
            <a:endParaRPr lang="en-US" altLang="zh-TW" dirty="0"/>
          </a:p>
        </p:txBody>
      </p:sp>
      <p:sp>
        <p:nvSpPr>
          <p:cNvPr id="6" name="矩形 5"/>
          <p:cNvSpPr/>
          <p:nvPr/>
        </p:nvSpPr>
        <p:spPr>
          <a:xfrm>
            <a:off x="5480094" y="3960298"/>
            <a:ext cx="1021605" cy="2648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8034108" y="2017986"/>
            <a:ext cx="3216165" cy="2246769"/>
          </a:xfrm>
          <a:prstGeom prst="rect">
            <a:avLst/>
          </a:prstGeom>
          <a:noFill/>
        </p:spPr>
        <p:txBody>
          <a:bodyPr wrap="square" rtlCol="0">
            <a:spAutoFit/>
          </a:bodyPr>
          <a:lstStyle/>
          <a:p>
            <a:r>
              <a:rPr lang="zh-TW" altLang="en-US" sz="2800" dirty="0" smtClean="0">
                <a:latin typeface="+mn-ea"/>
              </a:rPr>
              <a:t>小結：</a:t>
            </a:r>
            <a:endParaRPr lang="en-US" altLang="zh-TW" sz="2800" dirty="0" smtClean="0">
              <a:latin typeface="+mn-ea"/>
            </a:endParaRPr>
          </a:p>
          <a:p>
            <a:r>
              <a:rPr lang="zh-TW" altLang="en-US" sz="2800" dirty="0" smtClean="0">
                <a:latin typeface="+mn-ea"/>
              </a:rPr>
              <a:t>三者之中，年齡較無顯著性，而</a:t>
            </a:r>
            <a:r>
              <a:rPr lang="zh-TW" altLang="en-US" sz="2800" dirty="0" smtClean="0">
                <a:solidFill>
                  <a:srgbClr val="FF0000"/>
                </a:solidFill>
                <a:latin typeface="+mn-ea"/>
              </a:rPr>
              <a:t>學歷和收入狀況則具有顯著性</a:t>
            </a:r>
            <a:endParaRPr lang="zh-TW" altLang="en-US" sz="2800" dirty="0">
              <a:solidFill>
                <a:srgbClr val="FF0000"/>
              </a:solidFill>
              <a:latin typeface="+mn-ea"/>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7" y="1600897"/>
            <a:ext cx="5174873" cy="563486"/>
          </a:xfrm>
          <a:prstGeom prst="rect">
            <a:avLst/>
          </a:prstGeom>
        </p:spPr>
      </p:pic>
      <p:sp>
        <p:nvSpPr>
          <p:cNvPr id="10" name="矩形 9"/>
          <p:cNvSpPr/>
          <p:nvPr/>
        </p:nvSpPr>
        <p:spPr>
          <a:xfrm>
            <a:off x="4969291" y="5190008"/>
            <a:ext cx="1948618" cy="2589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43063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solidFill>
                  <a:srgbClr val="0070C0"/>
                </a:solidFill>
                <a:latin typeface="+mj-ea"/>
              </a:rPr>
              <a:t>Observing the detail of regression</a:t>
            </a:r>
            <a:endParaRPr lang="zh-TW" altLang="en-US" sz="3600" dirty="0">
              <a:solidFill>
                <a:srgbClr val="0070C0"/>
              </a:solidFill>
              <a:latin typeface="+mj-ea"/>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2"/>
            <a:ext cx="5976124" cy="3325894"/>
          </a:xfrm>
        </p:spPr>
      </p:pic>
      <p:sp>
        <p:nvSpPr>
          <p:cNvPr id="5" name="文字方塊 4"/>
          <p:cNvSpPr txBox="1"/>
          <p:nvPr/>
        </p:nvSpPr>
        <p:spPr>
          <a:xfrm>
            <a:off x="7863840" y="2207172"/>
            <a:ext cx="3190941" cy="3108543"/>
          </a:xfrm>
          <a:prstGeom prst="rect">
            <a:avLst/>
          </a:prstGeom>
          <a:noFill/>
        </p:spPr>
        <p:txBody>
          <a:bodyPr wrap="square" rtlCol="0">
            <a:spAutoFit/>
          </a:bodyPr>
          <a:lstStyle/>
          <a:p>
            <a:r>
              <a:rPr lang="zh-TW" altLang="en-US" sz="2800" dirty="0" smtClean="0"/>
              <a:t>若只針對收入狀況和學歷兩項進行複回歸分析，可以發現</a:t>
            </a:r>
            <a:r>
              <a:rPr lang="en-US" altLang="zh-TW" sz="2800" dirty="0" smtClean="0">
                <a:solidFill>
                  <a:srgbClr val="FF0000"/>
                </a:solidFill>
              </a:rPr>
              <a:t>P-value</a:t>
            </a:r>
            <a:r>
              <a:rPr lang="zh-TW" altLang="en-US" sz="2800" dirty="0" smtClean="0">
                <a:solidFill>
                  <a:srgbClr val="FF0000"/>
                </a:solidFill>
              </a:rPr>
              <a:t>仍小</a:t>
            </a:r>
            <a:r>
              <a:rPr lang="zh-TW" altLang="en-US" sz="2800" dirty="0" smtClean="0"/>
              <a:t>，可以判斷</a:t>
            </a:r>
            <a:r>
              <a:rPr lang="zh-TW" altLang="en-US" sz="2800" dirty="0" smtClean="0">
                <a:solidFill>
                  <a:srgbClr val="FF0000"/>
                </a:solidFill>
              </a:rPr>
              <a:t>兩者皆有顯著性，而收入狀況的顯著性最大</a:t>
            </a:r>
            <a:endParaRPr lang="zh-TW" altLang="en-US" sz="2800" dirty="0">
              <a:solidFill>
                <a:srgbClr val="FF0000"/>
              </a:solidFill>
            </a:endParaRPr>
          </a:p>
        </p:txBody>
      </p:sp>
      <p:sp>
        <p:nvSpPr>
          <p:cNvPr id="6" name="矩形 5"/>
          <p:cNvSpPr/>
          <p:nvPr/>
        </p:nvSpPr>
        <p:spPr>
          <a:xfrm>
            <a:off x="4401733" y="5151816"/>
            <a:ext cx="1948618" cy="2589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950371" y="4061197"/>
            <a:ext cx="863951"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3930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Scenario 1: </a:t>
            </a:r>
            <a:br>
              <a:rPr lang="en-US" altLang="zh-TW" sz="4000" dirty="0" smtClean="0">
                <a:solidFill>
                  <a:srgbClr val="0070C0"/>
                </a:solidFill>
                <a:latin typeface="+mj-ea"/>
              </a:rPr>
            </a:br>
            <a:r>
              <a:rPr lang="en-US" altLang="zh-TW" sz="4000" dirty="0" smtClean="0">
                <a:solidFill>
                  <a:srgbClr val="0070C0"/>
                </a:solidFill>
                <a:latin typeface="+mj-ea"/>
              </a:rPr>
              <a:t>age and satisfaction</a:t>
            </a:r>
            <a:endParaRPr lang="zh-TW" altLang="en-US" sz="4000" dirty="0">
              <a:solidFill>
                <a:srgbClr val="0070C0"/>
              </a:solidFill>
              <a:latin typeface="+mj-ea"/>
            </a:endParaRPr>
          </a:p>
        </p:txBody>
      </p:sp>
      <p:sp>
        <p:nvSpPr>
          <p:cNvPr id="3" name="內容版面配置區 2"/>
          <p:cNvSpPr>
            <a:spLocks noGrp="1"/>
          </p:cNvSpPr>
          <p:nvPr>
            <p:ph idx="1"/>
          </p:nvPr>
        </p:nvSpPr>
        <p:spPr>
          <a:xfrm>
            <a:off x="957914" y="2005374"/>
            <a:ext cx="5111810" cy="4348130"/>
          </a:xfrm>
        </p:spPr>
        <p:txBody>
          <a:bodyPr>
            <a:noAutofit/>
          </a:bodyPr>
          <a:lstStyle/>
          <a:p>
            <a:pPr latinLnBrk="1"/>
            <a:r>
              <a:rPr lang="en-US" altLang="zh-TW" sz="1100" dirty="0" smtClean="0">
                <a:latin typeface="+mn-ea"/>
              </a:rPr>
              <a:t>Residuals</a:t>
            </a:r>
            <a:r>
              <a:rPr lang="en-US" altLang="zh-TW" sz="1100" dirty="0">
                <a:latin typeface="+mn-ea"/>
              </a:rPr>
              <a:t>:</a:t>
            </a:r>
            <a:endParaRPr lang="zh-TW" altLang="zh-TW" sz="1100" dirty="0">
              <a:latin typeface="+mn-ea"/>
            </a:endParaRPr>
          </a:p>
          <a:p>
            <a:pPr latinLnBrk="1"/>
            <a:r>
              <a:rPr lang="en-US" altLang="zh-TW" sz="1100" dirty="0">
                <a:latin typeface="+mn-ea"/>
              </a:rPr>
              <a:t>   Min     1Q Median     3Q    Max </a:t>
            </a:r>
            <a:endParaRPr lang="zh-TW" altLang="zh-TW" sz="1100" dirty="0">
              <a:latin typeface="+mn-ea"/>
            </a:endParaRPr>
          </a:p>
          <a:p>
            <a:pPr latinLnBrk="1"/>
            <a:r>
              <a:rPr lang="en-US" altLang="zh-TW" sz="1100" dirty="0">
                <a:latin typeface="+mn-ea"/>
              </a:rPr>
              <a:t>-8.908 -0.908  0.092  1.144  7.195 </a:t>
            </a:r>
            <a:endParaRPr lang="zh-TW" altLang="zh-TW" sz="1100" dirty="0">
              <a:latin typeface="+mn-ea"/>
            </a:endParaRPr>
          </a:p>
          <a:p>
            <a:pPr latinLnBrk="1"/>
            <a:r>
              <a:rPr lang="en-US" altLang="zh-TW" sz="1100" dirty="0">
                <a:latin typeface="+mn-ea"/>
              </a:rPr>
              <a:t>Coefficients:</a:t>
            </a:r>
            <a:endParaRPr lang="zh-TW" altLang="zh-TW" sz="1100" dirty="0">
              <a:latin typeface="+mn-ea"/>
            </a:endParaRPr>
          </a:p>
          <a:p>
            <a:pPr latinLnBrk="1"/>
            <a:r>
              <a:rPr lang="en-US" altLang="zh-TW" sz="1100" dirty="0">
                <a:latin typeface="+mn-ea"/>
              </a:rPr>
              <a:t>            Estimate Std. Error t value </a:t>
            </a:r>
            <a:r>
              <a:rPr lang="en-US" altLang="zh-TW" sz="1100" dirty="0" err="1">
                <a:latin typeface="+mn-ea"/>
              </a:rPr>
              <a:t>Pr</a:t>
            </a:r>
            <a:r>
              <a:rPr lang="en-US" altLang="zh-TW" sz="1100" dirty="0">
                <a:latin typeface="+mn-ea"/>
              </a:rPr>
              <a:t>(&gt;|t|)    </a:t>
            </a:r>
            <a:endParaRPr lang="zh-TW" altLang="zh-TW" sz="1100" dirty="0">
              <a:latin typeface="+mn-ea"/>
            </a:endParaRPr>
          </a:p>
          <a:p>
            <a:pPr latinLnBrk="1"/>
            <a:r>
              <a:rPr lang="en-US" altLang="zh-TW" sz="1100" dirty="0">
                <a:latin typeface="+mn-ea"/>
              </a:rPr>
              <a:t>(Intercept) 13.01123    0.21860  59.521   &lt;2e-16 ***</a:t>
            </a:r>
            <a:endParaRPr lang="zh-TW" altLang="zh-TW" sz="1100" dirty="0">
              <a:latin typeface="+mn-ea"/>
            </a:endParaRPr>
          </a:p>
          <a:p>
            <a:pPr latinLnBrk="1"/>
            <a:r>
              <a:rPr lang="en-US" altLang="zh-TW" sz="1100" dirty="0">
                <a:latin typeface="+mn-ea"/>
              </a:rPr>
              <a:t>v3_3        -0.05162    0.07719  -0.669    0.504    </a:t>
            </a:r>
            <a:endParaRPr lang="zh-TW" altLang="zh-TW" sz="1100" dirty="0">
              <a:latin typeface="+mn-ea"/>
            </a:endParaRPr>
          </a:p>
          <a:p>
            <a:pPr latinLnBrk="1"/>
            <a:r>
              <a:rPr lang="en-US" altLang="zh-TW" sz="1100" dirty="0" err="1">
                <a:latin typeface="+mn-ea"/>
              </a:rPr>
              <a:t>Signif</a:t>
            </a:r>
            <a:r>
              <a:rPr lang="en-US" altLang="zh-TW" sz="1100" dirty="0">
                <a:latin typeface="+mn-ea"/>
              </a:rPr>
              <a:t>. codes:  0 ‘***’ 0.001 ‘**’ 0.01 ‘*’ 0.05 ‘.’ 0.1 ‘ ’ </a:t>
            </a:r>
            <a:r>
              <a:rPr lang="en-US" altLang="zh-TW" sz="1100" dirty="0" smtClean="0">
                <a:latin typeface="+mn-ea"/>
              </a:rPr>
              <a:t>1</a:t>
            </a:r>
            <a:endParaRPr lang="zh-TW" altLang="zh-TW" sz="1100" dirty="0">
              <a:latin typeface="+mn-ea"/>
            </a:endParaRPr>
          </a:p>
          <a:p>
            <a:pPr latinLnBrk="1"/>
            <a:r>
              <a:rPr lang="en-US" altLang="zh-TW" sz="1100" dirty="0">
                <a:latin typeface="+mn-ea"/>
              </a:rPr>
              <a:t>Residual standard error: 2.006 on 638 degrees of freedom</a:t>
            </a:r>
            <a:endParaRPr lang="zh-TW" altLang="zh-TW" sz="1100" dirty="0">
              <a:latin typeface="+mn-ea"/>
            </a:endParaRPr>
          </a:p>
          <a:p>
            <a:pPr latinLnBrk="1"/>
            <a:r>
              <a:rPr lang="en-US" altLang="zh-TW" sz="1100" dirty="0">
                <a:latin typeface="+mn-ea"/>
              </a:rPr>
              <a:t>Multiple R-squared:  0.0007005,	Adjusted R-squared:  -0.0008658 </a:t>
            </a:r>
            <a:endParaRPr lang="zh-TW" altLang="zh-TW" sz="1100" dirty="0">
              <a:latin typeface="+mn-ea"/>
            </a:endParaRPr>
          </a:p>
          <a:p>
            <a:pPr latinLnBrk="1"/>
            <a:r>
              <a:rPr lang="en-US" altLang="zh-TW" sz="1100" dirty="0">
                <a:latin typeface="+mn-ea"/>
              </a:rPr>
              <a:t>F-statistic: 0.4472 on 1 and 638 DF</a:t>
            </a:r>
            <a:r>
              <a:rPr lang="en-US" altLang="zh-TW" sz="1100" dirty="0">
                <a:solidFill>
                  <a:srgbClr val="FF0000"/>
                </a:solidFill>
                <a:latin typeface="+mn-ea"/>
              </a:rPr>
              <a:t>,  p-value: </a:t>
            </a:r>
            <a:r>
              <a:rPr lang="en-US" altLang="zh-TW" sz="1100" dirty="0" smtClean="0">
                <a:solidFill>
                  <a:srgbClr val="FF0000"/>
                </a:solidFill>
                <a:latin typeface="+mn-ea"/>
              </a:rPr>
              <a:t>0.5039</a:t>
            </a:r>
            <a:endParaRPr lang="en-US" altLang="zh-TW" sz="1100" dirty="0" smtClean="0">
              <a:latin typeface="+mn-ea"/>
            </a:endParaRPr>
          </a:p>
          <a:p>
            <a:pPr latinLnBrk="1"/>
            <a:r>
              <a:rPr lang="en-US" altLang="zh-TW" sz="1100" dirty="0" smtClean="0">
                <a:latin typeface="+mn-ea"/>
              </a:rPr>
              <a:t>           v4</a:t>
            </a:r>
          </a:p>
          <a:p>
            <a:pPr latinLnBrk="1"/>
            <a:r>
              <a:rPr lang="en-US" altLang="zh-TW" sz="1100" dirty="0" smtClean="0">
                <a:latin typeface="+mn-ea"/>
              </a:rPr>
              <a:t>v3_3   </a:t>
            </a:r>
            <a:r>
              <a:rPr lang="en-US" altLang="zh-TW" sz="1100" dirty="0" smtClean="0">
                <a:solidFill>
                  <a:srgbClr val="FF0000"/>
                </a:solidFill>
                <a:latin typeface="+mn-ea"/>
              </a:rPr>
              <a:t>-0.02646643</a:t>
            </a:r>
            <a:endParaRPr lang="zh-TW" altLang="zh-TW" sz="1100" dirty="0">
              <a:solidFill>
                <a:srgbClr val="FF0000"/>
              </a:solidFill>
              <a:latin typeface="+mn-ea"/>
            </a:endParaRPr>
          </a:p>
        </p:txBody>
      </p:sp>
      <p:sp>
        <p:nvSpPr>
          <p:cNvPr id="5" name="文字方塊 4"/>
          <p:cNvSpPr txBox="1"/>
          <p:nvPr/>
        </p:nvSpPr>
        <p:spPr>
          <a:xfrm>
            <a:off x="6003509" y="2005374"/>
            <a:ext cx="5265683" cy="1754326"/>
          </a:xfrm>
          <a:prstGeom prst="rect">
            <a:avLst/>
          </a:prstGeom>
          <a:noFill/>
        </p:spPr>
        <p:txBody>
          <a:bodyPr wrap="square" rtlCol="0">
            <a:spAutoFit/>
          </a:bodyPr>
          <a:lstStyle/>
          <a:p>
            <a:r>
              <a:rPr lang="en-US" altLang="zh-TW" dirty="0" smtClean="0"/>
              <a:t>Command:</a:t>
            </a:r>
          </a:p>
          <a:p>
            <a:r>
              <a:rPr lang="en-US" altLang="zh-TW" dirty="0"/>
              <a:t>fit1_1 &lt;- lm(formula = v4 ~ v3_3, data = </a:t>
            </a:r>
            <a:r>
              <a:rPr lang="en-US" altLang="zh-TW" dirty="0" err="1"/>
              <a:t>data_raw</a:t>
            </a:r>
            <a:r>
              <a:rPr lang="en-US" altLang="zh-TW" dirty="0"/>
              <a:t>)</a:t>
            </a:r>
          </a:p>
          <a:p>
            <a:r>
              <a:rPr lang="en-US" altLang="zh-TW" dirty="0"/>
              <a:t>summary(fit1_1</a:t>
            </a:r>
            <a:r>
              <a:rPr lang="en-US" altLang="zh-TW" dirty="0" smtClean="0"/>
              <a:t>)</a:t>
            </a:r>
          </a:p>
          <a:p>
            <a:r>
              <a:rPr lang="en-US" altLang="zh-TW" dirty="0"/>
              <a:t>age = </a:t>
            </a:r>
            <a:r>
              <a:rPr lang="en-US" altLang="zh-TW" dirty="0" err="1"/>
              <a:t>data_raw</a:t>
            </a:r>
            <a:r>
              <a:rPr lang="en-US" altLang="zh-TW" dirty="0"/>
              <a:t>[, 29]</a:t>
            </a:r>
          </a:p>
          <a:p>
            <a:r>
              <a:rPr lang="en-US" altLang="zh-TW" dirty="0"/>
              <a:t>satisfy = </a:t>
            </a:r>
            <a:r>
              <a:rPr lang="en-US" altLang="zh-TW" dirty="0" err="1"/>
              <a:t>data_raw</a:t>
            </a:r>
            <a:r>
              <a:rPr lang="en-US" altLang="zh-TW" dirty="0"/>
              <a:t>[, 32]</a:t>
            </a:r>
            <a:endParaRPr lang="en-US" altLang="zh-TW" dirty="0" smtClean="0"/>
          </a:p>
          <a:p>
            <a:r>
              <a:rPr lang="en-US" altLang="zh-TW" dirty="0" err="1"/>
              <a:t>c</a:t>
            </a:r>
            <a:r>
              <a:rPr lang="en-US" altLang="zh-TW" dirty="0" err="1" smtClean="0"/>
              <a:t>or</a:t>
            </a:r>
            <a:r>
              <a:rPr lang="en-US" altLang="zh-TW" dirty="0" smtClean="0"/>
              <a:t>(age, satisfy)</a:t>
            </a:r>
            <a:endParaRPr lang="zh-TW" altLang="en-US" dirty="0"/>
          </a:p>
        </p:txBody>
      </p:sp>
      <p:sp>
        <p:nvSpPr>
          <p:cNvPr id="6" name="文字方塊 5"/>
          <p:cNvSpPr txBox="1"/>
          <p:nvPr/>
        </p:nvSpPr>
        <p:spPr>
          <a:xfrm>
            <a:off x="6003509" y="5179858"/>
            <a:ext cx="5038660" cy="830997"/>
          </a:xfrm>
          <a:prstGeom prst="rect">
            <a:avLst/>
          </a:prstGeom>
          <a:noFill/>
        </p:spPr>
        <p:txBody>
          <a:bodyPr wrap="square" rtlCol="0">
            <a:spAutoFit/>
          </a:bodyPr>
          <a:lstStyle/>
          <a:p>
            <a:r>
              <a:rPr lang="zh-TW" altLang="en-US" sz="2400" dirty="0" smtClean="0"/>
              <a:t>小結：</a:t>
            </a:r>
            <a:endParaRPr lang="en-US" altLang="zh-TW" sz="2400" dirty="0" smtClean="0"/>
          </a:p>
          <a:p>
            <a:pPr marL="342900" indent="-342900">
              <a:buAutoNum type="arabicPeriod"/>
            </a:pPr>
            <a:r>
              <a:rPr lang="zh-TW" altLang="en-US" sz="2400" dirty="0" smtClean="0"/>
              <a:t>年齡和滿意度為</a:t>
            </a:r>
            <a:r>
              <a:rPr lang="zh-TW" altLang="en-US" sz="2400" dirty="0" smtClean="0">
                <a:solidFill>
                  <a:srgbClr val="FF0000"/>
                </a:solidFill>
              </a:rPr>
              <a:t>負弱相關性</a:t>
            </a:r>
            <a:endParaRPr lang="en-US" altLang="zh-TW" sz="2400" dirty="0" smtClean="0">
              <a:solidFill>
                <a:srgbClr val="FF0000"/>
              </a:solidFill>
            </a:endParaRPr>
          </a:p>
        </p:txBody>
      </p:sp>
    </p:spTree>
    <p:extLst>
      <p:ext uri="{BB962C8B-B14F-4D97-AF65-F5344CB8AC3E}">
        <p14:creationId xmlns:p14="http://schemas.microsoft.com/office/powerpoint/2010/main" val="461167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Scenario 2: </a:t>
            </a:r>
            <a:br>
              <a:rPr lang="en-US" altLang="zh-TW" sz="4000" dirty="0" smtClean="0">
                <a:solidFill>
                  <a:srgbClr val="0070C0"/>
                </a:solidFill>
                <a:latin typeface="+mj-ea"/>
              </a:rPr>
            </a:br>
            <a:r>
              <a:rPr lang="en-US" altLang="zh-TW" sz="4000" dirty="0" smtClean="0">
                <a:solidFill>
                  <a:srgbClr val="0070C0"/>
                </a:solidFill>
                <a:latin typeface="+mj-ea"/>
              </a:rPr>
              <a:t>degree and satisfaction</a:t>
            </a:r>
            <a:endParaRPr lang="zh-TW" altLang="en-US" sz="4000" dirty="0">
              <a:solidFill>
                <a:srgbClr val="0070C0"/>
              </a:solidFill>
              <a:latin typeface="+mj-ea"/>
            </a:endParaRPr>
          </a:p>
        </p:txBody>
      </p:sp>
      <p:sp>
        <p:nvSpPr>
          <p:cNvPr id="16" name="Rectangle 9"/>
          <p:cNvSpPr>
            <a:spLocks noGrp="1" noChangeArrowheads="1"/>
          </p:cNvSpPr>
          <p:nvPr>
            <p:ph idx="1"/>
          </p:nvPr>
        </p:nvSpPr>
        <p:spPr bwMode="auto">
          <a:xfrm>
            <a:off x="1024128" y="2084832"/>
            <a:ext cx="5187486" cy="3185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Residuals: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Min      1Q  </a:t>
            </a:r>
            <a:r>
              <a:rPr kumimoji="0" lang="zh-TW" altLang="en-US"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 </a:t>
            </a: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Median      3Q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-8.5438 -0.9093  0.0907  1.0907  7.0907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Coefficients: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             </a:t>
            </a: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Estimate Std. Error t value </a:t>
            </a:r>
            <a:r>
              <a:rPr kumimoji="0" lang="en-US" altLang="zh-TW" sz="1200" b="0" i="0" u="none" strike="noStrike" cap="none" normalizeH="0" baseline="0" dirty="0" err="1" smtClean="0">
                <a:ln>
                  <a:noFill/>
                </a:ln>
                <a:solidFill>
                  <a:srgbClr val="000000"/>
                </a:solidFill>
                <a:effectLst/>
                <a:latin typeface="Lucida Console" panose="020B0609040504020204" pitchFamily="49" charset="0"/>
                <a:cs typeface="MingLiU" panose="02020509000000000000" pitchFamily="49" charset="-120"/>
              </a:rPr>
              <a:t>Pr</a:t>
            </a: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(&gt;|t|)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(Intercept)  13.6402     0.2754   49.53  &lt; 2e-16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v3_4         -0.3655     0.1260   -2.90  0.00386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err="1" smtClean="0">
                <a:ln>
                  <a:noFill/>
                </a:ln>
                <a:solidFill>
                  <a:srgbClr val="000000"/>
                </a:solidFill>
                <a:effectLst/>
                <a:latin typeface="Lucida Console" panose="020B0609040504020204" pitchFamily="49" charset="0"/>
                <a:cs typeface="MingLiU" panose="02020509000000000000" pitchFamily="49" charset="-120"/>
              </a:rPr>
              <a:t>Signif</a:t>
            </a: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 codes: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0 ‘***’ 0.001 ‘**’ 0.01 ‘*’ 0.05 ‘.’ 0.1 ‘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Residual standard error: 1.994 on 638 degrees of freedom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Multiple R-squared:  0.01301,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Adjusted R-squared:  0.01146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F-statistic: 8.411 on 1 and 638 DF,  </a:t>
            </a:r>
            <a:r>
              <a:rPr kumimoji="0" lang="en-US" altLang="zh-TW" sz="1200" b="0" i="0" u="none" strike="noStrike" cap="none" normalizeH="0" baseline="0" dirty="0" smtClean="0">
                <a:ln>
                  <a:noFill/>
                </a:ln>
                <a:solidFill>
                  <a:srgbClr val="FF0000"/>
                </a:solidFill>
                <a:effectLst/>
                <a:latin typeface="Lucida Console" panose="020B0609040504020204" pitchFamily="49" charset="0"/>
                <a:cs typeface="MingLiU" panose="02020509000000000000" pitchFamily="49" charset="-120"/>
              </a:rPr>
              <a:t>p-value: 0.003859</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200" dirty="0" smtClean="0">
              <a:solidFill>
                <a:srgbClr val="FF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effectLst/>
                <a:latin typeface="Lucida Console" panose="020B0609040504020204" pitchFamily="49" charset="0"/>
              </a:rPr>
              <a:t>     V4</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smtClean="0">
                <a:latin typeface="Lucida Console" panose="020B0609040504020204" pitchFamily="49" charset="0"/>
              </a:rPr>
              <a:t>V3_4 </a:t>
            </a:r>
            <a:r>
              <a:rPr lang="en-US" altLang="zh-TW" sz="1200" dirty="0" smtClean="0">
                <a:solidFill>
                  <a:srgbClr val="FF0000"/>
                </a:solidFill>
                <a:latin typeface="Lucida Console" panose="020B0609040504020204" pitchFamily="49" charset="0"/>
              </a:rPr>
              <a:t>-0.1140667</a:t>
            </a:r>
            <a:r>
              <a:rPr kumimoji="0" lang="en-US" altLang="zh-TW" sz="900" b="0" i="0" u="none" strike="noStrike" cap="none" normalizeH="0" baseline="0" dirty="0" smtClean="0">
                <a:ln>
                  <a:noFill/>
                </a:ln>
                <a:solidFill>
                  <a:srgbClr val="FF0000"/>
                </a:solidFill>
                <a:effectLst/>
              </a:rPr>
              <a:t> </a:t>
            </a:r>
            <a:endParaRPr kumimoji="0" lang="en-US" altLang="zh-TW" sz="2800" b="0" i="0" u="none" strike="noStrike" cap="none" normalizeH="0" baseline="0" dirty="0" smtClean="0">
              <a:ln>
                <a:noFill/>
              </a:ln>
              <a:solidFill>
                <a:srgbClr val="FF0000"/>
              </a:solidFill>
              <a:effectLst/>
              <a:latin typeface="Arial" panose="020B0604020202020204" pitchFamily="34" charset="0"/>
            </a:endParaRPr>
          </a:p>
        </p:txBody>
      </p:sp>
      <p:sp>
        <p:nvSpPr>
          <p:cNvPr id="17" name="文字方塊 16"/>
          <p:cNvSpPr txBox="1"/>
          <p:nvPr/>
        </p:nvSpPr>
        <p:spPr>
          <a:xfrm>
            <a:off x="6394494" y="4925147"/>
            <a:ext cx="5423338" cy="1200329"/>
          </a:xfrm>
          <a:prstGeom prst="rect">
            <a:avLst/>
          </a:prstGeom>
          <a:noFill/>
        </p:spPr>
        <p:txBody>
          <a:bodyPr wrap="square" rtlCol="0">
            <a:spAutoFit/>
          </a:bodyPr>
          <a:lstStyle/>
          <a:p>
            <a:r>
              <a:rPr lang="zh-TW" altLang="en-US" sz="2400" dirty="0" smtClean="0"/>
              <a:t>小結：</a:t>
            </a:r>
            <a:endParaRPr lang="en-US" altLang="zh-TW" sz="2400" dirty="0" smtClean="0"/>
          </a:p>
          <a:p>
            <a:pPr marL="342900" indent="-342900">
              <a:buFontTx/>
              <a:buAutoNum type="arabicPeriod"/>
            </a:pPr>
            <a:r>
              <a:rPr lang="zh-TW" altLang="en-US" sz="2400" dirty="0" smtClean="0"/>
              <a:t>學歷和滿意度為</a:t>
            </a:r>
            <a:r>
              <a:rPr lang="zh-TW" altLang="en-US" sz="2400" dirty="0" smtClean="0">
                <a:solidFill>
                  <a:srgbClr val="FF0000"/>
                </a:solidFill>
              </a:rPr>
              <a:t>負弱相關性</a:t>
            </a:r>
            <a:r>
              <a:rPr lang="zh-TW" altLang="en-US" sz="2400" dirty="0" smtClean="0"/>
              <a:t>，相關性明顯大於前者</a:t>
            </a:r>
            <a:endParaRPr lang="en-US" altLang="zh-TW" sz="2400" dirty="0">
              <a:solidFill>
                <a:srgbClr val="FF0000"/>
              </a:solidFill>
            </a:endParaRPr>
          </a:p>
        </p:txBody>
      </p:sp>
      <p:sp>
        <p:nvSpPr>
          <p:cNvPr id="18" name="文字方塊 17"/>
          <p:cNvSpPr txBox="1"/>
          <p:nvPr/>
        </p:nvSpPr>
        <p:spPr>
          <a:xfrm>
            <a:off x="6394494" y="2036905"/>
            <a:ext cx="5265683" cy="1754326"/>
          </a:xfrm>
          <a:prstGeom prst="rect">
            <a:avLst/>
          </a:prstGeom>
          <a:noFill/>
        </p:spPr>
        <p:txBody>
          <a:bodyPr wrap="square" rtlCol="0">
            <a:spAutoFit/>
          </a:bodyPr>
          <a:lstStyle/>
          <a:p>
            <a:r>
              <a:rPr lang="en-US" altLang="zh-TW" dirty="0" smtClean="0"/>
              <a:t>Command:</a:t>
            </a:r>
          </a:p>
          <a:p>
            <a:r>
              <a:rPr lang="en-US" altLang="zh-TW" dirty="0" smtClean="0"/>
              <a:t>fit1_2 </a:t>
            </a:r>
            <a:r>
              <a:rPr lang="en-US" altLang="zh-TW" dirty="0"/>
              <a:t>&lt;- lm(formula = v4 ~ </a:t>
            </a:r>
            <a:r>
              <a:rPr lang="en-US" altLang="zh-TW" dirty="0" smtClean="0"/>
              <a:t>v3_4, </a:t>
            </a:r>
            <a:r>
              <a:rPr lang="en-US" altLang="zh-TW" dirty="0"/>
              <a:t>data = </a:t>
            </a:r>
            <a:r>
              <a:rPr lang="en-US" altLang="zh-TW" dirty="0" err="1"/>
              <a:t>data_raw</a:t>
            </a:r>
            <a:r>
              <a:rPr lang="en-US" altLang="zh-TW" dirty="0"/>
              <a:t>)</a:t>
            </a:r>
          </a:p>
          <a:p>
            <a:r>
              <a:rPr lang="en-US" altLang="zh-TW" dirty="0" smtClean="0"/>
              <a:t>summary(fit1_2)</a:t>
            </a:r>
          </a:p>
          <a:p>
            <a:r>
              <a:rPr lang="en-US" altLang="zh-TW" dirty="0" smtClean="0"/>
              <a:t>degree </a:t>
            </a:r>
            <a:r>
              <a:rPr lang="en-US" altLang="zh-TW" dirty="0"/>
              <a:t>= </a:t>
            </a:r>
            <a:r>
              <a:rPr lang="en-US" altLang="zh-TW" dirty="0" err="1"/>
              <a:t>data_raw</a:t>
            </a:r>
            <a:r>
              <a:rPr lang="en-US" altLang="zh-TW" dirty="0"/>
              <a:t>[, </a:t>
            </a:r>
            <a:r>
              <a:rPr lang="en-US" altLang="zh-TW" dirty="0" smtClean="0"/>
              <a:t>30]</a:t>
            </a:r>
            <a:endParaRPr lang="en-US" altLang="zh-TW" dirty="0"/>
          </a:p>
          <a:p>
            <a:r>
              <a:rPr lang="en-US" altLang="zh-TW" dirty="0"/>
              <a:t>satisfy = </a:t>
            </a:r>
            <a:r>
              <a:rPr lang="en-US" altLang="zh-TW" dirty="0" err="1"/>
              <a:t>data_raw</a:t>
            </a:r>
            <a:r>
              <a:rPr lang="en-US" altLang="zh-TW" dirty="0"/>
              <a:t>[, 32]</a:t>
            </a:r>
            <a:endParaRPr lang="en-US" altLang="zh-TW" dirty="0" smtClean="0"/>
          </a:p>
          <a:p>
            <a:r>
              <a:rPr lang="en-US" altLang="zh-TW" dirty="0" err="1"/>
              <a:t>c</a:t>
            </a:r>
            <a:r>
              <a:rPr lang="en-US" altLang="zh-TW" dirty="0" err="1" smtClean="0"/>
              <a:t>or</a:t>
            </a:r>
            <a:r>
              <a:rPr lang="en-US" altLang="zh-TW" dirty="0" smtClean="0"/>
              <a:t>(degree, satisfy)</a:t>
            </a:r>
            <a:endParaRPr lang="zh-TW" altLang="en-US" dirty="0"/>
          </a:p>
        </p:txBody>
      </p:sp>
    </p:spTree>
    <p:extLst>
      <p:ext uri="{BB962C8B-B14F-4D97-AF65-F5344CB8AC3E}">
        <p14:creationId xmlns:p14="http://schemas.microsoft.com/office/powerpoint/2010/main" val="4243404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Scenario 3: </a:t>
            </a:r>
            <a:br>
              <a:rPr lang="en-US" altLang="zh-TW" sz="4000" dirty="0" smtClean="0">
                <a:solidFill>
                  <a:srgbClr val="0070C0"/>
                </a:solidFill>
                <a:latin typeface="+mj-ea"/>
              </a:rPr>
            </a:br>
            <a:r>
              <a:rPr lang="en-US" altLang="zh-TW" sz="4000" dirty="0" smtClean="0">
                <a:solidFill>
                  <a:srgbClr val="0070C0"/>
                </a:solidFill>
                <a:latin typeface="+mj-ea"/>
              </a:rPr>
              <a:t>income and satisfaction</a:t>
            </a:r>
            <a:endParaRPr lang="zh-TW" altLang="en-US" sz="4000" dirty="0">
              <a:solidFill>
                <a:srgbClr val="0070C0"/>
              </a:solidFill>
              <a:latin typeface="+mj-ea"/>
            </a:endParaRPr>
          </a:p>
        </p:txBody>
      </p:sp>
      <p:sp>
        <p:nvSpPr>
          <p:cNvPr id="4" name="Rectangle 1"/>
          <p:cNvSpPr>
            <a:spLocks noGrp="1" noChangeArrowheads="1"/>
          </p:cNvSpPr>
          <p:nvPr>
            <p:ph idx="1"/>
          </p:nvPr>
        </p:nvSpPr>
        <p:spPr bwMode="auto">
          <a:xfrm>
            <a:off x="957913" y="2073843"/>
            <a:ext cx="5250547" cy="3185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Residuals: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Min      1Q  Median      3Q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-8.5764 -1.0293 -0.0293  1.1972  7.4236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Coefficients: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Estimate Std. Error t value </a:t>
            </a:r>
            <a:r>
              <a:rPr kumimoji="0" lang="en-US" altLang="zh-TW" sz="1200" b="0" i="0" u="none" strike="noStrike" cap="none" normalizeH="0" baseline="0" dirty="0" err="1" smtClean="0">
                <a:ln>
                  <a:noFill/>
                </a:ln>
                <a:solidFill>
                  <a:srgbClr val="000000"/>
                </a:solidFill>
                <a:effectLst/>
                <a:latin typeface="Lucida Console" panose="020B0609040504020204" pitchFamily="49" charset="0"/>
                <a:cs typeface="MingLiU" panose="02020509000000000000" pitchFamily="49" charset="-120"/>
              </a:rPr>
              <a:t>Pr</a:t>
            </a: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(&gt;|t|)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(Intercept) 13.48219    0.20733  65.027  &lt; 2e-16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v3_5        -0.22646    0.07154  -3.166  0.00162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err="1" smtClean="0">
                <a:ln>
                  <a:noFill/>
                </a:ln>
                <a:solidFill>
                  <a:srgbClr val="000000"/>
                </a:solidFill>
                <a:effectLst/>
                <a:latin typeface="Lucida Console" panose="020B0609040504020204" pitchFamily="49" charset="0"/>
                <a:cs typeface="MingLiU" panose="02020509000000000000" pitchFamily="49" charset="-120"/>
              </a:rPr>
              <a:t>Signif</a:t>
            </a: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 codes: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0 ‘***’ 0.001 ‘**’ 0.01 ‘*’ 0.05 ‘.’ 0.1 ‘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Residual standard error: 1.991 on 638 degrees of </a:t>
            </a:r>
            <a:r>
              <a:rPr kumimoji="0" lang="en-US" altLang="zh-TW" sz="1200" b="0" i="0" u="none" strike="noStrike" cap="none" normalizeH="0" baseline="0" dirty="0" err="1" smtClean="0">
                <a:ln>
                  <a:noFill/>
                </a:ln>
                <a:solidFill>
                  <a:srgbClr val="000000"/>
                </a:solidFill>
                <a:effectLst/>
                <a:latin typeface="Lucida Console" panose="020B0609040504020204" pitchFamily="49" charset="0"/>
                <a:cs typeface="MingLiU" panose="02020509000000000000" pitchFamily="49" charset="-120"/>
              </a:rPr>
              <a:t>freedomMultiple</a:t>
            </a: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R-squared:  0.01546,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Adjusted R-squared:  0.01392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rgbClr val="000000"/>
                </a:solidFill>
                <a:effectLst/>
                <a:latin typeface="Lucida Console" panose="020B0609040504020204" pitchFamily="49" charset="0"/>
                <a:cs typeface="MingLiU" panose="02020509000000000000" pitchFamily="49" charset="-120"/>
              </a:rPr>
              <a:t>F-statistic: 10.02 on 1 and 638 DF,  </a:t>
            </a:r>
            <a:r>
              <a:rPr kumimoji="0" lang="en-US" altLang="zh-TW" sz="1200" b="0" i="0" u="none" strike="noStrike" cap="none" normalizeH="0" baseline="0" dirty="0" smtClean="0">
                <a:ln>
                  <a:noFill/>
                </a:ln>
                <a:solidFill>
                  <a:srgbClr val="FF0000"/>
                </a:solidFill>
                <a:effectLst/>
                <a:latin typeface="Lucida Console" panose="020B0609040504020204" pitchFamily="49" charset="0"/>
                <a:cs typeface="MingLiU" panose="02020509000000000000" pitchFamily="49" charset="-120"/>
              </a:rPr>
              <a:t>p-value: 0.001621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200" dirty="0">
              <a:solidFill>
                <a:srgbClr val="FF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effectLst/>
                <a:latin typeface="Lucida Console" panose="020B0609040504020204" pitchFamily="49" charset="0"/>
              </a:rPr>
              <a:t>     V4</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smtClean="0">
                <a:latin typeface="Lucida Console" panose="020B0609040504020204" pitchFamily="49" charset="0"/>
              </a:rPr>
              <a:t>v3_5</a:t>
            </a:r>
            <a:r>
              <a:rPr lang="en-US" altLang="zh-TW" sz="1200" dirty="0"/>
              <a:t> </a:t>
            </a:r>
            <a:r>
              <a:rPr lang="en-US" altLang="zh-TW" sz="1200" dirty="0" smtClean="0"/>
              <a:t>  </a:t>
            </a:r>
            <a:r>
              <a:rPr lang="en-US" altLang="zh-TW" sz="1200" dirty="0" smtClean="0">
                <a:solidFill>
                  <a:srgbClr val="FF0000"/>
                </a:solidFill>
              </a:rPr>
              <a:t>-0.124356</a:t>
            </a:r>
            <a:endParaRPr kumimoji="0" lang="en-US" altLang="zh-TW" sz="1200" b="0" i="0" u="none" strike="noStrike" cap="none" normalizeH="0" baseline="0" dirty="0" smtClean="0">
              <a:ln>
                <a:noFill/>
              </a:ln>
              <a:solidFill>
                <a:srgbClr val="FF0000"/>
              </a:solidFill>
              <a:effectLst/>
              <a:latin typeface="Arial" panose="020B0604020202020204" pitchFamily="34" charset="0"/>
            </a:endParaRPr>
          </a:p>
        </p:txBody>
      </p:sp>
      <p:sp>
        <p:nvSpPr>
          <p:cNvPr id="5" name="文字方塊 4"/>
          <p:cNvSpPr txBox="1"/>
          <p:nvPr/>
        </p:nvSpPr>
        <p:spPr>
          <a:xfrm>
            <a:off x="6142245" y="2073843"/>
            <a:ext cx="5265683" cy="1754326"/>
          </a:xfrm>
          <a:prstGeom prst="rect">
            <a:avLst/>
          </a:prstGeom>
          <a:noFill/>
        </p:spPr>
        <p:txBody>
          <a:bodyPr wrap="square" rtlCol="0">
            <a:spAutoFit/>
          </a:bodyPr>
          <a:lstStyle/>
          <a:p>
            <a:r>
              <a:rPr lang="en-US" altLang="zh-TW" dirty="0" smtClean="0"/>
              <a:t>Command:</a:t>
            </a:r>
          </a:p>
          <a:p>
            <a:r>
              <a:rPr lang="en-US" altLang="zh-TW" dirty="0" smtClean="0"/>
              <a:t>fit1_3 </a:t>
            </a:r>
            <a:r>
              <a:rPr lang="en-US" altLang="zh-TW" dirty="0"/>
              <a:t>&lt;- lm(formula = v4 ~ </a:t>
            </a:r>
            <a:r>
              <a:rPr lang="en-US" altLang="zh-TW" dirty="0" smtClean="0"/>
              <a:t>v3_5, </a:t>
            </a:r>
            <a:r>
              <a:rPr lang="en-US" altLang="zh-TW" dirty="0"/>
              <a:t>data = </a:t>
            </a:r>
            <a:r>
              <a:rPr lang="en-US" altLang="zh-TW" dirty="0" err="1"/>
              <a:t>data_raw</a:t>
            </a:r>
            <a:r>
              <a:rPr lang="en-US" altLang="zh-TW" dirty="0"/>
              <a:t>)</a:t>
            </a:r>
          </a:p>
          <a:p>
            <a:r>
              <a:rPr lang="en-US" altLang="zh-TW" dirty="0" smtClean="0"/>
              <a:t>summary(fit1_3)</a:t>
            </a:r>
          </a:p>
          <a:p>
            <a:r>
              <a:rPr lang="en-US" altLang="zh-TW" dirty="0" smtClean="0"/>
              <a:t>income </a:t>
            </a:r>
            <a:r>
              <a:rPr lang="en-US" altLang="zh-TW" dirty="0"/>
              <a:t>= </a:t>
            </a:r>
            <a:r>
              <a:rPr lang="en-US" altLang="zh-TW" dirty="0" err="1"/>
              <a:t>data_raw</a:t>
            </a:r>
            <a:r>
              <a:rPr lang="en-US" altLang="zh-TW" dirty="0"/>
              <a:t>[, </a:t>
            </a:r>
            <a:r>
              <a:rPr lang="en-US" altLang="zh-TW" dirty="0" smtClean="0"/>
              <a:t>31]</a:t>
            </a:r>
            <a:endParaRPr lang="en-US" altLang="zh-TW" dirty="0"/>
          </a:p>
          <a:p>
            <a:r>
              <a:rPr lang="en-US" altLang="zh-TW" dirty="0"/>
              <a:t>satisfy = </a:t>
            </a:r>
            <a:r>
              <a:rPr lang="en-US" altLang="zh-TW" dirty="0" err="1"/>
              <a:t>data_raw</a:t>
            </a:r>
            <a:r>
              <a:rPr lang="en-US" altLang="zh-TW" dirty="0"/>
              <a:t>[, 32]</a:t>
            </a:r>
            <a:endParaRPr lang="en-US" altLang="zh-TW" dirty="0" smtClean="0"/>
          </a:p>
          <a:p>
            <a:r>
              <a:rPr lang="en-US" altLang="zh-TW" dirty="0" err="1"/>
              <a:t>c</a:t>
            </a:r>
            <a:r>
              <a:rPr lang="en-US" altLang="zh-TW" dirty="0" err="1" smtClean="0"/>
              <a:t>or</a:t>
            </a:r>
            <a:r>
              <a:rPr lang="en-US" altLang="zh-TW" dirty="0" smtClean="0"/>
              <a:t>(income, satisfy)</a:t>
            </a:r>
            <a:endParaRPr lang="zh-TW" altLang="en-US" dirty="0"/>
          </a:p>
        </p:txBody>
      </p:sp>
      <p:sp>
        <p:nvSpPr>
          <p:cNvPr id="6" name="文字方塊 5"/>
          <p:cNvSpPr txBox="1"/>
          <p:nvPr/>
        </p:nvSpPr>
        <p:spPr>
          <a:xfrm>
            <a:off x="6142244" y="4893616"/>
            <a:ext cx="5568381" cy="1200329"/>
          </a:xfrm>
          <a:prstGeom prst="rect">
            <a:avLst/>
          </a:prstGeom>
          <a:noFill/>
        </p:spPr>
        <p:txBody>
          <a:bodyPr wrap="square" rtlCol="0">
            <a:spAutoFit/>
          </a:bodyPr>
          <a:lstStyle/>
          <a:p>
            <a:r>
              <a:rPr lang="zh-TW" altLang="en-US" sz="2400" dirty="0" smtClean="0"/>
              <a:t>小結：</a:t>
            </a:r>
            <a:endParaRPr lang="en-US" altLang="zh-TW" sz="2400" dirty="0" smtClean="0"/>
          </a:p>
          <a:p>
            <a:pPr marL="342900" indent="-342900">
              <a:buAutoNum type="arabicPeriod"/>
            </a:pPr>
            <a:r>
              <a:rPr lang="zh-TW" altLang="en-US" sz="2400" dirty="0" smtClean="0"/>
              <a:t>收入狀況和滿意度為</a:t>
            </a:r>
            <a:r>
              <a:rPr lang="zh-TW" altLang="en-US" sz="2400" dirty="0" smtClean="0">
                <a:solidFill>
                  <a:srgbClr val="FF0000"/>
                </a:solidFill>
              </a:rPr>
              <a:t>負弱相關性</a:t>
            </a:r>
            <a:r>
              <a:rPr lang="zh-TW" altLang="en-US" sz="2400" dirty="0" smtClean="0"/>
              <a:t>，相關性較前兩者大</a:t>
            </a:r>
            <a:endParaRPr lang="en-US" altLang="zh-TW" sz="2400" dirty="0">
              <a:solidFill>
                <a:srgbClr val="FF0000"/>
              </a:solidFill>
            </a:endParaRPr>
          </a:p>
        </p:txBody>
      </p:sp>
    </p:spTree>
    <p:extLst>
      <p:ext uri="{BB962C8B-B14F-4D97-AF65-F5344CB8AC3E}">
        <p14:creationId xmlns:p14="http://schemas.microsoft.com/office/powerpoint/2010/main" val="1119255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Conclusion of problem 1</a:t>
            </a:r>
            <a:endParaRPr lang="zh-TW" altLang="en-US" sz="4000" dirty="0">
              <a:solidFill>
                <a:srgbClr val="0070C0"/>
              </a:solidFill>
              <a:latin typeface="+mj-ea"/>
            </a:endParaRPr>
          </a:p>
        </p:txBody>
      </p:sp>
      <p:sp>
        <p:nvSpPr>
          <p:cNvPr id="3" name="內容版面配置區 2"/>
          <p:cNvSpPr>
            <a:spLocks noGrp="1"/>
          </p:cNvSpPr>
          <p:nvPr>
            <p:ph idx="1"/>
          </p:nvPr>
        </p:nvSpPr>
        <p:spPr/>
        <p:txBody>
          <a:bodyPr>
            <a:normAutofit/>
          </a:bodyPr>
          <a:lstStyle/>
          <a:p>
            <a:r>
              <a:rPr lang="en-US" altLang="zh-TW" sz="2800" dirty="0" smtClean="0">
                <a:latin typeface="+mn-ea"/>
              </a:rPr>
              <a:t>1. </a:t>
            </a:r>
            <a:r>
              <a:rPr lang="zh-TW" altLang="en-US" sz="2800" dirty="0" smtClean="0">
                <a:latin typeface="+mn-ea"/>
              </a:rPr>
              <a:t>年齡對滿意度較無顯著性，學歷和收入狀況對滿意度則具有顯著性。三者之中</a:t>
            </a:r>
            <a:r>
              <a:rPr lang="zh-TW" altLang="en-US" sz="2800" dirty="0" smtClean="0">
                <a:solidFill>
                  <a:srgbClr val="FF0000"/>
                </a:solidFill>
                <a:latin typeface="+mn-ea"/>
              </a:rPr>
              <a:t>收入狀況</a:t>
            </a:r>
            <a:r>
              <a:rPr lang="zh-TW" altLang="en-US" sz="2800" dirty="0" smtClean="0">
                <a:latin typeface="+mn-ea"/>
              </a:rPr>
              <a:t>對</a:t>
            </a:r>
            <a:r>
              <a:rPr lang="en-US" altLang="zh-TW" sz="2800" dirty="0" smtClean="0">
                <a:latin typeface="+mn-ea"/>
              </a:rPr>
              <a:t>ETC</a:t>
            </a:r>
            <a:r>
              <a:rPr lang="zh-TW" altLang="en-US" sz="2800" dirty="0" smtClean="0">
                <a:latin typeface="+mn-ea"/>
              </a:rPr>
              <a:t>使用滿意度的</a:t>
            </a:r>
            <a:r>
              <a:rPr lang="zh-TW" altLang="en-US" sz="2800" dirty="0" smtClean="0">
                <a:solidFill>
                  <a:srgbClr val="FF0000"/>
                </a:solidFill>
                <a:latin typeface="+mn-ea"/>
              </a:rPr>
              <a:t>顯著性最大</a:t>
            </a:r>
            <a:endParaRPr lang="en-US" altLang="zh-TW" sz="2800" dirty="0" smtClean="0">
              <a:solidFill>
                <a:srgbClr val="FF0000"/>
              </a:solidFill>
              <a:latin typeface="+mn-ea"/>
            </a:endParaRPr>
          </a:p>
          <a:p>
            <a:endParaRPr lang="en-US" altLang="zh-TW" sz="2800" dirty="0">
              <a:latin typeface="+mn-ea"/>
            </a:endParaRPr>
          </a:p>
          <a:p>
            <a:r>
              <a:rPr lang="en-US" altLang="zh-TW" sz="2800" dirty="0" smtClean="0">
                <a:latin typeface="+mn-ea"/>
              </a:rPr>
              <a:t>2. </a:t>
            </a:r>
            <a:r>
              <a:rPr lang="zh-TW" altLang="en-US" sz="2800" dirty="0" smtClean="0">
                <a:latin typeface="+mn-ea"/>
              </a:rPr>
              <a:t>年齡、學歷、收入狀況與滿意度間</a:t>
            </a:r>
            <a:r>
              <a:rPr lang="zh-TW" altLang="en-US" sz="2800" dirty="0" smtClean="0">
                <a:solidFill>
                  <a:srgbClr val="FF0000"/>
                </a:solidFill>
                <a:latin typeface="+mn-ea"/>
              </a:rPr>
              <a:t>皆為負相關</a:t>
            </a:r>
            <a:endParaRPr lang="en-US" altLang="zh-TW" sz="2800" dirty="0">
              <a:latin typeface="+mn-ea"/>
            </a:endParaRPr>
          </a:p>
          <a:p>
            <a:pPr>
              <a:buFont typeface="Wingdings" panose="05000000000000000000" pitchFamily="2" charset="2"/>
              <a:buChar char="Ø"/>
            </a:pPr>
            <a:r>
              <a:rPr lang="zh-TW" altLang="en-US" sz="2800" dirty="0" smtClean="0">
                <a:latin typeface="+mn-ea"/>
              </a:rPr>
              <a:t>年齡和滿意度趨近無相關</a:t>
            </a:r>
            <a:endParaRPr lang="en-US" altLang="zh-TW" sz="2800" dirty="0" smtClean="0">
              <a:latin typeface="+mn-ea"/>
            </a:endParaRPr>
          </a:p>
          <a:p>
            <a:pPr>
              <a:buFont typeface="Wingdings" panose="05000000000000000000" pitchFamily="2" charset="2"/>
              <a:buChar char="Ø"/>
            </a:pPr>
            <a:r>
              <a:rPr lang="zh-TW" altLang="en-US" sz="2800" dirty="0" smtClean="0">
                <a:latin typeface="+mn-ea"/>
              </a:rPr>
              <a:t>學歷、收入和滿意度呈現弱相關性</a:t>
            </a:r>
            <a:endParaRPr lang="en-US" altLang="zh-TW" sz="2800" dirty="0" smtClean="0">
              <a:latin typeface="+mn-ea"/>
            </a:endParaRPr>
          </a:p>
          <a:p>
            <a:pPr>
              <a:buFont typeface="Wingdings" panose="05000000000000000000" pitchFamily="2" charset="2"/>
              <a:buChar char="Ø"/>
            </a:pPr>
            <a:r>
              <a:rPr lang="zh-TW" altLang="en-US" sz="2800" dirty="0" smtClean="0">
                <a:latin typeface="+mn-ea"/>
              </a:rPr>
              <a:t>三者之中</a:t>
            </a:r>
            <a:r>
              <a:rPr lang="zh-TW" altLang="en-US" sz="2800" dirty="0" smtClean="0">
                <a:solidFill>
                  <a:srgbClr val="FF0000"/>
                </a:solidFill>
                <a:latin typeface="+mn-ea"/>
              </a:rPr>
              <a:t>收入狀況</a:t>
            </a:r>
            <a:r>
              <a:rPr lang="zh-TW" altLang="en-US" sz="2800" dirty="0" smtClean="0">
                <a:latin typeface="+mn-ea"/>
              </a:rPr>
              <a:t>和滿意度之間相關性最大</a:t>
            </a:r>
            <a:endParaRPr lang="zh-TW" altLang="en-US" sz="2800" dirty="0">
              <a:latin typeface="+mn-ea"/>
            </a:endParaRPr>
          </a:p>
        </p:txBody>
      </p:sp>
    </p:spTree>
    <p:extLst>
      <p:ext uri="{BB962C8B-B14F-4D97-AF65-F5344CB8AC3E}">
        <p14:creationId xmlns:p14="http://schemas.microsoft.com/office/powerpoint/2010/main" val="4072441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solidFill>
                  <a:srgbClr val="0070C0"/>
                </a:solidFill>
                <a:latin typeface="+mj-ea"/>
              </a:rPr>
              <a:t>DATA</a:t>
            </a:r>
            <a:r>
              <a:rPr lang="zh-TW" altLang="en-US" sz="4000" dirty="0">
                <a:solidFill>
                  <a:srgbClr val="0070C0"/>
                </a:solidFill>
                <a:latin typeface="+mj-ea"/>
              </a:rPr>
              <a:t> </a:t>
            </a:r>
            <a:r>
              <a:rPr lang="en-US" altLang="zh-TW" sz="4000" dirty="0">
                <a:solidFill>
                  <a:srgbClr val="0070C0"/>
                </a:solidFill>
                <a:latin typeface="+mj-ea"/>
              </a:rPr>
              <a:t>analysis – problem </a:t>
            </a:r>
            <a:r>
              <a:rPr lang="en-US" altLang="zh-TW" sz="4000" dirty="0" smtClean="0">
                <a:solidFill>
                  <a:srgbClr val="0070C0"/>
                </a:solidFill>
                <a:latin typeface="+mj-ea"/>
              </a:rPr>
              <a:t>2</a:t>
            </a:r>
            <a:endParaRPr lang="zh-TW" altLang="en-US" sz="4000" dirty="0"/>
          </a:p>
        </p:txBody>
      </p:sp>
      <p:sp>
        <p:nvSpPr>
          <p:cNvPr id="3" name="內容版面配置區 2"/>
          <p:cNvSpPr>
            <a:spLocks noGrp="1"/>
          </p:cNvSpPr>
          <p:nvPr>
            <p:ph idx="1"/>
          </p:nvPr>
        </p:nvSpPr>
        <p:spPr>
          <a:xfrm>
            <a:off x="1024128" y="1787810"/>
            <a:ext cx="5685676" cy="4023360"/>
          </a:xfrm>
        </p:spPr>
        <p:txBody>
          <a:bodyPr>
            <a:noAutofit/>
          </a:bodyPr>
          <a:lstStyle/>
          <a:p>
            <a:r>
              <a:rPr lang="en-US" altLang="zh-TW" sz="2400" dirty="0">
                <a:latin typeface="+mn-ea"/>
              </a:rPr>
              <a:t>2. </a:t>
            </a:r>
            <a:r>
              <a:rPr lang="zh-TW" altLang="en-US" sz="2400" dirty="0">
                <a:latin typeface="+mn-ea"/>
              </a:rPr>
              <a:t>針對青壯年、中年的高知識份子在滿意度上觀察是否有特殊</a:t>
            </a:r>
            <a:r>
              <a:rPr lang="zh-TW" altLang="en-US" sz="2400" dirty="0" smtClean="0">
                <a:latin typeface="+mn-ea"/>
              </a:rPr>
              <a:t>分布</a:t>
            </a:r>
            <a:endParaRPr lang="en-US" altLang="zh-TW" sz="2400" dirty="0">
              <a:latin typeface="+mn-ea"/>
            </a:endParaRPr>
          </a:p>
          <a:p>
            <a:endParaRPr lang="en-US" altLang="zh-TW" sz="2400" dirty="0" smtClean="0"/>
          </a:p>
          <a:p>
            <a:r>
              <a:rPr lang="zh-TW" altLang="en-US" sz="2400" dirty="0" smtClean="0"/>
              <a:t>分析方式：</a:t>
            </a:r>
            <a:endParaRPr lang="en-US" altLang="zh-TW" sz="2400" dirty="0" smtClean="0"/>
          </a:p>
          <a:p>
            <a:r>
              <a:rPr lang="zh-TW" altLang="en-US" sz="2400" dirty="0" smtClean="0"/>
              <a:t>對特定族群（青壯年、中年、高知識份子）和非特定族群</a:t>
            </a:r>
            <a:r>
              <a:rPr lang="zh-TW" altLang="en-US" sz="2400" dirty="0" smtClean="0">
                <a:solidFill>
                  <a:srgbClr val="FF0000"/>
                </a:solidFill>
              </a:rPr>
              <a:t>做圓餅圖進行比較，觀察</a:t>
            </a:r>
            <a:endParaRPr lang="en-US" altLang="zh-TW" sz="2400" dirty="0" smtClean="0">
              <a:solidFill>
                <a:srgbClr val="FF0000"/>
              </a:solidFill>
            </a:endParaRPr>
          </a:p>
          <a:p>
            <a:r>
              <a:rPr lang="zh-TW" altLang="en-US" sz="2400" dirty="0" smtClean="0"/>
              <a:t>接著</a:t>
            </a:r>
            <a:r>
              <a:rPr lang="zh-TW" altLang="en-US" sz="2400" dirty="0" smtClean="0">
                <a:solidFill>
                  <a:srgbClr val="FF0000"/>
                </a:solidFill>
              </a:rPr>
              <a:t>使用卡方檢定使母體和子體進行比較</a:t>
            </a:r>
            <a:r>
              <a:rPr lang="zh-TW" altLang="en-US" sz="2400" dirty="0" smtClean="0"/>
              <a:t>，決定是否接受虛無假設。</a:t>
            </a:r>
            <a:endParaRPr lang="en-US" altLang="zh-TW" sz="2400" dirty="0" smtClean="0"/>
          </a:p>
          <a:p>
            <a:r>
              <a:rPr lang="en-US" altLang="zh-TW" sz="2400" dirty="0" smtClean="0"/>
              <a:t>H0: </a:t>
            </a:r>
            <a:r>
              <a:rPr lang="zh-TW" altLang="en-US" sz="2400" dirty="0" smtClean="0"/>
              <a:t>母體和子體分布相同</a:t>
            </a:r>
            <a:endParaRPr lang="en-US" altLang="zh-TW" sz="2400" dirty="0" smtClean="0"/>
          </a:p>
          <a:p>
            <a:r>
              <a:rPr lang="en-US" altLang="zh-TW" sz="2400" dirty="0" smtClean="0"/>
              <a:t>H1: </a:t>
            </a:r>
            <a:r>
              <a:rPr lang="zh-TW" altLang="en-US" sz="2400" dirty="0" smtClean="0"/>
              <a:t>母體和子體分布相異</a:t>
            </a:r>
            <a:endParaRPr lang="zh-TW" altLang="en-US" sz="2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2512" y="1976996"/>
            <a:ext cx="3274432" cy="4424908"/>
          </a:xfrm>
          <a:prstGeom prst="rect">
            <a:avLst/>
          </a:prstGeom>
        </p:spPr>
      </p:pic>
    </p:spTree>
    <p:extLst>
      <p:ext uri="{BB962C8B-B14F-4D97-AF65-F5344CB8AC3E}">
        <p14:creationId xmlns:p14="http://schemas.microsoft.com/office/powerpoint/2010/main" val="1293702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Pie chart</a:t>
            </a:r>
            <a:endParaRPr lang="zh-TW" altLang="en-US" sz="4000" dirty="0">
              <a:solidFill>
                <a:srgbClr val="0070C0"/>
              </a:solidFill>
              <a:latin typeface="+mj-ea"/>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147" y="1927616"/>
            <a:ext cx="5168567" cy="3136267"/>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714" y="1927615"/>
            <a:ext cx="5212869" cy="3136267"/>
          </a:xfrm>
          <a:prstGeom prst="rect">
            <a:avLst/>
          </a:prstGeom>
        </p:spPr>
      </p:pic>
      <p:sp>
        <p:nvSpPr>
          <p:cNvPr id="6" name="文字方塊 5"/>
          <p:cNvSpPr txBox="1"/>
          <p:nvPr/>
        </p:nvSpPr>
        <p:spPr>
          <a:xfrm>
            <a:off x="942147" y="5234152"/>
            <a:ext cx="9862907" cy="1384995"/>
          </a:xfrm>
          <a:prstGeom prst="rect">
            <a:avLst/>
          </a:prstGeom>
          <a:noFill/>
        </p:spPr>
        <p:txBody>
          <a:bodyPr wrap="square" rtlCol="0">
            <a:spAutoFit/>
          </a:bodyPr>
          <a:lstStyle/>
          <a:p>
            <a:r>
              <a:rPr lang="zh-TW" altLang="en-US" sz="2800" dirty="0" smtClean="0"/>
              <a:t>小結：</a:t>
            </a:r>
            <a:endParaRPr lang="en-US" altLang="zh-TW" sz="2800" dirty="0" smtClean="0"/>
          </a:p>
          <a:p>
            <a:r>
              <a:rPr lang="zh-TW" altLang="en-US" sz="2800" dirty="0" smtClean="0"/>
              <a:t>特定族群</a:t>
            </a:r>
            <a:r>
              <a:rPr lang="zh-TW" altLang="en-US" sz="2800" dirty="0"/>
              <a:t>在滿意度的分布上跟整體分布幾乎相同</a:t>
            </a:r>
            <a:r>
              <a:rPr lang="zh-TW" altLang="en-US" sz="2800" dirty="0" smtClean="0"/>
              <a:t>，</a:t>
            </a:r>
            <a:r>
              <a:rPr lang="zh-TW" altLang="en-US" sz="2800" dirty="0" smtClean="0">
                <a:solidFill>
                  <a:srgbClr val="FF0000"/>
                </a:solidFill>
              </a:rPr>
              <a:t>沒有</a:t>
            </a:r>
            <a:r>
              <a:rPr lang="zh-TW" altLang="en-US" sz="2800" dirty="0">
                <a:solidFill>
                  <a:srgbClr val="FF0000"/>
                </a:solidFill>
              </a:rPr>
              <a:t>特殊分佈的</a:t>
            </a:r>
            <a:r>
              <a:rPr lang="zh-TW" altLang="en-US" sz="2800" dirty="0" smtClean="0">
                <a:solidFill>
                  <a:srgbClr val="FF0000"/>
                </a:solidFill>
              </a:rPr>
              <a:t>情形發生</a:t>
            </a:r>
            <a:endParaRPr lang="zh-TW" altLang="en-US" sz="2800" dirty="0">
              <a:solidFill>
                <a:srgbClr val="FF0000"/>
              </a:solidFill>
            </a:endParaRPr>
          </a:p>
        </p:txBody>
      </p:sp>
    </p:spTree>
    <p:extLst>
      <p:ext uri="{BB962C8B-B14F-4D97-AF65-F5344CB8AC3E}">
        <p14:creationId xmlns:p14="http://schemas.microsoft.com/office/powerpoint/2010/main" val="767695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n-ea"/>
                <a:ea typeface="+mn-ea"/>
              </a:rPr>
              <a:t>syllabus</a:t>
            </a:r>
            <a:endParaRPr lang="zh-TW" altLang="en-US" sz="4000" dirty="0">
              <a:solidFill>
                <a:srgbClr val="0070C0"/>
              </a:solidFill>
              <a:latin typeface="+mn-ea"/>
              <a:ea typeface="+mn-ea"/>
            </a:endParaRPr>
          </a:p>
        </p:txBody>
      </p:sp>
      <p:sp>
        <p:nvSpPr>
          <p:cNvPr id="3" name="內容版面配置區 2"/>
          <p:cNvSpPr>
            <a:spLocks noGrp="1"/>
          </p:cNvSpPr>
          <p:nvPr>
            <p:ph idx="1"/>
          </p:nvPr>
        </p:nvSpPr>
        <p:spPr/>
        <p:txBody>
          <a:bodyPr/>
          <a:lstStyle/>
          <a:p>
            <a:pPr>
              <a:buFont typeface="Wingdings" panose="05000000000000000000" pitchFamily="2" charset="2"/>
              <a:buChar char="u"/>
            </a:pPr>
            <a:r>
              <a:rPr lang="en-US" altLang="zh-TW" sz="2800" dirty="0" smtClean="0"/>
              <a:t> Motivation and Purposes</a:t>
            </a:r>
          </a:p>
          <a:p>
            <a:pPr>
              <a:buFont typeface="Wingdings" panose="05000000000000000000" pitchFamily="2" charset="2"/>
              <a:buChar char="u"/>
            </a:pPr>
            <a:endParaRPr lang="en-US" altLang="zh-TW" sz="2800" dirty="0" smtClean="0"/>
          </a:p>
          <a:p>
            <a:pPr>
              <a:buFont typeface="Wingdings" panose="05000000000000000000" pitchFamily="2" charset="2"/>
              <a:buChar char="u"/>
            </a:pPr>
            <a:r>
              <a:rPr lang="en-US" altLang="zh-TW" sz="2800" dirty="0"/>
              <a:t> </a:t>
            </a:r>
            <a:r>
              <a:rPr lang="en-US" altLang="zh-TW" sz="2800" dirty="0" smtClean="0"/>
              <a:t>Data Analysis</a:t>
            </a:r>
            <a:r>
              <a:rPr lang="zh-TW" altLang="en-US" sz="2800" dirty="0" smtClean="0"/>
              <a:t> </a:t>
            </a:r>
            <a:r>
              <a:rPr lang="en-US" altLang="zh-TW" sz="2800" dirty="0" smtClean="0"/>
              <a:t>and Graph</a:t>
            </a:r>
          </a:p>
          <a:p>
            <a:pPr>
              <a:buFont typeface="Wingdings" panose="05000000000000000000" pitchFamily="2" charset="2"/>
              <a:buChar char="u"/>
            </a:pPr>
            <a:endParaRPr lang="en-US" altLang="zh-TW" sz="2800" dirty="0"/>
          </a:p>
          <a:p>
            <a:pPr>
              <a:buFont typeface="Wingdings" panose="05000000000000000000" pitchFamily="2" charset="2"/>
              <a:buChar char="u"/>
            </a:pPr>
            <a:r>
              <a:rPr lang="en-US" altLang="zh-TW" sz="2800" dirty="0" smtClean="0"/>
              <a:t> Questionnaire Problem</a:t>
            </a:r>
          </a:p>
          <a:p>
            <a:pPr marL="0" indent="0">
              <a:buNone/>
            </a:pPr>
            <a:endParaRPr lang="en-US" altLang="zh-TW" sz="2800" dirty="0"/>
          </a:p>
          <a:p>
            <a:pPr>
              <a:buFont typeface="Wingdings" panose="05000000000000000000" pitchFamily="2" charset="2"/>
              <a:buChar char="u"/>
            </a:pPr>
            <a:r>
              <a:rPr lang="en-US" altLang="zh-TW" sz="2800" dirty="0" smtClean="0"/>
              <a:t>Conclusion</a:t>
            </a:r>
            <a:endParaRPr lang="en-US" altLang="zh-TW" sz="2800" dirty="0"/>
          </a:p>
          <a:p>
            <a:pPr>
              <a:buFont typeface="Wingdings" panose="05000000000000000000" pitchFamily="2" charset="2"/>
              <a:buChar char="u"/>
            </a:pP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438" y="1831690"/>
            <a:ext cx="4931979" cy="4931979"/>
          </a:xfrm>
          <a:prstGeom prst="rect">
            <a:avLst/>
          </a:prstGeom>
        </p:spPr>
      </p:pic>
    </p:spTree>
    <p:extLst>
      <p:ext uri="{BB962C8B-B14F-4D97-AF65-F5344CB8AC3E}">
        <p14:creationId xmlns:p14="http://schemas.microsoft.com/office/powerpoint/2010/main" val="2327119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solidFill>
                  <a:srgbClr val="0070C0"/>
                </a:solidFill>
                <a:latin typeface="+mj-ea"/>
              </a:rPr>
              <a:t>chi-squared test</a:t>
            </a:r>
            <a:endParaRPr lang="zh-TW" altLang="en-US" sz="4000" dirty="0">
              <a:solidFill>
                <a:srgbClr val="0070C0"/>
              </a:solidFill>
              <a:latin typeface="+mj-ea"/>
            </a:endParaRPr>
          </a:p>
        </p:txBody>
      </p:sp>
      <p:sp>
        <p:nvSpPr>
          <p:cNvPr id="3" name="內容版面配置區 2"/>
          <p:cNvSpPr>
            <a:spLocks noGrp="1"/>
          </p:cNvSpPr>
          <p:nvPr>
            <p:ph idx="1"/>
          </p:nvPr>
        </p:nvSpPr>
        <p:spPr/>
        <p:txBody>
          <a:bodyPr/>
          <a:lstStyle/>
          <a:p>
            <a:r>
              <a:rPr lang="en-US" altLang="zh-TW" sz="2800" dirty="0" smtClean="0"/>
              <a:t>Question:</a:t>
            </a:r>
          </a:p>
          <a:p>
            <a:r>
              <a:rPr lang="zh-TW" altLang="zh-TW" sz="2800" dirty="0"/>
              <a:t>想要知道青壯年、中年的高知識分子的滿意度分佈比例是否符合總調查人口的分布，進行母體與樣本的比較</a:t>
            </a:r>
            <a:r>
              <a:rPr lang="zh-TW" altLang="zh-TW" sz="2800" dirty="0" smtClean="0"/>
              <a:t>。</a:t>
            </a:r>
            <a:endParaRPr lang="en-US" altLang="zh-TW" sz="2800" dirty="0" smtClean="0"/>
          </a:p>
          <a:p>
            <a:endParaRPr lang="en-US" altLang="zh-TW" sz="2800" dirty="0"/>
          </a:p>
          <a:p>
            <a:r>
              <a:rPr lang="en-US" altLang="zh-TW" sz="2800" dirty="0" smtClean="0"/>
              <a:t>Hypothesis:</a:t>
            </a:r>
          </a:p>
          <a:p>
            <a:r>
              <a:rPr lang="en-US" altLang="zh-TW" sz="2800" dirty="0" smtClean="0"/>
              <a:t>H0:</a:t>
            </a:r>
            <a:r>
              <a:rPr lang="zh-TW" altLang="en-US" sz="2800" dirty="0" smtClean="0"/>
              <a:t>整體分</a:t>
            </a:r>
            <a:r>
              <a:rPr lang="zh-TW" altLang="en-US" sz="2800" dirty="0"/>
              <a:t>布</a:t>
            </a:r>
            <a:r>
              <a:rPr lang="zh-TW" altLang="en-US" sz="2800" dirty="0" smtClean="0"/>
              <a:t>和特定族群分布相同</a:t>
            </a:r>
            <a:endParaRPr lang="en-US" altLang="zh-TW" sz="2800" dirty="0" smtClean="0"/>
          </a:p>
          <a:p>
            <a:r>
              <a:rPr lang="en-US" altLang="zh-TW" sz="2800" dirty="0" smtClean="0"/>
              <a:t>H1:</a:t>
            </a:r>
            <a:r>
              <a:rPr lang="zh-TW" altLang="en-US" sz="2800" dirty="0"/>
              <a:t>整體分布和特定族群分布分布</a:t>
            </a:r>
            <a:r>
              <a:rPr lang="zh-TW" altLang="en-US" sz="2800" dirty="0" smtClean="0"/>
              <a:t>相異</a:t>
            </a:r>
            <a:endParaRPr lang="en-US" altLang="zh-TW" sz="2800" dirty="0"/>
          </a:p>
          <a:p>
            <a:pPr marL="0" indent="0">
              <a:buNone/>
            </a:pPr>
            <a:endParaRPr lang="zh-TW" altLang="en-US" dirty="0"/>
          </a:p>
        </p:txBody>
      </p:sp>
    </p:spTree>
    <p:extLst>
      <p:ext uri="{BB962C8B-B14F-4D97-AF65-F5344CB8AC3E}">
        <p14:creationId xmlns:p14="http://schemas.microsoft.com/office/powerpoint/2010/main" val="4293255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024128" y="585216"/>
            <a:ext cx="9720072" cy="1499616"/>
          </a:xfrm>
        </p:spPr>
        <p:txBody>
          <a:bodyPr>
            <a:normAutofit/>
          </a:bodyPr>
          <a:lstStyle/>
          <a:p>
            <a:r>
              <a:rPr lang="en-US" altLang="zh-TW" sz="4000" dirty="0">
                <a:solidFill>
                  <a:srgbClr val="0070C0"/>
                </a:solidFill>
                <a:latin typeface="+mj-ea"/>
              </a:rPr>
              <a:t>chi-squared test</a:t>
            </a:r>
            <a:endParaRPr lang="zh-TW" altLang="en-US" sz="4000" dirty="0">
              <a:solidFill>
                <a:srgbClr val="0070C0"/>
              </a:solidFill>
              <a:latin typeface="+mj-ea"/>
            </a:endParaRPr>
          </a:p>
        </p:txBody>
      </p:sp>
      <mc:AlternateContent xmlns:mc="http://schemas.openxmlformats.org/markup-compatibility/2006" xmlns:a14="http://schemas.microsoft.com/office/drawing/2010/main">
        <mc:Choice Requires="a14">
          <p:sp>
            <p:nvSpPr>
              <p:cNvPr id="6" name="矩形 5"/>
              <p:cNvSpPr/>
              <p:nvPr/>
            </p:nvSpPr>
            <p:spPr>
              <a:xfrm>
                <a:off x="425038" y="5013672"/>
                <a:ext cx="11827922" cy="1111971"/>
              </a:xfrm>
              <a:prstGeom prst="rect">
                <a:avLst/>
              </a:prstGeom>
            </p:spPr>
            <p:txBody>
              <a:bodyPr wrap="square">
                <a:spAutoFit/>
              </a:bodyPr>
              <a:lstStyle/>
              <a:p>
                <a:pPr>
                  <a:spcAft>
                    <a:spcPts val="0"/>
                  </a:spcAft>
                </a:pPr>
                <a:r>
                  <a:rPr lang="zh-TW" altLang="zh-TW" sz="2800" kern="100" dirty="0">
                    <a:latin typeface="Calibri" panose="020F0502020204030204" pitchFamily="34" charset="0"/>
                    <a:ea typeface="PMingLiU" panose="02020500000000000000" pitchFamily="18" charset="-120"/>
                    <a:cs typeface="Times New Roman" panose="02020603050405020304" pitchFamily="18" charset="0"/>
                  </a:rPr>
                  <a:t>根據卡方值公式</a:t>
                </a:r>
              </a:p>
              <a:p>
                <a:r>
                  <a:rPr lang="zh-TW" altLang="zh-TW" sz="2400" dirty="0"/>
                  <a:t> </a:t>
                </a:r>
                <a14:m>
                  <m:oMath xmlns:m="http://schemas.openxmlformats.org/officeDocument/2006/math">
                    <m:nary>
                      <m:naryPr>
                        <m:chr m:val="∑"/>
                        <m:limLoc m:val="undOvr"/>
                        <m:subHide m:val="on"/>
                        <m:supHide m:val="on"/>
                        <m:ctrlPr>
                          <a:rPr lang="zh-TW" altLang="zh-TW" sz="2400" i="1">
                            <a:latin typeface="Cambria Math" panose="02040503050406030204" pitchFamily="18" charset="0"/>
                          </a:rPr>
                        </m:ctrlPr>
                      </m:naryPr>
                      <m:sub/>
                      <m:sup/>
                      <m:e>
                        <m:sSup>
                          <m:sSupPr>
                            <m:ctrlPr>
                              <a:rPr lang="zh-TW" altLang="zh-TW" sz="2400" i="1">
                                <a:latin typeface="Cambria Math" panose="02040503050406030204" pitchFamily="18" charset="0"/>
                              </a:rPr>
                            </m:ctrlPr>
                          </m:sSupPr>
                          <m:e>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r>
                                  <a:rPr lang="en-US" altLang="zh-TW" sz="2400" i="1">
                                    <a:latin typeface="Cambria Math" panose="02040503050406030204" pitchFamily="18" charset="0"/>
                                  </a:rPr>
                                  <m:t>,</m:t>
                                </m:r>
                                <m:r>
                                  <a:rPr lang="en-US" altLang="zh-TW" sz="2400" i="1">
                                    <a:latin typeface="Cambria Math" panose="02040503050406030204" pitchFamily="18" charset="0"/>
                                  </a:rPr>
                                  <m:t>𝑗</m:t>
                                </m:r>
                              </m:sub>
                            </m:sSub>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f>
                          <m:fPr>
                            <m:ctrlPr>
                              <a:rPr lang="zh-TW" altLang="zh-TW" sz="2400" i="1">
                                <a:latin typeface="Cambria Math" panose="02040503050406030204" pitchFamily="18" charset="0"/>
                              </a:rPr>
                            </m:ctrlPr>
                          </m:fPr>
                          <m:num>
                            <m:sSup>
                              <m:sSupPr>
                                <m:ctrlPr>
                                  <a:rPr lang="zh-TW" altLang="zh-TW" sz="2400" i="1">
                                    <a:latin typeface="Cambria Math" panose="02040503050406030204" pitchFamily="18" charset="0"/>
                                  </a:rPr>
                                </m:ctrlPr>
                              </m:sSupPr>
                              <m:e>
                                <m:d>
                                  <m:dPr>
                                    <m:ctrlPr>
                                      <a:rPr lang="zh-TW" altLang="zh-TW" sz="2400" i="1">
                                        <a:latin typeface="Cambria Math" panose="02040503050406030204" pitchFamily="18" charset="0"/>
                                      </a:rPr>
                                    </m:ctrlPr>
                                  </m:dPr>
                                  <m:e>
                                    <m:r>
                                      <a:rPr lang="en-US" altLang="zh-TW" sz="2400" i="1">
                                        <a:latin typeface="Cambria Math" panose="02040503050406030204" pitchFamily="18" charset="0"/>
                                      </a:rPr>
                                      <m:t>𝑂</m:t>
                                    </m:r>
                                    <m:r>
                                      <a:rPr lang="en-US" altLang="zh-TW" sz="2400" i="1">
                                        <a:latin typeface="Cambria Math" panose="02040503050406030204" pitchFamily="18" charset="0"/>
                                      </a:rPr>
                                      <m:t>−</m:t>
                                    </m:r>
                                    <m:r>
                                      <a:rPr lang="en-US" altLang="zh-TW" sz="2400" i="1">
                                        <a:latin typeface="Cambria Math" panose="02040503050406030204" pitchFamily="18" charset="0"/>
                                      </a:rPr>
                                      <m:t>𝐸</m:t>
                                    </m:r>
                                  </m:e>
                                </m:d>
                              </m:e>
                              <m:sup>
                                <m:r>
                                  <a:rPr lang="en-US" altLang="zh-TW" sz="2400" i="1">
                                    <a:latin typeface="Cambria Math" panose="02040503050406030204" pitchFamily="18" charset="0"/>
                                  </a:rPr>
                                  <m:t>2</m:t>
                                </m:r>
                              </m:sup>
                            </m:sSup>
                          </m:num>
                          <m:den>
                            <m:r>
                              <a:rPr lang="en-US" altLang="zh-TW" sz="2400" i="1">
                                <a:latin typeface="Cambria Math" panose="02040503050406030204" pitchFamily="18" charset="0"/>
                              </a:rPr>
                              <m:t>𝐸</m:t>
                            </m:r>
                          </m:den>
                        </m:f>
                      </m:e>
                    </m:nary>
                    <m:r>
                      <a:rPr lang="en-US" altLang="zh-TW" sz="2400" i="1">
                        <a:latin typeface="Cambria Math" panose="02040503050406030204" pitchFamily="18" charset="0"/>
                      </a:rPr>
                      <m:t>=</m:t>
                    </m:r>
                    <m:f>
                      <m:fPr>
                        <m:ctrlPr>
                          <a:rPr lang="zh-TW" altLang="zh-TW" sz="2400" i="1">
                            <a:latin typeface="Cambria Math" panose="02040503050406030204" pitchFamily="18" charset="0"/>
                          </a:rPr>
                        </m:ctrlPr>
                      </m:fPr>
                      <m:num>
                        <m:sSup>
                          <m:sSupPr>
                            <m:ctrlPr>
                              <a:rPr lang="zh-TW" altLang="zh-TW" sz="2400" i="1">
                                <a:latin typeface="Cambria Math" panose="02040503050406030204" pitchFamily="18" charset="0"/>
                              </a:rPr>
                            </m:ctrlPr>
                          </m:sSupPr>
                          <m:e>
                            <m:d>
                              <m:dPr>
                                <m:ctrlPr>
                                  <a:rPr lang="zh-TW" altLang="zh-TW" sz="2400" i="1">
                                    <a:latin typeface="Cambria Math" panose="02040503050406030204" pitchFamily="18" charset="0"/>
                                  </a:rPr>
                                </m:ctrlPr>
                              </m:dPr>
                              <m:e>
                                <m:r>
                                  <a:rPr lang="en-US" altLang="zh-TW" sz="2400" i="1">
                                    <a:latin typeface="Cambria Math" panose="02040503050406030204" pitchFamily="18" charset="0"/>
                                  </a:rPr>
                                  <m:t>3−5.79</m:t>
                                </m:r>
                              </m:e>
                            </m:d>
                          </m:e>
                          <m:sup>
                            <m:r>
                              <a:rPr lang="en-US" altLang="zh-TW" sz="2400" i="1">
                                <a:latin typeface="Cambria Math" panose="02040503050406030204" pitchFamily="18" charset="0"/>
                              </a:rPr>
                              <m:t>2</m:t>
                            </m:r>
                          </m:sup>
                        </m:sSup>
                      </m:num>
                      <m:den>
                        <m:r>
                          <a:rPr lang="en-US" altLang="zh-TW" sz="2400" i="1">
                            <a:latin typeface="Cambria Math" panose="02040503050406030204" pitchFamily="18" charset="0"/>
                          </a:rPr>
                          <m:t>5.79</m:t>
                        </m:r>
                      </m:den>
                    </m:f>
                    <m:r>
                      <a:rPr lang="en-US" altLang="zh-TW" sz="2400" i="1">
                        <a:latin typeface="Cambria Math" panose="02040503050406030204" pitchFamily="18" charset="0"/>
                      </a:rPr>
                      <m:t>+</m:t>
                    </m:r>
                    <m:f>
                      <m:fPr>
                        <m:ctrlPr>
                          <a:rPr lang="zh-TW" altLang="zh-TW" sz="2400" i="1">
                            <a:latin typeface="Cambria Math" panose="02040503050406030204" pitchFamily="18" charset="0"/>
                          </a:rPr>
                        </m:ctrlPr>
                      </m:fPr>
                      <m:num>
                        <m:sSup>
                          <m:sSupPr>
                            <m:ctrlPr>
                              <a:rPr lang="zh-TW" altLang="zh-TW" sz="2400" i="1">
                                <a:latin typeface="Cambria Math" panose="02040503050406030204" pitchFamily="18" charset="0"/>
                              </a:rPr>
                            </m:ctrlPr>
                          </m:sSupPr>
                          <m:e>
                            <m:d>
                              <m:dPr>
                                <m:ctrlPr>
                                  <a:rPr lang="zh-TW" altLang="zh-TW" sz="2400" i="1">
                                    <a:latin typeface="Cambria Math" panose="02040503050406030204" pitchFamily="18" charset="0"/>
                                  </a:rPr>
                                </m:ctrlPr>
                              </m:dPr>
                              <m:e>
                                <m:r>
                                  <a:rPr lang="en-US" altLang="zh-TW" sz="2400" i="1">
                                    <a:latin typeface="Cambria Math" panose="02040503050406030204" pitchFamily="18" charset="0"/>
                                  </a:rPr>
                                  <m:t>25−23.16</m:t>
                                </m:r>
                              </m:e>
                            </m:d>
                          </m:e>
                          <m:sup>
                            <m:r>
                              <a:rPr lang="en-US" altLang="zh-TW" sz="2400" i="1">
                                <a:latin typeface="Cambria Math" panose="02040503050406030204" pitchFamily="18" charset="0"/>
                              </a:rPr>
                              <m:t>2</m:t>
                            </m:r>
                          </m:sup>
                        </m:sSup>
                      </m:num>
                      <m:den>
                        <m:r>
                          <a:rPr lang="en-US" altLang="zh-TW" sz="2400" i="1">
                            <a:latin typeface="Cambria Math" panose="02040503050406030204" pitchFamily="18" charset="0"/>
                          </a:rPr>
                          <m:t>23.16</m:t>
                        </m:r>
                      </m:den>
                    </m:f>
                    <m:r>
                      <a:rPr lang="en-US" altLang="zh-TW" sz="2400" i="1">
                        <a:latin typeface="Cambria Math" panose="02040503050406030204" pitchFamily="18" charset="0"/>
                      </a:rPr>
                      <m:t>+</m:t>
                    </m:r>
                    <m:f>
                      <m:fPr>
                        <m:ctrlPr>
                          <a:rPr lang="zh-TW" altLang="zh-TW" sz="2400" i="1">
                            <a:latin typeface="Cambria Math" panose="02040503050406030204" pitchFamily="18" charset="0"/>
                          </a:rPr>
                        </m:ctrlPr>
                      </m:fPr>
                      <m:num>
                        <m:sSup>
                          <m:sSupPr>
                            <m:ctrlPr>
                              <a:rPr lang="zh-TW" altLang="zh-TW" sz="2400" i="1">
                                <a:latin typeface="Cambria Math" panose="02040503050406030204" pitchFamily="18" charset="0"/>
                              </a:rPr>
                            </m:ctrlPr>
                          </m:sSupPr>
                          <m:e>
                            <m:d>
                              <m:dPr>
                                <m:ctrlPr>
                                  <a:rPr lang="zh-TW" altLang="zh-TW" sz="2400" i="1">
                                    <a:latin typeface="Cambria Math" panose="02040503050406030204" pitchFamily="18" charset="0"/>
                                  </a:rPr>
                                </m:ctrlPr>
                              </m:dPr>
                              <m:e>
                                <m:r>
                                  <a:rPr lang="en-US" altLang="zh-TW" sz="2400" i="1">
                                    <a:latin typeface="Cambria Math" panose="02040503050406030204" pitchFamily="18" charset="0"/>
                                  </a:rPr>
                                  <m:t>76−73.34</m:t>
                                </m:r>
                              </m:e>
                            </m:d>
                          </m:e>
                          <m:sup>
                            <m:r>
                              <a:rPr lang="en-US" altLang="zh-TW" sz="2400" i="1">
                                <a:latin typeface="Cambria Math" panose="02040503050406030204" pitchFamily="18" charset="0"/>
                              </a:rPr>
                              <m:t>2</m:t>
                            </m:r>
                          </m:sup>
                        </m:sSup>
                      </m:num>
                      <m:den>
                        <m:r>
                          <a:rPr lang="en-US" altLang="zh-TW" sz="2400" i="1">
                            <a:latin typeface="Cambria Math" panose="02040503050406030204" pitchFamily="18" charset="0"/>
                          </a:rPr>
                          <m:t>73.34</m:t>
                        </m:r>
                      </m:den>
                    </m:f>
                    <m:r>
                      <a:rPr lang="en-US" altLang="zh-TW" sz="2400" i="1">
                        <a:latin typeface="Cambria Math" panose="02040503050406030204" pitchFamily="18" charset="0"/>
                      </a:rPr>
                      <m:t>+</m:t>
                    </m:r>
                    <m:f>
                      <m:fPr>
                        <m:ctrlPr>
                          <a:rPr lang="zh-TW" altLang="zh-TW" sz="2400" i="1">
                            <a:latin typeface="Cambria Math" panose="02040503050406030204" pitchFamily="18" charset="0"/>
                          </a:rPr>
                        </m:ctrlPr>
                      </m:fPr>
                      <m:num>
                        <m:sSup>
                          <m:sSupPr>
                            <m:ctrlPr>
                              <a:rPr lang="zh-TW" altLang="zh-TW" sz="2400" i="1">
                                <a:latin typeface="Cambria Math" panose="02040503050406030204" pitchFamily="18" charset="0"/>
                              </a:rPr>
                            </m:ctrlPr>
                          </m:sSupPr>
                          <m:e>
                            <m:d>
                              <m:dPr>
                                <m:ctrlPr>
                                  <a:rPr lang="zh-TW" altLang="zh-TW" sz="2400" i="1">
                                    <a:latin typeface="Cambria Math" panose="02040503050406030204" pitchFamily="18" charset="0"/>
                                  </a:rPr>
                                </m:ctrlPr>
                              </m:dPr>
                              <m:e>
                                <m:r>
                                  <a:rPr lang="en-US" altLang="zh-TW" sz="2400" i="1">
                                    <a:latin typeface="Cambria Math" panose="02040503050406030204" pitchFamily="18" charset="0"/>
                                  </a:rPr>
                                  <m:t>77−77.2</m:t>
                                </m:r>
                              </m:e>
                            </m:d>
                          </m:e>
                          <m:sup>
                            <m:r>
                              <a:rPr lang="en-US" altLang="zh-TW" sz="2400" i="1">
                                <a:latin typeface="Cambria Math" panose="02040503050406030204" pitchFamily="18" charset="0"/>
                              </a:rPr>
                              <m:t>2</m:t>
                            </m:r>
                          </m:sup>
                        </m:sSup>
                      </m:num>
                      <m:den>
                        <m:r>
                          <a:rPr lang="en-US" altLang="zh-TW" sz="2400" i="1">
                            <a:latin typeface="Cambria Math" panose="02040503050406030204" pitchFamily="18" charset="0"/>
                          </a:rPr>
                          <m:t>77.2</m:t>
                        </m:r>
                      </m:den>
                    </m:f>
                    <m:r>
                      <a:rPr lang="en-US" altLang="zh-TW" sz="2400" i="1">
                        <a:latin typeface="Cambria Math" panose="02040503050406030204" pitchFamily="18" charset="0"/>
                      </a:rPr>
                      <m:t>+</m:t>
                    </m:r>
                    <m:f>
                      <m:fPr>
                        <m:ctrlPr>
                          <a:rPr lang="zh-TW" altLang="zh-TW" sz="2400" i="1">
                            <a:latin typeface="Cambria Math" panose="02040503050406030204" pitchFamily="18" charset="0"/>
                          </a:rPr>
                        </m:ctrlPr>
                      </m:fPr>
                      <m:num>
                        <m:sSup>
                          <m:sSupPr>
                            <m:ctrlPr>
                              <a:rPr lang="zh-TW" altLang="zh-TW" sz="2400" i="1">
                                <a:latin typeface="Cambria Math" panose="02040503050406030204" pitchFamily="18" charset="0"/>
                              </a:rPr>
                            </m:ctrlPr>
                          </m:sSupPr>
                          <m:e>
                            <m:d>
                              <m:dPr>
                                <m:ctrlPr>
                                  <a:rPr lang="zh-TW" altLang="zh-TW" sz="2400" i="1">
                                    <a:latin typeface="Cambria Math" panose="02040503050406030204" pitchFamily="18" charset="0"/>
                                  </a:rPr>
                                </m:ctrlPr>
                              </m:dPr>
                              <m:e>
                                <m:r>
                                  <a:rPr lang="en-US" altLang="zh-TW" sz="2400" i="1">
                                    <a:latin typeface="Cambria Math" panose="02040503050406030204" pitchFamily="18" charset="0"/>
                                  </a:rPr>
                                  <m:t>12−13.51</m:t>
                                </m:r>
                              </m:e>
                            </m:d>
                          </m:e>
                          <m:sup>
                            <m:r>
                              <a:rPr lang="en-US" altLang="zh-TW" sz="2400" i="1">
                                <a:latin typeface="Cambria Math" panose="02040503050406030204" pitchFamily="18" charset="0"/>
                              </a:rPr>
                              <m:t>2</m:t>
                            </m:r>
                          </m:sup>
                        </m:sSup>
                      </m:num>
                      <m:den>
                        <m:r>
                          <a:rPr lang="en-US" altLang="zh-TW" sz="2400" i="1">
                            <a:latin typeface="Cambria Math" panose="02040503050406030204" pitchFamily="18" charset="0"/>
                          </a:rPr>
                          <m:t>13.51</m:t>
                        </m:r>
                      </m:den>
                    </m:f>
                    <m:r>
                      <a:rPr lang="en-US" altLang="zh-TW" sz="2400" i="1">
                        <a:latin typeface="Cambria Math" panose="02040503050406030204" pitchFamily="18" charset="0"/>
                      </a:rPr>
                      <m:t> =</m:t>
                    </m:r>
                    <m:r>
                      <a:rPr lang="en-US" altLang="zh-TW" sz="2400" i="1" smtClean="0">
                        <a:solidFill>
                          <a:srgbClr val="FF0000"/>
                        </a:solidFill>
                        <a:latin typeface="Cambria Math" panose="02040503050406030204" pitchFamily="18" charset="0"/>
                      </a:rPr>
                      <m:t>1.24</m:t>
                    </m:r>
                  </m:oMath>
                </a14:m>
                <a:endParaRPr lang="zh-TW" altLang="zh-TW" sz="2400" dirty="0">
                  <a:solidFill>
                    <a:srgbClr val="FF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425038" y="5013672"/>
                <a:ext cx="11827922" cy="1111971"/>
              </a:xfrm>
              <a:prstGeom prst="rect">
                <a:avLst/>
              </a:prstGeom>
              <a:blipFill>
                <a:blip r:embed="rId2"/>
                <a:stretch>
                  <a:fillRect l="-1082" t="-6011"/>
                </a:stretch>
              </a:blipFill>
            </p:spPr>
            <p:txBody>
              <a:bodyPr/>
              <a:lstStyle/>
              <a:p>
                <a:r>
                  <a:rPr lang="zh-TW" altLang="en-US">
                    <a:noFill/>
                  </a:rPr>
                  <a:t> </a:t>
                </a:r>
              </a:p>
            </p:txBody>
          </p:sp>
        </mc:Fallback>
      </mc:AlternateContent>
      <p:graphicFrame>
        <p:nvGraphicFramePr>
          <p:cNvPr id="3" name="內容版面配置區 2"/>
          <p:cNvGraphicFramePr>
            <a:graphicFrameLocks noGrp="1"/>
          </p:cNvGraphicFramePr>
          <p:nvPr>
            <p:ph idx="1"/>
            <p:extLst>
              <p:ext uri="{D42A27DB-BD31-4B8C-83A1-F6EECF244321}">
                <p14:modId xmlns:p14="http://schemas.microsoft.com/office/powerpoint/2010/main" val="959536927"/>
              </p:ext>
            </p:extLst>
          </p:nvPr>
        </p:nvGraphicFramePr>
        <p:xfrm>
          <a:off x="1191873" y="2084833"/>
          <a:ext cx="9862908" cy="2720496"/>
        </p:xfrm>
        <a:graphic>
          <a:graphicData uri="http://schemas.openxmlformats.org/drawingml/2006/table">
            <a:tbl>
              <a:tblPr firstRow="1" firstCol="1" bandRow="1">
                <a:tableStyleId>{5C22544A-7EE6-4342-B048-85BDC9FD1C3A}</a:tableStyleId>
              </a:tblPr>
              <a:tblGrid>
                <a:gridCol w="1688202">
                  <a:extLst>
                    <a:ext uri="{9D8B030D-6E8A-4147-A177-3AD203B41FA5}">
                      <a16:colId xmlns:a16="http://schemas.microsoft.com/office/drawing/2014/main" val="3577759486"/>
                    </a:ext>
                  </a:extLst>
                </a:gridCol>
                <a:gridCol w="1688202">
                  <a:extLst>
                    <a:ext uri="{9D8B030D-6E8A-4147-A177-3AD203B41FA5}">
                      <a16:colId xmlns:a16="http://schemas.microsoft.com/office/drawing/2014/main" val="3646079887"/>
                    </a:ext>
                  </a:extLst>
                </a:gridCol>
                <a:gridCol w="1621626">
                  <a:extLst>
                    <a:ext uri="{9D8B030D-6E8A-4147-A177-3AD203B41FA5}">
                      <a16:colId xmlns:a16="http://schemas.microsoft.com/office/drawing/2014/main" val="740800414"/>
                    </a:ext>
                  </a:extLst>
                </a:gridCol>
                <a:gridCol w="1621626">
                  <a:extLst>
                    <a:ext uri="{9D8B030D-6E8A-4147-A177-3AD203B41FA5}">
                      <a16:colId xmlns:a16="http://schemas.microsoft.com/office/drawing/2014/main" val="3388796277"/>
                    </a:ext>
                  </a:extLst>
                </a:gridCol>
                <a:gridCol w="1621626">
                  <a:extLst>
                    <a:ext uri="{9D8B030D-6E8A-4147-A177-3AD203B41FA5}">
                      <a16:colId xmlns:a16="http://schemas.microsoft.com/office/drawing/2014/main" val="4161178392"/>
                    </a:ext>
                  </a:extLst>
                </a:gridCol>
                <a:gridCol w="1621626">
                  <a:extLst>
                    <a:ext uri="{9D8B030D-6E8A-4147-A177-3AD203B41FA5}">
                      <a16:colId xmlns:a16="http://schemas.microsoft.com/office/drawing/2014/main" val="1540650538"/>
                    </a:ext>
                  </a:extLst>
                </a:gridCol>
              </a:tblGrid>
              <a:tr h="904029">
                <a:tc>
                  <a:txBody>
                    <a:bodyPr/>
                    <a:lstStyle/>
                    <a:p>
                      <a:pPr>
                        <a:spcAft>
                          <a:spcPts val="0"/>
                        </a:spcAft>
                      </a:pPr>
                      <a:r>
                        <a:rPr lang="zh-TW" sz="2400" kern="100">
                          <a:effectLst/>
                        </a:rPr>
                        <a:t>滿意度</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2400" kern="100">
                          <a:effectLst/>
                        </a:rPr>
                        <a:t>非常不滿意</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2400" kern="100">
                          <a:effectLst/>
                        </a:rPr>
                        <a:t>不太滿意</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2400" kern="100">
                          <a:effectLst/>
                        </a:rPr>
                        <a:t>普通</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2400" kern="100">
                          <a:effectLst/>
                        </a:rPr>
                        <a:t>還算滿意</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zh-TW" sz="2400" kern="100">
                          <a:effectLst/>
                        </a:rPr>
                        <a:t>非常滿意</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94061309"/>
                  </a:ext>
                </a:extLst>
              </a:tr>
              <a:tr h="605489">
                <a:tc>
                  <a:txBody>
                    <a:bodyPr/>
                    <a:lstStyle/>
                    <a:p>
                      <a:pPr>
                        <a:spcAft>
                          <a:spcPts val="0"/>
                        </a:spcAft>
                      </a:pPr>
                      <a:r>
                        <a:rPr lang="zh-TW" sz="2400" kern="100">
                          <a:effectLst/>
                        </a:rPr>
                        <a:t>母體分布</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3%</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12%</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38%</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40%</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7%</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29577469"/>
                  </a:ext>
                </a:extLst>
              </a:tr>
              <a:tr h="605489">
                <a:tc>
                  <a:txBody>
                    <a:bodyPr/>
                    <a:lstStyle/>
                    <a:p>
                      <a:pPr>
                        <a:spcAft>
                          <a:spcPts val="0"/>
                        </a:spcAft>
                      </a:pPr>
                      <a:r>
                        <a:rPr lang="zh-TW" sz="2400" kern="100">
                          <a:effectLst/>
                        </a:rPr>
                        <a:t>樣本分布</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2%</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13%</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39%</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40%</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6%</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99393628"/>
                  </a:ext>
                </a:extLst>
              </a:tr>
              <a:tr h="605489">
                <a:tc>
                  <a:txBody>
                    <a:bodyPr/>
                    <a:lstStyle/>
                    <a:p>
                      <a:pPr>
                        <a:spcAft>
                          <a:spcPts val="0"/>
                        </a:spcAft>
                      </a:pPr>
                      <a:r>
                        <a:rPr lang="zh-TW" sz="2400" kern="100">
                          <a:effectLst/>
                        </a:rPr>
                        <a:t>樣本數目</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3</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25</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76</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a:effectLst/>
                        </a:rPr>
                        <a:t>77</a:t>
                      </a:r>
                      <a:endParaRPr lang="zh-TW" sz="2400" kern="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spcAft>
                          <a:spcPts val="0"/>
                        </a:spcAft>
                      </a:pPr>
                      <a:r>
                        <a:rPr lang="en-US" sz="2400" kern="100" dirty="0">
                          <a:effectLst/>
                        </a:rPr>
                        <a:t>12</a:t>
                      </a:r>
                      <a:endParaRPr lang="zh-TW" sz="2400" kern="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407735451"/>
                  </a:ext>
                </a:extLst>
              </a:tr>
            </a:tbl>
          </a:graphicData>
        </a:graphic>
      </p:graphicFrame>
    </p:spTree>
    <p:extLst>
      <p:ext uri="{BB962C8B-B14F-4D97-AF65-F5344CB8AC3E}">
        <p14:creationId xmlns:p14="http://schemas.microsoft.com/office/powerpoint/2010/main" val="3240088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800" dirty="0" smtClean="0"/>
              <a:t>Analysis:</a:t>
            </a:r>
          </a:p>
          <a:p>
            <a:r>
              <a:rPr lang="zh-TW" altLang="zh-TW" sz="2800" dirty="0">
                <a:latin typeface="+mn-ea"/>
              </a:rPr>
              <a:t>假設顯著水準α訂為</a:t>
            </a:r>
            <a:r>
              <a:rPr lang="en-US" altLang="zh-TW" sz="2800" dirty="0">
                <a:latin typeface="+mn-ea"/>
              </a:rPr>
              <a:t>5%</a:t>
            </a:r>
            <a:r>
              <a:rPr lang="zh-TW" altLang="zh-TW" sz="2800" dirty="0">
                <a:latin typeface="+mn-ea"/>
              </a:rPr>
              <a:t>，自由度為</a:t>
            </a:r>
            <a:r>
              <a:rPr lang="en-US" altLang="zh-TW" sz="2800" dirty="0">
                <a:latin typeface="+mn-ea"/>
              </a:rPr>
              <a:t>4</a:t>
            </a:r>
            <a:r>
              <a:rPr lang="zh-TW" altLang="zh-TW" sz="2800" dirty="0">
                <a:latin typeface="+mn-ea"/>
              </a:rPr>
              <a:t>，查卡方分配表臨界值是</a:t>
            </a:r>
            <a:r>
              <a:rPr lang="en-US" altLang="zh-TW" sz="2800" dirty="0">
                <a:latin typeface="+mn-ea"/>
              </a:rPr>
              <a:t>9.488</a:t>
            </a:r>
            <a:r>
              <a:rPr lang="zh-TW" altLang="zh-TW" sz="2800" dirty="0">
                <a:latin typeface="+mn-ea"/>
              </a:rPr>
              <a:t>，</a:t>
            </a:r>
            <a:r>
              <a:rPr lang="zh-TW" altLang="zh-TW" sz="2800" dirty="0">
                <a:solidFill>
                  <a:srgbClr val="FF0000"/>
                </a:solidFill>
                <a:latin typeface="+mn-ea"/>
              </a:rPr>
              <a:t>卡方值</a:t>
            </a:r>
            <a:r>
              <a:rPr lang="en-US" altLang="zh-TW" sz="2800" dirty="0">
                <a:solidFill>
                  <a:srgbClr val="FF0000"/>
                </a:solidFill>
                <a:latin typeface="+mn-ea"/>
              </a:rPr>
              <a:t>1.24</a:t>
            </a:r>
            <a:r>
              <a:rPr lang="zh-TW" altLang="zh-TW" sz="2800" dirty="0">
                <a:solidFill>
                  <a:srgbClr val="FF0000"/>
                </a:solidFill>
                <a:latin typeface="+mn-ea"/>
              </a:rPr>
              <a:t>未達</a:t>
            </a:r>
            <a:r>
              <a:rPr lang="zh-TW" altLang="zh-TW" sz="2800" dirty="0" smtClean="0">
                <a:solidFill>
                  <a:srgbClr val="FF0000"/>
                </a:solidFill>
                <a:latin typeface="+mn-ea"/>
              </a:rPr>
              <a:t>顯著</a:t>
            </a:r>
            <a:r>
              <a:rPr lang="zh-TW" altLang="en-US" sz="2800" dirty="0" smtClean="0">
                <a:latin typeface="+mn-ea"/>
              </a:rPr>
              <a:t>。</a:t>
            </a:r>
            <a:endParaRPr lang="en-US" altLang="zh-TW" sz="2800" dirty="0" smtClean="0">
              <a:latin typeface="+mn-ea"/>
            </a:endParaRPr>
          </a:p>
          <a:p>
            <a:endParaRPr lang="en-US" altLang="zh-TW" sz="2800" dirty="0" smtClean="0"/>
          </a:p>
          <a:p>
            <a:r>
              <a:rPr lang="en-US" altLang="zh-TW" sz="2800" dirty="0" smtClean="0"/>
              <a:t>Conclusion:</a:t>
            </a:r>
          </a:p>
          <a:p>
            <a:r>
              <a:rPr lang="zh-TW" altLang="zh-TW" sz="2800" dirty="0">
                <a:solidFill>
                  <a:srgbClr val="FF0000"/>
                </a:solidFill>
              </a:rPr>
              <a:t>接受虛無</a:t>
            </a:r>
            <a:r>
              <a:rPr lang="zh-TW" altLang="zh-TW" sz="2800" dirty="0" smtClean="0">
                <a:solidFill>
                  <a:srgbClr val="FF0000"/>
                </a:solidFill>
              </a:rPr>
              <a:t>假設</a:t>
            </a:r>
            <a:r>
              <a:rPr lang="zh-TW" altLang="en-US" sz="2800" dirty="0"/>
              <a:t>，</a:t>
            </a:r>
            <a:r>
              <a:rPr lang="zh-TW" altLang="zh-TW" sz="2800" dirty="0" smtClean="0"/>
              <a:t>樣本</a:t>
            </a:r>
            <a:r>
              <a:rPr lang="zh-TW" altLang="zh-TW" sz="2800" dirty="0"/>
              <a:t>分布與母體分布是相同的。</a:t>
            </a:r>
            <a:endParaRPr lang="zh-TW" altLang="en-US" sz="2800" dirty="0"/>
          </a:p>
        </p:txBody>
      </p:sp>
      <p:sp>
        <p:nvSpPr>
          <p:cNvPr id="4" name="標題 1"/>
          <p:cNvSpPr>
            <a:spLocks noGrp="1"/>
          </p:cNvSpPr>
          <p:nvPr>
            <p:ph type="title"/>
          </p:nvPr>
        </p:nvSpPr>
        <p:spPr/>
        <p:txBody>
          <a:bodyPr>
            <a:normAutofit/>
          </a:bodyPr>
          <a:lstStyle/>
          <a:p>
            <a:r>
              <a:rPr lang="en-US" altLang="zh-TW" sz="4000" dirty="0">
                <a:solidFill>
                  <a:srgbClr val="0070C0"/>
                </a:solidFill>
                <a:latin typeface="+mj-ea"/>
              </a:rPr>
              <a:t>chi-squared test</a:t>
            </a:r>
            <a:endParaRPr lang="zh-TW" altLang="en-US" sz="4000" dirty="0">
              <a:solidFill>
                <a:srgbClr val="0070C0"/>
              </a:solidFill>
              <a:latin typeface="+mj-ea"/>
            </a:endParaRPr>
          </a:p>
        </p:txBody>
      </p:sp>
    </p:spTree>
    <p:extLst>
      <p:ext uri="{BB962C8B-B14F-4D97-AF65-F5344CB8AC3E}">
        <p14:creationId xmlns:p14="http://schemas.microsoft.com/office/powerpoint/2010/main" val="3895281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Conclusion of problem 2</a:t>
            </a:r>
            <a:endParaRPr lang="zh-TW" altLang="en-US" sz="4000" dirty="0">
              <a:solidFill>
                <a:srgbClr val="0070C0"/>
              </a:solidFill>
              <a:latin typeface="+mj-ea"/>
            </a:endParaRPr>
          </a:p>
        </p:txBody>
      </p:sp>
      <p:sp>
        <p:nvSpPr>
          <p:cNvPr id="3" name="內容版面配置區 2"/>
          <p:cNvSpPr>
            <a:spLocks noGrp="1"/>
          </p:cNvSpPr>
          <p:nvPr>
            <p:ph idx="1"/>
          </p:nvPr>
        </p:nvSpPr>
        <p:spPr/>
        <p:txBody>
          <a:bodyPr>
            <a:normAutofit/>
          </a:bodyPr>
          <a:lstStyle/>
          <a:p>
            <a:r>
              <a:rPr lang="en-US" altLang="zh-TW" sz="2800" dirty="0"/>
              <a:t>1. </a:t>
            </a:r>
            <a:r>
              <a:rPr lang="zh-TW" altLang="en-US" sz="2800" dirty="0" smtClean="0"/>
              <a:t>透過</a:t>
            </a:r>
            <a:r>
              <a:rPr lang="zh-TW" altLang="en-US" sz="2800" dirty="0"/>
              <a:t>圓餅</a:t>
            </a:r>
            <a:r>
              <a:rPr lang="zh-TW" altLang="en-US" sz="2800" dirty="0" smtClean="0"/>
              <a:t>圖</a:t>
            </a:r>
            <a:r>
              <a:rPr lang="zh-TW" altLang="en-US" sz="2800" dirty="0"/>
              <a:t>，可發現特定族群在滿意度的分布上跟整體分布幾乎相同，</a:t>
            </a:r>
            <a:r>
              <a:rPr lang="zh-TW" altLang="en-US" sz="2800" dirty="0">
                <a:solidFill>
                  <a:srgbClr val="FF0000"/>
                </a:solidFill>
              </a:rPr>
              <a:t>沒有特殊分佈的情形發生</a:t>
            </a:r>
          </a:p>
          <a:p>
            <a:endParaRPr lang="en-US" altLang="zh-TW" sz="2800" dirty="0"/>
          </a:p>
          <a:p>
            <a:r>
              <a:rPr lang="en-US" altLang="zh-TW" sz="2800" dirty="0"/>
              <a:t>2. </a:t>
            </a:r>
            <a:r>
              <a:rPr lang="zh-TW" altLang="en-US" sz="2800" dirty="0"/>
              <a:t>透過卡方檢定，最後</a:t>
            </a:r>
            <a:r>
              <a:rPr lang="zh-TW" altLang="en-US" sz="2800" dirty="0">
                <a:solidFill>
                  <a:srgbClr val="FF0000"/>
                </a:solidFill>
              </a:rPr>
              <a:t>接受虛無假設，特定族群滿意度</a:t>
            </a:r>
            <a:r>
              <a:rPr lang="zh-TW" altLang="zh-TW" sz="2800" dirty="0">
                <a:solidFill>
                  <a:srgbClr val="FF0000"/>
                </a:solidFill>
              </a:rPr>
              <a:t>分布與</a:t>
            </a:r>
            <a:r>
              <a:rPr lang="zh-TW" altLang="en-US" sz="2800" dirty="0">
                <a:solidFill>
                  <a:srgbClr val="FF0000"/>
                </a:solidFill>
              </a:rPr>
              <a:t>整體人數滿意度</a:t>
            </a:r>
            <a:r>
              <a:rPr lang="zh-TW" altLang="zh-TW" sz="2800" dirty="0">
                <a:solidFill>
                  <a:srgbClr val="FF0000"/>
                </a:solidFill>
              </a:rPr>
              <a:t>分布是相同的</a:t>
            </a:r>
            <a:endParaRPr lang="zh-TW" altLang="en-US" sz="2800" dirty="0">
              <a:solidFill>
                <a:srgbClr val="FF0000"/>
              </a:solidFill>
            </a:endParaRPr>
          </a:p>
        </p:txBody>
      </p:sp>
    </p:spTree>
    <p:extLst>
      <p:ext uri="{BB962C8B-B14F-4D97-AF65-F5344CB8AC3E}">
        <p14:creationId xmlns:p14="http://schemas.microsoft.com/office/powerpoint/2010/main" val="125824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solidFill>
                  <a:srgbClr val="0070C0"/>
                </a:solidFill>
                <a:latin typeface="+mj-ea"/>
              </a:rPr>
              <a:t>DATA</a:t>
            </a:r>
            <a:r>
              <a:rPr lang="zh-TW" altLang="en-US" sz="4000" dirty="0">
                <a:solidFill>
                  <a:srgbClr val="0070C0"/>
                </a:solidFill>
                <a:latin typeface="+mj-ea"/>
              </a:rPr>
              <a:t> </a:t>
            </a:r>
            <a:r>
              <a:rPr lang="en-US" altLang="zh-TW" sz="4000" dirty="0">
                <a:solidFill>
                  <a:srgbClr val="0070C0"/>
                </a:solidFill>
                <a:latin typeface="+mj-ea"/>
              </a:rPr>
              <a:t>analysis – problem 3</a:t>
            </a:r>
            <a:endParaRPr lang="zh-TW" altLang="en-US" sz="4000" dirty="0"/>
          </a:p>
        </p:txBody>
      </p:sp>
      <p:sp>
        <p:nvSpPr>
          <p:cNvPr id="3" name="內容版面配置區 2"/>
          <p:cNvSpPr>
            <a:spLocks noGrp="1"/>
          </p:cNvSpPr>
          <p:nvPr>
            <p:ph idx="1"/>
          </p:nvPr>
        </p:nvSpPr>
        <p:spPr>
          <a:xfrm>
            <a:off x="1024129" y="2286000"/>
            <a:ext cx="5376671" cy="4023360"/>
          </a:xfrm>
        </p:spPr>
        <p:txBody>
          <a:bodyPr>
            <a:normAutofit/>
          </a:bodyPr>
          <a:lstStyle/>
          <a:p>
            <a:r>
              <a:rPr lang="en-US" altLang="zh-TW" sz="2400" dirty="0">
                <a:latin typeface="+mn-ea"/>
              </a:rPr>
              <a:t>3. </a:t>
            </a:r>
            <a:r>
              <a:rPr lang="zh-TW" altLang="en-US" sz="2400" dirty="0">
                <a:latin typeface="+mn-ea"/>
              </a:rPr>
              <a:t>了解特定族群在情境題之下是否有特殊反應</a:t>
            </a:r>
            <a:r>
              <a:rPr lang="zh-TW" altLang="en-US" sz="2400" dirty="0" smtClean="0">
                <a:latin typeface="+mn-ea"/>
              </a:rPr>
              <a:t>分布</a:t>
            </a:r>
            <a:endParaRPr lang="en-US" altLang="zh-TW" sz="2400" dirty="0" smtClean="0"/>
          </a:p>
          <a:p>
            <a:r>
              <a:rPr lang="zh-TW" altLang="en-US" sz="2400" dirty="0" smtClean="0"/>
              <a:t>分析方式：</a:t>
            </a:r>
            <a:endParaRPr lang="en-US" altLang="zh-TW" sz="2400" dirty="0" smtClean="0"/>
          </a:p>
          <a:p>
            <a:r>
              <a:rPr lang="zh-TW" altLang="en-US" sz="2400" dirty="0" smtClean="0"/>
              <a:t>先使用</a:t>
            </a:r>
            <a:r>
              <a:rPr lang="zh-TW" altLang="en-US" sz="2400" dirty="0" smtClean="0">
                <a:solidFill>
                  <a:srgbClr val="FF0000"/>
                </a:solidFill>
              </a:rPr>
              <a:t>折線圖</a:t>
            </a:r>
            <a:r>
              <a:rPr lang="zh-TW" altLang="en-US" sz="2400" dirty="0" smtClean="0"/>
              <a:t>，觀察特定族群在滿意度上之人次分布，接著</a:t>
            </a:r>
            <a:r>
              <a:rPr lang="zh-TW" altLang="en-US" sz="2400" dirty="0" smtClean="0">
                <a:solidFill>
                  <a:srgbClr val="FF0000"/>
                </a:solidFill>
              </a:rPr>
              <a:t>透過</a:t>
            </a:r>
            <a:r>
              <a:rPr lang="en-US" altLang="zh-TW" sz="2400" dirty="0" smtClean="0">
                <a:solidFill>
                  <a:srgbClr val="FF0000"/>
                </a:solidFill>
                <a:latin typeface="+mn-ea"/>
              </a:rPr>
              <a:t>R</a:t>
            </a:r>
            <a:r>
              <a:rPr lang="zh-TW" altLang="en-US" sz="2400" dirty="0" smtClean="0">
                <a:solidFill>
                  <a:srgbClr val="FF0000"/>
                </a:solidFill>
                <a:latin typeface="+mn-ea"/>
              </a:rPr>
              <a:t>語言跑卡方檢定</a:t>
            </a:r>
            <a:r>
              <a:rPr lang="zh-TW" altLang="en-US" sz="2400" dirty="0" smtClean="0">
                <a:latin typeface="+mn-ea"/>
              </a:rPr>
              <a:t>，透過最後得到的</a:t>
            </a:r>
            <a:r>
              <a:rPr lang="en-US" altLang="zh-TW" sz="2400" dirty="0" smtClean="0">
                <a:solidFill>
                  <a:srgbClr val="FF0000"/>
                </a:solidFill>
                <a:latin typeface="+mn-ea"/>
              </a:rPr>
              <a:t>P-value</a:t>
            </a:r>
            <a:r>
              <a:rPr lang="zh-TW" altLang="en-US" sz="2400" dirty="0" smtClean="0">
                <a:solidFill>
                  <a:srgbClr val="FF0000"/>
                </a:solidFill>
                <a:latin typeface="+mn-ea"/>
              </a:rPr>
              <a:t>決定是否拒絕虛無假設。</a:t>
            </a:r>
            <a:endParaRPr lang="en-US" altLang="zh-TW" sz="2400" dirty="0">
              <a:solidFill>
                <a:srgbClr val="FF0000"/>
              </a:solidFill>
              <a:latin typeface="+mn-ea"/>
            </a:endParaRPr>
          </a:p>
          <a:p>
            <a:r>
              <a:rPr lang="en-US" altLang="zh-TW" sz="2400" dirty="0"/>
              <a:t>H0</a:t>
            </a:r>
            <a:r>
              <a:rPr lang="en-US" altLang="zh-TW" sz="2400" dirty="0" smtClean="0"/>
              <a:t>:</a:t>
            </a:r>
            <a:r>
              <a:rPr lang="zh-TW" altLang="en-US" sz="2400" dirty="0"/>
              <a:t>整體分布和特定族群分布</a:t>
            </a:r>
            <a:r>
              <a:rPr lang="zh-TW" altLang="en-US" sz="2400" dirty="0" smtClean="0"/>
              <a:t>分布</a:t>
            </a:r>
            <a:r>
              <a:rPr lang="zh-TW" altLang="en-US" sz="2400" dirty="0"/>
              <a:t>相同</a:t>
            </a:r>
            <a:endParaRPr lang="en-US" altLang="zh-TW" sz="2400" dirty="0"/>
          </a:p>
          <a:p>
            <a:r>
              <a:rPr lang="en-US" altLang="zh-TW" sz="2400" dirty="0"/>
              <a:t>H1</a:t>
            </a:r>
            <a:r>
              <a:rPr lang="en-US" altLang="zh-TW" sz="2400" dirty="0" smtClean="0"/>
              <a:t>:</a:t>
            </a:r>
            <a:r>
              <a:rPr lang="zh-TW" altLang="en-US" sz="2400" dirty="0"/>
              <a:t>整體分布和特定族群分布</a:t>
            </a:r>
            <a:r>
              <a:rPr lang="zh-TW" altLang="en-US" sz="2400" dirty="0" smtClean="0"/>
              <a:t>分布</a:t>
            </a:r>
            <a:r>
              <a:rPr lang="zh-TW" altLang="en-US" sz="2400" dirty="0"/>
              <a:t>相異</a:t>
            </a:r>
            <a:endParaRPr lang="en-US" altLang="zh-TW" sz="2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483" y="2286000"/>
            <a:ext cx="4923748" cy="2769608"/>
          </a:xfrm>
          <a:prstGeom prst="rect">
            <a:avLst/>
          </a:prstGeom>
        </p:spPr>
      </p:pic>
    </p:spTree>
    <p:extLst>
      <p:ext uri="{BB962C8B-B14F-4D97-AF65-F5344CB8AC3E}">
        <p14:creationId xmlns:p14="http://schemas.microsoft.com/office/powerpoint/2010/main" val="3365271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Scenario A</a:t>
            </a:r>
            <a:endParaRPr lang="zh-TW" altLang="en-US" sz="4000" dirty="0">
              <a:solidFill>
                <a:srgbClr val="0070C0"/>
              </a:solidFill>
              <a:latin typeface="+mj-ea"/>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4235" y="2084832"/>
            <a:ext cx="6609219" cy="4591513"/>
          </a:xfrm>
        </p:spPr>
      </p:pic>
    </p:spTree>
    <p:extLst>
      <p:ext uri="{BB962C8B-B14F-4D97-AF65-F5344CB8AC3E}">
        <p14:creationId xmlns:p14="http://schemas.microsoft.com/office/powerpoint/2010/main" val="4248358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r>
              <a:rPr lang="en-US" altLang="zh-TW" sz="4000" dirty="0" smtClean="0">
                <a:solidFill>
                  <a:srgbClr val="0070C0"/>
                </a:solidFill>
                <a:latin typeface="+mj-ea"/>
              </a:rPr>
              <a:t>Scenario A</a:t>
            </a:r>
            <a:endParaRPr lang="zh-TW" altLang="en-US" sz="4000" dirty="0">
              <a:solidFill>
                <a:srgbClr val="0070C0"/>
              </a:solidFill>
              <a:latin typeface="+mj-ea"/>
            </a:endParaRPr>
          </a:p>
        </p:txBody>
      </p:sp>
      <p:sp>
        <p:nvSpPr>
          <p:cNvPr id="9" name="文字方塊 8"/>
          <p:cNvSpPr txBox="1"/>
          <p:nvPr/>
        </p:nvSpPr>
        <p:spPr>
          <a:xfrm>
            <a:off x="1024128" y="5448563"/>
            <a:ext cx="3777418" cy="954107"/>
          </a:xfrm>
          <a:prstGeom prst="rect">
            <a:avLst/>
          </a:prstGeom>
          <a:noFill/>
        </p:spPr>
        <p:txBody>
          <a:bodyPr wrap="square" rtlCol="0">
            <a:spAutoFit/>
          </a:bodyPr>
          <a:lstStyle/>
          <a:p>
            <a:r>
              <a:rPr lang="en-US" altLang="zh-TW" sz="2800" dirty="0" smtClean="0">
                <a:latin typeface="+mn-ea"/>
              </a:rPr>
              <a:t>X: </a:t>
            </a:r>
            <a:r>
              <a:rPr lang="zh-TW" altLang="en-US" sz="2800" dirty="0" smtClean="0">
                <a:latin typeface="+mn-ea"/>
              </a:rPr>
              <a:t>滿意度程度</a:t>
            </a:r>
            <a:endParaRPr lang="en-US" altLang="zh-TW" sz="2800" dirty="0" smtClean="0">
              <a:latin typeface="+mn-ea"/>
            </a:endParaRPr>
          </a:p>
          <a:p>
            <a:r>
              <a:rPr lang="en-US" altLang="zh-TW" sz="2800" dirty="0" smtClean="0">
                <a:latin typeface="+mn-ea"/>
              </a:rPr>
              <a:t>Y: </a:t>
            </a:r>
            <a:r>
              <a:rPr lang="zh-TW" altLang="en-US" sz="2800" dirty="0" smtClean="0">
                <a:latin typeface="+mn-ea"/>
              </a:rPr>
              <a:t>人數總計</a:t>
            </a:r>
            <a:endParaRPr lang="zh-TW" altLang="en-US" sz="2800" dirty="0">
              <a:latin typeface="+mn-ea"/>
            </a:endParaRPr>
          </a:p>
        </p:txBody>
      </p:sp>
      <p:graphicFrame>
        <p:nvGraphicFramePr>
          <p:cNvPr id="10" name="表格 9"/>
          <p:cNvGraphicFramePr>
            <a:graphicFrameLocks noGrp="1"/>
          </p:cNvGraphicFramePr>
          <p:nvPr>
            <p:extLst>
              <p:ext uri="{D42A27DB-BD31-4B8C-83A1-F6EECF244321}">
                <p14:modId xmlns:p14="http://schemas.microsoft.com/office/powerpoint/2010/main" val="4030444031"/>
              </p:ext>
            </p:extLst>
          </p:nvPr>
        </p:nvGraphicFramePr>
        <p:xfrm>
          <a:off x="6692357" y="2402128"/>
          <a:ext cx="5048130" cy="2495810"/>
        </p:xfrm>
        <a:graphic>
          <a:graphicData uri="http://schemas.openxmlformats.org/drawingml/2006/table">
            <a:tbl>
              <a:tblPr>
                <a:tableStyleId>{5C22544A-7EE6-4342-B048-85BDC9FD1C3A}</a:tableStyleId>
              </a:tblPr>
              <a:tblGrid>
                <a:gridCol w="841355">
                  <a:extLst>
                    <a:ext uri="{9D8B030D-6E8A-4147-A177-3AD203B41FA5}">
                      <a16:colId xmlns:a16="http://schemas.microsoft.com/office/drawing/2014/main" val="1171568260"/>
                    </a:ext>
                  </a:extLst>
                </a:gridCol>
                <a:gridCol w="841355">
                  <a:extLst>
                    <a:ext uri="{9D8B030D-6E8A-4147-A177-3AD203B41FA5}">
                      <a16:colId xmlns:a16="http://schemas.microsoft.com/office/drawing/2014/main" val="2216635333"/>
                    </a:ext>
                  </a:extLst>
                </a:gridCol>
                <a:gridCol w="841355">
                  <a:extLst>
                    <a:ext uri="{9D8B030D-6E8A-4147-A177-3AD203B41FA5}">
                      <a16:colId xmlns:a16="http://schemas.microsoft.com/office/drawing/2014/main" val="3719180500"/>
                    </a:ext>
                  </a:extLst>
                </a:gridCol>
                <a:gridCol w="841355">
                  <a:extLst>
                    <a:ext uri="{9D8B030D-6E8A-4147-A177-3AD203B41FA5}">
                      <a16:colId xmlns:a16="http://schemas.microsoft.com/office/drawing/2014/main" val="3076320883"/>
                    </a:ext>
                  </a:extLst>
                </a:gridCol>
                <a:gridCol w="841355">
                  <a:extLst>
                    <a:ext uri="{9D8B030D-6E8A-4147-A177-3AD203B41FA5}">
                      <a16:colId xmlns:a16="http://schemas.microsoft.com/office/drawing/2014/main" val="3597473622"/>
                    </a:ext>
                  </a:extLst>
                </a:gridCol>
                <a:gridCol w="841355">
                  <a:extLst>
                    <a:ext uri="{9D8B030D-6E8A-4147-A177-3AD203B41FA5}">
                      <a16:colId xmlns:a16="http://schemas.microsoft.com/office/drawing/2014/main" val="2270725500"/>
                    </a:ext>
                  </a:extLst>
                </a:gridCol>
              </a:tblGrid>
              <a:tr h="282198">
                <a:tc>
                  <a:txBody>
                    <a:bodyPr/>
                    <a:lstStyle/>
                    <a:p>
                      <a:pPr algn="l" fontAlgn="ctr"/>
                      <a:r>
                        <a:rPr lang="zh-TW" altLang="en-US" sz="1800" u="none" strike="noStrike" dirty="0">
                          <a:effectLst/>
                        </a:rPr>
                        <a:t>情境</a:t>
                      </a:r>
                      <a:r>
                        <a:rPr lang="en-US" sz="1800" u="none" strike="noStrike" dirty="0">
                          <a:effectLst/>
                        </a:rPr>
                        <a:t>A</a:t>
                      </a:r>
                      <a:endParaRPr lang="en-US"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2</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3</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4</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5</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2929239643"/>
                  </a:ext>
                </a:extLst>
              </a:tr>
              <a:tr h="509793">
                <a:tc>
                  <a:txBody>
                    <a:bodyPr/>
                    <a:lstStyle/>
                    <a:p>
                      <a:pPr algn="l" fontAlgn="ctr"/>
                      <a:r>
                        <a:rPr lang="en-US" sz="1800" u="none" strike="noStrike" dirty="0" err="1">
                          <a:effectLst/>
                        </a:rPr>
                        <a:t>A_all_count</a:t>
                      </a:r>
                      <a:endParaRPr lang="en-US"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48</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69</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174</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150</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199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3642811784"/>
                  </a:ext>
                </a:extLst>
              </a:tr>
              <a:tr h="509793">
                <a:tc>
                  <a:txBody>
                    <a:bodyPr/>
                    <a:lstStyle/>
                    <a:p>
                      <a:pPr algn="l" fontAlgn="ctr"/>
                      <a:r>
                        <a:rPr lang="en-US" sz="1800" u="none" strike="noStrike">
                          <a:effectLst/>
                        </a:rPr>
                        <a:t>A_young_count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31</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48</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124</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94</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143</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181855061"/>
                  </a:ext>
                </a:extLst>
              </a:tr>
              <a:tr h="509793">
                <a:tc>
                  <a:txBody>
                    <a:bodyPr/>
                    <a:lstStyle/>
                    <a:p>
                      <a:pPr algn="l" fontAlgn="ctr"/>
                      <a:r>
                        <a:rPr lang="en-US" sz="1800" u="none" strike="noStrike">
                          <a:effectLst/>
                        </a:rPr>
                        <a:t>A_middle_count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6</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10</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20</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25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39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3156266614"/>
                  </a:ext>
                </a:extLst>
              </a:tr>
              <a:tr h="509793">
                <a:tc>
                  <a:txBody>
                    <a:bodyPr/>
                    <a:lstStyle/>
                    <a:p>
                      <a:pPr algn="l" fontAlgn="ctr"/>
                      <a:r>
                        <a:rPr lang="en-US" sz="1800" u="none" strike="noStrike" dirty="0" err="1">
                          <a:effectLst/>
                        </a:rPr>
                        <a:t>A_hedu_count</a:t>
                      </a:r>
                      <a:endParaRPr lang="en-US"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38</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55</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149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126</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174</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1186316394"/>
                  </a:ext>
                </a:extLst>
              </a:tr>
            </a:tbl>
          </a:graphicData>
        </a:graphic>
      </p:graphicFrame>
      <p:sp>
        <p:nvSpPr>
          <p:cNvPr id="11" name="文字方塊 10"/>
          <p:cNvSpPr txBox="1"/>
          <p:nvPr/>
        </p:nvSpPr>
        <p:spPr>
          <a:xfrm>
            <a:off x="6753948" y="5095415"/>
            <a:ext cx="4817942" cy="1200329"/>
          </a:xfrm>
          <a:prstGeom prst="rect">
            <a:avLst/>
          </a:prstGeom>
          <a:noFill/>
        </p:spPr>
        <p:txBody>
          <a:bodyPr wrap="square" rtlCol="0">
            <a:spAutoFit/>
          </a:bodyPr>
          <a:lstStyle/>
          <a:p>
            <a:r>
              <a:rPr lang="en-US" altLang="zh-TW">
                <a:latin typeface="+mn-ea"/>
              </a:rPr>
              <a:t>All_count:</a:t>
            </a:r>
            <a:r>
              <a:rPr lang="zh-TW" altLang="en-US">
                <a:latin typeface="+mn-ea"/>
              </a:rPr>
              <a:t>　全體人數</a:t>
            </a:r>
            <a:endParaRPr lang="en-US" altLang="zh-TW">
              <a:latin typeface="+mn-ea"/>
            </a:endParaRPr>
          </a:p>
          <a:p>
            <a:r>
              <a:rPr lang="en-US" altLang="zh-TW">
                <a:latin typeface="+mn-ea"/>
              </a:rPr>
              <a:t>Young_count:</a:t>
            </a:r>
            <a:r>
              <a:rPr lang="zh-TW" altLang="en-US">
                <a:latin typeface="+mn-ea"/>
              </a:rPr>
              <a:t>　青壯年人數</a:t>
            </a:r>
            <a:endParaRPr lang="en-US" altLang="zh-TW">
              <a:latin typeface="+mn-ea"/>
            </a:endParaRPr>
          </a:p>
          <a:p>
            <a:r>
              <a:rPr lang="en-US" altLang="zh-TW">
                <a:latin typeface="+mn-ea"/>
              </a:rPr>
              <a:t>Middle_count:</a:t>
            </a:r>
            <a:r>
              <a:rPr lang="zh-TW" altLang="en-US">
                <a:latin typeface="+mn-ea"/>
              </a:rPr>
              <a:t>　中年人數</a:t>
            </a:r>
            <a:endParaRPr lang="en-US" altLang="zh-TW">
              <a:latin typeface="+mn-ea"/>
            </a:endParaRPr>
          </a:p>
          <a:p>
            <a:r>
              <a:rPr lang="en-US" altLang="zh-TW">
                <a:latin typeface="+mn-ea"/>
              </a:rPr>
              <a:t>Hedu_count:</a:t>
            </a:r>
            <a:r>
              <a:rPr lang="zh-TW" altLang="en-US">
                <a:latin typeface="+mn-ea"/>
              </a:rPr>
              <a:t>　高知識人數</a:t>
            </a:r>
            <a:endParaRPr lang="zh-TW" altLang="en-US" dirty="0">
              <a:latin typeface="+mn-ea"/>
            </a:endParaRPr>
          </a:p>
        </p:txBody>
      </p:sp>
      <p:graphicFrame>
        <p:nvGraphicFramePr>
          <p:cNvPr id="7" name="圖表 6"/>
          <p:cNvGraphicFramePr/>
          <p:nvPr>
            <p:extLst>
              <p:ext uri="{D42A27DB-BD31-4B8C-83A1-F6EECF244321}">
                <p14:modId xmlns:p14="http://schemas.microsoft.com/office/powerpoint/2010/main" val="2103962767"/>
              </p:ext>
            </p:extLst>
          </p:nvPr>
        </p:nvGraphicFramePr>
        <p:xfrm>
          <a:off x="1024127" y="1931275"/>
          <a:ext cx="5275773" cy="32335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1385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r>
              <a:rPr lang="en-US" altLang="zh-TW" sz="4000" dirty="0" smtClean="0">
                <a:solidFill>
                  <a:srgbClr val="0070C0"/>
                </a:solidFill>
                <a:latin typeface="+mj-ea"/>
              </a:rPr>
              <a:t>Scenario A</a:t>
            </a:r>
            <a:endParaRPr lang="zh-TW" altLang="en-US" sz="4000" dirty="0">
              <a:solidFill>
                <a:srgbClr val="0070C0"/>
              </a:solidFill>
              <a:latin typeface="+mj-ea"/>
            </a:endParaRPr>
          </a:p>
        </p:txBody>
      </p:sp>
      <p:sp>
        <p:nvSpPr>
          <p:cNvPr id="6" name="文字方塊 5"/>
          <p:cNvSpPr txBox="1"/>
          <p:nvPr/>
        </p:nvSpPr>
        <p:spPr>
          <a:xfrm>
            <a:off x="1024128" y="5126946"/>
            <a:ext cx="7646906" cy="1384995"/>
          </a:xfrm>
          <a:prstGeom prst="rect">
            <a:avLst/>
          </a:prstGeom>
          <a:noFill/>
        </p:spPr>
        <p:txBody>
          <a:bodyPr wrap="square" rtlCol="0">
            <a:spAutoFit/>
          </a:bodyPr>
          <a:lstStyle/>
          <a:p>
            <a:r>
              <a:rPr lang="zh-TW" altLang="en-US" sz="2800" dirty="0" smtClean="0">
                <a:latin typeface="+mn-ea"/>
              </a:rPr>
              <a:t>小結：</a:t>
            </a:r>
            <a:endParaRPr lang="en-US" altLang="zh-TW" sz="2800" dirty="0" smtClean="0">
              <a:latin typeface="+mn-ea"/>
            </a:endParaRPr>
          </a:p>
          <a:p>
            <a:pPr latinLnBrk="1"/>
            <a:r>
              <a:rPr lang="en-US" altLang="zh-TW" sz="2800" dirty="0">
                <a:latin typeface="+mn-ea"/>
              </a:rPr>
              <a:t>p-value</a:t>
            </a:r>
            <a:r>
              <a:rPr lang="zh-TW" altLang="zh-TW" sz="2800" dirty="0">
                <a:latin typeface="+mn-ea"/>
              </a:rPr>
              <a:t>大於</a:t>
            </a:r>
            <a:r>
              <a:rPr lang="en-US" altLang="zh-TW" sz="2800" dirty="0">
                <a:latin typeface="+mn-ea"/>
              </a:rPr>
              <a:t> 0.05</a:t>
            </a:r>
            <a:r>
              <a:rPr lang="zh-TW" altLang="zh-TW" sz="2800" dirty="0">
                <a:latin typeface="+mn-ea"/>
              </a:rPr>
              <a:t>所以</a:t>
            </a:r>
            <a:r>
              <a:rPr lang="zh-TW" altLang="zh-TW" sz="2800" dirty="0">
                <a:solidFill>
                  <a:srgbClr val="FF0000"/>
                </a:solidFill>
                <a:latin typeface="+mn-ea"/>
              </a:rPr>
              <a:t>不拒絕虛無假設</a:t>
            </a:r>
          </a:p>
          <a:p>
            <a:r>
              <a:rPr lang="zh-TW" altLang="zh-TW" sz="2800" dirty="0">
                <a:latin typeface="+mn-ea"/>
              </a:rPr>
              <a:t>我們認為基本上三組特定族群無特殊反應分布</a:t>
            </a:r>
            <a:endParaRPr lang="zh-TW" altLang="en-US" sz="2800" dirty="0">
              <a:latin typeface="+mn-ea"/>
            </a:endParaRPr>
          </a:p>
        </p:txBody>
      </p:sp>
      <p:sp>
        <p:nvSpPr>
          <p:cNvPr id="7" name="文字方塊 6"/>
          <p:cNvSpPr txBox="1"/>
          <p:nvPr/>
        </p:nvSpPr>
        <p:spPr>
          <a:xfrm>
            <a:off x="7680960" y="2084832"/>
            <a:ext cx="2907161" cy="2862322"/>
          </a:xfrm>
          <a:prstGeom prst="rect">
            <a:avLst/>
          </a:prstGeom>
          <a:noFill/>
        </p:spPr>
        <p:txBody>
          <a:bodyPr wrap="square" rtlCol="0">
            <a:spAutoFit/>
          </a:bodyPr>
          <a:lstStyle/>
          <a:p>
            <a:r>
              <a:rPr lang="en-US" altLang="zh-TW" dirty="0" smtClean="0"/>
              <a:t>Result:</a:t>
            </a:r>
          </a:p>
          <a:p>
            <a:pPr marL="285750" indent="-285750">
              <a:buFont typeface="Wingdings" panose="05000000000000000000" pitchFamily="2" charset="2"/>
              <a:buChar char="Ø"/>
            </a:pPr>
            <a:r>
              <a:rPr lang="zh-TW" altLang="en-US" dirty="0" smtClean="0"/>
              <a:t>中年：</a:t>
            </a:r>
            <a:endParaRPr lang="en-US" altLang="zh-TW" dirty="0" smtClean="0"/>
          </a:p>
          <a:p>
            <a:r>
              <a:rPr lang="en-US" altLang="zh-TW" dirty="0"/>
              <a:t>X-squared = </a:t>
            </a:r>
            <a:r>
              <a:rPr lang="en-US" altLang="zh-TW" dirty="0" smtClean="0"/>
              <a:t>20</a:t>
            </a:r>
          </a:p>
          <a:p>
            <a:r>
              <a:rPr lang="en-US" altLang="zh-TW" dirty="0" err="1" smtClean="0"/>
              <a:t>df</a:t>
            </a:r>
            <a:r>
              <a:rPr lang="en-US" altLang="zh-TW" dirty="0" smtClean="0"/>
              <a:t> </a:t>
            </a:r>
            <a:r>
              <a:rPr lang="en-US" altLang="zh-TW" dirty="0"/>
              <a:t>= </a:t>
            </a:r>
            <a:r>
              <a:rPr lang="en-US" altLang="zh-TW" dirty="0" smtClean="0"/>
              <a:t>16</a:t>
            </a:r>
          </a:p>
          <a:p>
            <a:r>
              <a:rPr lang="en-US" altLang="zh-TW" dirty="0" smtClean="0">
                <a:solidFill>
                  <a:srgbClr val="FF0000"/>
                </a:solidFill>
              </a:rPr>
              <a:t>p-value </a:t>
            </a:r>
            <a:r>
              <a:rPr lang="en-US" altLang="zh-TW" dirty="0" smtClean="0">
                <a:solidFill>
                  <a:srgbClr val="FF0000"/>
                </a:solidFill>
              </a:rPr>
              <a:t>= 0.2202</a:t>
            </a:r>
          </a:p>
          <a:p>
            <a:endParaRPr lang="en-US" altLang="zh-TW" dirty="0">
              <a:solidFill>
                <a:srgbClr val="FF0000"/>
              </a:solidFill>
            </a:endParaRPr>
          </a:p>
          <a:p>
            <a:r>
              <a:rPr lang="zh-TW" altLang="en-US" dirty="0"/>
              <a:t>青</a:t>
            </a:r>
            <a:r>
              <a:rPr lang="zh-TW" altLang="en-US" dirty="0" smtClean="0"/>
              <a:t>壯年、高知識份子：</a:t>
            </a:r>
            <a:endParaRPr lang="en-US" altLang="zh-TW" dirty="0"/>
          </a:p>
          <a:p>
            <a:r>
              <a:rPr lang="en-US" altLang="zh-TW" dirty="0"/>
              <a:t>X-squared </a:t>
            </a:r>
            <a:r>
              <a:rPr lang="en-US" altLang="zh-TW" dirty="0" smtClean="0"/>
              <a:t>=15</a:t>
            </a:r>
            <a:endParaRPr lang="en-US" altLang="zh-TW" dirty="0"/>
          </a:p>
          <a:p>
            <a:r>
              <a:rPr lang="en-US" altLang="zh-TW" dirty="0" err="1"/>
              <a:t>d</a:t>
            </a:r>
            <a:r>
              <a:rPr lang="en-US" altLang="zh-TW" dirty="0" err="1" smtClean="0"/>
              <a:t>f</a:t>
            </a:r>
            <a:r>
              <a:rPr lang="en-US" altLang="zh-TW" dirty="0" smtClean="0"/>
              <a:t> </a:t>
            </a:r>
            <a:r>
              <a:rPr lang="en-US" altLang="zh-TW" dirty="0"/>
              <a:t>= </a:t>
            </a:r>
            <a:r>
              <a:rPr lang="en-US" altLang="zh-TW" dirty="0" smtClean="0"/>
              <a:t>12</a:t>
            </a:r>
            <a:endParaRPr lang="en-US" altLang="zh-TW" dirty="0"/>
          </a:p>
          <a:p>
            <a:r>
              <a:rPr lang="en-US" altLang="zh-TW" dirty="0">
                <a:solidFill>
                  <a:srgbClr val="FF0000"/>
                </a:solidFill>
              </a:rPr>
              <a:t>p-value = </a:t>
            </a:r>
            <a:r>
              <a:rPr lang="en-US" altLang="zh-TW" dirty="0" smtClean="0">
                <a:solidFill>
                  <a:srgbClr val="FF0000"/>
                </a:solidFill>
              </a:rPr>
              <a:t>0.2414</a:t>
            </a:r>
            <a:endParaRPr lang="zh-TW" altLang="en-US" dirty="0"/>
          </a:p>
        </p:txBody>
      </p:sp>
      <p:pic>
        <p:nvPicPr>
          <p:cNvPr id="3" name="內容版面配置區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2"/>
            <a:ext cx="6413572" cy="2436718"/>
          </a:xfrm>
        </p:spPr>
      </p:pic>
    </p:spTree>
    <p:extLst>
      <p:ext uri="{BB962C8B-B14F-4D97-AF65-F5344CB8AC3E}">
        <p14:creationId xmlns:p14="http://schemas.microsoft.com/office/powerpoint/2010/main" val="3003864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Scenario </a:t>
            </a:r>
            <a:r>
              <a:rPr lang="zh-TW" altLang="en-US" sz="4000" dirty="0" smtClean="0">
                <a:solidFill>
                  <a:srgbClr val="0070C0"/>
                </a:solidFill>
                <a:latin typeface="+mj-ea"/>
              </a:rPr>
              <a:t>Ｂ</a:t>
            </a:r>
            <a:endParaRPr lang="zh-TW" altLang="en-US" sz="4000" dirty="0">
              <a:solidFill>
                <a:srgbClr val="0070C0"/>
              </a:solidFill>
              <a:latin typeface="+mj-ea"/>
            </a:endParaRP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2700" y="1970689"/>
            <a:ext cx="6222928" cy="4421929"/>
          </a:xfrm>
        </p:spPr>
      </p:pic>
    </p:spTree>
    <p:extLst>
      <p:ext uri="{BB962C8B-B14F-4D97-AF65-F5344CB8AC3E}">
        <p14:creationId xmlns:p14="http://schemas.microsoft.com/office/powerpoint/2010/main" val="886256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r>
              <a:rPr lang="en-US" altLang="zh-TW" sz="4000" dirty="0" smtClean="0">
                <a:solidFill>
                  <a:srgbClr val="0070C0"/>
                </a:solidFill>
                <a:latin typeface="+mj-ea"/>
              </a:rPr>
              <a:t>Scenario </a:t>
            </a:r>
            <a:r>
              <a:rPr lang="zh-TW" altLang="en-US" sz="4000" dirty="0" smtClean="0">
                <a:solidFill>
                  <a:srgbClr val="0070C0"/>
                </a:solidFill>
                <a:latin typeface="+mj-ea"/>
              </a:rPr>
              <a:t>Ｂ</a:t>
            </a:r>
            <a:endParaRPr lang="zh-TW" altLang="en-US" sz="4000" dirty="0">
              <a:solidFill>
                <a:srgbClr val="0070C0"/>
              </a:solidFill>
              <a:latin typeface="+mj-ea"/>
            </a:endParaRPr>
          </a:p>
        </p:txBody>
      </p:sp>
      <p:sp>
        <p:nvSpPr>
          <p:cNvPr id="9" name="文字方塊 8"/>
          <p:cNvSpPr txBox="1"/>
          <p:nvPr/>
        </p:nvSpPr>
        <p:spPr>
          <a:xfrm>
            <a:off x="1024128" y="5448563"/>
            <a:ext cx="3777418" cy="954107"/>
          </a:xfrm>
          <a:prstGeom prst="rect">
            <a:avLst/>
          </a:prstGeom>
          <a:noFill/>
        </p:spPr>
        <p:txBody>
          <a:bodyPr wrap="square" rtlCol="0">
            <a:spAutoFit/>
          </a:bodyPr>
          <a:lstStyle/>
          <a:p>
            <a:r>
              <a:rPr lang="en-US" altLang="zh-TW" sz="2800" dirty="0" smtClean="0">
                <a:latin typeface="+mn-ea"/>
              </a:rPr>
              <a:t>X: </a:t>
            </a:r>
            <a:r>
              <a:rPr lang="zh-TW" altLang="en-US" sz="2800" dirty="0" smtClean="0">
                <a:latin typeface="+mn-ea"/>
              </a:rPr>
              <a:t>滿意度程度</a:t>
            </a:r>
            <a:endParaRPr lang="en-US" altLang="zh-TW" sz="2800" dirty="0" smtClean="0">
              <a:latin typeface="+mn-ea"/>
            </a:endParaRPr>
          </a:p>
          <a:p>
            <a:r>
              <a:rPr lang="en-US" altLang="zh-TW" sz="2800" dirty="0" smtClean="0">
                <a:latin typeface="+mn-ea"/>
              </a:rPr>
              <a:t>Y: </a:t>
            </a:r>
            <a:r>
              <a:rPr lang="zh-TW" altLang="en-US" sz="2800" dirty="0" smtClean="0">
                <a:latin typeface="+mn-ea"/>
              </a:rPr>
              <a:t>人數總計</a:t>
            </a:r>
            <a:endParaRPr lang="zh-TW" altLang="en-US" sz="2800" dirty="0">
              <a:latin typeface="+mn-ea"/>
            </a:endParaRPr>
          </a:p>
        </p:txBody>
      </p:sp>
      <p:sp>
        <p:nvSpPr>
          <p:cNvPr id="11" name="文字方塊 10"/>
          <p:cNvSpPr txBox="1"/>
          <p:nvPr/>
        </p:nvSpPr>
        <p:spPr>
          <a:xfrm>
            <a:off x="6347460" y="5063884"/>
            <a:ext cx="4817942" cy="1200329"/>
          </a:xfrm>
          <a:prstGeom prst="rect">
            <a:avLst/>
          </a:prstGeom>
          <a:noFill/>
        </p:spPr>
        <p:txBody>
          <a:bodyPr wrap="square" rtlCol="0">
            <a:spAutoFit/>
          </a:bodyPr>
          <a:lstStyle/>
          <a:p>
            <a:r>
              <a:rPr lang="en-US" altLang="zh-TW" dirty="0" err="1" smtClean="0">
                <a:latin typeface="+mn-ea"/>
              </a:rPr>
              <a:t>All_count</a:t>
            </a:r>
            <a:r>
              <a:rPr lang="en-US" altLang="zh-TW" dirty="0" smtClean="0">
                <a:latin typeface="+mn-ea"/>
              </a:rPr>
              <a:t>:</a:t>
            </a:r>
            <a:r>
              <a:rPr lang="zh-TW" altLang="en-US" dirty="0">
                <a:latin typeface="+mn-ea"/>
              </a:rPr>
              <a:t>　</a:t>
            </a:r>
            <a:r>
              <a:rPr lang="zh-TW" altLang="en-US" dirty="0" smtClean="0">
                <a:latin typeface="+mn-ea"/>
              </a:rPr>
              <a:t>全體人數</a:t>
            </a:r>
            <a:endParaRPr lang="en-US" altLang="zh-TW" dirty="0" smtClean="0">
              <a:latin typeface="+mn-ea"/>
            </a:endParaRPr>
          </a:p>
          <a:p>
            <a:r>
              <a:rPr lang="en-US" altLang="zh-TW" dirty="0" err="1" smtClean="0">
                <a:latin typeface="+mn-ea"/>
              </a:rPr>
              <a:t>Young_count</a:t>
            </a:r>
            <a:r>
              <a:rPr lang="en-US" altLang="zh-TW" dirty="0" smtClean="0">
                <a:latin typeface="+mn-ea"/>
              </a:rPr>
              <a:t>:</a:t>
            </a:r>
            <a:r>
              <a:rPr lang="zh-TW" altLang="en-US" dirty="0" smtClean="0">
                <a:latin typeface="+mn-ea"/>
              </a:rPr>
              <a:t>　青壯年人數</a:t>
            </a:r>
            <a:endParaRPr lang="en-US" altLang="zh-TW" dirty="0" smtClean="0">
              <a:latin typeface="+mn-ea"/>
            </a:endParaRPr>
          </a:p>
          <a:p>
            <a:r>
              <a:rPr lang="en-US" altLang="zh-TW" dirty="0" err="1" smtClean="0">
                <a:latin typeface="+mn-ea"/>
              </a:rPr>
              <a:t>Middle_count</a:t>
            </a:r>
            <a:r>
              <a:rPr lang="en-US" altLang="zh-TW" dirty="0" smtClean="0">
                <a:latin typeface="+mn-ea"/>
              </a:rPr>
              <a:t>:</a:t>
            </a:r>
            <a:r>
              <a:rPr lang="zh-TW" altLang="en-US" dirty="0" smtClean="0">
                <a:latin typeface="+mn-ea"/>
              </a:rPr>
              <a:t>　中年人數</a:t>
            </a:r>
            <a:endParaRPr lang="en-US" altLang="zh-TW" dirty="0" smtClean="0">
              <a:latin typeface="+mn-ea"/>
            </a:endParaRPr>
          </a:p>
          <a:p>
            <a:r>
              <a:rPr lang="en-US" altLang="zh-TW" dirty="0" err="1" smtClean="0">
                <a:latin typeface="+mn-ea"/>
              </a:rPr>
              <a:t>Hedu_count</a:t>
            </a:r>
            <a:r>
              <a:rPr lang="en-US" altLang="zh-TW" dirty="0" smtClean="0">
                <a:latin typeface="+mn-ea"/>
              </a:rPr>
              <a:t>:</a:t>
            </a:r>
            <a:r>
              <a:rPr lang="zh-TW" altLang="en-US" dirty="0" smtClean="0">
                <a:latin typeface="+mn-ea"/>
              </a:rPr>
              <a:t>　高知識人數</a:t>
            </a:r>
            <a:endParaRPr lang="zh-TW" altLang="en-US" dirty="0">
              <a:latin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27672245"/>
              </p:ext>
            </p:extLst>
          </p:nvPr>
        </p:nvGraphicFramePr>
        <p:xfrm>
          <a:off x="6347460" y="2084831"/>
          <a:ext cx="5224428" cy="2588068"/>
        </p:xfrm>
        <a:graphic>
          <a:graphicData uri="http://schemas.openxmlformats.org/drawingml/2006/table">
            <a:tbl>
              <a:tblPr>
                <a:tableStyleId>{5C22544A-7EE6-4342-B048-85BDC9FD1C3A}</a:tableStyleId>
              </a:tblPr>
              <a:tblGrid>
                <a:gridCol w="870738">
                  <a:extLst>
                    <a:ext uri="{9D8B030D-6E8A-4147-A177-3AD203B41FA5}">
                      <a16:colId xmlns:a16="http://schemas.microsoft.com/office/drawing/2014/main" val="1811369483"/>
                    </a:ext>
                  </a:extLst>
                </a:gridCol>
                <a:gridCol w="870738">
                  <a:extLst>
                    <a:ext uri="{9D8B030D-6E8A-4147-A177-3AD203B41FA5}">
                      <a16:colId xmlns:a16="http://schemas.microsoft.com/office/drawing/2014/main" val="2089399750"/>
                    </a:ext>
                  </a:extLst>
                </a:gridCol>
                <a:gridCol w="870738">
                  <a:extLst>
                    <a:ext uri="{9D8B030D-6E8A-4147-A177-3AD203B41FA5}">
                      <a16:colId xmlns:a16="http://schemas.microsoft.com/office/drawing/2014/main" val="3290930635"/>
                    </a:ext>
                  </a:extLst>
                </a:gridCol>
                <a:gridCol w="870738">
                  <a:extLst>
                    <a:ext uri="{9D8B030D-6E8A-4147-A177-3AD203B41FA5}">
                      <a16:colId xmlns:a16="http://schemas.microsoft.com/office/drawing/2014/main" val="1876266280"/>
                    </a:ext>
                  </a:extLst>
                </a:gridCol>
                <a:gridCol w="870738">
                  <a:extLst>
                    <a:ext uri="{9D8B030D-6E8A-4147-A177-3AD203B41FA5}">
                      <a16:colId xmlns:a16="http://schemas.microsoft.com/office/drawing/2014/main" val="2786578272"/>
                    </a:ext>
                  </a:extLst>
                </a:gridCol>
                <a:gridCol w="870738">
                  <a:extLst>
                    <a:ext uri="{9D8B030D-6E8A-4147-A177-3AD203B41FA5}">
                      <a16:colId xmlns:a16="http://schemas.microsoft.com/office/drawing/2014/main" val="1182944846"/>
                    </a:ext>
                  </a:extLst>
                </a:gridCol>
              </a:tblGrid>
              <a:tr h="314620">
                <a:tc>
                  <a:txBody>
                    <a:bodyPr/>
                    <a:lstStyle/>
                    <a:p>
                      <a:pPr algn="l" fontAlgn="ctr"/>
                      <a:r>
                        <a:rPr lang="zh-TW" altLang="en-US" sz="1800" u="none" strike="noStrike" dirty="0">
                          <a:effectLst/>
                        </a:rPr>
                        <a:t>情境</a:t>
                      </a:r>
                      <a:r>
                        <a:rPr lang="en-US" sz="1800" u="none" strike="noStrike" dirty="0">
                          <a:effectLst/>
                        </a:rPr>
                        <a:t>B</a:t>
                      </a:r>
                      <a:endParaRPr lang="en-US"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2</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3</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4</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5</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21769781"/>
                  </a:ext>
                </a:extLst>
              </a:tr>
              <a:tr h="568362">
                <a:tc>
                  <a:txBody>
                    <a:bodyPr/>
                    <a:lstStyle/>
                    <a:p>
                      <a:pPr algn="l" fontAlgn="ctr"/>
                      <a:r>
                        <a:rPr lang="en-US" sz="1800" u="none" strike="noStrike" dirty="0" err="1">
                          <a:effectLst/>
                        </a:rPr>
                        <a:t>A_all_count</a:t>
                      </a:r>
                      <a:endParaRPr lang="en-US"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33</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31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151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149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276</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1438832405"/>
                  </a:ext>
                </a:extLst>
              </a:tr>
              <a:tr h="568362">
                <a:tc>
                  <a:txBody>
                    <a:bodyPr/>
                    <a:lstStyle/>
                    <a:p>
                      <a:pPr algn="l" fontAlgn="ctr"/>
                      <a:r>
                        <a:rPr lang="en-US" sz="1800" u="none" strike="noStrike">
                          <a:effectLst/>
                        </a:rPr>
                        <a:t>A_young_count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25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25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90</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99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201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1814548639"/>
                  </a:ext>
                </a:extLst>
              </a:tr>
              <a:tr h="568362">
                <a:tc>
                  <a:txBody>
                    <a:bodyPr/>
                    <a:lstStyle/>
                    <a:p>
                      <a:pPr algn="l" fontAlgn="ctr"/>
                      <a:r>
                        <a:rPr lang="en-US" sz="1800" u="none" strike="noStrike">
                          <a:effectLst/>
                        </a:rPr>
                        <a:t>A_middle_count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5</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4</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26</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23</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42</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3460679610"/>
                  </a:ext>
                </a:extLst>
              </a:tr>
              <a:tr h="568362">
                <a:tc>
                  <a:txBody>
                    <a:bodyPr/>
                    <a:lstStyle/>
                    <a:p>
                      <a:pPr algn="l" fontAlgn="ctr"/>
                      <a:r>
                        <a:rPr lang="en-US" sz="1800" u="none" strike="noStrike">
                          <a:effectLst/>
                        </a:rPr>
                        <a:t>A_hedu_count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28</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27</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112</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132</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243</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1756313450"/>
                  </a:ext>
                </a:extLst>
              </a:tr>
            </a:tbl>
          </a:graphicData>
        </a:graphic>
      </p:graphicFrame>
      <p:graphicFrame>
        <p:nvGraphicFramePr>
          <p:cNvPr id="8" name="圖表 7"/>
          <p:cNvGraphicFramePr/>
          <p:nvPr>
            <p:extLst>
              <p:ext uri="{D42A27DB-BD31-4B8C-83A1-F6EECF244321}">
                <p14:modId xmlns:p14="http://schemas.microsoft.com/office/powerpoint/2010/main" val="2949724786"/>
              </p:ext>
            </p:extLst>
          </p:nvPr>
        </p:nvGraphicFramePr>
        <p:xfrm>
          <a:off x="1024128" y="1981408"/>
          <a:ext cx="4878482" cy="30547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0920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n-ea"/>
                <a:ea typeface="+mn-ea"/>
              </a:rPr>
              <a:t>Motivation</a:t>
            </a:r>
            <a:endParaRPr lang="zh-TW" altLang="en-US" sz="4000" dirty="0">
              <a:solidFill>
                <a:srgbClr val="0070C0"/>
              </a:solidFill>
              <a:latin typeface="+mn-ea"/>
              <a:ea typeface="+mn-ea"/>
            </a:endParaRPr>
          </a:p>
        </p:txBody>
      </p:sp>
      <p:sp>
        <p:nvSpPr>
          <p:cNvPr id="3" name="內容版面配置區 2"/>
          <p:cNvSpPr>
            <a:spLocks noGrp="1"/>
          </p:cNvSpPr>
          <p:nvPr>
            <p:ph idx="1"/>
          </p:nvPr>
        </p:nvSpPr>
        <p:spPr>
          <a:xfrm>
            <a:off x="1024128" y="2286000"/>
            <a:ext cx="5408203" cy="4023360"/>
          </a:xfrm>
        </p:spPr>
        <p:txBody>
          <a:bodyPr>
            <a:normAutofit/>
          </a:bodyPr>
          <a:lstStyle/>
          <a:p>
            <a:pPr marL="0" indent="0">
              <a:buNone/>
            </a:pPr>
            <a:r>
              <a:rPr lang="en-US" altLang="zh-TW" sz="2800" dirty="0" smtClean="0"/>
              <a:t>2010</a:t>
            </a:r>
            <a:r>
              <a:rPr lang="zh-TW" altLang="en-US" sz="2800" dirty="0" smtClean="0"/>
              <a:t>年開始，臺灣統一改制高速公路為</a:t>
            </a:r>
            <a:r>
              <a:rPr lang="en-US" altLang="zh-TW" sz="2800" dirty="0" smtClean="0"/>
              <a:t>ETC</a:t>
            </a:r>
            <a:r>
              <a:rPr lang="zh-TW" altLang="en-US" sz="2800" dirty="0" smtClean="0"/>
              <a:t>電子收費，然而因為部分補償措施、設施設計不完善，導致民眾有些怨言。</a:t>
            </a:r>
            <a:endParaRPr lang="en-US" altLang="zh-TW" sz="2800"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9203" y="2705363"/>
            <a:ext cx="3874997" cy="1963332"/>
          </a:xfrm>
          <a:prstGeom prst="rect">
            <a:avLst/>
          </a:prstGeom>
        </p:spPr>
      </p:pic>
    </p:spTree>
    <p:extLst>
      <p:ext uri="{BB962C8B-B14F-4D97-AF65-F5344CB8AC3E}">
        <p14:creationId xmlns:p14="http://schemas.microsoft.com/office/powerpoint/2010/main" val="650392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r>
              <a:rPr lang="en-US" altLang="zh-TW" sz="4000" dirty="0" smtClean="0">
                <a:solidFill>
                  <a:srgbClr val="0070C0"/>
                </a:solidFill>
                <a:latin typeface="+mj-ea"/>
              </a:rPr>
              <a:t>Scenario B</a:t>
            </a:r>
            <a:endParaRPr lang="zh-TW" altLang="en-US" sz="4000" dirty="0">
              <a:solidFill>
                <a:srgbClr val="0070C0"/>
              </a:solidFill>
              <a:latin typeface="+mj-ea"/>
            </a:endParaRPr>
          </a:p>
        </p:txBody>
      </p:sp>
      <p:sp>
        <p:nvSpPr>
          <p:cNvPr id="6" name="文字方塊 5"/>
          <p:cNvSpPr txBox="1"/>
          <p:nvPr/>
        </p:nvSpPr>
        <p:spPr>
          <a:xfrm>
            <a:off x="973678" y="5126946"/>
            <a:ext cx="7646906" cy="1384995"/>
          </a:xfrm>
          <a:prstGeom prst="rect">
            <a:avLst/>
          </a:prstGeom>
          <a:noFill/>
        </p:spPr>
        <p:txBody>
          <a:bodyPr wrap="square" rtlCol="0">
            <a:spAutoFit/>
          </a:bodyPr>
          <a:lstStyle/>
          <a:p>
            <a:r>
              <a:rPr lang="zh-TW" altLang="en-US" sz="2800" dirty="0" smtClean="0">
                <a:latin typeface="+mn-ea"/>
              </a:rPr>
              <a:t>小結：</a:t>
            </a:r>
            <a:endParaRPr lang="en-US" altLang="zh-TW" sz="2800" dirty="0" smtClean="0">
              <a:latin typeface="+mn-ea"/>
            </a:endParaRPr>
          </a:p>
          <a:p>
            <a:pPr latinLnBrk="1"/>
            <a:r>
              <a:rPr lang="en-US" altLang="zh-TW" sz="2800" dirty="0"/>
              <a:t>p-value</a:t>
            </a:r>
            <a:r>
              <a:rPr lang="zh-TW" altLang="zh-TW" sz="2800" dirty="0"/>
              <a:t>大於</a:t>
            </a:r>
            <a:r>
              <a:rPr lang="en-US" altLang="zh-TW" sz="2800" dirty="0"/>
              <a:t> 0.05</a:t>
            </a:r>
            <a:r>
              <a:rPr lang="zh-TW" altLang="zh-TW" sz="2800" dirty="0"/>
              <a:t>所以</a:t>
            </a:r>
            <a:r>
              <a:rPr lang="zh-TW" altLang="zh-TW" sz="2800" dirty="0">
                <a:solidFill>
                  <a:srgbClr val="FF0000"/>
                </a:solidFill>
              </a:rPr>
              <a:t>不拒絕虛無假設</a:t>
            </a:r>
          </a:p>
          <a:p>
            <a:pPr latinLnBrk="1"/>
            <a:r>
              <a:rPr lang="zh-TW" altLang="zh-TW" sz="2800" dirty="0"/>
              <a:t>我們</a:t>
            </a:r>
            <a:r>
              <a:rPr lang="zh-TW" altLang="zh-TW" sz="2800" dirty="0" smtClean="0"/>
              <a:t>認為三</a:t>
            </a:r>
            <a:r>
              <a:rPr lang="zh-TW" altLang="zh-TW" sz="2800" dirty="0"/>
              <a:t>組特定族群無特殊反應分布</a:t>
            </a:r>
          </a:p>
        </p:txBody>
      </p:sp>
      <p:sp>
        <p:nvSpPr>
          <p:cNvPr id="7" name="文字方塊 6"/>
          <p:cNvSpPr txBox="1"/>
          <p:nvPr/>
        </p:nvSpPr>
        <p:spPr>
          <a:xfrm>
            <a:off x="7680960" y="2084832"/>
            <a:ext cx="2907161" cy="3416320"/>
          </a:xfrm>
          <a:prstGeom prst="rect">
            <a:avLst/>
          </a:prstGeom>
          <a:noFill/>
        </p:spPr>
        <p:txBody>
          <a:bodyPr wrap="square" rtlCol="0">
            <a:spAutoFit/>
          </a:bodyPr>
          <a:lstStyle/>
          <a:p>
            <a:r>
              <a:rPr lang="en-US" altLang="zh-TW" dirty="0" smtClean="0"/>
              <a:t>Result:</a:t>
            </a:r>
          </a:p>
          <a:p>
            <a:r>
              <a:rPr lang="en-US" altLang="zh-TW" dirty="0" smtClean="0"/>
              <a:t>1. </a:t>
            </a:r>
            <a:r>
              <a:rPr lang="zh-TW" altLang="en-US" dirty="0" smtClean="0"/>
              <a:t>青壯年</a:t>
            </a:r>
            <a:endParaRPr lang="en-US" altLang="zh-TW" dirty="0" smtClean="0"/>
          </a:p>
          <a:p>
            <a:r>
              <a:rPr lang="en-US" altLang="zh-TW" dirty="0"/>
              <a:t>X-squared = </a:t>
            </a:r>
            <a:r>
              <a:rPr lang="en-US" altLang="zh-TW" dirty="0" smtClean="0"/>
              <a:t>15</a:t>
            </a:r>
          </a:p>
          <a:p>
            <a:r>
              <a:rPr lang="en-US" altLang="zh-TW" dirty="0" err="1" smtClean="0"/>
              <a:t>df</a:t>
            </a:r>
            <a:r>
              <a:rPr lang="en-US" altLang="zh-TW" dirty="0" smtClean="0"/>
              <a:t> </a:t>
            </a:r>
            <a:r>
              <a:rPr lang="en-US" altLang="zh-TW" dirty="0"/>
              <a:t>= </a:t>
            </a:r>
            <a:r>
              <a:rPr lang="en-US" altLang="zh-TW" dirty="0" smtClean="0"/>
              <a:t>12</a:t>
            </a:r>
          </a:p>
          <a:p>
            <a:r>
              <a:rPr lang="en-US" altLang="zh-TW" dirty="0" smtClean="0">
                <a:solidFill>
                  <a:srgbClr val="FF0000"/>
                </a:solidFill>
              </a:rPr>
              <a:t>p-value </a:t>
            </a:r>
            <a:r>
              <a:rPr lang="en-US" altLang="zh-TW" dirty="0">
                <a:solidFill>
                  <a:srgbClr val="FF0000"/>
                </a:solidFill>
              </a:rPr>
              <a:t>= 0.2414</a:t>
            </a:r>
            <a:r>
              <a:rPr lang="en-US" altLang="zh-TW" dirty="0"/>
              <a:t>(by</a:t>
            </a:r>
            <a:r>
              <a:rPr lang="en-US" altLang="zh-TW" dirty="0">
                <a:solidFill>
                  <a:srgbClr val="FF0000"/>
                </a:solidFill>
              </a:rPr>
              <a:t> </a:t>
            </a:r>
            <a:r>
              <a:rPr lang="zh-TW" altLang="zh-TW" dirty="0"/>
              <a:t>系統預設參數</a:t>
            </a:r>
            <a:r>
              <a:rPr lang="en-US" altLang="zh-TW" dirty="0" smtClean="0"/>
              <a:t>)</a:t>
            </a:r>
          </a:p>
          <a:p>
            <a:r>
              <a:rPr lang="en-US" altLang="zh-TW" dirty="0" smtClean="0"/>
              <a:t>2. </a:t>
            </a:r>
            <a:r>
              <a:rPr lang="zh-TW" altLang="en-US" dirty="0" smtClean="0"/>
              <a:t>中年、高知識</a:t>
            </a:r>
            <a:endParaRPr lang="en-US" altLang="zh-TW" dirty="0" smtClean="0"/>
          </a:p>
          <a:p>
            <a:r>
              <a:rPr lang="en-US" altLang="zh-TW" dirty="0"/>
              <a:t>X-squared = </a:t>
            </a:r>
            <a:r>
              <a:rPr lang="en-US" altLang="zh-TW" dirty="0" smtClean="0"/>
              <a:t>20</a:t>
            </a:r>
          </a:p>
          <a:p>
            <a:r>
              <a:rPr lang="en-US" altLang="zh-TW" dirty="0" err="1" smtClean="0"/>
              <a:t>df</a:t>
            </a:r>
            <a:r>
              <a:rPr lang="en-US" altLang="zh-TW" dirty="0" smtClean="0"/>
              <a:t> </a:t>
            </a:r>
            <a:r>
              <a:rPr lang="en-US" altLang="zh-TW" dirty="0"/>
              <a:t>= </a:t>
            </a:r>
            <a:r>
              <a:rPr lang="en-US" altLang="zh-TW" dirty="0" smtClean="0"/>
              <a:t>16</a:t>
            </a:r>
          </a:p>
          <a:p>
            <a:r>
              <a:rPr lang="en-US" altLang="zh-TW" dirty="0" smtClean="0">
                <a:solidFill>
                  <a:srgbClr val="FF0000"/>
                </a:solidFill>
              </a:rPr>
              <a:t>p-value </a:t>
            </a:r>
            <a:r>
              <a:rPr lang="en-US" altLang="zh-TW" dirty="0">
                <a:solidFill>
                  <a:srgbClr val="FF0000"/>
                </a:solidFill>
              </a:rPr>
              <a:t>= 0.2202(by </a:t>
            </a:r>
            <a:r>
              <a:rPr lang="zh-TW" altLang="zh-TW" dirty="0"/>
              <a:t>系統預設參數</a:t>
            </a:r>
            <a:r>
              <a:rPr lang="en-US" altLang="zh-TW" dirty="0"/>
              <a:t>)</a:t>
            </a:r>
            <a:endParaRPr lang="zh-TW" altLang="zh-TW" dirty="0"/>
          </a:p>
          <a:p>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7" y="2084832"/>
            <a:ext cx="6622731" cy="2865540"/>
          </a:xfrm>
        </p:spPr>
      </p:pic>
    </p:spTree>
    <p:extLst>
      <p:ext uri="{BB962C8B-B14F-4D97-AF65-F5344CB8AC3E}">
        <p14:creationId xmlns:p14="http://schemas.microsoft.com/office/powerpoint/2010/main" val="456254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Scenario C</a:t>
            </a:r>
            <a:endParaRPr lang="zh-TW" altLang="en-US" sz="4000" dirty="0">
              <a:solidFill>
                <a:srgbClr val="0070C0"/>
              </a:solidFill>
              <a:latin typeface="+mj-ea"/>
            </a:endParaRPr>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522" y="1857178"/>
            <a:ext cx="5829283" cy="4486090"/>
          </a:xfrm>
        </p:spPr>
      </p:pic>
    </p:spTree>
    <p:extLst>
      <p:ext uri="{BB962C8B-B14F-4D97-AF65-F5344CB8AC3E}">
        <p14:creationId xmlns:p14="http://schemas.microsoft.com/office/powerpoint/2010/main" val="1870888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r>
              <a:rPr lang="en-US" altLang="zh-TW" sz="4000" dirty="0" smtClean="0">
                <a:solidFill>
                  <a:srgbClr val="0070C0"/>
                </a:solidFill>
                <a:latin typeface="+mj-ea"/>
              </a:rPr>
              <a:t>Scenario C</a:t>
            </a:r>
            <a:endParaRPr lang="zh-TW" altLang="en-US" sz="4000" dirty="0">
              <a:solidFill>
                <a:srgbClr val="0070C0"/>
              </a:solidFill>
              <a:latin typeface="+mj-ea"/>
            </a:endParaRPr>
          </a:p>
        </p:txBody>
      </p:sp>
      <p:sp>
        <p:nvSpPr>
          <p:cNvPr id="9" name="文字方塊 8"/>
          <p:cNvSpPr txBox="1"/>
          <p:nvPr/>
        </p:nvSpPr>
        <p:spPr>
          <a:xfrm>
            <a:off x="1024128" y="5448563"/>
            <a:ext cx="3777418" cy="954107"/>
          </a:xfrm>
          <a:prstGeom prst="rect">
            <a:avLst/>
          </a:prstGeom>
          <a:noFill/>
        </p:spPr>
        <p:txBody>
          <a:bodyPr wrap="square" rtlCol="0">
            <a:spAutoFit/>
          </a:bodyPr>
          <a:lstStyle/>
          <a:p>
            <a:r>
              <a:rPr lang="en-US" altLang="zh-TW" sz="2800" dirty="0" smtClean="0">
                <a:latin typeface="+mn-ea"/>
              </a:rPr>
              <a:t>X: </a:t>
            </a:r>
            <a:r>
              <a:rPr lang="zh-TW" altLang="en-US" sz="2800" dirty="0" smtClean="0">
                <a:latin typeface="+mn-ea"/>
              </a:rPr>
              <a:t>滿意度程度</a:t>
            </a:r>
            <a:endParaRPr lang="en-US" altLang="zh-TW" sz="2800" dirty="0" smtClean="0">
              <a:latin typeface="+mn-ea"/>
            </a:endParaRPr>
          </a:p>
          <a:p>
            <a:r>
              <a:rPr lang="en-US" altLang="zh-TW" sz="2800" dirty="0" smtClean="0">
                <a:latin typeface="+mn-ea"/>
              </a:rPr>
              <a:t>Y: </a:t>
            </a:r>
            <a:r>
              <a:rPr lang="zh-TW" altLang="en-US" sz="2800" dirty="0" smtClean="0">
                <a:latin typeface="+mn-ea"/>
              </a:rPr>
              <a:t>人數總計</a:t>
            </a:r>
            <a:endParaRPr lang="zh-TW" altLang="en-US" sz="2800" dirty="0">
              <a:latin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90067020"/>
              </p:ext>
            </p:extLst>
          </p:nvPr>
        </p:nvGraphicFramePr>
        <p:xfrm>
          <a:off x="6426022" y="2084832"/>
          <a:ext cx="5076498" cy="2581761"/>
        </p:xfrm>
        <a:graphic>
          <a:graphicData uri="http://schemas.openxmlformats.org/drawingml/2006/table">
            <a:tbl>
              <a:tblPr>
                <a:tableStyleId>{5C22544A-7EE6-4342-B048-85BDC9FD1C3A}</a:tableStyleId>
              </a:tblPr>
              <a:tblGrid>
                <a:gridCol w="846083">
                  <a:extLst>
                    <a:ext uri="{9D8B030D-6E8A-4147-A177-3AD203B41FA5}">
                      <a16:colId xmlns:a16="http://schemas.microsoft.com/office/drawing/2014/main" val="2526866991"/>
                    </a:ext>
                  </a:extLst>
                </a:gridCol>
                <a:gridCol w="846083">
                  <a:extLst>
                    <a:ext uri="{9D8B030D-6E8A-4147-A177-3AD203B41FA5}">
                      <a16:colId xmlns:a16="http://schemas.microsoft.com/office/drawing/2014/main" val="1927408389"/>
                    </a:ext>
                  </a:extLst>
                </a:gridCol>
                <a:gridCol w="846083">
                  <a:extLst>
                    <a:ext uri="{9D8B030D-6E8A-4147-A177-3AD203B41FA5}">
                      <a16:colId xmlns:a16="http://schemas.microsoft.com/office/drawing/2014/main" val="1660495053"/>
                    </a:ext>
                  </a:extLst>
                </a:gridCol>
                <a:gridCol w="846083">
                  <a:extLst>
                    <a:ext uri="{9D8B030D-6E8A-4147-A177-3AD203B41FA5}">
                      <a16:colId xmlns:a16="http://schemas.microsoft.com/office/drawing/2014/main" val="1799412568"/>
                    </a:ext>
                  </a:extLst>
                </a:gridCol>
                <a:gridCol w="846083">
                  <a:extLst>
                    <a:ext uri="{9D8B030D-6E8A-4147-A177-3AD203B41FA5}">
                      <a16:colId xmlns:a16="http://schemas.microsoft.com/office/drawing/2014/main" val="2478144560"/>
                    </a:ext>
                  </a:extLst>
                </a:gridCol>
                <a:gridCol w="846083">
                  <a:extLst>
                    <a:ext uri="{9D8B030D-6E8A-4147-A177-3AD203B41FA5}">
                      <a16:colId xmlns:a16="http://schemas.microsoft.com/office/drawing/2014/main" val="4068811996"/>
                    </a:ext>
                  </a:extLst>
                </a:gridCol>
              </a:tblGrid>
              <a:tr h="313853">
                <a:tc>
                  <a:txBody>
                    <a:bodyPr/>
                    <a:lstStyle/>
                    <a:p>
                      <a:pPr algn="l" fontAlgn="ctr"/>
                      <a:r>
                        <a:rPr lang="zh-TW" altLang="en-US" sz="1800" u="none" strike="noStrike" dirty="0">
                          <a:effectLst/>
                        </a:rPr>
                        <a:t>情境</a:t>
                      </a:r>
                      <a:r>
                        <a:rPr lang="en-US" sz="1800" u="none" strike="noStrike" dirty="0">
                          <a:effectLst/>
                        </a:rPr>
                        <a:t>C</a:t>
                      </a:r>
                      <a:endParaRPr lang="en-US"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2</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3</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4</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5</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3337070834"/>
                  </a:ext>
                </a:extLst>
              </a:tr>
              <a:tr h="566977">
                <a:tc>
                  <a:txBody>
                    <a:bodyPr/>
                    <a:lstStyle/>
                    <a:p>
                      <a:pPr algn="l" fontAlgn="ctr"/>
                      <a:r>
                        <a:rPr lang="en-US" sz="1800" u="none" strike="noStrike">
                          <a:effectLst/>
                        </a:rPr>
                        <a:t>A_all_count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179</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93</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177</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93</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98</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2668394162"/>
                  </a:ext>
                </a:extLst>
              </a:tr>
              <a:tr h="566977">
                <a:tc>
                  <a:txBody>
                    <a:bodyPr/>
                    <a:lstStyle/>
                    <a:p>
                      <a:pPr algn="l" fontAlgn="ctr"/>
                      <a:r>
                        <a:rPr lang="en-US" sz="1800" u="none" strike="noStrike">
                          <a:effectLst/>
                        </a:rPr>
                        <a:t>A_young_count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138</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53</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128</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59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62</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3794302331"/>
                  </a:ext>
                </a:extLst>
              </a:tr>
              <a:tr h="566977">
                <a:tc>
                  <a:txBody>
                    <a:bodyPr/>
                    <a:lstStyle/>
                    <a:p>
                      <a:pPr algn="l" fontAlgn="ctr"/>
                      <a:r>
                        <a:rPr lang="en-US" sz="1800" u="none" strike="noStrike">
                          <a:effectLst/>
                        </a:rPr>
                        <a:t>A_middle_count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29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19</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23</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18</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1206231519"/>
                  </a:ext>
                </a:extLst>
              </a:tr>
              <a:tr h="566977">
                <a:tc>
                  <a:txBody>
                    <a:bodyPr/>
                    <a:lstStyle/>
                    <a:p>
                      <a:pPr algn="l" fontAlgn="ctr"/>
                      <a:r>
                        <a:rPr lang="en-US" sz="1800" u="none" strike="noStrike">
                          <a:effectLst/>
                        </a:rPr>
                        <a:t>A_hedu_count</a:t>
                      </a:r>
                      <a:endParaRPr lang="en-US"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160</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a:effectLst/>
                        </a:rPr>
                        <a:t>78</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138</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82</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tc>
                  <a:txBody>
                    <a:bodyPr/>
                    <a:lstStyle/>
                    <a:p>
                      <a:pPr algn="r" fontAlgn="ctr"/>
                      <a:r>
                        <a:rPr lang="en-US" altLang="zh-TW" sz="1800" u="none" strike="noStrike" dirty="0">
                          <a:effectLst/>
                        </a:rPr>
                        <a:t>84</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4763" marR="4763" marT="4763" marB="0" anchor="ctr"/>
                </a:tc>
                <a:extLst>
                  <a:ext uri="{0D108BD9-81ED-4DB2-BD59-A6C34878D82A}">
                    <a16:rowId xmlns:a16="http://schemas.microsoft.com/office/drawing/2014/main" val="3885415093"/>
                  </a:ext>
                </a:extLst>
              </a:tr>
            </a:tbl>
          </a:graphicData>
        </a:graphic>
      </p:graphicFrame>
      <p:sp>
        <p:nvSpPr>
          <p:cNvPr id="13" name="文字方塊 12"/>
          <p:cNvSpPr txBox="1"/>
          <p:nvPr/>
        </p:nvSpPr>
        <p:spPr>
          <a:xfrm>
            <a:off x="6347459" y="5063884"/>
            <a:ext cx="5155061" cy="1201015"/>
          </a:xfrm>
          <a:prstGeom prst="rect">
            <a:avLst/>
          </a:prstGeom>
          <a:noFill/>
        </p:spPr>
        <p:txBody>
          <a:bodyPr wrap="square" rtlCol="0">
            <a:spAutoFit/>
          </a:bodyPr>
          <a:lstStyle/>
          <a:p>
            <a:r>
              <a:rPr lang="en-US" altLang="zh-TW" dirty="0" err="1" smtClean="0">
                <a:latin typeface="+mn-ea"/>
              </a:rPr>
              <a:t>All_count</a:t>
            </a:r>
            <a:r>
              <a:rPr lang="en-US" altLang="zh-TW" dirty="0" smtClean="0">
                <a:latin typeface="+mn-ea"/>
              </a:rPr>
              <a:t>:</a:t>
            </a:r>
            <a:r>
              <a:rPr lang="zh-TW" altLang="en-US" dirty="0">
                <a:latin typeface="+mn-ea"/>
              </a:rPr>
              <a:t>　</a:t>
            </a:r>
            <a:r>
              <a:rPr lang="zh-TW" altLang="en-US" dirty="0" smtClean="0">
                <a:latin typeface="+mn-ea"/>
              </a:rPr>
              <a:t>全體人數</a:t>
            </a:r>
            <a:endParaRPr lang="en-US" altLang="zh-TW" dirty="0" smtClean="0">
              <a:latin typeface="+mn-ea"/>
            </a:endParaRPr>
          </a:p>
          <a:p>
            <a:r>
              <a:rPr lang="en-US" altLang="zh-TW" dirty="0" err="1" smtClean="0">
                <a:latin typeface="+mn-ea"/>
              </a:rPr>
              <a:t>Young_count</a:t>
            </a:r>
            <a:r>
              <a:rPr lang="en-US" altLang="zh-TW" dirty="0" smtClean="0">
                <a:latin typeface="+mn-ea"/>
              </a:rPr>
              <a:t>:</a:t>
            </a:r>
            <a:r>
              <a:rPr lang="zh-TW" altLang="en-US" dirty="0" smtClean="0">
                <a:latin typeface="+mn-ea"/>
              </a:rPr>
              <a:t>　青壯年人數</a:t>
            </a:r>
            <a:endParaRPr lang="en-US" altLang="zh-TW" dirty="0" smtClean="0">
              <a:latin typeface="+mn-ea"/>
            </a:endParaRPr>
          </a:p>
          <a:p>
            <a:r>
              <a:rPr lang="en-US" altLang="zh-TW" dirty="0" err="1" smtClean="0">
                <a:latin typeface="+mn-ea"/>
              </a:rPr>
              <a:t>Middle_count</a:t>
            </a:r>
            <a:r>
              <a:rPr lang="en-US" altLang="zh-TW" dirty="0" smtClean="0">
                <a:latin typeface="+mn-ea"/>
              </a:rPr>
              <a:t>:</a:t>
            </a:r>
            <a:r>
              <a:rPr lang="zh-TW" altLang="en-US" dirty="0" smtClean="0">
                <a:latin typeface="+mn-ea"/>
              </a:rPr>
              <a:t>　中年人數</a:t>
            </a:r>
            <a:endParaRPr lang="en-US" altLang="zh-TW" dirty="0" smtClean="0">
              <a:latin typeface="+mn-ea"/>
            </a:endParaRPr>
          </a:p>
          <a:p>
            <a:r>
              <a:rPr lang="en-US" altLang="zh-TW" dirty="0" err="1" smtClean="0">
                <a:latin typeface="+mn-ea"/>
              </a:rPr>
              <a:t>Hedu_count</a:t>
            </a:r>
            <a:r>
              <a:rPr lang="en-US" altLang="zh-TW" dirty="0" smtClean="0">
                <a:latin typeface="+mn-ea"/>
              </a:rPr>
              <a:t>:</a:t>
            </a:r>
            <a:r>
              <a:rPr lang="zh-TW" altLang="en-US" dirty="0" smtClean="0">
                <a:latin typeface="+mn-ea"/>
              </a:rPr>
              <a:t>　高知識人數</a:t>
            </a:r>
            <a:endParaRPr lang="zh-TW" altLang="en-US" dirty="0">
              <a:latin typeface="+mn-ea"/>
            </a:endParaRPr>
          </a:p>
        </p:txBody>
      </p:sp>
      <p:graphicFrame>
        <p:nvGraphicFramePr>
          <p:cNvPr id="8" name="圖表 7"/>
          <p:cNvGraphicFramePr/>
          <p:nvPr>
            <p:extLst>
              <p:ext uri="{D42A27DB-BD31-4B8C-83A1-F6EECF244321}">
                <p14:modId xmlns:p14="http://schemas.microsoft.com/office/powerpoint/2010/main" val="4024379296"/>
              </p:ext>
            </p:extLst>
          </p:nvPr>
        </p:nvGraphicFramePr>
        <p:xfrm>
          <a:off x="1024127" y="2084832"/>
          <a:ext cx="5036137" cy="29790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1624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p:txBody>
          <a:bodyPr>
            <a:normAutofit/>
          </a:bodyPr>
          <a:lstStyle/>
          <a:p>
            <a:r>
              <a:rPr lang="en-US" altLang="zh-TW" sz="4000" dirty="0" smtClean="0">
                <a:solidFill>
                  <a:srgbClr val="0070C0"/>
                </a:solidFill>
                <a:latin typeface="+mj-ea"/>
              </a:rPr>
              <a:t>Scenario C</a:t>
            </a:r>
            <a:endParaRPr lang="zh-TW" altLang="en-US" sz="4000" dirty="0">
              <a:solidFill>
                <a:srgbClr val="0070C0"/>
              </a:solidFill>
              <a:latin typeface="+mj-ea"/>
            </a:endParaRPr>
          </a:p>
        </p:txBody>
      </p:sp>
      <p:sp>
        <p:nvSpPr>
          <p:cNvPr id="6" name="文字方塊 5"/>
          <p:cNvSpPr txBox="1"/>
          <p:nvPr/>
        </p:nvSpPr>
        <p:spPr>
          <a:xfrm>
            <a:off x="1024128" y="4546775"/>
            <a:ext cx="7646906" cy="1384995"/>
          </a:xfrm>
          <a:prstGeom prst="rect">
            <a:avLst/>
          </a:prstGeom>
          <a:noFill/>
        </p:spPr>
        <p:txBody>
          <a:bodyPr wrap="square" rtlCol="0">
            <a:spAutoFit/>
          </a:bodyPr>
          <a:lstStyle/>
          <a:p>
            <a:r>
              <a:rPr lang="zh-TW" altLang="en-US" sz="2800" dirty="0" smtClean="0">
                <a:latin typeface="+mn-ea"/>
              </a:rPr>
              <a:t>小結：</a:t>
            </a:r>
            <a:endParaRPr lang="en-US" altLang="zh-TW" sz="2800" dirty="0" smtClean="0">
              <a:latin typeface="+mn-ea"/>
            </a:endParaRPr>
          </a:p>
          <a:p>
            <a:pPr latinLnBrk="1"/>
            <a:r>
              <a:rPr lang="en-US" altLang="zh-TW" sz="2800" dirty="0"/>
              <a:t>p-value</a:t>
            </a:r>
            <a:r>
              <a:rPr lang="zh-TW" altLang="zh-TW" sz="2800" dirty="0"/>
              <a:t>大於</a:t>
            </a:r>
            <a:r>
              <a:rPr lang="en-US" altLang="zh-TW" sz="2800" dirty="0"/>
              <a:t> 0.05</a:t>
            </a:r>
            <a:r>
              <a:rPr lang="zh-TW" altLang="zh-TW" sz="2800" dirty="0"/>
              <a:t>所以</a:t>
            </a:r>
            <a:r>
              <a:rPr lang="zh-TW" altLang="zh-TW" sz="2800" dirty="0">
                <a:solidFill>
                  <a:srgbClr val="FF0000"/>
                </a:solidFill>
              </a:rPr>
              <a:t>不拒絕虛無假設</a:t>
            </a:r>
          </a:p>
          <a:p>
            <a:pPr latinLnBrk="1"/>
            <a:r>
              <a:rPr lang="zh-TW" altLang="zh-TW" sz="2800" dirty="0"/>
              <a:t>我們</a:t>
            </a:r>
            <a:r>
              <a:rPr lang="zh-TW" altLang="zh-TW" sz="2800" dirty="0" smtClean="0"/>
              <a:t>認為三</a:t>
            </a:r>
            <a:r>
              <a:rPr lang="zh-TW" altLang="zh-TW" sz="2800" dirty="0"/>
              <a:t>組特定族群無</a:t>
            </a:r>
            <a:r>
              <a:rPr lang="zh-TW" altLang="zh-TW" sz="2800" dirty="0" smtClean="0"/>
              <a:t>特殊分布</a:t>
            </a:r>
            <a:endParaRPr lang="zh-TW" altLang="zh-TW" sz="2800" dirty="0"/>
          </a:p>
        </p:txBody>
      </p:sp>
      <p:sp>
        <p:nvSpPr>
          <p:cNvPr id="7" name="文字方塊 6"/>
          <p:cNvSpPr txBox="1"/>
          <p:nvPr/>
        </p:nvSpPr>
        <p:spPr>
          <a:xfrm>
            <a:off x="7680960" y="2084832"/>
            <a:ext cx="2907161" cy="2246769"/>
          </a:xfrm>
          <a:prstGeom prst="rect">
            <a:avLst/>
          </a:prstGeom>
          <a:noFill/>
        </p:spPr>
        <p:txBody>
          <a:bodyPr wrap="square" rtlCol="0">
            <a:spAutoFit/>
          </a:bodyPr>
          <a:lstStyle/>
          <a:p>
            <a:r>
              <a:rPr lang="en-US" altLang="zh-TW" sz="2800" dirty="0" smtClean="0"/>
              <a:t>Result:</a:t>
            </a:r>
          </a:p>
          <a:p>
            <a:r>
              <a:rPr lang="zh-TW" altLang="en-US" sz="2800" dirty="0" smtClean="0"/>
              <a:t>三者皆為</a:t>
            </a:r>
            <a:endParaRPr lang="en-US" altLang="zh-TW" sz="2800" dirty="0" smtClean="0"/>
          </a:p>
          <a:p>
            <a:r>
              <a:rPr lang="en-US" altLang="zh-TW" sz="2800" dirty="0"/>
              <a:t>X-squared = </a:t>
            </a:r>
            <a:r>
              <a:rPr lang="en-US" altLang="zh-TW" sz="2800" dirty="0" smtClean="0"/>
              <a:t>20</a:t>
            </a:r>
            <a:endParaRPr lang="en-US" altLang="zh-TW" sz="2800" dirty="0" smtClean="0"/>
          </a:p>
          <a:p>
            <a:r>
              <a:rPr lang="en-US" altLang="zh-TW" sz="2800" dirty="0" err="1"/>
              <a:t>d</a:t>
            </a:r>
            <a:r>
              <a:rPr lang="en-US" altLang="zh-TW" sz="2800" dirty="0" err="1" smtClean="0"/>
              <a:t>f</a:t>
            </a:r>
            <a:r>
              <a:rPr lang="en-US" altLang="zh-TW" sz="2800" dirty="0" smtClean="0"/>
              <a:t> </a:t>
            </a:r>
            <a:r>
              <a:rPr lang="en-US" altLang="zh-TW" sz="2800" dirty="0"/>
              <a:t>= </a:t>
            </a:r>
            <a:r>
              <a:rPr lang="en-US" altLang="zh-TW" sz="2800" dirty="0" smtClean="0"/>
              <a:t>16</a:t>
            </a:r>
            <a:endParaRPr lang="en-US" altLang="zh-TW" sz="2800" dirty="0" smtClean="0"/>
          </a:p>
          <a:p>
            <a:r>
              <a:rPr lang="en-US" altLang="zh-TW" sz="2800" dirty="0" smtClean="0">
                <a:solidFill>
                  <a:srgbClr val="FF0000"/>
                </a:solidFill>
              </a:rPr>
              <a:t>p-value </a:t>
            </a:r>
            <a:r>
              <a:rPr lang="en-US" altLang="zh-TW" sz="2800" dirty="0" smtClean="0">
                <a:solidFill>
                  <a:srgbClr val="FF0000"/>
                </a:solidFill>
              </a:rPr>
              <a:t>=0.2202</a:t>
            </a:r>
            <a:endParaRPr lang="zh-TW" altLang="en-US" sz="28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2"/>
            <a:ext cx="5912700" cy="2509708"/>
          </a:xfrm>
        </p:spPr>
      </p:pic>
    </p:spTree>
    <p:extLst>
      <p:ext uri="{BB962C8B-B14F-4D97-AF65-F5344CB8AC3E}">
        <p14:creationId xmlns:p14="http://schemas.microsoft.com/office/powerpoint/2010/main" val="1517171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Conclusion of problem 3</a:t>
            </a:r>
            <a:endParaRPr lang="zh-TW" altLang="en-US" sz="4000" dirty="0">
              <a:solidFill>
                <a:srgbClr val="0070C0"/>
              </a:solidFill>
              <a:latin typeface="+mj-ea"/>
            </a:endParaRPr>
          </a:p>
        </p:txBody>
      </p:sp>
      <p:sp>
        <p:nvSpPr>
          <p:cNvPr id="3" name="內容版面配置區 2"/>
          <p:cNvSpPr>
            <a:spLocks noGrp="1"/>
          </p:cNvSpPr>
          <p:nvPr>
            <p:ph idx="1"/>
          </p:nvPr>
        </p:nvSpPr>
        <p:spPr/>
        <p:txBody>
          <a:bodyPr>
            <a:normAutofit/>
          </a:bodyPr>
          <a:lstStyle/>
          <a:p>
            <a:r>
              <a:rPr lang="en-US" altLang="zh-TW" sz="2800" dirty="0"/>
              <a:t>1. </a:t>
            </a:r>
            <a:r>
              <a:rPr lang="zh-TW" altLang="en-US" sz="2800" dirty="0" smtClean="0"/>
              <a:t>透過折</a:t>
            </a:r>
            <a:r>
              <a:rPr lang="zh-TW" altLang="en-US" sz="2800" dirty="0"/>
              <a:t>線圖</a:t>
            </a:r>
            <a:r>
              <a:rPr lang="zh-TW" altLang="en-US" sz="2800" dirty="0" smtClean="0"/>
              <a:t>，</a:t>
            </a:r>
            <a:r>
              <a:rPr lang="zh-TW" altLang="en-US" sz="2800" dirty="0"/>
              <a:t>可發現特定族群在滿意度的分布上跟整體分布幾乎相同，</a:t>
            </a:r>
            <a:r>
              <a:rPr lang="zh-TW" altLang="en-US" sz="2800" dirty="0">
                <a:solidFill>
                  <a:srgbClr val="FF0000"/>
                </a:solidFill>
              </a:rPr>
              <a:t>沒有特殊分佈的情形發生</a:t>
            </a:r>
          </a:p>
          <a:p>
            <a:endParaRPr lang="en-US" altLang="zh-TW" sz="2800" dirty="0"/>
          </a:p>
          <a:p>
            <a:r>
              <a:rPr lang="en-US" altLang="zh-TW" sz="2800" dirty="0"/>
              <a:t>2. </a:t>
            </a:r>
            <a:r>
              <a:rPr lang="zh-TW" altLang="en-US" sz="2800" dirty="0"/>
              <a:t>透過卡方檢定，最後</a:t>
            </a:r>
            <a:r>
              <a:rPr lang="zh-TW" altLang="en-US" sz="2800" dirty="0">
                <a:solidFill>
                  <a:srgbClr val="FF0000"/>
                </a:solidFill>
              </a:rPr>
              <a:t>接受虛無假設</a:t>
            </a:r>
            <a:r>
              <a:rPr lang="zh-TW" altLang="en-US" sz="2800" dirty="0" smtClean="0">
                <a:solidFill>
                  <a:srgbClr val="FF0000"/>
                </a:solidFill>
              </a:rPr>
              <a:t>，特定族群滿意度</a:t>
            </a:r>
            <a:r>
              <a:rPr lang="zh-TW" altLang="zh-TW" sz="2800" dirty="0" smtClean="0">
                <a:solidFill>
                  <a:srgbClr val="FF0000"/>
                </a:solidFill>
              </a:rPr>
              <a:t>分布與</a:t>
            </a:r>
            <a:r>
              <a:rPr lang="zh-TW" altLang="en-US" sz="2800" dirty="0" smtClean="0">
                <a:solidFill>
                  <a:srgbClr val="FF0000"/>
                </a:solidFill>
              </a:rPr>
              <a:t>整體人數滿意度</a:t>
            </a:r>
            <a:r>
              <a:rPr lang="zh-TW" altLang="zh-TW" sz="2800" dirty="0" smtClean="0">
                <a:solidFill>
                  <a:srgbClr val="FF0000"/>
                </a:solidFill>
              </a:rPr>
              <a:t>分布</a:t>
            </a:r>
            <a:r>
              <a:rPr lang="zh-TW" altLang="zh-TW" sz="2800" dirty="0">
                <a:solidFill>
                  <a:srgbClr val="FF0000"/>
                </a:solidFill>
              </a:rPr>
              <a:t>是相同的</a:t>
            </a:r>
            <a:endParaRPr lang="zh-TW" altLang="en-US" sz="2800" dirty="0">
              <a:solidFill>
                <a:srgbClr val="FF0000"/>
              </a:solidFill>
            </a:endParaRPr>
          </a:p>
        </p:txBody>
      </p:sp>
    </p:spTree>
    <p:extLst>
      <p:ext uri="{BB962C8B-B14F-4D97-AF65-F5344CB8AC3E}">
        <p14:creationId xmlns:p14="http://schemas.microsoft.com/office/powerpoint/2010/main" val="3477633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Problem of this questionnaire</a:t>
            </a:r>
            <a:endParaRPr lang="zh-TW" altLang="en-US" sz="4000" dirty="0">
              <a:solidFill>
                <a:srgbClr val="0070C0"/>
              </a:solidFill>
              <a:latin typeface="+mj-ea"/>
            </a:endParaRPr>
          </a:p>
        </p:txBody>
      </p:sp>
      <p:sp>
        <p:nvSpPr>
          <p:cNvPr id="3" name="內容版面配置區 2"/>
          <p:cNvSpPr>
            <a:spLocks noGrp="1"/>
          </p:cNvSpPr>
          <p:nvPr>
            <p:ph idx="1"/>
          </p:nvPr>
        </p:nvSpPr>
        <p:spPr/>
        <p:txBody>
          <a:bodyPr>
            <a:normAutofit/>
          </a:bodyPr>
          <a:lstStyle/>
          <a:p>
            <a:pPr marL="514350" indent="-514350">
              <a:buFont typeface="Tw Cen MT" panose="020B0602020104020603" pitchFamily="34" charset="0"/>
              <a:buAutoNum type="arabicPeriod"/>
            </a:pPr>
            <a:r>
              <a:rPr lang="zh-TW" altLang="en-US" sz="2800" dirty="0"/>
              <a:t>儘量避免讓受測者進行估算（</a:t>
            </a:r>
            <a:r>
              <a:rPr lang="en-US" altLang="zh-TW" sz="2800" dirty="0" smtClean="0"/>
              <a:t>ex: </a:t>
            </a:r>
            <a:r>
              <a:rPr lang="zh-TW" altLang="en-US" sz="2800" dirty="0" smtClean="0"/>
              <a:t>最常）</a:t>
            </a:r>
            <a:endParaRPr lang="en-US" altLang="zh-TW" sz="2800" dirty="0"/>
          </a:p>
          <a:p>
            <a:pPr marL="0" indent="0">
              <a:buNone/>
            </a:pPr>
            <a:endParaRPr lang="en-US" altLang="zh-TW" sz="2800" dirty="0" smtClean="0"/>
          </a:p>
          <a:p>
            <a:pPr marL="0" indent="0">
              <a:buNone/>
            </a:pPr>
            <a:endParaRPr lang="en-US" altLang="zh-TW" sz="2800" dirty="0"/>
          </a:p>
          <a:p>
            <a:pPr>
              <a:buFont typeface="Wingdings" panose="05000000000000000000" pitchFamily="2" charset="2"/>
              <a:buChar char="Ø"/>
            </a:pPr>
            <a:r>
              <a:rPr lang="zh-TW" altLang="en-US" sz="2800" dirty="0" smtClean="0"/>
              <a:t> </a:t>
            </a:r>
            <a:r>
              <a:rPr lang="zh-TW" altLang="en-US" sz="2800" dirty="0" smtClean="0"/>
              <a:t>雖然乘車人可估算，但建議</a:t>
            </a:r>
            <a:r>
              <a:rPr lang="zh-TW" altLang="en-US" sz="2800" dirty="0" smtClean="0"/>
              <a:t>改成</a:t>
            </a:r>
            <a:r>
              <a:rPr lang="zh-TW" altLang="en-US" sz="2800" dirty="0" smtClean="0"/>
              <a:t>「以過往經驗，行駛高速公路</a:t>
            </a:r>
            <a:r>
              <a:rPr lang="zh-TW" altLang="en-US" sz="2800" dirty="0" smtClean="0">
                <a:solidFill>
                  <a:srgbClr val="FF0000"/>
                </a:solidFill>
              </a:rPr>
              <a:t>最高</a:t>
            </a:r>
            <a:r>
              <a:rPr lang="zh-TW" altLang="en-US" sz="2800" dirty="0" smtClean="0"/>
              <a:t>頻率為何？」</a:t>
            </a:r>
            <a:endParaRPr lang="zh-TW" altLang="en-US" sz="28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98" y="2882444"/>
            <a:ext cx="8579601" cy="756237"/>
          </a:xfrm>
          <a:prstGeom prst="rect">
            <a:avLst/>
          </a:prstGeom>
        </p:spPr>
      </p:pic>
      <p:sp>
        <p:nvSpPr>
          <p:cNvPr id="5" name="矩形 4"/>
          <p:cNvSpPr/>
          <p:nvPr/>
        </p:nvSpPr>
        <p:spPr>
          <a:xfrm>
            <a:off x="2295459" y="2932386"/>
            <a:ext cx="435129" cy="27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34162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705363"/>
            <a:ext cx="9410960" cy="832419"/>
          </a:xfrm>
        </p:spPr>
      </p:pic>
      <p:sp>
        <p:nvSpPr>
          <p:cNvPr id="5" name="文字方塊 4"/>
          <p:cNvSpPr txBox="1"/>
          <p:nvPr/>
        </p:nvSpPr>
        <p:spPr>
          <a:xfrm>
            <a:off x="1024128" y="4288220"/>
            <a:ext cx="9040578" cy="1815882"/>
          </a:xfrm>
          <a:prstGeom prst="rect">
            <a:avLst/>
          </a:prstGeom>
          <a:noFill/>
        </p:spPr>
        <p:txBody>
          <a:bodyPr wrap="square" rtlCol="0">
            <a:spAutoFit/>
          </a:bodyPr>
          <a:lstStyle/>
          <a:p>
            <a:pPr marL="285750" indent="-285750">
              <a:buFont typeface="Wingdings" panose="05000000000000000000" pitchFamily="2" charset="2"/>
              <a:buChar char="Ø"/>
            </a:pPr>
            <a:r>
              <a:rPr lang="zh-TW" altLang="en-US" sz="2800" dirty="0" smtClean="0"/>
              <a:t>雖然乘車人可能會因為省油錢而計算距離，</a:t>
            </a:r>
            <a:r>
              <a:rPr lang="zh-TW" altLang="en-US" sz="2800" dirty="0" smtClean="0">
                <a:solidFill>
                  <a:srgbClr val="FF0000"/>
                </a:solidFill>
              </a:rPr>
              <a:t>但仍有許多使用者</a:t>
            </a:r>
            <a:r>
              <a:rPr lang="zh-TW" altLang="en-US" sz="2800" dirty="0" smtClean="0">
                <a:solidFill>
                  <a:srgbClr val="FF0000"/>
                </a:solidFill>
              </a:rPr>
              <a:t>在日常生活中</a:t>
            </a:r>
            <a:r>
              <a:rPr lang="zh-TW" altLang="en-US" sz="2800" dirty="0" smtClean="0">
                <a:solidFill>
                  <a:srgbClr val="FF0000"/>
                </a:solidFill>
              </a:rPr>
              <a:t>不會特別記錄</a:t>
            </a:r>
            <a:r>
              <a:rPr lang="zh-TW" altLang="en-US" sz="2800" dirty="0" smtClean="0">
                <a:solidFill>
                  <a:srgbClr val="FF0000"/>
                </a:solidFill>
              </a:rPr>
              <a:t>「限定</a:t>
            </a:r>
            <a:r>
              <a:rPr lang="zh-TW" altLang="en-US" sz="2800" dirty="0" smtClean="0">
                <a:solidFill>
                  <a:srgbClr val="FF0000"/>
                </a:solidFill>
              </a:rPr>
              <a:t>行車於高速公路」距離的</a:t>
            </a:r>
            <a:r>
              <a:rPr lang="zh-TW" altLang="en-US" sz="2800" dirty="0" smtClean="0">
                <a:solidFill>
                  <a:srgbClr val="FF0000"/>
                </a:solidFill>
              </a:rPr>
              <a:t>頻率</a:t>
            </a:r>
            <a:r>
              <a:rPr lang="zh-TW" altLang="en-US" sz="2800" dirty="0" smtClean="0"/>
              <a:t>，此題讓受測者進行估算日常生活中較不顯要的問</a:t>
            </a:r>
            <a:r>
              <a:rPr lang="zh-TW" altLang="en-US" sz="2800" dirty="0"/>
              <a:t>題</a:t>
            </a:r>
            <a:r>
              <a:rPr lang="zh-TW" altLang="en-US" sz="2800" dirty="0" smtClean="0"/>
              <a:t>，設計較不妥</a:t>
            </a:r>
            <a:endParaRPr lang="zh-TW" altLang="en-US" sz="2800" dirty="0"/>
          </a:p>
        </p:txBody>
      </p:sp>
    </p:spTree>
    <p:extLst>
      <p:ext uri="{BB962C8B-B14F-4D97-AF65-F5344CB8AC3E}">
        <p14:creationId xmlns:p14="http://schemas.microsoft.com/office/powerpoint/2010/main" val="2819063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Problem of this questionnaire</a:t>
            </a:r>
            <a:endParaRPr lang="zh-TW" altLang="en-US" sz="4000" dirty="0">
              <a:solidFill>
                <a:srgbClr val="0070C0"/>
              </a:solidFill>
              <a:latin typeface="+mj-ea"/>
            </a:endParaRPr>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sz="2800" dirty="0" smtClean="0"/>
              <a:t>2. </a:t>
            </a:r>
            <a:r>
              <a:rPr lang="zh-TW" altLang="en-US" sz="2800" dirty="0" smtClean="0"/>
              <a:t>強迫</a:t>
            </a:r>
            <a:r>
              <a:rPr lang="zh-TW" altLang="en-US" sz="2800" dirty="0"/>
              <a:t>人們做現實生活中不做的選擇，這種選擇並不</a:t>
            </a:r>
            <a:r>
              <a:rPr lang="zh-TW" altLang="en-US" sz="2800" dirty="0" smtClean="0"/>
              <a:t>自然</a:t>
            </a:r>
            <a:endParaRPr lang="en-US" altLang="zh-TW" sz="2800" dirty="0"/>
          </a:p>
          <a:p>
            <a:pPr marL="0" indent="0">
              <a:buNone/>
            </a:pPr>
            <a:endParaRPr lang="en-US" altLang="zh-TW" sz="2800" dirty="0" smtClean="0"/>
          </a:p>
          <a:p>
            <a:pPr marL="0" indent="0">
              <a:buNone/>
            </a:pPr>
            <a:endParaRPr lang="en-US" altLang="zh-TW" sz="2800" dirty="0" smtClean="0"/>
          </a:p>
          <a:p>
            <a:pPr marL="0" indent="0">
              <a:buNone/>
            </a:pPr>
            <a:endParaRPr lang="en-US" altLang="zh-TW" sz="2800" dirty="0"/>
          </a:p>
          <a:p>
            <a:pPr marL="0" indent="0">
              <a:buNone/>
            </a:pPr>
            <a:endParaRPr lang="en-US" altLang="zh-TW" sz="2800" dirty="0" smtClean="0"/>
          </a:p>
          <a:p>
            <a:pPr marL="0" indent="0">
              <a:buNone/>
            </a:pPr>
            <a:endParaRPr lang="en-US" altLang="zh-TW" sz="2800" dirty="0" smtClean="0"/>
          </a:p>
          <a:p>
            <a:pPr marL="0" indent="0">
              <a:buNone/>
            </a:pPr>
            <a:endParaRPr lang="en-US" altLang="zh-TW" sz="2800" dirty="0"/>
          </a:p>
          <a:p>
            <a:pPr>
              <a:buFont typeface="Wingdings" panose="05000000000000000000" pitchFamily="2" charset="2"/>
              <a:buChar char="Ø"/>
            </a:pPr>
            <a:r>
              <a:rPr lang="zh-TW" altLang="en-US" sz="2800" dirty="0" smtClean="0"/>
              <a:t> 此為結構式問卷之缺點</a:t>
            </a:r>
            <a:endParaRPr lang="zh-TW" altLang="en-US" sz="2800"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431" y="2719938"/>
            <a:ext cx="3901654" cy="2932787"/>
          </a:xfrm>
          <a:prstGeom prst="rect">
            <a:avLst/>
          </a:prstGeom>
        </p:spPr>
      </p:pic>
    </p:spTree>
    <p:extLst>
      <p:ext uri="{BB962C8B-B14F-4D97-AF65-F5344CB8AC3E}">
        <p14:creationId xmlns:p14="http://schemas.microsoft.com/office/powerpoint/2010/main" val="641495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Problem of this questionnaire</a:t>
            </a:r>
            <a:endParaRPr lang="zh-TW" altLang="en-US" sz="4000" dirty="0">
              <a:solidFill>
                <a:srgbClr val="0070C0"/>
              </a:solidFill>
              <a:latin typeface="+mj-ea"/>
            </a:endParaRPr>
          </a:p>
        </p:txBody>
      </p:sp>
      <p:sp>
        <p:nvSpPr>
          <p:cNvPr id="3" name="內容版面配置區 2"/>
          <p:cNvSpPr>
            <a:spLocks noGrp="1"/>
          </p:cNvSpPr>
          <p:nvPr>
            <p:ph idx="1"/>
          </p:nvPr>
        </p:nvSpPr>
        <p:spPr/>
        <p:txBody>
          <a:bodyPr>
            <a:normAutofit/>
          </a:bodyPr>
          <a:lstStyle/>
          <a:p>
            <a:pPr marL="0" indent="0">
              <a:buNone/>
            </a:pPr>
            <a:r>
              <a:rPr lang="en-US" altLang="zh-TW" sz="2800" dirty="0"/>
              <a:t>3</a:t>
            </a:r>
            <a:r>
              <a:rPr lang="en-US" altLang="zh-TW" sz="2800" dirty="0" smtClean="0"/>
              <a:t>. </a:t>
            </a:r>
            <a:r>
              <a:rPr lang="zh-TW" altLang="en-US" sz="2800" dirty="0" smtClean="0"/>
              <a:t>問卷回收數量太少，無法推估母體狀況</a:t>
            </a:r>
            <a:endParaRPr lang="en-US" altLang="zh-TW" sz="2800" dirty="0"/>
          </a:p>
          <a:p>
            <a:pPr>
              <a:buFont typeface="Wingdings" panose="05000000000000000000" pitchFamily="2" charset="2"/>
              <a:buChar char="Ø"/>
            </a:pPr>
            <a:r>
              <a:rPr lang="zh-TW" altLang="en-US" sz="2800" dirty="0" smtClean="0"/>
              <a:t> 根據中華民國交通部公路總局之統計，汽車領照人數總計</a:t>
            </a:r>
            <a:r>
              <a:rPr lang="en-US" altLang="zh-TW" sz="2800" dirty="0" smtClean="0"/>
              <a:t>12996377</a:t>
            </a:r>
            <a:r>
              <a:rPr lang="zh-TW" altLang="en-US" sz="2800" dirty="0" smtClean="0"/>
              <a:t>人次（職業＋普通），</a:t>
            </a:r>
            <a:r>
              <a:rPr lang="zh-TW" altLang="en-US" sz="2800" dirty="0" smtClean="0">
                <a:solidFill>
                  <a:srgbClr val="FF0000"/>
                </a:solidFill>
              </a:rPr>
              <a:t>有效回收問卷總數只占總領照人數之</a:t>
            </a:r>
            <a:r>
              <a:rPr lang="en-US" altLang="zh-TW" sz="2800" dirty="0" smtClean="0">
                <a:solidFill>
                  <a:srgbClr val="FF0000"/>
                </a:solidFill>
              </a:rPr>
              <a:t>0.00492%</a:t>
            </a:r>
            <a:r>
              <a:rPr lang="zh-TW" altLang="en-US" sz="2800" dirty="0" smtClean="0"/>
              <a:t>，</a:t>
            </a:r>
            <a:r>
              <a:rPr lang="zh-TW" altLang="en-US" sz="2800" dirty="0" smtClean="0">
                <a:solidFill>
                  <a:srgbClr val="FF0000"/>
                </a:solidFill>
              </a:rPr>
              <a:t>有判斷武斷之疑慮，問卷、最終報告的可信度將受到考驗。</a:t>
            </a:r>
            <a:endParaRPr lang="en-US" altLang="zh-TW" sz="2800" dirty="0" smtClean="0">
              <a:solidFill>
                <a:srgbClr val="FF0000"/>
              </a:solidFill>
            </a:endParaRPr>
          </a:p>
          <a:p>
            <a:pPr>
              <a:buFont typeface="Wingdings" panose="05000000000000000000" pitchFamily="2" charset="2"/>
              <a:buChar char="Ø"/>
            </a:pPr>
            <a:r>
              <a:rPr lang="zh-TW" altLang="en-US" sz="2800" dirty="0" smtClean="0"/>
              <a:t>中華民國交通部公路總局，統計年表及速報，</a:t>
            </a:r>
            <a:r>
              <a:rPr lang="en-US" altLang="zh-TW" sz="2800" dirty="0" smtClean="0"/>
              <a:t>【</a:t>
            </a:r>
            <a:r>
              <a:rPr lang="zh-TW" altLang="en-US" sz="2800" dirty="0" smtClean="0"/>
              <a:t>領有駕照執照人數</a:t>
            </a:r>
            <a:r>
              <a:rPr lang="en-US" altLang="zh-TW" sz="2800" dirty="0" smtClean="0"/>
              <a:t>】</a:t>
            </a:r>
            <a:endParaRPr lang="en-US" altLang="zh-TW" sz="2800" dirty="0"/>
          </a:p>
          <a:p>
            <a:pPr>
              <a:buFont typeface="Wingdings" panose="05000000000000000000" pitchFamily="2" charset="2"/>
              <a:buChar char="Ø"/>
            </a:pPr>
            <a:r>
              <a:rPr lang="en-US" altLang="zh-TW" sz="2800" dirty="0" smtClean="0">
                <a:hlinkClick r:id="rId2"/>
              </a:rPr>
              <a:t>https</a:t>
            </a:r>
            <a:r>
              <a:rPr lang="en-US" altLang="zh-TW" sz="2800" dirty="0">
                <a:hlinkClick r:id="rId2"/>
              </a:rPr>
              <a:t>://</a:t>
            </a:r>
            <a:r>
              <a:rPr lang="en-US" altLang="zh-TW" sz="2800" dirty="0" smtClean="0">
                <a:hlinkClick r:id="rId2"/>
              </a:rPr>
              <a:t>reurl.cc/mdjaLY</a:t>
            </a:r>
            <a:r>
              <a:rPr lang="zh-TW" altLang="en-US" sz="2800" dirty="0" smtClean="0"/>
              <a:t> </a:t>
            </a:r>
            <a:endParaRPr lang="zh-TW" altLang="en-US" sz="2800" dirty="0"/>
          </a:p>
        </p:txBody>
      </p:sp>
    </p:spTree>
    <p:extLst>
      <p:ext uri="{BB962C8B-B14F-4D97-AF65-F5344CB8AC3E}">
        <p14:creationId xmlns:p14="http://schemas.microsoft.com/office/powerpoint/2010/main" val="2378677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n-ea"/>
                <a:ea typeface="+mn-ea"/>
              </a:rPr>
              <a:t>Conclusion</a:t>
            </a:r>
            <a:endParaRPr lang="zh-TW" altLang="en-US" sz="4000" dirty="0">
              <a:solidFill>
                <a:srgbClr val="0070C0"/>
              </a:solidFill>
              <a:latin typeface="+mn-ea"/>
              <a:ea typeface="+mn-ea"/>
            </a:endParaRPr>
          </a:p>
        </p:txBody>
      </p:sp>
      <p:sp>
        <p:nvSpPr>
          <p:cNvPr id="3" name="內容版面配置區 2"/>
          <p:cNvSpPr>
            <a:spLocks noGrp="1"/>
          </p:cNvSpPr>
          <p:nvPr>
            <p:ph idx="1"/>
          </p:nvPr>
        </p:nvSpPr>
        <p:spPr/>
        <p:txBody>
          <a:bodyPr>
            <a:normAutofit/>
          </a:bodyPr>
          <a:lstStyle/>
          <a:p>
            <a:r>
              <a:rPr lang="en-US" altLang="zh-TW" sz="2800" dirty="0" smtClean="0"/>
              <a:t>1. </a:t>
            </a:r>
            <a:r>
              <a:rPr lang="zh-TW" altLang="en-US" sz="2800" dirty="0" smtClean="0"/>
              <a:t>當探討年齡、學歷、收入狀況與行車滿意度的關係時，可以發現</a:t>
            </a:r>
            <a:r>
              <a:rPr lang="zh-TW" altLang="en-US" sz="2800" dirty="0" smtClean="0">
                <a:solidFill>
                  <a:srgbClr val="FF0000"/>
                </a:solidFill>
              </a:rPr>
              <a:t>收入狀況的顯要性最大</a:t>
            </a:r>
            <a:r>
              <a:rPr lang="zh-TW" altLang="en-US" sz="2800" dirty="0" smtClean="0"/>
              <a:t>，且</a:t>
            </a:r>
            <a:r>
              <a:rPr lang="zh-TW" altLang="en-US" sz="2800" dirty="0" smtClean="0">
                <a:solidFill>
                  <a:srgbClr val="FF0000"/>
                </a:solidFill>
              </a:rPr>
              <a:t>收入狀況和行車滿意度的相關係數最大</a:t>
            </a:r>
            <a:endParaRPr lang="en-US" altLang="zh-TW" sz="2800" dirty="0">
              <a:solidFill>
                <a:srgbClr val="FF0000"/>
              </a:solidFill>
            </a:endParaRPr>
          </a:p>
          <a:p>
            <a:r>
              <a:rPr lang="en-US" altLang="zh-TW" sz="2800" dirty="0" smtClean="0"/>
              <a:t>2. </a:t>
            </a:r>
            <a:r>
              <a:rPr lang="zh-TW" altLang="en-US" sz="2800" dirty="0" smtClean="0"/>
              <a:t>中年、</a:t>
            </a:r>
            <a:r>
              <a:rPr lang="zh-TW" altLang="en-US" sz="2800" dirty="0"/>
              <a:t>青</a:t>
            </a:r>
            <a:r>
              <a:rPr lang="zh-TW" altLang="en-US" sz="2800" dirty="0" smtClean="0"/>
              <a:t>壯年的高知識份子，在</a:t>
            </a:r>
            <a:r>
              <a:rPr lang="zh-TW" altLang="en-US" sz="2800" dirty="0" smtClean="0">
                <a:solidFill>
                  <a:srgbClr val="FF0000"/>
                </a:solidFill>
              </a:rPr>
              <a:t>滿意度分布上並沒有特別分布。</a:t>
            </a:r>
            <a:r>
              <a:rPr lang="zh-TW" altLang="en-US" sz="2800" dirty="0" smtClean="0"/>
              <a:t>（透過</a:t>
            </a:r>
            <a:r>
              <a:rPr lang="zh-TW" altLang="en-US" sz="2800" dirty="0" smtClean="0">
                <a:solidFill>
                  <a:srgbClr val="FF0000"/>
                </a:solidFill>
              </a:rPr>
              <a:t>圓餅圖、卡方檢定</a:t>
            </a:r>
            <a:r>
              <a:rPr lang="zh-TW" altLang="en-US" sz="2800" dirty="0" smtClean="0"/>
              <a:t>判斷）</a:t>
            </a:r>
            <a:endParaRPr lang="en-US" altLang="zh-TW" sz="2800" dirty="0" smtClean="0"/>
          </a:p>
          <a:p>
            <a:r>
              <a:rPr lang="en-US" altLang="zh-TW" sz="2800" dirty="0" smtClean="0"/>
              <a:t>3.</a:t>
            </a:r>
            <a:r>
              <a:rPr lang="zh-TW" altLang="en-US" sz="2800" dirty="0" smtClean="0"/>
              <a:t> 情境題中，中年</a:t>
            </a:r>
            <a:r>
              <a:rPr lang="zh-TW" altLang="en-US" sz="2800" dirty="0"/>
              <a:t>、青壯年的高知識份子，在</a:t>
            </a:r>
            <a:r>
              <a:rPr lang="zh-TW" altLang="en-US" sz="2800" dirty="0">
                <a:solidFill>
                  <a:srgbClr val="FF0000"/>
                </a:solidFill>
              </a:rPr>
              <a:t>滿意度分布上並沒有特別分布。</a:t>
            </a:r>
            <a:r>
              <a:rPr lang="zh-TW" altLang="en-US" sz="2800" dirty="0"/>
              <a:t>（</a:t>
            </a:r>
            <a:r>
              <a:rPr lang="zh-TW" altLang="en-US" sz="2800" dirty="0" smtClean="0"/>
              <a:t>透過</a:t>
            </a:r>
            <a:r>
              <a:rPr lang="zh-TW" altLang="en-US" sz="2800" dirty="0" smtClean="0">
                <a:solidFill>
                  <a:srgbClr val="FF0000"/>
                </a:solidFill>
              </a:rPr>
              <a:t>折線圖、卡方檢定</a:t>
            </a:r>
            <a:r>
              <a:rPr lang="zh-TW" altLang="en-US" sz="2800" dirty="0" smtClean="0"/>
              <a:t>判斷</a:t>
            </a:r>
            <a:r>
              <a:rPr lang="zh-TW" altLang="en-US" sz="2800" dirty="0"/>
              <a:t>）</a:t>
            </a:r>
            <a:endParaRPr lang="en-US" altLang="zh-TW" sz="2800" dirty="0"/>
          </a:p>
          <a:p>
            <a:endParaRPr lang="zh-TW" altLang="en-US" sz="2800" dirty="0"/>
          </a:p>
        </p:txBody>
      </p:sp>
    </p:spTree>
    <p:extLst>
      <p:ext uri="{BB962C8B-B14F-4D97-AF65-F5344CB8AC3E}">
        <p14:creationId xmlns:p14="http://schemas.microsoft.com/office/powerpoint/2010/main" val="1581131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4000" dirty="0">
                <a:solidFill>
                  <a:srgbClr val="0070C0"/>
                </a:solidFill>
                <a:latin typeface="+mj-ea"/>
              </a:rPr>
              <a:t>Problem awareness</a:t>
            </a:r>
            <a:endParaRPr lang="zh-TW" altLang="en-US" sz="4000" dirty="0">
              <a:solidFill>
                <a:srgbClr val="0070C0"/>
              </a:solidFill>
              <a:latin typeface="+mj-ea"/>
            </a:endParaRPr>
          </a:p>
        </p:txBody>
      </p:sp>
      <p:sp>
        <p:nvSpPr>
          <p:cNvPr id="3" name="內容版面配置區 2"/>
          <p:cNvSpPr>
            <a:spLocks noGrp="1"/>
          </p:cNvSpPr>
          <p:nvPr>
            <p:ph idx="1"/>
          </p:nvPr>
        </p:nvSpPr>
        <p:spPr>
          <a:xfrm>
            <a:off x="1024128" y="2286000"/>
            <a:ext cx="5111811" cy="4023360"/>
          </a:xfrm>
        </p:spPr>
        <p:txBody>
          <a:bodyPr>
            <a:noAutofit/>
          </a:bodyPr>
          <a:lstStyle/>
          <a:p>
            <a:r>
              <a:rPr lang="zh-TW" altLang="en-US" sz="2800" dirty="0"/>
              <a:t>觀察過往新聞，我們發現</a:t>
            </a:r>
            <a:r>
              <a:rPr lang="zh-TW" altLang="en-US" sz="2800" dirty="0">
                <a:solidFill>
                  <a:srgbClr val="FF0000"/>
                </a:solidFill>
              </a:rPr>
              <a:t>在新聞台上發言</a:t>
            </a:r>
            <a:r>
              <a:rPr lang="zh-TW" altLang="en-US" sz="2800" dirty="0" smtClean="0">
                <a:solidFill>
                  <a:srgbClr val="FF0000"/>
                </a:solidFill>
              </a:rPr>
              <a:t>的大多是</a:t>
            </a:r>
            <a:r>
              <a:rPr lang="zh-TW" altLang="en-US" sz="2800" dirty="0">
                <a:solidFill>
                  <a:srgbClr val="FF0000"/>
                </a:solidFill>
              </a:rPr>
              <a:t>上班族，年齡大概都屬於青壯年、中年左右</a:t>
            </a:r>
            <a:r>
              <a:rPr lang="zh-TW" altLang="en-US" sz="2800" dirty="0"/>
              <a:t>，另外中研院網站上</a:t>
            </a:r>
            <a:r>
              <a:rPr lang="zh-TW" altLang="en-US" sz="2800" dirty="0" smtClean="0"/>
              <a:t>的</a:t>
            </a:r>
            <a:r>
              <a:rPr lang="zh-TW" altLang="en-US" sz="2800" dirty="0"/>
              <a:t>相關</a:t>
            </a:r>
            <a:r>
              <a:rPr lang="zh-TW" altLang="en-US" sz="2800" dirty="0" smtClean="0"/>
              <a:t>問卷</a:t>
            </a:r>
            <a:r>
              <a:rPr lang="zh-TW" altLang="en-US" sz="2800" dirty="0"/>
              <a:t>也有註明</a:t>
            </a:r>
            <a:r>
              <a:rPr lang="zh-TW" altLang="en-US" sz="2800" dirty="0">
                <a:solidFill>
                  <a:srgbClr val="FF0000"/>
                </a:solidFill>
              </a:rPr>
              <a:t>學歷和年齡</a:t>
            </a:r>
            <a:r>
              <a:rPr lang="zh-TW" altLang="en-US" sz="2800" dirty="0" smtClean="0"/>
              <a:t>。</a:t>
            </a:r>
            <a:endParaRPr lang="en-US" altLang="zh-TW" sz="2800" dirty="0" smtClean="0"/>
          </a:p>
          <a:p>
            <a:endParaRPr lang="en-US" altLang="zh-TW" sz="28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09" y="2604462"/>
            <a:ext cx="4651559" cy="3033899"/>
          </a:xfrm>
          <a:prstGeom prst="rect">
            <a:avLst/>
          </a:prstGeom>
        </p:spPr>
      </p:pic>
    </p:spTree>
    <p:extLst>
      <p:ext uri="{BB962C8B-B14F-4D97-AF65-F5344CB8AC3E}">
        <p14:creationId xmlns:p14="http://schemas.microsoft.com/office/powerpoint/2010/main" val="3298274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solidFill>
                  <a:srgbClr val="0070C0"/>
                </a:solidFill>
                <a:latin typeface="+mj-ea"/>
              </a:rPr>
              <a:t>Work distribution</a:t>
            </a:r>
            <a:endParaRPr lang="zh-TW" altLang="en-US" sz="4000" dirty="0">
              <a:solidFill>
                <a:srgbClr val="0070C0"/>
              </a:solidFill>
              <a:latin typeface="+mj-ea"/>
            </a:endParaRPr>
          </a:p>
        </p:txBody>
      </p:sp>
      <p:sp>
        <p:nvSpPr>
          <p:cNvPr id="3" name="內容版面配置區 2"/>
          <p:cNvSpPr>
            <a:spLocks noGrp="1"/>
          </p:cNvSpPr>
          <p:nvPr>
            <p:ph idx="1"/>
          </p:nvPr>
        </p:nvSpPr>
        <p:spPr/>
        <p:txBody>
          <a:bodyPr>
            <a:normAutofit fontScale="92500" lnSpcReduction="10000"/>
          </a:bodyPr>
          <a:lstStyle/>
          <a:p>
            <a:pPr marL="0" indent="0">
              <a:buNone/>
            </a:pPr>
            <a:r>
              <a:rPr lang="zh-TW" altLang="en-US" sz="2400" dirty="0" smtClean="0"/>
              <a:t>投影片製作：柳奕丞</a:t>
            </a:r>
            <a:endParaRPr lang="en-US" altLang="zh-TW" sz="2400" dirty="0" smtClean="0"/>
          </a:p>
          <a:p>
            <a:pPr marL="0" indent="0">
              <a:buNone/>
            </a:pPr>
            <a:endParaRPr lang="en-US" altLang="zh-TW" sz="2400" dirty="0" smtClean="0"/>
          </a:p>
          <a:p>
            <a:pPr marL="0" indent="0">
              <a:buNone/>
            </a:pPr>
            <a:r>
              <a:rPr lang="zh-TW" altLang="en-US" sz="2400" dirty="0" smtClean="0"/>
              <a:t>模擬</a:t>
            </a:r>
            <a:r>
              <a:rPr lang="zh-TW" altLang="en-US" sz="2400" dirty="0"/>
              <a:t>及</a:t>
            </a:r>
            <a:r>
              <a:rPr lang="zh-TW" altLang="en-US" sz="2400" dirty="0" smtClean="0"/>
              <a:t>分析數據：全體成員</a:t>
            </a:r>
            <a:endParaRPr lang="en-US" altLang="zh-TW" sz="2400" dirty="0" smtClean="0"/>
          </a:p>
          <a:p>
            <a:pPr marL="0" indent="0">
              <a:buNone/>
            </a:pPr>
            <a:endParaRPr lang="en-US" altLang="zh-TW" sz="2400" dirty="0" smtClean="0"/>
          </a:p>
          <a:p>
            <a:pPr marL="0" indent="0">
              <a:buNone/>
            </a:pPr>
            <a:r>
              <a:rPr lang="zh-TW" altLang="en-US" sz="2400" dirty="0" smtClean="0"/>
              <a:t>搜尋資</a:t>
            </a:r>
            <a:r>
              <a:rPr lang="zh-TW" altLang="en-US" sz="2400" dirty="0"/>
              <a:t>料</a:t>
            </a:r>
            <a:r>
              <a:rPr lang="zh-TW" altLang="en-US" sz="2400" dirty="0" smtClean="0"/>
              <a:t>：全體成員</a:t>
            </a:r>
            <a:endParaRPr lang="en-US" altLang="zh-TW" sz="2400" dirty="0" smtClean="0"/>
          </a:p>
          <a:p>
            <a:pPr marL="0" indent="0">
              <a:buNone/>
            </a:pPr>
            <a:endParaRPr lang="en-US" altLang="zh-TW" sz="2400" dirty="0" smtClean="0"/>
          </a:p>
          <a:p>
            <a:pPr marL="0" indent="0">
              <a:buNone/>
            </a:pPr>
            <a:r>
              <a:rPr lang="zh-TW" altLang="en-US" sz="2400" dirty="0" smtClean="0"/>
              <a:t>預報報告：柳奕丞、黃大祐</a:t>
            </a:r>
            <a:endParaRPr lang="en-US" altLang="zh-TW" sz="2400" dirty="0" smtClean="0"/>
          </a:p>
          <a:p>
            <a:pPr marL="0" indent="0">
              <a:buNone/>
            </a:pPr>
            <a:endParaRPr lang="en-US" altLang="zh-TW" sz="2400" dirty="0" smtClean="0"/>
          </a:p>
          <a:p>
            <a:pPr marL="0" indent="0">
              <a:buNone/>
            </a:pPr>
            <a:r>
              <a:rPr lang="zh-TW" altLang="en-US" sz="2400" dirty="0"/>
              <a:t>結</a:t>
            </a:r>
            <a:r>
              <a:rPr lang="zh-TW" altLang="en-US" sz="2400" dirty="0" smtClean="0"/>
              <a:t>報報告：郭子銘、柳奕丞、詹羽</a:t>
            </a:r>
            <a:endParaRPr lang="en-US" altLang="zh-TW" sz="2400" dirty="0" smtClean="0"/>
          </a:p>
          <a:p>
            <a:pPr marL="0" indent="0">
              <a:buNone/>
            </a:pPr>
            <a:endParaRPr lang="zh-TW" altLang="en-US" sz="2800" dirty="0"/>
          </a:p>
        </p:txBody>
      </p:sp>
    </p:spTree>
    <p:extLst>
      <p:ext uri="{BB962C8B-B14F-4D97-AF65-F5344CB8AC3E}">
        <p14:creationId xmlns:p14="http://schemas.microsoft.com/office/powerpoint/2010/main" val="1330008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4312" y="2967335"/>
            <a:ext cx="10283393" cy="1107996"/>
          </a:xfrm>
          <a:prstGeom prst="rect">
            <a:avLst/>
          </a:prstGeom>
          <a:noFill/>
        </p:spPr>
        <p:txBody>
          <a:bodyPr wrap="none" lIns="91440" tIns="45720" rIns="91440" bIns="45720">
            <a:spAutoFit/>
          </a:bodyPr>
          <a:lstStyle/>
          <a:p>
            <a:pPr algn="ctr"/>
            <a:r>
              <a:rPr lang="en-US" altLang="zh-TW" sz="6600" b="0" cap="none" spc="0" dirty="0" smtClean="0">
                <a:ln w="0"/>
                <a:solidFill>
                  <a:srgbClr val="FF0000"/>
                </a:solidFill>
                <a:effectLst>
                  <a:outerShdw blurRad="38100" dist="25400" dir="5400000" algn="ctr" rotWithShape="0">
                    <a:srgbClr val="6E747A">
                      <a:alpha val="43000"/>
                    </a:srgbClr>
                  </a:outerShdw>
                </a:effectLst>
              </a:rPr>
              <a:t>Thank You for Your Attention !!</a:t>
            </a:r>
            <a:endParaRPr lang="zh-TW" altLang="en-US" sz="6600" b="0" cap="none" spc="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09522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4000" dirty="0">
                <a:solidFill>
                  <a:srgbClr val="0070C0"/>
                </a:solidFill>
                <a:latin typeface="+mj-ea"/>
              </a:rPr>
              <a:t>Problem awareness</a:t>
            </a:r>
            <a:endParaRPr lang="zh-TW" altLang="en-US" sz="4000" dirty="0"/>
          </a:p>
        </p:txBody>
      </p:sp>
      <p:sp>
        <p:nvSpPr>
          <p:cNvPr id="3" name="內容版面配置區 2"/>
          <p:cNvSpPr>
            <a:spLocks noGrp="1"/>
          </p:cNvSpPr>
          <p:nvPr>
            <p:ph idx="1"/>
          </p:nvPr>
        </p:nvSpPr>
        <p:spPr>
          <a:xfrm>
            <a:off x="1024128" y="2286000"/>
            <a:ext cx="6429809" cy="4023360"/>
          </a:xfrm>
        </p:spPr>
        <p:txBody>
          <a:bodyPr/>
          <a:lstStyle/>
          <a:p>
            <a:r>
              <a:rPr lang="zh-TW" altLang="en-US" sz="2400" dirty="0" smtClean="0"/>
              <a:t>因此我們</a:t>
            </a:r>
            <a:r>
              <a:rPr lang="zh-TW" altLang="en-US" sz="2400" dirty="0"/>
              <a:t>開始</a:t>
            </a:r>
            <a:r>
              <a:rPr lang="zh-TW" altLang="en-US" sz="2400" dirty="0" smtClean="0"/>
              <a:t>思考</a:t>
            </a:r>
            <a:r>
              <a:rPr lang="zh-TW" altLang="en-US" sz="2400" dirty="0"/>
              <a:t>，</a:t>
            </a:r>
            <a:r>
              <a:rPr lang="zh-TW" altLang="en-US" sz="2400" dirty="0" smtClean="0"/>
              <a:t>假設</a:t>
            </a:r>
            <a:r>
              <a:rPr lang="zh-TW" altLang="en-US" sz="2400" dirty="0"/>
              <a:t>這一些人是高速公路的主要使用者：</a:t>
            </a:r>
            <a:endParaRPr lang="en-US" altLang="zh-TW" sz="2400" dirty="0"/>
          </a:p>
          <a:p>
            <a:r>
              <a:rPr lang="en-US" altLang="zh-TW" sz="2400" dirty="0"/>
              <a:t>1. </a:t>
            </a:r>
            <a:r>
              <a:rPr lang="zh-TW" altLang="en-US" sz="2400" dirty="0"/>
              <a:t>他們的背景資料和整體資料相比，</a:t>
            </a:r>
            <a:r>
              <a:rPr lang="zh-TW" altLang="en-US" sz="2400" dirty="0">
                <a:solidFill>
                  <a:srgbClr val="FF0000"/>
                </a:solidFill>
              </a:rPr>
              <a:t>是否有特殊的分布？</a:t>
            </a:r>
            <a:endParaRPr lang="en-US" altLang="zh-TW" sz="2400" dirty="0">
              <a:solidFill>
                <a:srgbClr val="FF0000"/>
              </a:solidFill>
            </a:endParaRPr>
          </a:p>
          <a:p>
            <a:r>
              <a:rPr lang="en-US" altLang="zh-TW" sz="2400" dirty="0"/>
              <a:t>2. </a:t>
            </a:r>
            <a:r>
              <a:rPr lang="zh-TW" altLang="en-US" sz="2400" dirty="0">
                <a:solidFill>
                  <a:srgbClr val="FF0000"/>
                </a:solidFill>
              </a:rPr>
              <a:t>對於</a:t>
            </a:r>
            <a:r>
              <a:rPr lang="en-US" altLang="zh-TW" sz="2400" dirty="0">
                <a:solidFill>
                  <a:srgbClr val="FF0000"/>
                </a:solidFill>
              </a:rPr>
              <a:t>ETC</a:t>
            </a:r>
            <a:r>
              <a:rPr lang="zh-TW" altLang="en-US" sz="2400" dirty="0">
                <a:solidFill>
                  <a:srgbClr val="FF0000"/>
                </a:solidFill>
              </a:rPr>
              <a:t>制度的滿意程度</a:t>
            </a:r>
            <a:r>
              <a:rPr lang="zh-TW" altLang="en-US" sz="2400" dirty="0"/>
              <a:t>是否和他們的</a:t>
            </a:r>
            <a:r>
              <a:rPr lang="zh-TW" altLang="en-US" sz="2400" dirty="0">
                <a:solidFill>
                  <a:srgbClr val="FF0000"/>
                </a:solidFill>
              </a:rPr>
              <a:t>背景資料</a:t>
            </a:r>
            <a:r>
              <a:rPr lang="zh-TW" altLang="en-US" sz="2400" dirty="0"/>
              <a:t>有些關聯？</a:t>
            </a:r>
            <a:endParaRPr lang="en-US" altLang="zh-TW" sz="2400" dirty="0"/>
          </a:p>
          <a:p>
            <a:r>
              <a:rPr lang="en-US" altLang="zh-TW" sz="2400" dirty="0"/>
              <a:t>3. </a:t>
            </a:r>
            <a:r>
              <a:rPr lang="zh-TW" altLang="en-US" sz="2400" dirty="0"/>
              <a:t>透過問卷的情境題，</a:t>
            </a:r>
            <a:r>
              <a:rPr lang="zh-TW" altLang="en-US" sz="2400" dirty="0">
                <a:solidFill>
                  <a:srgbClr val="FF0000"/>
                </a:solidFill>
              </a:rPr>
              <a:t>不同族群間的反應是否相差很大？</a:t>
            </a:r>
            <a:endParaRPr lang="en-US" altLang="zh-TW" sz="2400" dirty="0">
              <a:solidFill>
                <a:srgbClr val="FF0000"/>
              </a:solidFill>
            </a:endParaRP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657" y="1967536"/>
            <a:ext cx="3338354" cy="3951785"/>
          </a:xfrm>
          <a:prstGeom prst="rect">
            <a:avLst/>
          </a:prstGeom>
        </p:spPr>
      </p:pic>
    </p:spTree>
    <p:extLst>
      <p:ext uri="{BB962C8B-B14F-4D97-AF65-F5344CB8AC3E}">
        <p14:creationId xmlns:p14="http://schemas.microsoft.com/office/powerpoint/2010/main" val="425765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n-ea"/>
                <a:ea typeface="+mn-ea"/>
              </a:rPr>
              <a:t>Main purpose</a:t>
            </a:r>
            <a:endParaRPr lang="zh-TW" altLang="en-US" sz="4000" dirty="0">
              <a:solidFill>
                <a:srgbClr val="0070C0"/>
              </a:solidFill>
              <a:latin typeface="+mn-ea"/>
              <a:ea typeface="+mn-ea"/>
            </a:endParaRPr>
          </a:p>
        </p:txBody>
      </p:sp>
      <p:sp>
        <p:nvSpPr>
          <p:cNvPr id="3" name="內容版面配置區 2"/>
          <p:cNvSpPr>
            <a:spLocks noGrp="1"/>
          </p:cNvSpPr>
          <p:nvPr>
            <p:ph idx="1"/>
          </p:nvPr>
        </p:nvSpPr>
        <p:spPr>
          <a:xfrm>
            <a:off x="1024128" y="2286000"/>
            <a:ext cx="9418951" cy="4023360"/>
          </a:xfrm>
        </p:spPr>
        <p:txBody>
          <a:bodyPr>
            <a:normAutofit/>
          </a:bodyPr>
          <a:lstStyle/>
          <a:p>
            <a:r>
              <a:rPr lang="en-US" altLang="zh-TW" sz="2800" dirty="0" smtClean="0">
                <a:latin typeface="+mn-ea"/>
              </a:rPr>
              <a:t>1. </a:t>
            </a:r>
            <a:r>
              <a:rPr lang="zh-TW" altLang="en-US" sz="2800" dirty="0" smtClean="0">
                <a:latin typeface="+mn-ea"/>
              </a:rPr>
              <a:t>了解年齡、收</a:t>
            </a:r>
            <a:r>
              <a:rPr lang="zh-TW" altLang="en-US" sz="2800" dirty="0">
                <a:latin typeface="+mn-ea"/>
              </a:rPr>
              <a:t>入</a:t>
            </a:r>
            <a:r>
              <a:rPr lang="zh-TW" altLang="en-US" sz="2800" dirty="0" smtClean="0">
                <a:latin typeface="+mn-ea"/>
              </a:rPr>
              <a:t>狀況、學歷對於使用滿意度的關聯。</a:t>
            </a:r>
            <a:endParaRPr lang="en-US" altLang="zh-TW" sz="2800" dirty="0" smtClean="0">
              <a:latin typeface="+mn-ea"/>
            </a:endParaRPr>
          </a:p>
          <a:p>
            <a:endParaRPr lang="en-US" altLang="zh-TW" sz="2800" dirty="0">
              <a:latin typeface="+mn-ea"/>
            </a:endParaRPr>
          </a:p>
          <a:p>
            <a:r>
              <a:rPr lang="en-US" altLang="zh-TW" sz="2800" dirty="0" smtClean="0">
                <a:latin typeface="+mn-ea"/>
              </a:rPr>
              <a:t>2. </a:t>
            </a:r>
            <a:r>
              <a:rPr lang="zh-TW" altLang="en-US" sz="2800" dirty="0" smtClean="0">
                <a:latin typeface="+mn-ea"/>
              </a:rPr>
              <a:t>針對</a:t>
            </a:r>
            <a:r>
              <a:rPr lang="zh-TW" altLang="en-US" sz="2800" dirty="0">
                <a:latin typeface="+mn-ea"/>
              </a:rPr>
              <a:t>青</a:t>
            </a:r>
            <a:r>
              <a:rPr lang="zh-TW" altLang="en-US" sz="2800" dirty="0" smtClean="0">
                <a:latin typeface="+mn-ea"/>
              </a:rPr>
              <a:t>壯年、中年的高知識份子在滿意度上觀察是否有特殊分布</a:t>
            </a:r>
            <a:endParaRPr lang="en-US" altLang="zh-TW" sz="2800" dirty="0" smtClean="0">
              <a:latin typeface="+mn-ea"/>
            </a:endParaRPr>
          </a:p>
          <a:p>
            <a:endParaRPr lang="en-US" altLang="zh-TW" sz="2800" dirty="0">
              <a:latin typeface="+mn-ea"/>
            </a:endParaRPr>
          </a:p>
          <a:p>
            <a:r>
              <a:rPr lang="en-US" altLang="zh-TW" sz="2800" dirty="0" smtClean="0">
                <a:latin typeface="+mn-ea"/>
              </a:rPr>
              <a:t>3. </a:t>
            </a:r>
            <a:r>
              <a:rPr lang="zh-TW" altLang="en-US" sz="2800" dirty="0">
                <a:latin typeface="+mn-ea"/>
              </a:rPr>
              <a:t>了解青壯年、中年的高知識份子在</a:t>
            </a:r>
            <a:r>
              <a:rPr lang="zh-TW" altLang="en-US" sz="2800" dirty="0" smtClean="0">
                <a:latin typeface="+mn-ea"/>
              </a:rPr>
              <a:t>情境題之下是否有特殊反應分布</a:t>
            </a:r>
            <a:endParaRPr lang="zh-TW" altLang="en-US" sz="2800" dirty="0">
              <a:latin typeface="+mn-ea"/>
            </a:endParaRPr>
          </a:p>
        </p:txBody>
      </p:sp>
    </p:spTree>
    <p:extLst>
      <p:ext uri="{BB962C8B-B14F-4D97-AF65-F5344CB8AC3E}">
        <p14:creationId xmlns:p14="http://schemas.microsoft.com/office/powerpoint/2010/main" val="205281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reference</a:t>
            </a:r>
            <a:endParaRPr lang="zh-TW" altLang="en-US" sz="4000" dirty="0">
              <a:solidFill>
                <a:srgbClr val="0070C0"/>
              </a:solidFill>
              <a:latin typeface="+mj-ea"/>
            </a:endParaRPr>
          </a:p>
        </p:txBody>
      </p:sp>
      <p:sp>
        <p:nvSpPr>
          <p:cNvPr id="3" name="內容版面配置區 2"/>
          <p:cNvSpPr>
            <a:spLocks noGrp="1"/>
          </p:cNvSpPr>
          <p:nvPr>
            <p:ph idx="1"/>
          </p:nvPr>
        </p:nvSpPr>
        <p:spPr/>
        <p:txBody>
          <a:bodyPr/>
          <a:lstStyle/>
          <a:p>
            <a:r>
              <a:rPr kumimoji="1" lang="zh-TW" altLang="en-US" sz="2800" dirty="0"/>
              <a:t>郭奕妏</a:t>
            </a:r>
            <a:r>
              <a:rPr kumimoji="1" lang="en-US" altLang="zh-TW" sz="2800" dirty="0"/>
              <a:t>(2014)</a:t>
            </a:r>
            <a:r>
              <a:rPr kumimoji="1" lang="zh-TW" altLang="en-US" sz="2800" dirty="0"/>
              <a:t>。探討高速公路電子收費系統服務缺失後服務補救對駕駛人使用意願之影響</a:t>
            </a:r>
            <a:r>
              <a:rPr kumimoji="1" lang="en-US" altLang="zh-TW" sz="2800" dirty="0"/>
              <a:t>(E10003)【</a:t>
            </a:r>
            <a:r>
              <a:rPr kumimoji="1" lang="zh-TW" altLang="en-US" sz="2800" dirty="0"/>
              <a:t>原始數據</a:t>
            </a:r>
            <a:r>
              <a:rPr kumimoji="1" lang="en-US" altLang="zh-TW" sz="2800" dirty="0"/>
              <a:t>】</a:t>
            </a:r>
            <a:r>
              <a:rPr kumimoji="1" lang="zh-TW" altLang="en-US" sz="2800" dirty="0"/>
              <a:t>取自中央研究院人文社會科學研究中心調查研究專題中心學術調查研究資料庫。</a:t>
            </a:r>
            <a:r>
              <a:rPr kumimoji="1" lang="en-US" altLang="zh-TW" sz="2800" dirty="0"/>
              <a:t>doi:10.6141/TW-SRDA-E10003</a:t>
            </a:r>
          </a:p>
          <a:p>
            <a:r>
              <a:rPr lang="en" altLang="zh-TW" sz="2800" dirty="0">
                <a:hlinkClick r:id="rId2"/>
              </a:rPr>
              <a:t>https://srda.sinica.edu.tw/datasearch_detail.php?id=1195</a:t>
            </a:r>
            <a:endParaRPr kumimoji="1" lang="zh-TW" altLang="en-US" sz="2800" dirty="0"/>
          </a:p>
          <a:p>
            <a:endParaRPr lang="zh-TW" altLang="en-US" dirty="0"/>
          </a:p>
        </p:txBody>
      </p:sp>
    </p:spTree>
    <p:extLst>
      <p:ext uri="{BB962C8B-B14F-4D97-AF65-F5344CB8AC3E}">
        <p14:creationId xmlns:p14="http://schemas.microsoft.com/office/powerpoint/2010/main" val="371767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n-ea"/>
                <a:ea typeface="+mn-ea"/>
              </a:rPr>
              <a:t>Data choice</a:t>
            </a:r>
            <a:endParaRPr lang="zh-TW" altLang="en-US" sz="4000" dirty="0">
              <a:solidFill>
                <a:srgbClr val="0070C0"/>
              </a:solidFill>
              <a:latin typeface="+mn-ea"/>
              <a:ea typeface="+mn-ea"/>
            </a:endParaRPr>
          </a:p>
        </p:txBody>
      </p:sp>
      <p:sp>
        <p:nvSpPr>
          <p:cNvPr id="3" name="內容版面配置區 2"/>
          <p:cNvSpPr>
            <a:spLocks noGrp="1"/>
          </p:cNvSpPr>
          <p:nvPr>
            <p:ph idx="1"/>
          </p:nvPr>
        </p:nvSpPr>
        <p:spPr>
          <a:xfrm>
            <a:off x="1024129" y="2286000"/>
            <a:ext cx="5471264" cy="4023360"/>
          </a:xfrm>
        </p:spPr>
        <p:txBody>
          <a:bodyPr>
            <a:normAutofit/>
          </a:bodyPr>
          <a:lstStyle/>
          <a:p>
            <a:r>
              <a:rPr lang="zh-TW" altLang="en-US" sz="2800" dirty="0" smtClean="0"/>
              <a:t>因為本問卷的有效回收總數只有</a:t>
            </a:r>
            <a:r>
              <a:rPr lang="en-US" altLang="zh-TW" sz="2800" dirty="0" smtClean="0"/>
              <a:t>640</a:t>
            </a:r>
            <a:r>
              <a:rPr lang="zh-TW" altLang="en-US" sz="2800" dirty="0" smtClean="0"/>
              <a:t>份資料，經過討論之後我們認為</a:t>
            </a:r>
            <a:r>
              <a:rPr lang="zh-TW" altLang="en-US" sz="2800" dirty="0" smtClean="0">
                <a:solidFill>
                  <a:srgbClr val="FF0000"/>
                </a:solidFill>
              </a:rPr>
              <a:t>難以進行進一步的資料篩檢</a:t>
            </a:r>
            <a:r>
              <a:rPr lang="zh-TW" altLang="en-US" sz="2800" dirty="0" smtClean="0"/>
              <a:t>，希望做更整體的分析（包括基本資料、行車反應等），透過</a:t>
            </a:r>
            <a:r>
              <a:rPr lang="zh-TW" altLang="en-US" sz="2800" dirty="0" smtClean="0">
                <a:solidFill>
                  <a:srgbClr val="FF0000"/>
                </a:solidFill>
              </a:rPr>
              <a:t>觀察特定族群的情形並與整體人數進行比較</a:t>
            </a:r>
            <a:r>
              <a:rPr lang="zh-TW" altLang="en-US" sz="2800" dirty="0" smtClean="0"/>
              <a:t>，希望了解在滿意度方面是否有特殊分布</a:t>
            </a:r>
            <a:endParaRPr lang="en-US" altLang="zh-TW" sz="2800"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352" y="2286000"/>
            <a:ext cx="4562113" cy="2563473"/>
          </a:xfrm>
          <a:prstGeom prst="rect">
            <a:avLst/>
          </a:prstGeom>
        </p:spPr>
      </p:pic>
    </p:spTree>
    <p:extLst>
      <p:ext uri="{BB962C8B-B14F-4D97-AF65-F5344CB8AC3E}">
        <p14:creationId xmlns:p14="http://schemas.microsoft.com/office/powerpoint/2010/main" val="1225451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solidFill>
                  <a:srgbClr val="0070C0"/>
                </a:solidFill>
                <a:latin typeface="+mj-ea"/>
              </a:rPr>
              <a:t>definition</a:t>
            </a:r>
            <a:endParaRPr lang="zh-TW" altLang="en-US" sz="4000" dirty="0">
              <a:solidFill>
                <a:srgbClr val="0070C0"/>
              </a:solidFill>
              <a:latin typeface="+mj-ea"/>
            </a:endParaRPr>
          </a:p>
        </p:txBody>
      </p:sp>
      <p:sp>
        <p:nvSpPr>
          <p:cNvPr id="3" name="內容版面配置區 2"/>
          <p:cNvSpPr>
            <a:spLocks noGrp="1"/>
          </p:cNvSpPr>
          <p:nvPr>
            <p:ph idx="1"/>
          </p:nvPr>
        </p:nvSpPr>
        <p:spPr/>
        <p:txBody>
          <a:bodyPr/>
          <a:lstStyle/>
          <a:p>
            <a:r>
              <a:rPr lang="zh-TW" altLang="en-US" sz="2800" dirty="0">
                <a:latin typeface="+mn-ea"/>
              </a:rPr>
              <a:t>特定族群定義：</a:t>
            </a:r>
            <a:endParaRPr lang="en-US" altLang="zh-TW" sz="2800" dirty="0">
              <a:latin typeface="+mn-ea"/>
            </a:endParaRPr>
          </a:p>
          <a:p>
            <a:r>
              <a:rPr lang="zh-TW" altLang="en-US" sz="2800" dirty="0">
                <a:latin typeface="+mn-ea"/>
              </a:rPr>
              <a:t>中年、青壯年、高</a:t>
            </a:r>
            <a:r>
              <a:rPr lang="zh-TW" altLang="en-US" sz="2800" dirty="0" smtClean="0">
                <a:latin typeface="+mn-ea"/>
              </a:rPr>
              <a:t>知識份子</a:t>
            </a:r>
            <a:endParaRPr lang="en-US" altLang="zh-TW" sz="2800" dirty="0" smtClean="0">
              <a:latin typeface="+mn-ea"/>
            </a:endParaRPr>
          </a:p>
          <a:p>
            <a:endParaRPr lang="en-US" altLang="zh-TW" sz="2800" dirty="0">
              <a:latin typeface="+mn-ea"/>
            </a:endParaRPr>
          </a:p>
          <a:p>
            <a:pPr>
              <a:buFont typeface="Wingdings" pitchFamily="2" charset="2"/>
              <a:buChar char="Ø"/>
            </a:pPr>
            <a:r>
              <a:rPr kumimoji="1" lang="zh-CN" altLang="en-US" sz="2800" dirty="0">
                <a:latin typeface="PMingLiU" panose="02020500000000000000" pitchFamily="18" charset="-120"/>
                <a:ea typeface="PMingLiU" panose="02020500000000000000" pitchFamily="18" charset="-120"/>
              </a:rPr>
              <a:t>青壯年：</a:t>
            </a:r>
            <a:r>
              <a:rPr kumimoji="1" lang="en-US" altLang="zh-CN" sz="2800" dirty="0">
                <a:latin typeface="PMingLiU" panose="02020500000000000000" pitchFamily="18" charset="-120"/>
                <a:ea typeface="PMingLiU" panose="02020500000000000000" pitchFamily="18" charset="-120"/>
              </a:rPr>
              <a:t>25~44</a:t>
            </a:r>
            <a:r>
              <a:rPr kumimoji="1" lang="zh-CN" altLang="en-US" sz="2800" dirty="0">
                <a:latin typeface="PMingLiU" panose="02020500000000000000" pitchFamily="18" charset="-120"/>
                <a:ea typeface="PMingLiU" panose="02020500000000000000" pitchFamily="18" charset="-120"/>
              </a:rPr>
              <a:t>歲</a:t>
            </a:r>
            <a:r>
              <a:rPr kumimoji="1" lang="en-US" altLang="zh-CN" sz="2800" dirty="0">
                <a:latin typeface="PMingLiU" panose="02020500000000000000" pitchFamily="18" charset="-120"/>
                <a:ea typeface="PMingLiU" panose="02020500000000000000" pitchFamily="18" charset="-120"/>
              </a:rPr>
              <a:t> (wiki)</a:t>
            </a:r>
          </a:p>
          <a:p>
            <a:pPr>
              <a:buFont typeface="Wingdings" pitchFamily="2" charset="2"/>
              <a:buChar char="Ø"/>
            </a:pPr>
            <a:r>
              <a:rPr kumimoji="1" lang="zh-CN" altLang="en-US" sz="2800" dirty="0">
                <a:latin typeface="PMingLiU" panose="02020500000000000000" pitchFamily="18" charset="-120"/>
                <a:ea typeface="PMingLiU" panose="02020500000000000000" pitchFamily="18" charset="-120"/>
              </a:rPr>
              <a:t>中年：</a:t>
            </a:r>
            <a:r>
              <a:rPr kumimoji="1" lang="en-US" altLang="zh-CN" sz="2800" dirty="0">
                <a:latin typeface="PMingLiU" panose="02020500000000000000" pitchFamily="18" charset="-120"/>
                <a:ea typeface="PMingLiU" panose="02020500000000000000" pitchFamily="18" charset="-120"/>
              </a:rPr>
              <a:t>45~54</a:t>
            </a:r>
            <a:r>
              <a:rPr kumimoji="1" lang="zh-CN" altLang="en-US" sz="2800" dirty="0">
                <a:latin typeface="PMingLiU" panose="02020500000000000000" pitchFamily="18" charset="-120"/>
                <a:ea typeface="PMingLiU" panose="02020500000000000000" pitchFamily="18" charset="-120"/>
              </a:rPr>
              <a:t>歲</a:t>
            </a:r>
            <a:r>
              <a:rPr kumimoji="1" lang="zh-TW" altLang="en-US" sz="2800" dirty="0">
                <a:latin typeface="PMingLiU" panose="02020500000000000000" pitchFamily="18" charset="-120"/>
                <a:ea typeface="PMingLiU" panose="02020500000000000000" pitchFamily="18" charset="-120"/>
              </a:rPr>
              <a:t> </a:t>
            </a:r>
            <a:r>
              <a:rPr kumimoji="1" lang="en-US" altLang="zh-TW" sz="2800" dirty="0">
                <a:latin typeface="PMingLiU" panose="02020500000000000000" pitchFamily="18" charset="-120"/>
                <a:ea typeface="PMingLiU" panose="02020500000000000000" pitchFamily="18" charset="-120"/>
              </a:rPr>
              <a:t>(wiki)</a:t>
            </a:r>
          </a:p>
          <a:p>
            <a:pPr>
              <a:buFont typeface="Wingdings" pitchFamily="2" charset="2"/>
              <a:buChar char="Ø"/>
            </a:pPr>
            <a:r>
              <a:rPr kumimoji="1" lang="zh-CN" altLang="en-US" sz="2800" dirty="0">
                <a:latin typeface="PMingLiU" panose="02020500000000000000" pitchFamily="18" charset="-120"/>
                <a:ea typeface="PMingLiU" panose="02020500000000000000" pitchFamily="18" charset="-120"/>
              </a:rPr>
              <a:t>高知識份子：大學專科畢業</a:t>
            </a:r>
            <a:r>
              <a:rPr kumimoji="1" lang="zh-TW" altLang="en-US" sz="2800" dirty="0">
                <a:latin typeface="PMingLiU" panose="02020500000000000000" pitchFamily="18" charset="-120"/>
                <a:ea typeface="PMingLiU" panose="02020500000000000000" pitchFamily="18" charset="-120"/>
              </a:rPr>
              <a:t>、研究所畢業</a:t>
            </a:r>
            <a:endParaRPr kumimoji="1" lang="en-US" altLang="zh-TW" sz="2800" dirty="0">
              <a:latin typeface="PMingLiU" panose="02020500000000000000" pitchFamily="18" charset="-120"/>
              <a:ea typeface="PMingLiU" panose="02020500000000000000" pitchFamily="18" charset="-120"/>
            </a:endParaRPr>
          </a:p>
          <a:p>
            <a:endParaRPr lang="zh-TW" altLang="en-US" sz="2800" dirty="0">
              <a:latin typeface="+mn-ea"/>
            </a:endParaRPr>
          </a:p>
        </p:txBody>
      </p:sp>
      <p:pic>
        <p:nvPicPr>
          <p:cNvPr id="4" name="圖片 3">
            <a:extLst>
              <a:ext uri="{FF2B5EF4-FFF2-40B4-BE49-F238E27FC236}">
                <a16:creationId xmlns:a16="http://schemas.microsoft.com/office/drawing/2014/main" id="{35906BB8-72B5-0741-88FF-FF8521A2F3CA}"/>
              </a:ext>
            </a:extLst>
          </p:cNvPr>
          <p:cNvPicPr>
            <a:picLocks noChangeAspect="1"/>
          </p:cNvPicPr>
          <p:nvPr/>
        </p:nvPicPr>
        <p:blipFill>
          <a:blip r:embed="rId2"/>
          <a:stretch>
            <a:fillRect/>
          </a:stretch>
        </p:blipFill>
        <p:spPr>
          <a:xfrm>
            <a:off x="7886301" y="2084832"/>
            <a:ext cx="3683192" cy="2699133"/>
          </a:xfrm>
          <a:prstGeom prst="rect">
            <a:avLst/>
          </a:prstGeom>
        </p:spPr>
      </p:pic>
    </p:spTree>
    <p:extLst>
      <p:ext uri="{BB962C8B-B14F-4D97-AF65-F5344CB8AC3E}">
        <p14:creationId xmlns:p14="http://schemas.microsoft.com/office/powerpoint/2010/main" val="1876420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907</TotalTime>
  <Words>2122</Words>
  <Application>Microsoft Office PowerPoint</Application>
  <PresentationFormat>寬螢幕</PresentationFormat>
  <Paragraphs>392</Paragraphs>
  <Slides>41</Slides>
  <Notes>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41</vt:i4>
      </vt:variant>
    </vt:vector>
  </HeadingPairs>
  <TitlesOfParts>
    <vt:vector size="55" baseType="lpstr">
      <vt:lpstr>微軟正黑體</vt:lpstr>
      <vt:lpstr>MingLiU</vt:lpstr>
      <vt:lpstr>PMingLiU</vt:lpstr>
      <vt:lpstr>PMingLiU</vt:lpstr>
      <vt:lpstr>Arial</vt:lpstr>
      <vt:lpstr>Calibri</vt:lpstr>
      <vt:lpstr>Cambria Math</vt:lpstr>
      <vt:lpstr>Lucida Console</vt:lpstr>
      <vt:lpstr>Times New Roman</vt:lpstr>
      <vt:lpstr>Tw Cen MT</vt:lpstr>
      <vt:lpstr>Tw Cen MT Condensed</vt:lpstr>
      <vt:lpstr>Wingdings</vt:lpstr>
      <vt:lpstr>Wingdings 3</vt:lpstr>
      <vt:lpstr>積分</vt:lpstr>
      <vt:lpstr>統計思維與分析 Final Project- 《探討青壯年、中年、高知識份子對於ETC使用滿意度的影響》 </vt:lpstr>
      <vt:lpstr>syllabus</vt:lpstr>
      <vt:lpstr>Motivation</vt:lpstr>
      <vt:lpstr>Problem awareness</vt:lpstr>
      <vt:lpstr>Problem awareness</vt:lpstr>
      <vt:lpstr>Main purpose</vt:lpstr>
      <vt:lpstr>reference</vt:lpstr>
      <vt:lpstr>Data choice</vt:lpstr>
      <vt:lpstr>definition</vt:lpstr>
      <vt:lpstr>DATA analysis – problem 1</vt:lpstr>
      <vt:lpstr>descriptive statistics</vt:lpstr>
      <vt:lpstr>Multiple regression</vt:lpstr>
      <vt:lpstr>Observing the detail of regression</vt:lpstr>
      <vt:lpstr>Scenario 1:  age and satisfaction</vt:lpstr>
      <vt:lpstr>Scenario 2:  degree and satisfaction</vt:lpstr>
      <vt:lpstr>Scenario 3:  income and satisfaction</vt:lpstr>
      <vt:lpstr>Conclusion of problem 1</vt:lpstr>
      <vt:lpstr>DATA analysis – problem 2</vt:lpstr>
      <vt:lpstr>Pie chart</vt:lpstr>
      <vt:lpstr>chi-squared test</vt:lpstr>
      <vt:lpstr>chi-squared test</vt:lpstr>
      <vt:lpstr>chi-squared test</vt:lpstr>
      <vt:lpstr>Conclusion of problem 2</vt:lpstr>
      <vt:lpstr>DATA analysis – problem 3</vt:lpstr>
      <vt:lpstr>Scenario A</vt:lpstr>
      <vt:lpstr>Scenario A</vt:lpstr>
      <vt:lpstr>Scenario A</vt:lpstr>
      <vt:lpstr>Scenario Ｂ</vt:lpstr>
      <vt:lpstr>Scenario Ｂ</vt:lpstr>
      <vt:lpstr>Scenario B</vt:lpstr>
      <vt:lpstr>Scenario C</vt:lpstr>
      <vt:lpstr>Scenario C</vt:lpstr>
      <vt:lpstr>Scenario C</vt:lpstr>
      <vt:lpstr>Conclusion of problem 3</vt:lpstr>
      <vt:lpstr>Problem of this questionnaire</vt:lpstr>
      <vt:lpstr>PowerPoint 簡報</vt:lpstr>
      <vt:lpstr>Problem of this questionnaire</vt:lpstr>
      <vt:lpstr>Problem of this questionnaire</vt:lpstr>
      <vt:lpstr>Conclusion</vt:lpstr>
      <vt:lpstr>Work distribution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統計思維與分析 Final Project</dc:title>
  <dc:creator>奕丞 柳</dc:creator>
  <cp:lastModifiedBy>奕丞 柳</cp:lastModifiedBy>
  <cp:revision>105</cp:revision>
  <dcterms:created xsi:type="dcterms:W3CDTF">2019-12-24T02:46:15Z</dcterms:created>
  <dcterms:modified xsi:type="dcterms:W3CDTF">2020-01-08T16:04:52Z</dcterms:modified>
</cp:coreProperties>
</file>