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7" r:id="rId4"/>
    <p:sldId id="268" r:id="rId5"/>
    <p:sldId id="266" r:id="rId6"/>
    <p:sldId id="265" r:id="rId7"/>
    <p:sldId id="269" r:id="rId8"/>
    <p:sldId id="270" r:id="rId9"/>
    <p:sldId id="271" r:id="rId10"/>
    <p:sldId id="272" r:id="rId11"/>
    <p:sldId id="273" r:id="rId12"/>
    <p:sldId id="274" r:id="rId13"/>
    <p:sldId id="275" r:id="rId14"/>
    <p:sldId id="276" r:id="rId15"/>
    <p:sldId id="277" r:id="rId16"/>
    <p:sldId id="258" r:id="rId17"/>
    <p:sldId id="259"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CuyUsAbRq1w?t=81" TargetMode="External"/><Relationship Id="rId2" Type="http://schemas.openxmlformats.org/officeDocument/2006/relationships/hyperlink" Target="https://www.youtube.com/watch?v=oL4Ei8rShw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rda.sinica.edu.tw/datasearch_detail.php?id=119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5400" dirty="0"/>
              <a:t>統計思維與分析 </a:t>
            </a:r>
            <a:r>
              <a:rPr lang="en-US" altLang="zh-TW" sz="5400" dirty="0"/>
              <a:t>proposal</a:t>
            </a:r>
            <a:endParaRPr lang="zh-TW" altLang="en-US" sz="5400" dirty="0"/>
          </a:p>
        </p:txBody>
      </p:sp>
      <p:sp>
        <p:nvSpPr>
          <p:cNvPr id="3" name="副標題 2"/>
          <p:cNvSpPr>
            <a:spLocks noGrp="1"/>
          </p:cNvSpPr>
          <p:nvPr>
            <p:ph type="subTitle" idx="1"/>
          </p:nvPr>
        </p:nvSpPr>
        <p:spPr>
          <a:xfrm>
            <a:off x="2417780" y="3531204"/>
            <a:ext cx="8718981" cy="977621"/>
          </a:xfrm>
        </p:spPr>
        <p:txBody>
          <a:bodyPr>
            <a:noAutofit/>
          </a:bodyPr>
          <a:lstStyle/>
          <a:p>
            <a:r>
              <a:rPr lang="zh-TW" altLang="en-US" sz="2800" dirty="0"/>
              <a:t>第三組</a:t>
            </a:r>
            <a:r>
              <a:rPr lang="en-US" altLang="zh-TW" sz="2800" dirty="0"/>
              <a:t>:</a:t>
            </a:r>
            <a:r>
              <a:rPr lang="zh-TW" altLang="en-US" sz="2800" dirty="0"/>
              <a:t> </a:t>
            </a:r>
            <a:endParaRPr lang="en-US" altLang="zh-TW" sz="2800" dirty="0"/>
          </a:p>
          <a:p>
            <a:r>
              <a:rPr lang="en-US" altLang="zh-TW" sz="2800" dirty="0"/>
              <a:t>104060016 </a:t>
            </a:r>
            <a:r>
              <a:rPr lang="zh-TW" altLang="en-US" sz="2800" dirty="0"/>
              <a:t>詹羽</a:t>
            </a:r>
            <a:r>
              <a:rPr lang="en-US" altLang="zh-TW" sz="2800" dirty="0"/>
              <a:t>	105000005 </a:t>
            </a:r>
            <a:r>
              <a:rPr lang="zh-TW" altLang="en-US" sz="2800" dirty="0"/>
              <a:t>黃大祐 </a:t>
            </a:r>
            <a:r>
              <a:rPr lang="en-US" altLang="zh-TW" sz="2800" dirty="0"/>
              <a:t>106011101 </a:t>
            </a:r>
            <a:r>
              <a:rPr lang="zh-TW" altLang="en-US" sz="2800" dirty="0"/>
              <a:t>柳奕丞 </a:t>
            </a:r>
            <a:r>
              <a:rPr lang="en-US" altLang="zh-TW" sz="2800" dirty="0"/>
              <a:t>106033146 </a:t>
            </a:r>
            <a:r>
              <a:rPr lang="zh-TW" altLang="en-US" sz="2800" dirty="0"/>
              <a:t>郭子銘</a:t>
            </a:r>
          </a:p>
        </p:txBody>
      </p:sp>
    </p:spTree>
    <p:extLst>
      <p:ext uri="{BB962C8B-B14F-4D97-AF65-F5344CB8AC3E}">
        <p14:creationId xmlns:p14="http://schemas.microsoft.com/office/powerpoint/2010/main" val="180258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45B199-C7C1-6747-93F4-533118E6B89A}"/>
              </a:ext>
            </a:extLst>
          </p:cNvPr>
          <p:cNvSpPr>
            <a:spLocks noGrp="1"/>
          </p:cNvSpPr>
          <p:nvPr>
            <p:ph type="title"/>
          </p:nvPr>
        </p:nvSpPr>
        <p:spPr/>
        <p:txBody>
          <a:bodyPr/>
          <a:lstStyle/>
          <a:p>
            <a:endParaRPr kumimoji="1" lang="zh-TW" altLang="en-US"/>
          </a:p>
        </p:txBody>
      </p:sp>
      <p:pic>
        <p:nvPicPr>
          <p:cNvPr id="5" name="內容版面配置區 4">
            <a:extLst>
              <a:ext uri="{FF2B5EF4-FFF2-40B4-BE49-F238E27FC236}">
                <a16:creationId xmlns:a16="http://schemas.microsoft.com/office/drawing/2014/main" id="{90F31679-C948-DD47-8EC1-BA8D2BA523E5}"/>
              </a:ext>
            </a:extLst>
          </p:cNvPr>
          <p:cNvPicPr>
            <a:picLocks noGrp="1" noChangeAspect="1"/>
          </p:cNvPicPr>
          <p:nvPr>
            <p:ph idx="1"/>
          </p:nvPr>
        </p:nvPicPr>
        <p:blipFill>
          <a:blip r:embed="rId2"/>
          <a:stretch>
            <a:fillRect/>
          </a:stretch>
        </p:blipFill>
        <p:spPr>
          <a:xfrm>
            <a:off x="2163627" y="2049579"/>
            <a:ext cx="8179177" cy="3449638"/>
          </a:xfrm>
        </p:spPr>
      </p:pic>
    </p:spTree>
    <p:extLst>
      <p:ext uri="{BB962C8B-B14F-4D97-AF65-F5344CB8AC3E}">
        <p14:creationId xmlns:p14="http://schemas.microsoft.com/office/powerpoint/2010/main" val="274572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4070BA-1E51-6F43-A790-3565E59F48EB}"/>
              </a:ext>
            </a:extLst>
          </p:cNvPr>
          <p:cNvSpPr>
            <a:spLocks noGrp="1"/>
          </p:cNvSpPr>
          <p:nvPr>
            <p:ph type="title"/>
          </p:nvPr>
        </p:nvSpPr>
        <p:spPr/>
        <p:txBody>
          <a:bodyPr>
            <a:normAutofit/>
          </a:bodyPr>
          <a:lstStyle/>
          <a:p>
            <a:r>
              <a:rPr kumimoji="1" lang="en-US" altLang="zh-TW" sz="4000" dirty="0">
                <a:solidFill>
                  <a:srgbClr val="0070C0"/>
                </a:solidFill>
              </a:rPr>
              <a:t>procedure</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65A94D58-07EE-C047-990C-A16FA0C90589}"/>
              </a:ext>
            </a:extLst>
          </p:cNvPr>
          <p:cNvSpPr>
            <a:spLocks noGrp="1"/>
          </p:cNvSpPr>
          <p:nvPr>
            <p:ph idx="1"/>
          </p:nvPr>
        </p:nvSpPr>
        <p:spPr/>
        <p:txBody>
          <a:bodyPr/>
          <a:lstStyle/>
          <a:p>
            <a:r>
              <a:rPr kumimoji="1" lang="en-US" altLang="zh-TW" sz="2800" dirty="0">
                <a:latin typeface="+mn-ea"/>
              </a:rPr>
              <a:t>1. </a:t>
            </a:r>
            <a:r>
              <a:rPr kumimoji="1" lang="zh-CN" altLang="en-US" sz="2800" dirty="0">
                <a:latin typeface="+mn-ea"/>
              </a:rPr>
              <a:t>篩選問卷資料</a:t>
            </a:r>
            <a:endParaRPr kumimoji="1" lang="en-US" altLang="zh-CN" sz="2800" dirty="0">
              <a:latin typeface="+mn-ea"/>
            </a:endParaRPr>
          </a:p>
          <a:p>
            <a:endParaRPr kumimoji="1" lang="en-US" altLang="zh-TW" sz="2800" dirty="0">
              <a:latin typeface="+mn-ea"/>
            </a:endParaRPr>
          </a:p>
          <a:p>
            <a:r>
              <a:rPr kumimoji="1" lang="en-US" altLang="zh-TW" sz="2800" dirty="0">
                <a:latin typeface="+mn-ea"/>
              </a:rPr>
              <a:t>2. </a:t>
            </a:r>
            <a:r>
              <a:rPr kumimoji="1" lang="zh-CN" altLang="en-US" sz="2800" dirty="0">
                <a:latin typeface="+mn-ea"/>
              </a:rPr>
              <a:t>使用</a:t>
            </a:r>
            <a:r>
              <a:rPr kumimoji="1" lang="en-US" altLang="zh-CN" sz="2800" dirty="0">
                <a:latin typeface="+mn-ea"/>
              </a:rPr>
              <a:t>R language</a:t>
            </a:r>
            <a:r>
              <a:rPr kumimoji="1" lang="zh-CN" altLang="en-US" sz="2800" dirty="0">
                <a:latin typeface="+mn-ea"/>
              </a:rPr>
              <a:t>進行分析數據，並針對數值意義進行分析</a:t>
            </a:r>
            <a:endParaRPr kumimoji="1" lang="en-US" altLang="zh-CN" sz="2800" dirty="0">
              <a:latin typeface="+mn-ea"/>
            </a:endParaRPr>
          </a:p>
          <a:p>
            <a:endParaRPr kumimoji="1" lang="en-US" altLang="zh-TW" sz="2800" dirty="0">
              <a:latin typeface="+mn-ea"/>
            </a:endParaRPr>
          </a:p>
          <a:p>
            <a:r>
              <a:rPr kumimoji="1" lang="en-US" altLang="zh-TW" sz="2800" dirty="0">
                <a:latin typeface="+mn-ea"/>
              </a:rPr>
              <a:t>3. </a:t>
            </a:r>
            <a:r>
              <a:rPr kumimoji="1" lang="zh-CN" altLang="en-US" sz="2800" dirty="0">
                <a:latin typeface="+mn-ea"/>
              </a:rPr>
              <a:t>製作圖表完成報告</a:t>
            </a:r>
            <a:endParaRPr kumimoji="1" lang="en-US" altLang="zh-TW" sz="2800" dirty="0">
              <a:latin typeface="+mn-ea"/>
            </a:endParaRPr>
          </a:p>
          <a:p>
            <a:endParaRPr kumimoji="1" lang="zh-TW" altLang="en-US" dirty="0"/>
          </a:p>
        </p:txBody>
      </p:sp>
    </p:spTree>
    <p:extLst>
      <p:ext uri="{BB962C8B-B14F-4D97-AF65-F5344CB8AC3E}">
        <p14:creationId xmlns:p14="http://schemas.microsoft.com/office/powerpoint/2010/main" val="382927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4070BA-1E51-6F43-A790-3565E59F48EB}"/>
              </a:ext>
            </a:extLst>
          </p:cNvPr>
          <p:cNvSpPr>
            <a:spLocks noGrp="1"/>
          </p:cNvSpPr>
          <p:nvPr>
            <p:ph type="title"/>
          </p:nvPr>
        </p:nvSpPr>
        <p:spPr/>
        <p:txBody>
          <a:bodyPr>
            <a:normAutofit/>
          </a:bodyPr>
          <a:lstStyle/>
          <a:p>
            <a:r>
              <a:rPr kumimoji="1" lang="en-US" altLang="zh-TW" sz="4000" dirty="0">
                <a:solidFill>
                  <a:srgbClr val="0070C0"/>
                </a:solidFill>
              </a:rPr>
              <a:t>procedure</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65A94D58-07EE-C047-990C-A16FA0C90589}"/>
              </a:ext>
            </a:extLst>
          </p:cNvPr>
          <p:cNvSpPr>
            <a:spLocks noGrp="1"/>
          </p:cNvSpPr>
          <p:nvPr>
            <p:ph idx="1"/>
          </p:nvPr>
        </p:nvSpPr>
        <p:spPr/>
        <p:txBody>
          <a:bodyPr/>
          <a:lstStyle/>
          <a:p>
            <a:r>
              <a:rPr kumimoji="1" lang="en-US" altLang="zh-TW" sz="2800" dirty="0">
                <a:latin typeface="+mn-ea"/>
              </a:rPr>
              <a:t>1. </a:t>
            </a:r>
            <a:r>
              <a:rPr kumimoji="1" lang="zh-CN" altLang="en-US" sz="2800" dirty="0">
                <a:solidFill>
                  <a:srgbClr val="FF0000"/>
                </a:solidFill>
                <a:latin typeface="+mn-ea"/>
              </a:rPr>
              <a:t>篩選問卷資料</a:t>
            </a:r>
            <a:endParaRPr kumimoji="1" lang="en-US" altLang="zh-CN" sz="2800" dirty="0">
              <a:solidFill>
                <a:srgbClr val="FF0000"/>
              </a:solidFill>
              <a:latin typeface="+mn-ea"/>
            </a:endParaRPr>
          </a:p>
          <a:p>
            <a:endParaRPr kumimoji="1" lang="en-US" altLang="zh-TW" sz="2800" dirty="0">
              <a:latin typeface="+mn-ea"/>
            </a:endParaRPr>
          </a:p>
          <a:p>
            <a:r>
              <a:rPr kumimoji="1" lang="en-US" altLang="zh-TW" sz="2800" dirty="0">
                <a:latin typeface="+mn-ea"/>
              </a:rPr>
              <a:t>2. </a:t>
            </a:r>
            <a:r>
              <a:rPr kumimoji="1" lang="zh-CN" altLang="en-US" sz="2800" dirty="0">
                <a:latin typeface="+mn-ea"/>
              </a:rPr>
              <a:t>使用</a:t>
            </a:r>
            <a:r>
              <a:rPr kumimoji="1" lang="en-US" altLang="zh-CN" sz="2800" dirty="0">
                <a:latin typeface="+mn-ea"/>
              </a:rPr>
              <a:t>R language</a:t>
            </a:r>
            <a:r>
              <a:rPr kumimoji="1" lang="zh-CN" altLang="en-US" sz="2800" dirty="0">
                <a:latin typeface="+mn-ea"/>
              </a:rPr>
              <a:t>進行分析數據，並針對數值意義進行分析</a:t>
            </a:r>
            <a:endParaRPr kumimoji="1" lang="en-US" altLang="zh-CN" sz="2800" dirty="0">
              <a:latin typeface="+mn-ea"/>
            </a:endParaRPr>
          </a:p>
          <a:p>
            <a:endParaRPr kumimoji="1" lang="en-US" altLang="zh-TW" sz="2800" dirty="0">
              <a:latin typeface="+mn-ea"/>
            </a:endParaRPr>
          </a:p>
          <a:p>
            <a:r>
              <a:rPr kumimoji="1" lang="en-US" altLang="zh-TW" sz="2800" dirty="0">
                <a:latin typeface="+mn-ea"/>
              </a:rPr>
              <a:t>3. </a:t>
            </a:r>
            <a:r>
              <a:rPr kumimoji="1" lang="zh-CN" altLang="en-US" sz="2800" dirty="0">
                <a:latin typeface="+mn-ea"/>
              </a:rPr>
              <a:t>製作圖表完成報告</a:t>
            </a:r>
            <a:endParaRPr kumimoji="1" lang="en-US" altLang="zh-TW" sz="2800" dirty="0">
              <a:latin typeface="+mn-ea"/>
            </a:endParaRPr>
          </a:p>
          <a:p>
            <a:endParaRPr kumimoji="1" lang="zh-TW" altLang="en-US" dirty="0"/>
          </a:p>
        </p:txBody>
      </p:sp>
    </p:spTree>
    <p:extLst>
      <p:ext uri="{BB962C8B-B14F-4D97-AF65-F5344CB8AC3E}">
        <p14:creationId xmlns:p14="http://schemas.microsoft.com/office/powerpoint/2010/main" val="331810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76945-3E1C-6E48-8ECD-551E914B319D}"/>
              </a:ext>
            </a:extLst>
          </p:cNvPr>
          <p:cNvSpPr>
            <a:spLocks noGrp="1"/>
          </p:cNvSpPr>
          <p:nvPr>
            <p:ph type="title"/>
          </p:nvPr>
        </p:nvSpPr>
        <p:spPr/>
        <p:txBody>
          <a:bodyPr>
            <a:normAutofit/>
          </a:bodyPr>
          <a:lstStyle/>
          <a:p>
            <a:r>
              <a:rPr kumimoji="1" lang="en-US" altLang="zh-TW" sz="4000" dirty="0">
                <a:solidFill>
                  <a:srgbClr val="0070C0"/>
                </a:solidFill>
              </a:rPr>
              <a:t>data we choose</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D8BAB2BC-E10B-2243-AE99-72F76317F372}"/>
              </a:ext>
            </a:extLst>
          </p:cNvPr>
          <p:cNvSpPr>
            <a:spLocks noGrp="1"/>
          </p:cNvSpPr>
          <p:nvPr>
            <p:ph idx="1"/>
          </p:nvPr>
        </p:nvSpPr>
        <p:spPr>
          <a:xfrm>
            <a:off x="1451580" y="2015732"/>
            <a:ext cx="6655358" cy="3450613"/>
          </a:xfrm>
        </p:spPr>
        <p:txBody>
          <a:bodyPr>
            <a:normAutofit/>
          </a:bodyPr>
          <a:lstStyle/>
          <a:p>
            <a:r>
              <a:rPr kumimoji="1" lang="en-US" altLang="zh-TW" sz="2800" dirty="0">
                <a:latin typeface="+mn-ea"/>
              </a:rPr>
              <a:t>1. </a:t>
            </a:r>
            <a:r>
              <a:rPr kumimoji="1" lang="zh-CN" altLang="en-US" sz="2800" dirty="0">
                <a:latin typeface="+mn-ea"/>
              </a:rPr>
              <a:t>只選取</a:t>
            </a:r>
            <a:r>
              <a:rPr kumimoji="1" lang="en-US" altLang="zh-CN" sz="2800" dirty="0">
                <a:solidFill>
                  <a:srgbClr val="FF0000"/>
                </a:solidFill>
                <a:latin typeface="+mn-ea"/>
              </a:rPr>
              <a:t>25~54</a:t>
            </a:r>
            <a:r>
              <a:rPr kumimoji="1" lang="zh-CN" altLang="en-US" sz="2800" dirty="0">
                <a:solidFill>
                  <a:srgbClr val="FF0000"/>
                </a:solidFill>
                <a:latin typeface="+mn-ea"/>
              </a:rPr>
              <a:t>歲</a:t>
            </a:r>
            <a:r>
              <a:rPr kumimoji="1" lang="zh-CN" altLang="en-US" sz="2800" dirty="0">
                <a:latin typeface="+mn-ea"/>
              </a:rPr>
              <a:t>受訪者資料</a:t>
            </a:r>
            <a:r>
              <a:rPr kumimoji="1" lang="en-US" altLang="zh-CN" sz="2800" dirty="0">
                <a:latin typeface="+mn-ea"/>
              </a:rPr>
              <a:t> (84.3%)</a:t>
            </a:r>
          </a:p>
          <a:p>
            <a:endParaRPr kumimoji="1" lang="en-US" altLang="zh-CN" sz="2800" dirty="0">
              <a:latin typeface="+mn-ea"/>
            </a:endParaRPr>
          </a:p>
          <a:p>
            <a:r>
              <a:rPr kumimoji="1" lang="en-US" altLang="zh-TW" sz="2800" dirty="0">
                <a:latin typeface="+mn-ea"/>
              </a:rPr>
              <a:t>2. </a:t>
            </a:r>
            <a:r>
              <a:rPr kumimoji="1" lang="zh-CN" altLang="en-US" sz="2800" dirty="0">
                <a:latin typeface="+mn-ea"/>
              </a:rPr>
              <a:t>只選取</a:t>
            </a:r>
            <a:r>
              <a:rPr kumimoji="1" lang="zh-CN" altLang="en-US" sz="2800" dirty="0">
                <a:solidFill>
                  <a:srgbClr val="FF0000"/>
                </a:solidFill>
                <a:latin typeface="+mn-ea"/>
              </a:rPr>
              <a:t>大學專科以上</a:t>
            </a:r>
            <a:r>
              <a:rPr kumimoji="1" lang="zh-CN" altLang="en-US" sz="2800" dirty="0">
                <a:latin typeface="+mn-ea"/>
              </a:rPr>
              <a:t>受訪者資料</a:t>
            </a:r>
            <a:r>
              <a:rPr kumimoji="1" lang="en-US" altLang="zh-CN" sz="2800" dirty="0">
                <a:latin typeface="+mn-ea"/>
              </a:rPr>
              <a:t>(84.7%)</a:t>
            </a:r>
          </a:p>
        </p:txBody>
      </p:sp>
    </p:spTree>
    <p:extLst>
      <p:ext uri="{BB962C8B-B14F-4D97-AF65-F5344CB8AC3E}">
        <p14:creationId xmlns:p14="http://schemas.microsoft.com/office/powerpoint/2010/main" val="406611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2264C-F2C7-FB40-9F7A-73B2D56B32EE}"/>
              </a:ext>
            </a:extLst>
          </p:cNvPr>
          <p:cNvSpPr>
            <a:spLocks noGrp="1"/>
          </p:cNvSpPr>
          <p:nvPr>
            <p:ph type="title"/>
          </p:nvPr>
        </p:nvSpPr>
        <p:spPr/>
        <p:txBody>
          <a:bodyPr>
            <a:normAutofit/>
          </a:bodyPr>
          <a:lstStyle/>
          <a:p>
            <a:r>
              <a:rPr kumimoji="1" lang="en-US" altLang="zh-TW" sz="4000" dirty="0">
                <a:solidFill>
                  <a:srgbClr val="0070C0"/>
                </a:solidFill>
              </a:rPr>
              <a:t>data preprocessing</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4A925A21-0E39-D344-98A8-F997EF03F4C8}"/>
              </a:ext>
            </a:extLst>
          </p:cNvPr>
          <p:cNvSpPr>
            <a:spLocks noGrp="1"/>
          </p:cNvSpPr>
          <p:nvPr>
            <p:ph idx="1"/>
          </p:nvPr>
        </p:nvSpPr>
        <p:spPr/>
        <p:txBody>
          <a:bodyPr>
            <a:normAutofit/>
          </a:bodyPr>
          <a:lstStyle/>
          <a:p>
            <a:r>
              <a:rPr kumimoji="1" lang="en-US" altLang="zh-TW" sz="2800" dirty="0">
                <a:latin typeface="+mn-ea"/>
              </a:rPr>
              <a:t>1. </a:t>
            </a:r>
            <a:r>
              <a:rPr kumimoji="1" lang="zh-CN" altLang="en-US" sz="2800" dirty="0">
                <a:latin typeface="+mn-ea"/>
              </a:rPr>
              <a:t>第一部分（</a:t>
            </a:r>
            <a:r>
              <a:rPr kumimoji="1" lang="zh-TW" altLang="en-US" sz="2800" dirty="0">
                <a:latin typeface="PMingLiU" panose="02020500000000000000" pitchFamily="18" charset="-120"/>
                <a:ea typeface="PMingLiU" panose="02020500000000000000" pitchFamily="18" charset="-120"/>
              </a:rPr>
              <a:t>行駛高速公路狀況）</a:t>
            </a:r>
            <a:r>
              <a:rPr kumimoji="1" lang="zh-CN" altLang="en-US" sz="2800" dirty="0">
                <a:latin typeface="+mn-ea"/>
              </a:rPr>
              <a:t>：</a:t>
            </a:r>
            <a:endParaRPr kumimoji="1" lang="en-US" altLang="zh-CN" sz="2800" dirty="0">
              <a:latin typeface="+mn-ea"/>
            </a:endParaRPr>
          </a:p>
          <a:p>
            <a:pPr>
              <a:buFont typeface="Wingdings" pitchFamily="2" charset="2"/>
              <a:buChar char="Ø"/>
            </a:pPr>
            <a:r>
              <a:rPr kumimoji="1" lang="zh-CN" altLang="en-US" sz="2800" dirty="0">
                <a:latin typeface="+mn-ea"/>
              </a:rPr>
              <a:t>歸納選項進行</a:t>
            </a:r>
            <a:r>
              <a:rPr kumimoji="1" lang="zh-CN" altLang="en-US" sz="2800" dirty="0">
                <a:solidFill>
                  <a:srgbClr val="FF0000"/>
                </a:solidFill>
                <a:latin typeface="+mn-ea"/>
              </a:rPr>
              <a:t>變數降維</a:t>
            </a:r>
            <a:endParaRPr kumimoji="1" lang="en-US" altLang="zh-CN" sz="2800" dirty="0">
              <a:solidFill>
                <a:srgbClr val="FF0000"/>
              </a:solidFill>
              <a:latin typeface="+mn-ea"/>
            </a:endParaRPr>
          </a:p>
          <a:p>
            <a:pPr>
              <a:buFont typeface="Wingdings" pitchFamily="2" charset="2"/>
              <a:buChar char="Ø"/>
            </a:pPr>
            <a:endParaRPr kumimoji="1" lang="en-US" altLang="zh-CN" sz="2800" dirty="0">
              <a:latin typeface="+mn-ea"/>
            </a:endParaRPr>
          </a:p>
          <a:p>
            <a:r>
              <a:rPr kumimoji="1" lang="en-US" altLang="zh-CN" sz="2800" dirty="0">
                <a:latin typeface="+mn-ea"/>
              </a:rPr>
              <a:t>2. </a:t>
            </a:r>
            <a:r>
              <a:rPr kumimoji="1" lang="zh-CN" altLang="en-US" sz="2800" dirty="0">
                <a:latin typeface="+mn-ea"/>
              </a:rPr>
              <a:t>第二部分（</a:t>
            </a:r>
            <a:r>
              <a:rPr kumimoji="1" lang="zh-TW" altLang="en-US" sz="2800" dirty="0">
                <a:latin typeface="PMingLiU" panose="02020500000000000000" pitchFamily="18" charset="-120"/>
                <a:ea typeface="PMingLiU" panose="02020500000000000000" pitchFamily="18" charset="-120"/>
              </a:rPr>
              <a:t>電子收費服務情境</a:t>
            </a:r>
            <a:r>
              <a:rPr kumimoji="1" lang="zh-CN" altLang="en-US" sz="2800" dirty="0">
                <a:latin typeface="+mn-ea"/>
              </a:rPr>
              <a:t>）：</a:t>
            </a:r>
            <a:endParaRPr kumimoji="1" lang="en-US" altLang="zh-CN" sz="2800" dirty="0">
              <a:latin typeface="+mn-ea"/>
            </a:endParaRPr>
          </a:p>
          <a:p>
            <a:pPr>
              <a:buFont typeface="Wingdings" pitchFamily="2" charset="2"/>
              <a:buChar char="Ø"/>
            </a:pPr>
            <a:r>
              <a:rPr kumimoji="1" lang="zh-CN" altLang="en-US" sz="2800" dirty="0">
                <a:latin typeface="+mn-ea"/>
              </a:rPr>
              <a:t>只選取</a:t>
            </a:r>
            <a:r>
              <a:rPr kumimoji="1" lang="en-US" altLang="zh-CN" sz="2800" dirty="0">
                <a:solidFill>
                  <a:srgbClr val="FF0000"/>
                </a:solidFill>
                <a:latin typeface="+mn-ea"/>
              </a:rPr>
              <a:t>1~2</a:t>
            </a:r>
            <a:r>
              <a:rPr kumimoji="1" lang="zh-CN" altLang="en-US" sz="2800" dirty="0">
                <a:solidFill>
                  <a:srgbClr val="FF0000"/>
                </a:solidFill>
                <a:latin typeface="+mn-ea"/>
              </a:rPr>
              <a:t>個情境</a:t>
            </a:r>
            <a:r>
              <a:rPr kumimoji="1" lang="zh-CN" altLang="en-US" sz="2800" dirty="0">
                <a:latin typeface="+mn-ea"/>
              </a:rPr>
              <a:t>做分析</a:t>
            </a:r>
            <a:r>
              <a:rPr kumimoji="1" lang="en-US" altLang="zh-CN" sz="2800" dirty="0">
                <a:latin typeface="+mn-ea"/>
              </a:rPr>
              <a:t> (To be conference)</a:t>
            </a:r>
          </a:p>
        </p:txBody>
      </p:sp>
      <p:pic>
        <p:nvPicPr>
          <p:cNvPr id="4" name="圖片 3">
            <a:extLst>
              <a:ext uri="{FF2B5EF4-FFF2-40B4-BE49-F238E27FC236}">
                <a16:creationId xmlns:a16="http://schemas.microsoft.com/office/drawing/2014/main" id="{4632D3D2-0F4F-524B-8710-2CCCC6AE344F}"/>
              </a:ext>
            </a:extLst>
          </p:cNvPr>
          <p:cNvPicPr>
            <a:picLocks noChangeAspect="1"/>
          </p:cNvPicPr>
          <p:nvPr/>
        </p:nvPicPr>
        <p:blipFill>
          <a:blip r:embed="rId2"/>
          <a:stretch>
            <a:fillRect/>
          </a:stretch>
        </p:blipFill>
        <p:spPr>
          <a:xfrm>
            <a:off x="8447644" y="2015732"/>
            <a:ext cx="2607210" cy="2607210"/>
          </a:xfrm>
          <a:prstGeom prst="rect">
            <a:avLst/>
          </a:prstGeom>
        </p:spPr>
      </p:pic>
    </p:spTree>
    <p:extLst>
      <p:ext uri="{BB962C8B-B14F-4D97-AF65-F5344CB8AC3E}">
        <p14:creationId xmlns:p14="http://schemas.microsoft.com/office/powerpoint/2010/main" val="307822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4070BA-1E51-6F43-A790-3565E59F48EB}"/>
              </a:ext>
            </a:extLst>
          </p:cNvPr>
          <p:cNvSpPr>
            <a:spLocks noGrp="1"/>
          </p:cNvSpPr>
          <p:nvPr>
            <p:ph type="title"/>
          </p:nvPr>
        </p:nvSpPr>
        <p:spPr/>
        <p:txBody>
          <a:bodyPr>
            <a:normAutofit/>
          </a:bodyPr>
          <a:lstStyle/>
          <a:p>
            <a:r>
              <a:rPr kumimoji="1" lang="en-US" altLang="zh-TW" sz="4000" dirty="0">
                <a:solidFill>
                  <a:srgbClr val="0070C0"/>
                </a:solidFill>
              </a:rPr>
              <a:t>procedure</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65A94D58-07EE-C047-990C-A16FA0C90589}"/>
              </a:ext>
            </a:extLst>
          </p:cNvPr>
          <p:cNvSpPr>
            <a:spLocks noGrp="1"/>
          </p:cNvSpPr>
          <p:nvPr>
            <p:ph idx="1"/>
          </p:nvPr>
        </p:nvSpPr>
        <p:spPr/>
        <p:txBody>
          <a:bodyPr/>
          <a:lstStyle/>
          <a:p>
            <a:r>
              <a:rPr kumimoji="1" lang="en-US" altLang="zh-TW" sz="2800" dirty="0">
                <a:latin typeface="+mn-ea"/>
              </a:rPr>
              <a:t>1. </a:t>
            </a:r>
            <a:r>
              <a:rPr kumimoji="1" lang="zh-CN" altLang="en-US" sz="2800" dirty="0">
                <a:latin typeface="+mn-ea"/>
              </a:rPr>
              <a:t>篩選問卷資料</a:t>
            </a:r>
            <a:endParaRPr kumimoji="1" lang="en-US" altLang="zh-CN" sz="2800" dirty="0">
              <a:latin typeface="+mn-ea"/>
            </a:endParaRPr>
          </a:p>
          <a:p>
            <a:endParaRPr kumimoji="1" lang="en-US" altLang="zh-TW" sz="2800" dirty="0">
              <a:latin typeface="+mn-ea"/>
            </a:endParaRPr>
          </a:p>
          <a:p>
            <a:r>
              <a:rPr kumimoji="1" lang="en-US" altLang="zh-TW" sz="2800" dirty="0">
                <a:latin typeface="+mn-ea"/>
              </a:rPr>
              <a:t>2. </a:t>
            </a:r>
            <a:r>
              <a:rPr kumimoji="1" lang="zh-CN" altLang="en-US" sz="2800" dirty="0">
                <a:solidFill>
                  <a:srgbClr val="FF0000"/>
                </a:solidFill>
                <a:latin typeface="+mn-ea"/>
              </a:rPr>
              <a:t>使用</a:t>
            </a:r>
            <a:r>
              <a:rPr kumimoji="1" lang="en-US" altLang="zh-CN" sz="2800" dirty="0">
                <a:solidFill>
                  <a:srgbClr val="FF0000"/>
                </a:solidFill>
                <a:latin typeface="+mn-ea"/>
              </a:rPr>
              <a:t>R language</a:t>
            </a:r>
            <a:r>
              <a:rPr kumimoji="1" lang="zh-CN" altLang="en-US" sz="2800" dirty="0">
                <a:solidFill>
                  <a:srgbClr val="FF0000"/>
                </a:solidFill>
                <a:latin typeface="+mn-ea"/>
              </a:rPr>
              <a:t>進行分析數據，並針對數值意義進行分析</a:t>
            </a:r>
            <a:endParaRPr kumimoji="1" lang="en-US" altLang="zh-CN" sz="2800" dirty="0">
              <a:solidFill>
                <a:srgbClr val="FF0000"/>
              </a:solidFill>
              <a:latin typeface="+mn-ea"/>
            </a:endParaRPr>
          </a:p>
          <a:p>
            <a:endParaRPr kumimoji="1" lang="en-US" altLang="zh-TW" sz="2800" dirty="0">
              <a:latin typeface="+mn-ea"/>
            </a:endParaRPr>
          </a:p>
          <a:p>
            <a:r>
              <a:rPr kumimoji="1" lang="en-US" altLang="zh-TW" sz="2800" dirty="0">
                <a:latin typeface="+mn-ea"/>
              </a:rPr>
              <a:t>3. </a:t>
            </a:r>
            <a:r>
              <a:rPr kumimoji="1" lang="zh-CN" altLang="en-US" sz="2800" dirty="0">
                <a:latin typeface="+mn-ea"/>
              </a:rPr>
              <a:t>製作圖表完成報告</a:t>
            </a:r>
            <a:endParaRPr kumimoji="1" lang="en-US" altLang="zh-TW" sz="2800" dirty="0">
              <a:latin typeface="+mn-ea"/>
            </a:endParaRPr>
          </a:p>
          <a:p>
            <a:endParaRPr kumimoji="1" lang="zh-TW" altLang="en-US" dirty="0"/>
          </a:p>
        </p:txBody>
      </p:sp>
    </p:spTree>
    <p:extLst>
      <p:ext uri="{BB962C8B-B14F-4D97-AF65-F5344CB8AC3E}">
        <p14:creationId xmlns:p14="http://schemas.microsoft.com/office/powerpoint/2010/main" val="300327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rPr>
              <a:t>Analysis method</a:t>
            </a:r>
            <a:endParaRPr lang="zh-TW" altLang="en-US" sz="4000" dirty="0">
              <a:solidFill>
                <a:srgbClr val="0070C0"/>
              </a:solidFill>
            </a:endParaRPr>
          </a:p>
        </p:txBody>
      </p:sp>
      <p:sp>
        <p:nvSpPr>
          <p:cNvPr id="3" name="內容版面配置區 2"/>
          <p:cNvSpPr>
            <a:spLocks noGrp="1"/>
          </p:cNvSpPr>
          <p:nvPr>
            <p:ph idx="1"/>
          </p:nvPr>
        </p:nvSpPr>
        <p:spPr>
          <a:xfrm>
            <a:off x="1451579" y="2015732"/>
            <a:ext cx="6395441" cy="3450613"/>
          </a:xfrm>
        </p:spPr>
        <p:txBody>
          <a:bodyPr>
            <a:normAutofit fontScale="92500" lnSpcReduction="20000"/>
          </a:bodyPr>
          <a:lstStyle/>
          <a:p>
            <a:r>
              <a:rPr lang="zh-CN" altLang="en-US" sz="2800" dirty="0">
                <a:latin typeface="PMingLiU" panose="02020500000000000000" pitchFamily="18" charset="-120"/>
                <a:ea typeface="PMingLiU" panose="02020500000000000000" pitchFamily="18" charset="-120"/>
              </a:rPr>
              <a:t>使用常態分佈</a:t>
            </a:r>
            <a:endParaRPr lang="en-US" altLang="zh-CN" sz="2800" dirty="0">
              <a:latin typeface="PMingLiU" panose="02020500000000000000" pitchFamily="18" charset="-120"/>
              <a:ea typeface="PMingLiU" panose="02020500000000000000" pitchFamily="18" charset="-120"/>
            </a:endParaRPr>
          </a:p>
          <a:p>
            <a:endParaRPr lang="en-US" altLang="zh-TW" sz="2800" dirty="0">
              <a:solidFill>
                <a:srgbClr val="FF0000"/>
              </a:solidFill>
              <a:latin typeface="PMingLiU" panose="02020500000000000000" pitchFamily="18" charset="-120"/>
              <a:ea typeface="PMingLiU" panose="02020500000000000000" pitchFamily="18" charset="-120"/>
            </a:endParaRPr>
          </a:p>
          <a:p>
            <a:r>
              <a:rPr lang="zh-CN" altLang="en-US" sz="2800" dirty="0">
                <a:latin typeface="PMingLiU" panose="02020500000000000000" pitchFamily="18" charset="-120"/>
                <a:ea typeface="PMingLiU" panose="02020500000000000000" pitchFamily="18" charset="-120"/>
              </a:rPr>
              <a:t>設立虛無假設和對立假設</a:t>
            </a:r>
            <a:endParaRPr lang="en-US" altLang="zh-CN" sz="2800" dirty="0">
              <a:latin typeface="PMingLiU" panose="02020500000000000000" pitchFamily="18" charset="-120"/>
              <a:ea typeface="PMingLiU" panose="02020500000000000000" pitchFamily="18" charset="-120"/>
            </a:endParaRPr>
          </a:p>
          <a:p>
            <a:endParaRPr lang="en-US" altLang="zh-CN" sz="2800" dirty="0">
              <a:latin typeface="PMingLiU" panose="02020500000000000000" pitchFamily="18" charset="-120"/>
              <a:ea typeface="PMingLiU" panose="02020500000000000000" pitchFamily="18" charset="-120"/>
            </a:endParaRPr>
          </a:p>
          <a:p>
            <a:r>
              <a:rPr lang="zh-CN" altLang="en-US" sz="2800" dirty="0">
                <a:latin typeface="PMingLiU" panose="02020500000000000000" pitchFamily="18" charset="-120"/>
                <a:ea typeface="PMingLiU" panose="02020500000000000000" pitchFamily="18" charset="-120"/>
              </a:rPr>
              <a:t>使用</a:t>
            </a:r>
            <a:r>
              <a:rPr lang="en-US" altLang="zh-TW" sz="2800" dirty="0">
                <a:latin typeface="PMingLiU" panose="02020500000000000000" pitchFamily="18" charset="-120"/>
                <a:ea typeface="PMingLiU" panose="02020500000000000000" pitchFamily="18" charset="-120"/>
              </a:rPr>
              <a:t>Logistic regression</a:t>
            </a:r>
            <a:r>
              <a:rPr lang="zh-CN" altLang="en-US" sz="2800" dirty="0">
                <a:latin typeface="PMingLiU" panose="02020500000000000000" pitchFamily="18" charset="-120"/>
                <a:ea typeface="PMingLiU" panose="02020500000000000000" pitchFamily="18" charset="-120"/>
              </a:rPr>
              <a:t>和</a:t>
            </a:r>
            <a:r>
              <a:rPr lang="en-US" altLang="zh-TW" sz="2800" dirty="0">
                <a:latin typeface="PMingLiU" panose="02020500000000000000" pitchFamily="18" charset="-120"/>
                <a:ea typeface="PMingLiU" panose="02020500000000000000" pitchFamily="18" charset="-120"/>
              </a:rPr>
              <a:t>multiple variables analysis</a:t>
            </a:r>
            <a:r>
              <a:rPr lang="zh-CN" altLang="en-US" sz="2800" dirty="0">
                <a:latin typeface="PMingLiU" panose="02020500000000000000" pitchFamily="18" charset="-120"/>
                <a:ea typeface="PMingLiU" panose="02020500000000000000" pitchFamily="18" charset="-120"/>
              </a:rPr>
              <a:t>取得</a:t>
            </a:r>
            <a:r>
              <a:rPr lang="en-US" altLang="zh-CN" sz="2800" dirty="0">
                <a:solidFill>
                  <a:srgbClr val="FF0000"/>
                </a:solidFill>
                <a:latin typeface="PMingLiU" panose="02020500000000000000" pitchFamily="18" charset="-120"/>
                <a:ea typeface="PMingLiU" panose="02020500000000000000" pitchFamily="18" charset="-120"/>
              </a:rPr>
              <a:t>P-value</a:t>
            </a:r>
            <a:r>
              <a:rPr lang="zh-CN" altLang="en-US" sz="2800" dirty="0">
                <a:latin typeface="PMingLiU" panose="02020500000000000000" pitchFamily="18" charset="-120"/>
                <a:ea typeface="PMingLiU" panose="02020500000000000000" pitchFamily="18" charset="-120"/>
              </a:rPr>
              <a:t>、</a:t>
            </a:r>
            <a:r>
              <a:rPr lang="zh-CN" altLang="en-US" sz="2800" dirty="0">
                <a:solidFill>
                  <a:srgbClr val="FF0000"/>
                </a:solidFill>
                <a:latin typeface="PMingLiU" panose="02020500000000000000" pitchFamily="18" charset="-120"/>
                <a:ea typeface="PMingLiU" panose="02020500000000000000" pitchFamily="18" charset="-120"/>
              </a:rPr>
              <a:t>迴歸係數</a:t>
            </a:r>
            <a:r>
              <a:rPr lang="zh-CN" altLang="en-US" sz="2800" dirty="0">
                <a:latin typeface="PMingLiU" panose="02020500000000000000" pitchFamily="18" charset="-120"/>
                <a:ea typeface="PMingLiU" panose="02020500000000000000" pitchFamily="18" charset="-120"/>
              </a:rPr>
              <a:t>，並計算</a:t>
            </a:r>
            <a:r>
              <a:rPr lang="en-US" altLang="zh-CN" sz="2800" dirty="0">
                <a:solidFill>
                  <a:srgbClr val="FF0000"/>
                </a:solidFill>
                <a:latin typeface="PMingLiU" panose="02020500000000000000" pitchFamily="18" charset="-120"/>
                <a:ea typeface="PMingLiU" panose="02020500000000000000" pitchFamily="18" charset="-120"/>
              </a:rPr>
              <a:t>95%</a:t>
            </a:r>
            <a:r>
              <a:rPr lang="zh-CN" altLang="en-US" sz="2800" dirty="0">
                <a:solidFill>
                  <a:srgbClr val="FF0000"/>
                </a:solidFill>
                <a:latin typeface="PMingLiU" panose="02020500000000000000" pitchFamily="18" charset="-120"/>
                <a:ea typeface="PMingLiU" panose="02020500000000000000" pitchFamily="18" charset="-120"/>
              </a:rPr>
              <a:t>信賴區間</a:t>
            </a:r>
            <a:endParaRPr lang="en-US" altLang="zh-TW" sz="2800" dirty="0">
              <a:solidFill>
                <a:srgbClr val="FF0000"/>
              </a:solidFill>
              <a:latin typeface="PMingLiU" panose="02020500000000000000" pitchFamily="18" charset="-120"/>
              <a:ea typeface="PMingLiU" panose="02020500000000000000" pitchFamily="18" charset="-120"/>
            </a:endParaRPr>
          </a:p>
        </p:txBody>
      </p:sp>
      <p:pic>
        <p:nvPicPr>
          <p:cNvPr id="5" name="圖片 4">
            <a:extLst>
              <a:ext uri="{FF2B5EF4-FFF2-40B4-BE49-F238E27FC236}">
                <a16:creationId xmlns:a16="http://schemas.microsoft.com/office/drawing/2014/main" id="{B14C7B14-22B7-AA47-9179-328F6ADB1E57}"/>
              </a:ext>
            </a:extLst>
          </p:cNvPr>
          <p:cNvPicPr>
            <a:picLocks noChangeAspect="1"/>
          </p:cNvPicPr>
          <p:nvPr/>
        </p:nvPicPr>
        <p:blipFill>
          <a:blip r:embed="rId2"/>
          <a:stretch>
            <a:fillRect/>
          </a:stretch>
        </p:blipFill>
        <p:spPr>
          <a:xfrm>
            <a:off x="7847020" y="2221745"/>
            <a:ext cx="3731842" cy="2774002"/>
          </a:xfrm>
          <a:prstGeom prst="rect">
            <a:avLst/>
          </a:prstGeom>
        </p:spPr>
      </p:pic>
    </p:spTree>
    <p:extLst>
      <p:ext uri="{BB962C8B-B14F-4D97-AF65-F5344CB8AC3E}">
        <p14:creationId xmlns:p14="http://schemas.microsoft.com/office/powerpoint/2010/main" val="370510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rPr>
              <a:t>Expect result</a:t>
            </a:r>
            <a:endParaRPr lang="zh-TW" altLang="en-US" sz="4000" dirty="0">
              <a:solidFill>
                <a:srgbClr val="0070C0"/>
              </a:solidFill>
            </a:endParaRPr>
          </a:p>
        </p:txBody>
      </p:sp>
      <p:sp>
        <p:nvSpPr>
          <p:cNvPr id="3" name="內容版面配置區 2"/>
          <p:cNvSpPr>
            <a:spLocks noGrp="1"/>
          </p:cNvSpPr>
          <p:nvPr>
            <p:ph idx="1"/>
          </p:nvPr>
        </p:nvSpPr>
        <p:spPr/>
        <p:txBody>
          <a:bodyPr>
            <a:normAutofit/>
          </a:bodyPr>
          <a:lstStyle/>
          <a:p>
            <a:r>
              <a:rPr lang="en-US" altLang="zh-TW" sz="2800" dirty="0"/>
              <a:t>1. </a:t>
            </a:r>
            <a:r>
              <a:rPr lang="zh-CN" altLang="en-US" sz="2800" dirty="0"/>
              <a:t>了解青壯年和中年高知識份子對於此議題之看法，並</a:t>
            </a:r>
            <a:r>
              <a:rPr lang="zh-CN" altLang="en-US" sz="2800" dirty="0">
                <a:solidFill>
                  <a:srgbClr val="FF0000"/>
                </a:solidFill>
              </a:rPr>
              <a:t>製作敘述統計圖表</a:t>
            </a:r>
            <a:endParaRPr lang="en-US" altLang="zh-CN" sz="2800" dirty="0"/>
          </a:p>
          <a:p>
            <a:endParaRPr lang="en-US" altLang="zh-TW" sz="2800" dirty="0"/>
          </a:p>
          <a:p>
            <a:r>
              <a:rPr lang="en-US" altLang="zh-TW" sz="2800" dirty="0"/>
              <a:t>2. </a:t>
            </a:r>
            <a:r>
              <a:rPr lang="zh-CN" altLang="en-US" sz="2800" dirty="0"/>
              <a:t>透過</a:t>
            </a:r>
            <a:r>
              <a:rPr lang="en-US" altLang="zh-CN" sz="2800" dirty="0"/>
              <a:t>R language</a:t>
            </a:r>
            <a:r>
              <a:rPr lang="zh-TW" altLang="en-US" sz="2800" dirty="0"/>
              <a:t>所得之資料進行數據分析，</a:t>
            </a:r>
            <a:r>
              <a:rPr lang="zh-TW" altLang="en-US" sz="2800" dirty="0">
                <a:solidFill>
                  <a:srgbClr val="FF0000"/>
                </a:solidFill>
              </a:rPr>
              <a:t>解釋數據處理後圖表象徵之意義</a:t>
            </a:r>
            <a:endParaRPr lang="en-US" altLang="zh-TW" sz="2800" dirty="0">
              <a:solidFill>
                <a:srgbClr val="FF0000"/>
              </a:solidFill>
            </a:endParaRPr>
          </a:p>
        </p:txBody>
      </p:sp>
    </p:spTree>
    <p:extLst>
      <p:ext uri="{BB962C8B-B14F-4D97-AF65-F5344CB8AC3E}">
        <p14:creationId xmlns:p14="http://schemas.microsoft.com/office/powerpoint/2010/main" val="123658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7344" y="444082"/>
            <a:ext cx="9908675" cy="1015663"/>
          </a:xfrm>
          <a:prstGeom prst="rect">
            <a:avLst/>
          </a:prstGeom>
          <a:noFill/>
        </p:spPr>
        <p:txBody>
          <a:bodyPr wrap="none" lIns="91440" tIns="45720" rIns="91440" bIns="45720">
            <a:spAutoFit/>
          </a:bodyPr>
          <a:lstStyle/>
          <a:p>
            <a:pPr algn="ctr"/>
            <a:r>
              <a:rPr lang="en-US" altLang="zh-TW" sz="6000" dirty="0">
                <a:ln w="0"/>
                <a:solidFill>
                  <a:schemeClr val="accent1"/>
                </a:solidFill>
                <a:effectLst>
                  <a:outerShdw blurRad="38100" dist="25400" dir="5400000" algn="ctr" rotWithShape="0">
                    <a:srgbClr val="6E747A">
                      <a:alpha val="43000"/>
                    </a:srgbClr>
                  </a:outerShdw>
                </a:effectLst>
              </a:rPr>
              <a:t>Thank you for your attention !!</a:t>
            </a:r>
            <a:endParaRPr lang="zh-TW" altLang="en-US" sz="6000" b="0" cap="none" spc="0" dirty="0">
              <a:ln w="0"/>
              <a:solidFill>
                <a:schemeClr val="accent1"/>
              </a:solidFill>
              <a:effectLst>
                <a:outerShdw blurRad="38100" dist="25400" dir="5400000" algn="ctr" rotWithShape="0">
                  <a:srgbClr val="6E747A">
                    <a:alpha val="43000"/>
                  </a:srgbClr>
                </a:outerShdw>
              </a:effectLst>
            </a:endParaRPr>
          </a:p>
        </p:txBody>
      </p:sp>
      <p:pic>
        <p:nvPicPr>
          <p:cNvPr id="3" name="圖片 2">
            <a:extLst>
              <a:ext uri="{FF2B5EF4-FFF2-40B4-BE49-F238E27FC236}">
                <a16:creationId xmlns:a16="http://schemas.microsoft.com/office/drawing/2014/main" id="{D1C3F91E-FB94-4C41-8DE5-C0EF6AF61E06}"/>
              </a:ext>
            </a:extLst>
          </p:cNvPr>
          <p:cNvPicPr>
            <a:picLocks noChangeAspect="1"/>
          </p:cNvPicPr>
          <p:nvPr/>
        </p:nvPicPr>
        <p:blipFill>
          <a:blip r:embed="rId2"/>
          <a:stretch>
            <a:fillRect/>
          </a:stretch>
        </p:blipFill>
        <p:spPr>
          <a:xfrm>
            <a:off x="3578061" y="2341291"/>
            <a:ext cx="5187239" cy="3133957"/>
          </a:xfrm>
          <a:prstGeom prst="rect">
            <a:avLst/>
          </a:prstGeom>
        </p:spPr>
      </p:pic>
    </p:spTree>
    <p:extLst>
      <p:ext uri="{BB962C8B-B14F-4D97-AF65-F5344CB8AC3E}">
        <p14:creationId xmlns:p14="http://schemas.microsoft.com/office/powerpoint/2010/main" val="312144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rPr>
              <a:t>background</a:t>
            </a:r>
            <a:endParaRPr lang="zh-TW" altLang="en-US" sz="4000" dirty="0">
              <a:solidFill>
                <a:srgbClr val="0070C0"/>
              </a:solidFill>
            </a:endParaRPr>
          </a:p>
        </p:txBody>
      </p:sp>
      <p:sp>
        <p:nvSpPr>
          <p:cNvPr id="3" name="內容版面配置區 2"/>
          <p:cNvSpPr>
            <a:spLocks noGrp="1"/>
          </p:cNvSpPr>
          <p:nvPr>
            <p:ph idx="1"/>
          </p:nvPr>
        </p:nvSpPr>
        <p:spPr>
          <a:xfrm>
            <a:off x="1451580" y="2015732"/>
            <a:ext cx="5339514" cy="3450613"/>
          </a:xfrm>
        </p:spPr>
        <p:txBody>
          <a:bodyPr>
            <a:normAutofit/>
          </a:bodyPr>
          <a:lstStyle/>
          <a:p>
            <a:r>
              <a:rPr lang="zh-TW" altLang="en-US" sz="2800" dirty="0"/>
              <a:t>過去，政府使用回數票收取高速公路使用規費，</a:t>
            </a:r>
            <a:r>
              <a:rPr lang="zh-CN" altLang="en-US" sz="2800" dirty="0"/>
              <a:t>隨著</a:t>
            </a:r>
            <a:r>
              <a:rPr lang="zh-TW" altLang="en-US" sz="2800" dirty="0"/>
              <a:t>時代變遷逐漸</a:t>
            </a:r>
            <a:r>
              <a:rPr lang="zh-TW" altLang="en-US" sz="2800" dirty="0">
                <a:solidFill>
                  <a:srgbClr val="FF0000"/>
                </a:solidFill>
              </a:rPr>
              <a:t>全面使用電子收費</a:t>
            </a:r>
            <a:endParaRPr lang="en-US" altLang="zh-TW" sz="2800" dirty="0">
              <a:solidFill>
                <a:srgbClr val="FF0000"/>
              </a:solidFill>
            </a:endParaRPr>
          </a:p>
          <a:p>
            <a:endParaRPr lang="en-US" altLang="zh-TW" sz="2800" dirty="0"/>
          </a:p>
          <a:p>
            <a:r>
              <a:rPr lang="zh-CN" altLang="en-US" sz="2800" dirty="0"/>
              <a:t>雖然有效增加行車流暢度，但也伴隨其他問題</a:t>
            </a:r>
            <a:endParaRPr lang="en-US" altLang="zh-TW" sz="2800" dirty="0"/>
          </a:p>
          <a:p>
            <a:endParaRPr lang="zh-TW" altLang="en-US" dirty="0"/>
          </a:p>
        </p:txBody>
      </p:sp>
      <p:pic>
        <p:nvPicPr>
          <p:cNvPr id="9" name="圖片 8">
            <a:extLst>
              <a:ext uri="{FF2B5EF4-FFF2-40B4-BE49-F238E27FC236}">
                <a16:creationId xmlns:a16="http://schemas.microsoft.com/office/drawing/2014/main" id="{7E9385A4-9B63-C244-AD2E-D2D5C9555946}"/>
              </a:ext>
            </a:extLst>
          </p:cNvPr>
          <p:cNvPicPr>
            <a:picLocks noChangeAspect="1"/>
          </p:cNvPicPr>
          <p:nvPr/>
        </p:nvPicPr>
        <p:blipFill>
          <a:blip r:embed="rId2"/>
          <a:stretch>
            <a:fillRect/>
          </a:stretch>
        </p:blipFill>
        <p:spPr>
          <a:xfrm>
            <a:off x="6791094" y="2344348"/>
            <a:ext cx="4966009" cy="2793380"/>
          </a:xfrm>
          <a:prstGeom prst="rect">
            <a:avLst/>
          </a:prstGeom>
        </p:spPr>
      </p:pic>
    </p:spTree>
    <p:extLst>
      <p:ext uri="{BB962C8B-B14F-4D97-AF65-F5344CB8AC3E}">
        <p14:creationId xmlns:p14="http://schemas.microsoft.com/office/powerpoint/2010/main" val="390579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57F9E6-199C-FF4F-A6E8-D5D03E8405E2}"/>
              </a:ext>
            </a:extLst>
          </p:cNvPr>
          <p:cNvSpPr>
            <a:spLocks noGrp="1"/>
          </p:cNvSpPr>
          <p:nvPr>
            <p:ph type="title"/>
          </p:nvPr>
        </p:nvSpPr>
        <p:spPr/>
        <p:txBody>
          <a:bodyPr>
            <a:normAutofit/>
          </a:bodyPr>
          <a:lstStyle/>
          <a:p>
            <a:r>
              <a:rPr kumimoji="1" lang="en-US" altLang="zh-TW" sz="4000" dirty="0">
                <a:solidFill>
                  <a:srgbClr val="0070C0"/>
                </a:solidFill>
              </a:rPr>
              <a:t>news</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01CA653C-4EB9-C349-AF49-AC3B20F50569}"/>
              </a:ext>
            </a:extLst>
          </p:cNvPr>
          <p:cNvSpPr>
            <a:spLocks noGrp="1"/>
          </p:cNvSpPr>
          <p:nvPr>
            <p:ph idx="1"/>
          </p:nvPr>
        </p:nvSpPr>
        <p:spPr/>
        <p:txBody>
          <a:bodyPr/>
          <a:lstStyle/>
          <a:p>
            <a:r>
              <a:rPr lang="en" altLang="zh-TW" dirty="0"/>
              <a:t>【2013.05.31】ETC</a:t>
            </a:r>
            <a:r>
              <a:rPr lang="zh-TW" altLang="en-US" dirty="0"/>
              <a:t>電子收費 成本比人工高挨批</a:t>
            </a:r>
            <a:r>
              <a:rPr lang="en-US" altLang="zh-TW" dirty="0"/>
              <a:t> (UDN-TV)</a:t>
            </a:r>
            <a:endParaRPr lang="en" altLang="zh-TW" dirty="0">
              <a:hlinkClick r:id="rId2"/>
            </a:endParaRPr>
          </a:p>
          <a:p>
            <a:pPr>
              <a:buFont typeface="Wingdings" pitchFamily="2" charset="2"/>
              <a:buChar char="Ø"/>
            </a:pPr>
            <a:r>
              <a:rPr lang="en" altLang="zh-TW" dirty="0">
                <a:hlinkClick r:id="rId2"/>
              </a:rPr>
              <a:t>https://www.youtube.com/watch?v=oL4Ei8rShwo</a:t>
            </a:r>
            <a:endParaRPr lang="en" altLang="zh-TW" dirty="0"/>
          </a:p>
          <a:p>
            <a:endParaRPr lang="en" altLang="zh-TW" dirty="0"/>
          </a:p>
          <a:p>
            <a:r>
              <a:rPr lang="en" altLang="zh-TW" dirty="0"/>
              <a:t>【2013.01.16】</a:t>
            </a:r>
            <a:r>
              <a:rPr lang="zh-TW" altLang="en-US" dirty="0"/>
              <a:t>全面</a:t>
            </a:r>
            <a:r>
              <a:rPr lang="en" altLang="zh-TW" dirty="0" err="1"/>
              <a:t>eTag</a:t>
            </a:r>
            <a:r>
              <a:rPr lang="zh-TW" altLang="en-US" dirty="0"/>
              <a:t>世界第一　倉卒上路創舉蒙塵</a:t>
            </a:r>
            <a:r>
              <a:rPr lang="en-US" altLang="zh-TW" dirty="0"/>
              <a:t> (TVBS)</a:t>
            </a:r>
            <a:endParaRPr lang="en" altLang="zh-TW" dirty="0"/>
          </a:p>
          <a:p>
            <a:r>
              <a:rPr lang="en" altLang="zh-TW" dirty="0">
                <a:hlinkClick r:id="rId3"/>
              </a:rPr>
              <a:t>https://youtu.be/CuyUsAbRq1w?t=81</a:t>
            </a:r>
            <a:endParaRPr lang="en" altLang="zh-TW" dirty="0"/>
          </a:p>
          <a:p>
            <a:endParaRPr kumimoji="1" lang="zh-TW" altLang="en-US" dirty="0"/>
          </a:p>
        </p:txBody>
      </p:sp>
    </p:spTree>
    <p:extLst>
      <p:ext uri="{BB962C8B-B14F-4D97-AF65-F5344CB8AC3E}">
        <p14:creationId xmlns:p14="http://schemas.microsoft.com/office/powerpoint/2010/main" val="346130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EDC470-7B04-4F49-B28E-477CB113BF7D}"/>
              </a:ext>
            </a:extLst>
          </p:cNvPr>
          <p:cNvSpPr>
            <a:spLocks noGrp="1"/>
          </p:cNvSpPr>
          <p:nvPr>
            <p:ph type="title"/>
          </p:nvPr>
        </p:nvSpPr>
        <p:spPr/>
        <p:txBody>
          <a:bodyPr>
            <a:normAutofit/>
          </a:bodyPr>
          <a:lstStyle/>
          <a:p>
            <a:r>
              <a:rPr kumimoji="1" lang="en-US" altLang="zh-TW" sz="4000" dirty="0">
                <a:solidFill>
                  <a:srgbClr val="0070C0"/>
                </a:solidFill>
              </a:rPr>
              <a:t>Problem awareness</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96C7AE4B-5CA1-E844-AEF0-490AA61AF8C2}"/>
              </a:ext>
            </a:extLst>
          </p:cNvPr>
          <p:cNvSpPr>
            <a:spLocks noGrp="1"/>
          </p:cNvSpPr>
          <p:nvPr>
            <p:ph idx="1"/>
          </p:nvPr>
        </p:nvSpPr>
        <p:spPr>
          <a:xfrm>
            <a:off x="1451579" y="2015732"/>
            <a:ext cx="7547455" cy="3450613"/>
          </a:xfrm>
        </p:spPr>
        <p:txBody>
          <a:bodyPr>
            <a:normAutofit fontScale="92500"/>
          </a:bodyPr>
          <a:lstStyle/>
          <a:p>
            <a:r>
              <a:rPr kumimoji="1" lang="en-US" altLang="zh-TW" sz="2800" dirty="0"/>
              <a:t>1. </a:t>
            </a:r>
            <a:r>
              <a:rPr kumimoji="1" lang="zh-TW" altLang="en-US" sz="2800" dirty="0"/>
              <a:t>新的政策所引發的問題，政府有哪些因應措施？</a:t>
            </a:r>
            <a:endParaRPr kumimoji="1" lang="en-US" altLang="zh-TW" sz="2800" dirty="0"/>
          </a:p>
          <a:p>
            <a:endParaRPr kumimoji="1" lang="en-US" altLang="zh-TW" sz="2800" dirty="0"/>
          </a:p>
          <a:p>
            <a:r>
              <a:rPr kumimoji="1" lang="en-US" altLang="zh-TW" sz="2800" dirty="0"/>
              <a:t>2. </a:t>
            </a:r>
            <a:r>
              <a:rPr kumimoji="1" lang="zh-CN" altLang="en-US" sz="2800" dirty="0">
                <a:latin typeface="PMingLiU" panose="02020500000000000000" pitchFamily="18" charset="-120"/>
                <a:ea typeface="PMingLiU" panose="02020500000000000000" pitchFamily="18" charset="-120"/>
              </a:rPr>
              <a:t>中央相關處所是否有提出其他更好的方法？</a:t>
            </a:r>
            <a:endParaRPr kumimoji="1" lang="en-US" altLang="zh-CN" sz="2800" dirty="0">
              <a:latin typeface="PMingLiU" panose="02020500000000000000" pitchFamily="18" charset="-120"/>
              <a:ea typeface="PMingLiU" panose="02020500000000000000" pitchFamily="18" charset="-120"/>
            </a:endParaRPr>
          </a:p>
          <a:p>
            <a:endParaRPr kumimoji="1" lang="en-US" altLang="zh-CN" sz="2800" dirty="0"/>
          </a:p>
          <a:p>
            <a:r>
              <a:rPr kumimoji="1" lang="en-US" altLang="zh-TW" sz="2800" dirty="0">
                <a:solidFill>
                  <a:srgbClr val="FF0000"/>
                </a:solidFill>
              </a:rPr>
              <a:t>3. </a:t>
            </a:r>
            <a:r>
              <a:rPr kumimoji="1" lang="zh-TW" altLang="en-US" sz="2800" dirty="0">
                <a:solidFill>
                  <a:srgbClr val="FF0000"/>
                </a:solidFill>
              </a:rPr>
              <a:t>若是持續施行現有政策，對於這段過渡期政府的補償措施是否妥當？</a:t>
            </a:r>
            <a:endParaRPr kumimoji="1" lang="en-US" altLang="zh-TW" sz="2800" dirty="0">
              <a:solidFill>
                <a:srgbClr val="FF0000"/>
              </a:solidFill>
            </a:endParaRPr>
          </a:p>
        </p:txBody>
      </p:sp>
      <p:pic>
        <p:nvPicPr>
          <p:cNvPr id="5" name="圖片 4">
            <a:extLst>
              <a:ext uri="{FF2B5EF4-FFF2-40B4-BE49-F238E27FC236}">
                <a16:creationId xmlns:a16="http://schemas.microsoft.com/office/drawing/2014/main" id="{3139B06C-80A4-BD4C-9FCB-09604DE44320}"/>
              </a:ext>
            </a:extLst>
          </p:cNvPr>
          <p:cNvPicPr>
            <a:picLocks noChangeAspect="1"/>
          </p:cNvPicPr>
          <p:nvPr/>
        </p:nvPicPr>
        <p:blipFill>
          <a:blip r:embed="rId2"/>
          <a:stretch>
            <a:fillRect/>
          </a:stretch>
        </p:blipFill>
        <p:spPr>
          <a:xfrm>
            <a:off x="9111010" y="2120980"/>
            <a:ext cx="2509024" cy="3345365"/>
          </a:xfrm>
          <a:prstGeom prst="rect">
            <a:avLst/>
          </a:prstGeom>
        </p:spPr>
      </p:pic>
    </p:spTree>
    <p:extLst>
      <p:ext uri="{BB962C8B-B14F-4D97-AF65-F5344CB8AC3E}">
        <p14:creationId xmlns:p14="http://schemas.microsoft.com/office/powerpoint/2010/main" val="188337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4B96FA-7898-624A-A42F-BE3B578BA622}"/>
              </a:ext>
            </a:extLst>
          </p:cNvPr>
          <p:cNvSpPr>
            <a:spLocks noGrp="1"/>
          </p:cNvSpPr>
          <p:nvPr>
            <p:ph type="title"/>
          </p:nvPr>
        </p:nvSpPr>
        <p:spPr/>
        <p:txBody>
          <a:bodyPr>
            <a:normAutofit/>
          </a:bodyPr>
          <a:lstStyle/>
          <a:p>
            <a:r>
              <a:rPr kumimoji="1" lang="en-US" altLang="zh-TW" sz="4000" dirty="0">
                <a:solidFill>
                  <a:srgbClr val="0070C0"/>
                </a:solidFill>
              </a:rPr>
              <a:t>reference</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FB8952A2-8AD3-9E4B-87CA-28313296570C}"/>
              </a:ext>
            </a:extLst>
          </p:cNvPr>
          <p:cNvSpPr>
            <a:spLocks noGrp="1"/>
          </p:cNvSpPr>
          <p:nvPr>
            <p:ph idx="1"/>
          </p:nvPr>
        </p:nvSpPr>
        <p:spPr/>
        <p:txBody>
          <a:bodyPr>
            <a:normAutofit/>
          </a:bodyPr>
          <a:lstStyle/>
          <a:p>
            <a:r>
              <a:rPr kumimoji="1" lang="zh-TW" altLang="en-US" sz="2800" dirty="0"/>
              <a:t>郭奕妏</a:t>
            </a:r>
            <a:r>
              <a:rPr kumimoji="1" lang="en-US" altLang="zh-TW" sz="2800" dirty="0"/>
              <a:t>(2014)</a:t>
            </a:r>
            <a:r>
              <a:rPr kumimoji="1" lang="zh-TW" altLang="en-US" sz="2800" dirty="0"/>
              <a:t>。探討高速公路電子收費系統服務缺失後服務補救對駕駛人使用意願之影響</a:t>
            </a:r>
            <a:r>
              <a:rPr kumimoji="1" lang="en-US" altLang="zh-TW" sz="2800" dirty="0"/>
              <a:t>(E10003)【</a:t>
            </a:r>
            <a:r>
              <a:rPr kumimoji="1" lang="zh-TW" altLang="en-US" sz="2800" dirty="0"/>
              <a:t>原始數據</a:t>
            </a:r>
            <a:r>
              <a:rPr kumimoji="1" lang="en-US" altLang="zh-TW" sz="2800" dirty="0"/>
              <a:t>】</a:t>
            </a:r>
            <a:r>
              <a:rPr kumimoji="1" lang="zh-TW" altLang="en-US" sz="2800" dirty="0"/>
              <a:t>取自中央研究院人文社會科學研究中心調查研究專題中心學術調查研究資料庫。</a:t>
            </a:r>
            <a:r>
              <a:rPr kumimoji="1" lang="en-US" altLang="zh-TW" sz="2800" dirty="0"/>
              <a:t>doi:10.6141/TW-SRDA-E10003</a:t>
            </a:r>
          </a:p>
          <a:p>
            <a:r>
              <a:rPr lang="en" altLang="zh-TW" sz="2800" dirty="0">
                <a:hlinkClick r:id="rId2"/>
              </a:rPr>
              <a:t>https://srda.sinica.edu.tw/datasearch_detail.php?id=1195</a:t>
            </a:r>
            <a:endParaRPr kumimoji="1" lang="zh-TW" altLang="en-US" sz="2800" dirty="0"/>
          </a:p>
        </p:txBody>
      </p:sp>
    </p:spTree>
    <p:extLst>
      <p:ext uri="{BB962C8B-B14F-4D97-AF65-F5344CB8AC3E}">
        <p14:creationId xmlns:p14="http://schemas.microsoft.com/office/powerpoint/2010/main" val="321535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ABB27A-2703-5D47-8743-16170A9079BE}"/>
              </a:ext>
            </a:extLst>
          </p:cNvPr>
          <p:cNvSpPr>
            <a:spLocks noGrp="1"/>
          </p:cNvSpPr>
          <p:nvPr>
            <p:ph type="title"/>
          </p:nvPr>
        </p:nvSpPr>
        <p:spPr/>
        <p:txBody>
          <a:bodyPr>
            <a:normAutofit/>
          </a:bodyPr>
          <a:lstStyle/>
          <a:p>
            <a:r>
              <a:rPr kumimoji="1" lang="en-US" altLang="zh-TW" sz="4000" dirty="0">
                <a:solidFill>
                  <a:srgbClr val="0070C0"/>
                </a:solidFill>
              </a:rPr>
              <a:t>Topic</a:t>
            </a:r>
            <a:r>
              <a:rPr kumimoji="1" lang="zh-TW" altLang="en-US" sz="4000" dirty="0">
                <a:solidFill>
                  <a:srgbClr val="0070C0"/>
                </a:solidFill>
              </a:rPr>
              <a:t> </a:t>
            </a:r>
            <a:r>
              <a:rPr kumimoji="1" lang="en-US" altLang="zh-TW" sz="4000" dirty="0">
                <a:solidFill>
                  <a:srgbClr val="0070C0"/>
                </a:solidFill>
              </a:rPr>
              <a:t>of project</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4A2CFAB2-1D0A-5D4D-BDC7-12ED88F4A8B9}"/>
              </a:ext>
            </a:extLst>
          </p:cNvPr>
          <p:cNvSpPr>
            <a:spLocks noGrp="1"/>
          </p:cNvSpPr>
          <p:nvPr>
            <p:ph idx="1"/>
          </p:nvPr>
        </p:nvSpPr>
        <p:spPr/>
        <p:txBody>
          <a:bodyPr>
            <a:normAutofit/>
          </a:bodyPr>
          <a:lstStyle/>
          <a:p>
            <a:r>
              <a:rPr kumimoji="1" lang="en-US" altLang="zh-CN" sz="2800" dirty="0">
                <a:latin typeface="PMingLiU" panose="02020500000000000000" pitchFamily="18" charset="-120"/>
                <a:ea typeface="PMingLiU" panose="02020500000000000000" pitchFamily="18" charset="-120"/>
              </a:rPr>
              <a:t>《</a:t>
            </a:r>
            <a:r>
              <a:rPr kumimoji="1" lang="zh-CN" altLang="en-US" sz="2800" dirty="0">
                <a:latin typeface="PMingLiU" panose="02020500000000000000" pitchFamily="18" charset="-120"/>
                <a:ea typeface="PMingLiU" panose="02020500000000000000" pitchFamily="18" charset="-120"/>
              </a:rPr>
              <a:t>探討</a:t>
            </a:r>
            <a:r>
              <a:rPr kumimoji="1" lang="zh-CN" altLang="en-US" sz="2800" dirty="0">
                <a:solidFill>
                  <a:srgbClr val="FF0000"/>
                </a:solidFill>
                <a:latin typeface="PMingLiU" panose="02020500000000000000" pitchFamily="18" charset="-120"/>
                <a:ea typeface="PMingLiU" panose="02020500000000000000" pitchFamily="18" charset="-120"/>
              </a:rPr>
              <a:t>青壯年、中年高知識份子</a:t>
            </a:r>
            <a:r>
              <a:rPr kumimoji="1" lang="zh-CN" altLang="en-US" sz="2800" dirty="0">
                <a:latin typeface="PMingLiU" panose="02020500000000000000" pitchFamily="18" charset="-120"/>
                <a:ea typeface="PMingLiU" panose="02020500000000000000" pitchFamily="18" charset="-120"/>
              </a:rPr>
              <a:t>對於</a:t>
            </a:r>
            <a:r>
              <a:rPr kumimoji="1" lang="en-US" altLang="zh-CN" sz="2800" dirty="0">
                <a:latin typeface="PMingLiU" panose="02020500000000000000" pitchFamily="18" charset="-120"/>
                <a:ea typeface="PMingLiU" panose="02020500000000000000" pitchFamily="18" charset="-120"/>
              </a:rPr>
              <a:t>ETC</a:t>
            </a:r>
            <a:r>
              <a:rPr kumimoji="1" lang="zh-CN" altLang="en-US" sz="2800" dirty="0">
                <a:latin typeface="PMingLiU" panose="02020500000000000000" pitchFamily="18" charset="-120"/>
                <a:ea typeface="PMingLiU" panose="02020500000000000000" pitchFamily="18" charset="-120"/>
              </a:rPr>
              <a:t>使用意願的影響</a:t>
            </a:r>
            <a:r>
              <a:rPr kumimoji="1" lang="en-US" altLang="zh-CN" sz="2800" dirty="0">
                <a:latin typeface="PMingLiU" panose="02020500000000000000" pitchFamily="18" charset="-120"/>
                <a:ea typeface="PMingLiU" panose="02020500000000000000" pitchFamily="18" charset="-120"/>
              </a:rPr>
              <a:t>》</a:t>
            </a:r>
          </a:p>
          <a:p>
            <a:r>
              <a:rPr kumimoji="1" lang="zh-CN" altLang="en-US" sz="2800" dirty="0">
                <a:latin typeface="PMingLiU" panose="02020500000000000000" pitchFamily="18" charset="-120"/>
                <a:ea typeface="PMingLiU" panose="02020500000000000000" pitchFamily="18" charset="-120"/>
              </a:rPr>
              <a:t>定義：</a:t>
            </a:r>
            <a:endParaRPr kumimoji="1" lang="en-US" altLang="zh-CN" sz="2800" dirty="0">
              <a:latin typeface="PMingLiU" panose="02020500000000000000" pitchFamily="18" charset="-120"/>
              <a:ea typeface="PMingLiU" panose="02020500000000000000" pitchFamily="18" charset="-120"/>
            </a:endParaRP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青壯年：</a:t>
            </a:r>
            <a:r>
              <a:rPr kumimoji="1" lang="en-US" altLang="zh-CN" sz="2800" dirty="0">
                <a:latin typeface="PMingLiU" panose="02020500000000000000" pitchFamily="18" charset="-120"/>
                <a:ea typeface="PMingLiU" panose="02020500000000000000" pitchFamily="18" charset="-120"/>
              </a:rPr>
              <a:t>25~44</a:t>
            </a:r>
            <a:r>
              <a:rPr kumimoji="1" lang="zh-CN" altLang="en-US" sz="2800" dirty="0">
                <a:latin typeface="PMingLiU" panose="02020500000000000000" pitchFamily="18" charset="-120"/>
                <a:ea typeface="PMingLiU" panose="02020500000000000000" pitchFamily="18" charset="-120"/>
              </a:rPr>
              <a:t>歲</a:t>
            </a:r>
            <a:r>
              <a:rPr kumimoji="1" lang="en-US" altLang="zh-CN" sz="2800" dirty="0">
                <a:latin typeface="PMingLiU" panose="02020500000000000000" pitchFamily="18" charset="-120"/>
                <a:ea typeface="PMingLiU" panose="02020500000000000000" pitchFamily="18" charset="-120"/>
              </a:rPr>
              <a:t> (wiki)</a:t>
            </a: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中年：</a:t>
            </a:r>
            <a:r>
              <a:rPr kumimoji="1" lang="en-US" altLang="zh-CN" sz="2800" dirty="0">
                <a:latin typeface="PMingLiU" panose="02020500000000000000" pitchFamily="18" charset="-120"/>
                <a:ea typeface="PMingLiU" panose="02020500000000000000" pitchFamily="18" charset="-120"/>
              </a:rPr>
              <a:t>45~54</a:t>
            </a:r>
            <a:r>
              <a:rPr kumimoji="1" lang="zh-CN" altLang="en-US" sz="2800" dirty="0">
                <a:latin typeface="PMingLiU" panose="02020500000000000000" pitchFamily="18" charset="-120"/>
                <a:ea typeface="PMingLiU" panose="02020500000000000000" pitchFamily="18" charset="-120"/>
              </a:rPr>
              <a:t>歲</a:t>
            </a:r>
            <a:r>
              <a:rPr kumimoji="1" lang="zh-TW" altLang="en-US" sz="2800" dirty="0">
                <a:latin typeface="PMingLiU" panose="02020500000000000000" pitchFamily="18" charset="-120"/>
                <a:ea typeface="PMingLiU" panose="02020500000000000000" pitchFamily="18" charset="-120"/>
              </a:rPr>
              <a:t> </a:t>
            </a:r>
            <a:r>
              <a:rPr kumimoji="1" lang="en-US" altLang="zh-TW" sz="2800" dirty="0">
                <a:latin typeface="PMingLiU" panose="02020500000000000000" pitchFamily="18" charset="-120"/>
                <a:ea typeface="PMingLiU" panose="02020500000000000000" pitchFamily="18" charset="-120"/>
              </a:rPr>
              <a:t>(wiki)</a:t>
            </a: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高知識份子：大學專科畢業</a:t>
            </a:r>
            <a:r>
              <a:rPr kumimoji="1" lang="zh-TW" altLang="en-US" sz="2800" dirty="0">
                <a:latin typeface="PMingLiU" panose="02020500000000000000" pitchFamily="18" charset="-120"/>
                <a:ea typeface="PMingLiU" panose="02020500000000000000" pitchFamily="18" charset="-120"/>
              </a:rPr>
              <a:t>、研究所畢業</a:t>
            </a:r>
            <a:endParaRPr kumimoji="1" lang="en-US" altLang="zh-TW" sz="2800" dirty="0">
              <a:latin typeface="PMingLiU" panose="02020500000000000000" pitchFamily="18" charset="-120"/>
              <a:ea typeface="PMingLiU" panose="02020500000000000000" pitchFamily="18" charset="-120"/>
            </a:endParaRPr>
          </a:p>
        </p:txBody>
      </p:sp>
      <p:pic>
        <p:nvPicPr>
          <p:cNvPr id="5" name="圖片 4">
            <a:extLst>
              <a:ext uri="{FF2B5EF4-FFF2-40B4-BE49-F238E27FC236}">
                <a16:creationId xmlns:a16="http://schemas.microsoft.com/office/drawing/2014/main" id="{35906BB8-72B5-0741-88FF-FF8521A2F3CA}"/>
              </a:ext>
            </a:extLst>
          </p:cNvPr>
          <p:cNvPicPr>
            <a:picLocks noChangeAspect="1"/>
          </p:cNvPicPr>
          <p:nvPr/>
        </p:nvPicPr>
        <p:blipFill>
          <a:blip r:embed="rId2"/>
          <a:stretch>
            <a:fillRect/>
          </a:stretch>
        </p:blipFill>
        <p:spPr>
          <a:xfrm>
            <a:off x="8498003" y="2888166"/>
            <a:ext cx="2863289" cy="2098288"/>
          </a:xfrm>
          <a:prstGeom prst="rect">
            <a:avLst/>
          </a:prstGeom>
        </p:spPr>
      </p:pic>
    </p:spTree>
    <p:extLst>
      <p:ext uri="{BB962C8B-B14F-4D97-AF65-F5344CB8AC3E}">
        <p14:creationId xmlns:p14="http://schemas.microsoft.com/office/powerpoint/2010/main" val="22330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96D6C-2B75-6B4E-8AB8-1BA6B795E0CD}"/>
              </a:ext>
            </a:extLst>
          </p:cNvPr>
          <p:cNvSpPr>
            <a:spLocks noGrp="1"/>
          </p:cNvSpPr>
          <p:nvPr>
            <p:ph type="title"/>
          </p:nvPr>
        </p:nvSpPr>
        <p:spPr/>
        <p:txBody>
          <a:bodyPr>
            <a:normAutofit/>
          </a:bodyPr>
          <a:lstStyle/>
          <a:p>
            <a:r>
              <a:rPr kumimoji="1" lang="en-US" altLang="zh-TW" sz="4000" dirty="0">
                <a:solidFill>
                  <a:srgbClr val="0070C0"/>
                </a:solidFill>
              </a:rPr>
              <a:t>Analysis method</a:t>
            </a:r>
            <a:endParaRPr kumimoji="1" lang="zh-TW" altLang="en-US" sz="4000" dirty="0">
              <a:solidFill>
                <a:srgbClr val="0070C0"/>
              </a:solidFill>
            </a:endParaRPr>
          </a:p>
        </p:txBody>
      </p:sp>
      <p:sp>
        <p:nvSpPr>
          <p:cNvPr id="3" name="內容版面配置區 2">
            <a:extLst>
              <a:ext uri="{FF2B5EF4-FFF2-40B4-BE49-F238E27FC236}">
                <a16:creationId xmlns:a16="http://schemas.microsoft.com/office/drawing/2014/main" id="{33435465-0AB8-8D41-9F33-E2478D63F37B}"/>
              </a:ext>
            </a:extLst>
          </p:cNvPr>
          <p:cNvSpPr>
            <a:spLocks noGrp="1"/>
          </p:cNvSpPr>
          <p:nvPr>
            <p:ph idx="1"/>
          </p:nvPr>
        </p:nvSpPr>
        <p:spPr/>
        <p:txBody>
          <a:bodyPr>
            <a:normAutofit fontScale="92500" lnSpcReduction="10000"/>
          </a:bodyPr>
          <a:lstStyle/>
          <a:p>
            <a:r>
              <a:rPr kumimoji="1" lang="zh-TW" altLang="en-US" sz="2800" dirty="0">
                <a:latin typeface="PMingLiU" panose="02020500000000000000" pitchFamily="18" charset="-120"/>
                <a:ea typeface="PMingLiU" panose="02020500000000000000" pitchFamily="18" charset="-120"/>
              </a:rPr>
              <a:t>問卷分為三個部分：</a:t>
            </a:r>
            <a:endParaRPr kumimoji="1" lang="en-US" altLang="zh-TW" sz="2800" dirty="0">
              <a:latin typeface="PMingLiU" panose="02020500000000000000" pitchFamily="18" charset="-120"/>
              <a:ea typeface="PMingLiU" panose="02020500000000000000" pitchFamily="18" charset="-120"/>
            </a:endParaRPr>
          </a:p>
          <a:p>
            <a:pPr>
              <a:buFont typeface="Wingdings" pitchFamily="2" charset="2"/>
              <a:buChar char="Ø"/>
            </a:pPr>
            <a:r>
              <a:rPr kumimoji="1" lang="en-US" altLang="zh-TW" sz="2800" dirty="0">
                <a:latin typeface="PMingLiU" panose="02020500000000000000" pitchFamily="18" charset="-120"/>
                <a:ea typeface="PMingLiU" panose="02020500000000000000" pitchFamily="18" charset="-120"/>
              </a:rPr>
              <a:t>1.</a:t>
            </a:r>
            <a:r>
              <a:rPr kumimoji="1" lang="zh-TW" altLang="en-US" sz="2800" dirty="0">
                <a:latin typeface="PMingLiU" panose="02020500000000000000" pitchFamily="18" charset="-120"/>
                <a:ea typeface="PMingLiU" panose="02020500000000000000" pitchFamily="18" charset="-120"/>
              </a:rPr>
              <a:t>行駛高速公路狀況</a:t>
            </a:r>
            <a:endParaRPr kumimoji="1" lang="en-US" altLang="zh-TW" sz="2800" dirty="0">
              <a:latin typeface="PMingLiU" panose="02020500000000000000" pitchFamily="18" charset="-120"/>
              <a:ea typeface="PMingLiU" panose="02020500000000000000" pitchFamily="18" charset="-120"/>
            </a:endParaRPr>
          </a:p>
          <a:p>
            <a:pPr>
              <a:buFont typeface="Wingdings" pitchFamily="2" charset="2"/>
              <a:buChar char="Ø"/>
            </a:pPr>
            <a:endParaRPr kumimoji="1" lang="en-US" altLang="zh-TW" sz="2800" dirty="0">
              <a:latin typeface="PMingLiU" panose="02020500000000000000" pitchFamily="18" charset="-120"/>
              <a:ea typeface="PMingLiU" panose="02020500000000000000" pitchFamily="18" charset="-120"/>
            </a:endParaRPr>
          </a:p>
          <a:p>
            <a:pPr>
              <a:buFont typeface="Wingdings" pitchFamily="2" charset="2"/>
              <a:buChar char="Ø"/>
            </a:pPr>
            <a:r>
              <a:rPr kumimoji="1" lang="en-US" altLang="zh-TW" sz="2800" dirty="0">
                <a:latin typeface="PMingLiU" panose="02020500000000000000" pitchFamily="18" charset="-120"/>
                <a:ea typeface="PMingLiU" panose="02020500000000000000" pitchFamily="18" charset="-120"/>
              </a:rPr>
              <a:t>2.</a:t>
            </a:r>
            <a:r>
              <a:rPr kumimoji="1" lang="zh-TW" altLang="en-US" sz="2800" dirty="0">
                <a:latin typeface="PMingLiU" panose="02020500000000000000" pitchFamily="18" charset="-120"/>
                <a:ea typeface="PMingLiU" panose="02020500000000000000" pitchFamily="18" charset="-120"/>
              </a:rPr>
              <a:t>電子收費服務情境</a:t>
            </a:r>
            <a:endParaRPr kumimoji="1" lang="en-US" altLang="zh-TW" sz="2800" dirty="0">
              <a:latin typeface="PMingLiU" panose="02020500000000000000" pitchFamily="18" charset="-120"/>
              <a:ea typeface="PMingLiU" panose="02020500000000000000" pitchFamily="18" charset="-120"/>
            </a:endParaRPr>
          </a:p>
          <a:p>
            <a:pPr>
              <a:buFont typeface="Wingdings" pitchFamily="2" charset="2"/>
              <a:buChar char="Ø"/>
            </a:pPr>
            <a:endParaRPr kumimoji="1" lang="en-US" altLang="zh-TW" sz="2800" dirty="0">
              <a:latin typeface="PMingLiU" panose="02020500000000000000" pitchFamily="18" charset="-120"/>
              <a:ea typeface="PMingLiU" panose="02020500000000000000" pitchFamily="18" charset="-120"/>
            </a:endParaRPr>
          </a:p>
          <a:p>
            <a:pPr>
              <a:buFont typeface="Wingdings" pitchFamily="2" charset="2"/>
              <a:buChar char="Ø"/>
            </a:pPr>
            <a:r>
              <a:rPr kumimoji="1" lang="en-US" altLang="zh-TW" sz="2800" dirty="0">
                <a:latin typeface="PMingLiU" panose="02020500000000000000" pitchFamily="18" charset="-120"/>
                <a:ea typeface="PMingLiU" panose="02020500000000000000" pitchFamily="18" charset="-120"/>
              </a:rPr>
              <a:t>3.</a:t>
            </a:r>
            <a:r>
              <a:rPr kumimoji="1" lang="zh-TW" altLang="en-US" sz="2800" dirty="0">
                <a:latin typeface="PMingLiU" panose="02020500000000000000" pitchFamily="18" charset="-120"/>
                <a:ea typeface="PMingLiU" panose="02020500000000000000" pitchFamily="18" charset="-120"/>
              </a:rPr>
              <a:t>駕駛人基本資料</a:t>
            </a:r>
          </a:p>
        </p:txBody>
      </p:sp>
    </p:spTree>
    <p:extLst>
      <p:ext uri="{BB962C8B-B14F-4D97-AF65-F5344CB8AC3E}">
        <p14:creationId xmlns:p14="http://schemas.microsoft.com/office/powerpoint/2010/main" val="174268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4F54D6-54E0-7C48-9E9C-23E716C02B34}"/>
              </a:ext>
            </a:extLst>
          </p:cNvPr>
          <p:cNvSpPr>
            <a:spLocks noGrp="1"/>
          </p:cNvSpPr>
          <p:nvPr>
            <p:ph type="title"/>
          </p:nvPr>
        </p:nvSpPr>
        <p:spPr/>
        <p:txBody>
          <a:bodyPr/>
          <a:lstStyle/>
          <a:p>
            <a:endParaRPr kumimoji="1" lang="zh-TW" altLang="en-US"/>
          </a:p>
        </p:txBody>
      </p:sp>
      <p:pic>
        <p:nvPicPr>
          <p:cNvPr id="5" name="內容版面配置區 4">
            <a:extLst>
              <a:ext uri="{FF2B5EF4-FFF2-40B4-BE49-F238E27FC236}">
                <a16:creationId xmlns:a16="http://schemas.microsoft.com/office/drawing/2014/main" id="{F2F70977-5957-8643-8AA9-26F52B103F80}"/>
              </a:ext>
            </a:extLst>
          </p:cNvPr>
          <p:cNvPicPr>
            <a:picLocks noGrp="1" noChangeAspect="1"/>
          </p:cNvPicPr>
          <p:nvPr>
            <p:ph idx="1"/>
          </p:nvPr>
        </p:nvPicPr>
        <p:blipFill>
          <a:blip r:embed="rId2"/>
          <a:stretch>
            <a:fillRect/>
          </a:stretch>
        </p:blipFill>
        <p:spPr>
          <a:xfrm>
            <a:off x="3154708" y="347438"/>
            <a:ext cx="6197016" cy="5296745"/>
          </a:xfrm>
        </p:spPr>
      </p:pic>
    </p:spTree>
    <p:extLst>
      <p:ext uri="{BB962C8B-B14F-4D97-AF65-F5344CB8AC3E}">
        <p14:creationId xmlns:p14="http://schemas.microsoft.com/office/powerpoint/2010/main" val="370701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1935C1-A57A-F947-BB26-3FE79F7064BA}"/>
              </a:ext>
            </a:extLst>
          </p:cNvPr>
          <p:cNvSpPr>
            <a:spLocks noGrp="1"/>
          </p:cNvSpPr>
          <p:nvPr>
            <p:ph type="title"/>
          </p:nvPr>
        </p:nvSpPr>
        <p:spPr/>
        <p:txBody>
          <a:bodyPr/>
          <a:lstStyle/>
          <a:p>
            <a:endParaRPr kumimoji="1" lang="zh-TW" altLang="en-US"/>
          </a:p>
        </p:txBody>
      </p:sp>
      <p:pic>
        <p:nvPicPr>
          <p:cNvPr id="5" name="內容版面配置區 4">
            <a:extLst>
              <a:ext uri="{FF2B5EF4-FFF2-40B4-BE49-F238E27FC236}">
                <a16:creationId xmlns:a16="http://schemas.microsoft.com/office/drawing/2014/main" id="{8B40536F-E129-0142-B2E3-87469644AD67}"/>
              </a:ext>
            </a:extLst>
          </p:cNvPr>
          <p:cNvPicPr>
            <a:picLocks noGrp="1" noChangeAspect="1"/>
          </p:cNvPicPr>
          <p:nvPr>
            <p:ph idx="1"/>
          </p:nvPr>
        </p:nvPicPr>
        <p:blipFill>
          <a:blip r:embed="rId2"/>
          <a:stretch>
            <a:fillRect/>
          </a:stretch>
        </p:blipFill>
        <p:spPr>
          <a:xfrm>
            <a:off x="2939131" y="446049"/>
            <a:ext cx="6628170" cy="5120075"/>
          </a:xfrm>
        </p:spPr>
      </p:pic>
    </p:spTree>
    <p:extLst>
      <p:ext uri="{BB962C8B-B14F-4D97-AF65-F5344CB8AC3E}">
        <p14:creationId xmlns:p14="http://schemas.microsoft.com/office/powerpoint/2010/main" val="1101617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TM10001114[[fn=圖庫]]</Template>
  <TotalTime>323</TotalTime>
  <Words>502</Words>
  <Application>Microsoft Macintosh PowerPoint</Application>
  <PresentationFormat>寬螢幕</PresentationFormat>
  <Paragraphs>74</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新細明體</vt:lpstr>
      <vt:lpstr>新細明體</vt:lpstr>
      <vt:lpstr>等线</vt:lpstr>
      <vt:lpstr>Arial</vt:lpstr>
      <vt:lpstr>Gill Sans MT</vt:lpstr>
      <vt:lpstr>Wingdings</vt:lpstr>
      <vt:lpstr>Gallery</vt:lpstr>
      <vt:lpstr>統計思維與分析 proposal</vt:lpstr>
      <vt:lpstr>background</vt:lpstr>
      <vt:lpstr>news</vt:lpstr>
      <vt:lpstr>Problem awareness</vt:lpstr>
      <vt:lpstr>reference</vt:lpstr>
      <vt:lpstr>Topic of project</vt:lpstr>
      <vt:lpstr>Analysis method</vt:lpstr>
      <vt:lpstr>PowerPoint 簡報</vt:lpstr>
      <vt:lpstr>PowerPoint 簡報</vt:lpstr>
      <vt:lpstr>PowerPoint 簡報</vt:lpstr>
      <vt:lpstr>procedure</vt:lpstr>
      <vt:lpstr>procedure</vt:lpstr>
      <vt:lpstr>data we choose</vt:lpstr>
      <vt:lpstr>data preprocessing</vt:lpstr>
      <vt:lpstr>procedure</vt:lpstr>
      <vt:lpstr>Analysis method</vt:lpstr>
      <vt:lpstr>Expect result</vt:lpstr>
      <vt:lpstr>PowerPoint 簡報</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統計思維與分析 proposal</dc:title>
  <dc:creator>Andy</dc:creator>
  <cp:lastModifiedBy>柳奕丞</cp:lastModifiedBy>
  <cp:revision>25</cp:revision>
  <dcterms:created xsi:type="dcterms:W3CDTF">2019-12-10T16:48:19Z</dcterms:created>
  <dcterms:modified xsi:type="dcterms:W3CDTF">2019-12-17T01:16:14Z</dcterms:modified>
</cp:coreProperties>
</file>