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7" r:id="rId2"/>
    <p:sldMasterId id="2147483718" r:id="rId3"/>
  </p:sldMasterIdLst>
  <p:notesMasterIdLst>
    <p:notesMasterId r:id="rId74"/>
  </p:notesMasterIdLst>
  <p:sldIdLst>
    <p:sldId id="281" r:id="rId4"/>
    <p:sldId id="282" r:id="rId5"/>
    <p:sldId id="283" r:id="rId6"/>
    <p:sldId id="284" r:id="rId7"/>
    <p:sldId id="285" r:id="rId8"/>
    <p:sldId id="288" r:id="rId9"/>
    <p:sldId id="289" r:id="rId10"/>
    <p:sldId id="290" r:id="rId11"/>
    <p:sldId id="291"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3" r:id="rId32"/>
    <p:sldId id="314" r:id="rId33"/>
    <p:sldId id="312" r:id="rId34"/>
    <p:sldId id="315" r:id="rId35"/>
    <p:sldId id="316" r:id="rId36"/>
    <p:sldId id="317" r:id="rId37"/>
    <p:sldId id="318" r:id="rId38"/>
    <p:sldId id="361" r:id="rId39"/>
    <p:sldId id="360" r:id="rId40"/>
    <p:sldId id="362" r:id="rId41"/>
    <p:sldId id="328" r:id="rId42"/>
    <p:sldId id="329" r:id="rId43"/>
    <p:sldId id="330" r:id="rId44"/>
    <p:sldId id="331" r:id="rId45"/>
    <p:sldId id="363" r:id="rId46"/>
    <p:sldId id="36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65" r:id="rId72"/>
    <p:sldId id="359"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66CCFF"/>
    <a:srgbClr val="6699FF"/>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91" autoAdjust="0"/>
    <p:restoredTop sz="94700" autoAdjust="0"/>
  </p:normalViewPr>
  <p:slideViewPr>
    <p:cSldViewPr>
      <p:cViewPr>
        <p:scale>
          <a:sx n="70" d="100"/>
          <a:sy n="70" d="100"/>
        </p:scale>
        <p:origin x="-1152" y="-90"/>
      </p:cViewPr>
      <p:guideLst>
        <p:guide orient="horz" pos="2160"/>
        <p:guide pos="2880"/>
      </p:guideLst>
    </p:cSldViewPr>
  </p:slideViewPr>
  <p:outlineViewPr>
    <p:cViewPr>
      <p:scale>
        <a:sx n="33" d="100"/>
        <a:sy n="33" d="100"/>
      </p:scale>
      <p:origin x="0" y="6096"/>
    </p:cViewPr>
  </p:outlineViewPr>
  <p:notesTextViewPr>
    <p:cViewPr>
      <p:scale>
        <a:sx n="100" d="100"/>
        <a:sy n="100" d="100"/>
      </p:scale>
      <p:origin x="0" y="0"/>
    </p:cViewPr>
  </p:notesTextViewPr>
  <p:sorterViewPr>
    <p:cViewPr>
      <p:scale>
        <a:sx n="100" d="100"/>
        <a:sy n="100" d="100"/>
      </p:scale>
      <p:origin x="0" y="57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rts/_rels/chart1.xml.rels><?xml version="1.0" encoding="UTF-8" standalone="yes"?>
<Relationships xmlns="http://schemas.openxmlformats.org/package/2006/relationships"><Relationship Id="rId2" Type="http://schemas.openxmlformats.org/officeDocument/2006/relationships/oleObject" Target="file:///C:\MISC\diffnet_saom_graphs.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'SAOM Effects'!$B$1</c:f>
              <c:strCache>
                <c:ptCount val="1"/>
                <c:pt idx="0">
                  <c:v>Influence</c:v>
                </c:pt>
              </c:strCache>
            </c:strRef>
          </c:tx>
          <c:cat>
            <c:numRef>
              <c:f>'SAOM Effects'!$A$2:$A$21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'SAOM Effects'!$B$2:$B$21</c:f>
              <c:numCache>
                <c:formatCode>0.00</c:formatCode>
                <c:ptCount val="20"/>
                <c:pt idx="0">
                  <c:v>5</c:v>
                </c:pt>
                <c:pt idx="1">
                  <c:v>6.6624999999999996</c:v>
                </c:pt>
                <c:pt idx="2">
                  <c:v>8.8390138281249993</c:v>
                </c:pt>
                <c:pt idx="3">
                  <c:v>11.659220088880502</c:v>
                </c:pt>
                <c:pt idx="4">
                  <c:v>15.264166174205336</c:v>
                </c:pt>
                <c:pt idx="5">
                  <c:v>19.791142643699061</c:v>
                </c:pt>
                <c:pt idx="6">
                  <c:v>25.34712992399238</c:v>
                </c:pt>
                <c:pt idx="7">
                  <c:v>31.969955913546588</c:v>
                </c:pt>
                <c:pt idx="8">
                  <c:v>39.5821671993885</c:v>
                </c:pt>
                <c:pt idx="9">
                  <c:v>47.952307858473262</c:v>
                </c:pt>
                <c:pt idx="10">
                  <c:v>56.687632207600615</c:v>
                </c:pt>
                <c:pt idx="11">
                  <c:v>65.28109672169613</c:v>
                </c:pt>
                <c:pt idx="12">
                  <c:v>73.213805012133719</c:v>
                </c:pt>
                <c:pt idx="13">
                  <c:v>80.07772241113895</c:v>
                </c:pt>
                <c:pt idx="14">
                  <c:v>85.6613795620936</c:v>
                </c:pt>
                <c:pt idx="15">
                  <c:v>89.960310589142622</c:v>
                </c:pt>
                <c:pt idx="16">
                  <c:v>93.121418110810012</c:v>
                </c:pt>
                <c:pt idx="17">
                  <c:v>95.363319661204486</c:v>
                </c:pt>
                <c:pt idx="18">
                  <c:v>96.910911963808317</c:v>
                </c:pt>
                <c:pt idx="19">
                  <c:v>97.95869414934171</c:v>
                </c:pt>
              </c:numCache>
            </c:numRef>
          </c:val>
          <c:smooth val="0"/>
        </c:ser>
        <c:ser>
          <c:idx val="2"/>
          <c:order val="1"/>
          <c:tx>
            <c:strRef>
              <c:f>'SAOM Effects'!$G$1</c:f>
              <c:strCache>
                <c:ptCount val="1"/>
                <c:pt idx="0">
                  <c:v>Selection</c:v>
                </c:pt>
              </c:strCache>
            </c:strRef>
          </c:tx>
          <c:spPr>
            <a:ln>
              <a:solidFill>
                <a:srgbClr val="00B050"/>
              </a:solidFill>
            </a:ln>
          </c:spPr>
          <c:cat>
            <c:numRef>
              <c:f>'SAOM Effects'!$A$2:$A$21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'SAOM Effects'!$G$2:$G$21</c:f>
              <c:numCache>
                <c:formatCode>0.00</c:formatCode>
                <c:ptCount val="20"/>
                <c:pt idx="0">
                  <c:v>95</c:v>
                </c:pt>
                <c:pt idx="1">
                  <c:v>93.337500000000006</c:v>
                </c:pt>
                <c:pt idx="2">
                  <c:v>91.16098617187501</c:v>
                </c:pt>
                <c:pt idx="3">
                  <c:v>88.340779911119512</c:v>
                </c:pt>
                <c:pt idx="4">
                  <c:v>84.735833825794685</c:v>
                </c:pt>
                <c:pt idx="5">
                  <c:v>80.208857356300967</c:v>
                </c:pt>
                <c:pt idx="6">
                  <c:v>74.652870076007659</c:v>
                </c:pt>
                <c:pt idx="7">
                  <c:v>68.030044086453458</c:v>
                </c:pt>
                <c:pt idx="8">
                  <c:v>60.417832800611549</c:v>
                </c:pt>
                <c:pt idx="9">
                  <c:v>52.047692141526795</c:v>
                </c:pt>
                <c:pt idx="10">
                  <c:v>43.312367792399442</c:v>
                </c:pt>
                <c:pt idx="11">
                  <c:v>34.71890327830392</c:v>
                </c:pt>
                <c:pt idx="12">
                  <c:v>26.786194987866324</c:v>
                </c:pt>
                <c:pt idx="13">
                  <c:v>19.922277588861093</c:v>
                </c:pt>
                <c:pt idx="14">
                  <c:v>14.338620437906439</c:v>
                </c:pt>
                <c:pt idx="15">
                  <c:v>10.039689410857404</c:v>
                </c:pt>
                <c:pt idx="16">
                  <c:v>6.8785818891900004</c:v>
                </c:pt>
                <c:pt idx="17">
                  <c:v>4.6366803387955251</c:v>
                </c:pt>
                <c:pt idx="18">
                  <c:v>3.089088036191697</c:v>
                </c:pt>
                <c:pt idx="19">
                  <c:v>2.0413058506583024</c:v>
                </c:pt>
              </c:numCache>
            </c:numRef>
          </c:val>
          <c:smooth val="0"/>
        </c:ser>
        <c:ser>
          <c:idx val="3"/>
          <c:order val="2"/>
          <c:tx>
            <c:strRef>
              <c:f>'SAOM Effects'!$L$1</c:f>
              <c:strCache>
                <c:ptCount val="1"/>
                <c:pt idx="0">
                  <c:v>Leaders</c:v>
                </c:pt>
              </c:strCache>
            </c:strRef>
          </c:tx>
          <c:cat>
            <c:numRef>
              <c:f>'SAOM Effects'!$A$2:$A$21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'SAOM Effects'!$L$2:$L$21</c:f>
              <c:numCache>
                <c:formatCode>0.00</c:formatCode>
                <c:ptCount val="20"/>
                <c:pt idx="0">
                  <c:v>5</c:v>
                </c:pt>
                <c:pt idx="1">
                  <c:v>8.3249999999999993</c:v>
                </c:pt>
                <c:pt idx="2">
                  <c:v>13.667360624999999</c:v>
                </c:pt>
                <c:pt idx="3">
                  <c:v>21.926935837323398</c:v>
                </c:pt>
                <c:pt idx="4">
                  <c:v>33.910257316951096</c:v>
                </c:pt>
                <c:pt idx="5">
                  <c:v>49.598098579704015</c:v>
                </c:pt>
                <c:pt idx="6">
                  <c:v>67.096967906442558</c:v>
                </c:pt>
                <c:pt idx="7">
                  <c:v>82.550823725285071</c:v>
                </c:pt>
                <c:pt idx="8">
                  <c:v>92.633930848923001</c:v>
                </c:pt>
                <c:pt idx="9">
                  <c:v>97.069192461323141</c:v>
                </c:pt>
                <c:pt idx="10">
                  <c:v>95.22000017457016</c:v>
                </c:pt>
                <c:pt idx="11">
                  <c:v>92.033939085087042</c:v>
                </c:pt>
                <c:pt idx="12">
                  <c:v>86.901903330148699</c:v>
                </c:pt>
                <c:pt idx="13">
                  <c:v>78.934156615862179</c:v>
                </c:pt>
                <c:pt idx="14">
                  <c:v>67.294454549360864</c:v>
                </c:pt>
                <c:pt idx="15">
                  <c:v>51.888141656480222</c:v>
                </c:pt>
                <c:pt idx="16">
                  <c:v>34.413097208884771</c:v>
                </c:pt>
                <c:pt idx="17">
                  <c:v>18.613757979222502</c:v>
                </c:pt>
                <c:pt idx="18">
                  <c:v>8.0094312965302343</c:v>
                </c:pt>
                <c:pt idx="19">
                  <c:v>5</c:v>
                </c:pt>
              </c:numCache>
            </c:numRef>
          </c:val>
          <c:smooth val="0"/>
        </c:ser>
        <c:ser>
          <c:idx val="4"/>
          <c:order val="3"/>
          <c:tx>
            <c:strRef>
              <c:f>'SAOM Effects'!$Q$1</c:f>
              <c:strCache>
                <c:ptCount val="1"/>
                <c:pt idx="0">
                  <c:v>External Influence</c:v>
                </c:pt>
              </c:strCache>
            </c:strRef>
          </c:tx>
          <c:spPr>
            <a:ln>
              <a:solidFill>
                <a:srgbClr val="FF0000"/>
              </a:solidFill>
            </a:ln>
          </c:spPr>
          <c:cat>
            <c:numRef>
              <c:f>'SAOM Effects'!$A$2:$A$21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'SAOM Effects'!$Q$2:$Q$21</c:f>
              <c:numCache>
                <c:formatCode>0.00</c:formatCode>
                <c:ptCount val="20"/>
                <c:pt idx="0">
                  <c:v>95</c:v>
                </c:pt>
                <c:pt idx="1">
                  <c:v>90</c:v>
                </c:pt>
                <c:pt idx="2">
                  <c:v>85</c:v>
                </c:pt>
                <c:pt idx="3">
                  <c:v>80</c:v>
                </c:pt>
                <c:pt idx="4">
                  <c:v>75</c:v>
                </c:pt>
                <c:pt idx="5">
                  <c:v>70</c:v>
                </c:pt>
                <c:pt idx="6">
                  <c:v>65</c:v>
                </c:pt>
                <c:pt idx="7">
                  <c:v>60</c:v>
                </c:pt>
                <c:pt idx="8">
                  <c:v>55</c:v>
                </c:pt>
                <c:pt idx="9">
                  <c:v>50</c:v>
                </c:pt>
                <c:pt idx="10">
                  <c:v>45</c:v>
                </c:pt>
                <c:pt idx="11">
                  <c:v>40</c:v>
                </c:pt>
                <c:pt idx="12">
                  <c:v>35</c:v>
                </c:pt>
                <c:pt idx="13">
                  <c:v>30</c:v>
                </c:pt>
                <c:pt idx="14">
                  <c:v>25</c:v>
                </c:pt>
                <c:pt idx="15">
                  <c:v>20</c:v>
                </c:pt>
                <c:pt idx="16">
                  <c:v>15</c:v>
                </c:pt>
                <c:pt idx="17">
                  <c:v>10</c:v>
                </c:pt>
                <c:pt idx="18">
                  <c:v>5</c:v>
                </c:pt>
                <c:pt idx="19">
                  <c:v>0</c:v>
                </c:pt>
              </c:numCache>
            </c:numRef>
          </c:val>
          <c:smooth val="0"/>
        </c:ser>
        <c:dLbls>
          <c:showLegendKey val="0"/>
          <c:showVal val="0"/>
          <c:showCatName val="0"/>
          <c:showSerName val="0"/>
          <c:showPercent val="0"/>
          <c:showBubbleSize val="0"/>
        </c:dLbls>
        <c:marker val="1"/>
        <c:smooth val="0"/>
        <c:axId val="218060288"/>
        <c:axId val="276791872"/>
      </c:lineChart>
      <c:catAx>
        <c:axId val="218060288"/>
        <c:scaling>
          <c:orientation val="minMax"/>
        </c:scaling>
        <c:delete val="0"/>
        <c:axPos val="b"/>
        <c:title>
          <c:tx>
            <c:rich>
              <a:bodyPr/>
              <a:lstStyle/>
              <a:p>
                <a:pPr>
                  <a:defRPr sz="2000"/>
                </a:pPr>
                <a:r>
                  <a:rPr lang="en-US" sz="2000"/>
                  <a:t>Time</a:t>
                </a:r>
              </a:p>
            </c:rich>
          </c:tx>
          <c:layout/>
          <c:overlay val="0"/>
        </c:title>
        <c:numFmt formatCode="General" sourceLinked="1"/>
        <c:majorTickMark val="out"/>
        <c:minorTickMark val="none"/>
        <c:tickLblPos val="nextTo"/>
        <c:txPr>
          <a:bodyPr rot="0" vert="horz"/>
          <a:lstStyle/>
          <a:p>
            <a:pPr>
              <a:defRPr/>
            </a:pPr>
            <a:endParaRPr lang="en-US"/>
          </a:p>
        </c:txPr>
        <c:crossAx val="276791872"/>
        <c:crosses val="autoZero"/>
        <c:auto val="1"/>
        <c:lblAlgn val="ctr"/>
        <c:lblOffset val="100"/>
        <c:noMultiLvlLbl val="0"/>
      </c:catAx>
      <c:valAx>
        <c:axId val="276791872"/>
        <c:scaling>
          <c:orientation val="minMax"/>
          <c:max val="100"/>
        </c:scaling>
        <c:delete val="1"/>
        <c:axPos val="l"/>
        <c:majorGridlines/>
        <c:title>
          <c:tx>
            <c:rich>
              <a:bodyPr rot="-5400000" vert="horz"/>
              <a:lstStyle/>
              <a:p>
                <a:pPr>
                  <a:defRPr sz="2000"/>
                </a:pPr>
                <a:r>
                  <a:rPr lang="en-US" sz="2000"/>
                  <a:t>Effect Size</a:t>
                </a:r>
              </a:p>
            </c:rich>
          </c:tx>
          <c:layout/>
          <c:overlay val="0"/>
        </c:title>
        <c:numFmt formatCode="General" sourceLinked="0"/>
        <c:majorTickMark val="out"/>
        <c:minorTickMark val="none"/>
        <c:tickLblPos val="nextTo"/>
        <c:crossAx val="218060288"/>
        <c:crosses val="autoZero"/>
        <c:crossBetween val="between"/>
      </c:valAx>
    </c:plotArea>
    <c:legend>
      <c:legendPos val="t"/>
      <c:layout>
        <c:manualLayout>
          <c:xMode val="edge"/>
          <c:yMode val="edge"/>
          <c:x val="0.19417266390088336"/>
          <c:y val="1.45447687792148E-2"/>
          <c:w val="0.61165467219823333"/>
          <c:h val="7.2924836566999371E-2"/>
        </c:manualLayout>
      </c:layout>
      <c:overlay val="0"/>
      <c:txPr>
        <a:bodyPr/>
        <a:lstStyle/>
        <a:p>
          <a:pPr>
            <a:defRPr sz="1600"/>
          </a:pPr>
          <a:endParaRPr lang="en-US"/>
        </a:p>
      </c:txPr>
    </c:legend>
    <c:plotVisOnly val="1"/>
    <c:dispBlanksAs val="gap"/>
    <c:showDLblsOverMax val="0"/>
  </c:chart>
  <c:txPr>
    <a:bodyPr/>
    <a:lstStyle/>
    <a:p>
      <a:pPr>
        <a:defRPr sz="1400" b="0" i="0" u="none" strike="noStrike" baseline="0">
          <a:solidFill>
            <a:srgbClr val="000000"/>
          </a:solidFill>
          <a:latin typeface="Calibri"/>
          <a:ea typeface="Calibri"/>
          <a:cs typeface="Calibri"/>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1B218C8-F481-4ADB-8539-7BECB0A05F19}" type="datetimeFigureOut">
              <a:rPr lang="en-US"/>
              <a:pPr>
                <a:defRPr/>
              </a:pPr>
              <a:t>5/13/2018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E6E8993-354D-44A4-A620-2327C1013C88}" type="slidenum">
              <a:rPr lang="en-US"/>
              <a:pPr>
                <a:defRPr/>
              </a:pPr>
              <a:t>‹#›</a:t>
            </a:fld>
            <a:endParaRPr lang="en-US"/>
          </a:p>
        </p:txBody>
      </p:sp>
    </p:spTree>
    <p:extLst>
      <p:ext uri="{BB962C8B-B14F-4D97-AF65-F5344CB8AC3E}">
        <p14:creationId xmlns:p14="http://schemas.microsoft.com/office/powerpoint/2010/main" val="1365210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xfrm>
            <a:off x="1143000" y="685800"/>
            <a:ext cx="4572000" cy="3429000"/>
          </a:xfrm>
          <a:ln/>
        </p:spPr>
      </p:sp>
      <p:sp>
        <p:nvSpPr>
          <p:cNvPr id="168963" name="Notes Placeholder 2"/>
          <p:cNvSpPr>
            <a:spLocks noGrp="1"/>
          </p:cNvSpPr>
          <p:nvPr>
            <p:ph type="body" idx="1"/>
          </p:nvPr>
        </p:nvSpPr>
        <p:spPr>
          <a:noFill/>
        </p:spPr>
        <p:txBody>
          <a:bodyPr/>
          <a:lstStyle/>
          <a:p>
            <a:endParaRPr lang="fr-FR" altLang="en-US" smtClean="0"/>
          </a:p>
        </p:txBody>
      </p:sp>
      <p:sp>
        <p:nvSpPr>
          <p:cNvPr id="168964" name="Slide Number Placeholder 3"/>
          <p:cNvSpPr txBox="1">
            <a:spLocks noGrp="1"/>
          </p:cNvSpPr>
          <p:nvPr/>
        </p:nvSpPr>
        <p:spPr bwMode="auto">
          <a:xfrm>
            <a:off x="3885280" y="8685562"/>
            <a:ext cx="2971185" cy="45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91" tIns="45795" rIns="91591" bIns="45795" anchor="b"/>
          <a:lstStyle>
            <a:lvl1pPr defTabSz="941388" eaLnBrk="0" hangingPunct="0">
              <a:spcBef>
                <a:spcPct val="30000"/>
              </a:spcBef>
              <a:defRPr sz="1200">
                <a:solidFill>
                  <a:schemeClr val="tx1"/>
                </a:solidFill>
                <a:latin typeface="Times New Roman" pitchFamily="18" charset="0"/>
              </a:defRPr>
            </a:lvl1pPr>
            <a:lvl2pPr marL="742950" indent="-285750" defTabSz="941388" eaLnBrk="0" hangingPunct="0">
              <a:spcBef>
                <a:spcPct val="30000"/>
              </a:spcBef>
              <a:defRPr sz="1200">
                <a:solidFill>
                  <a:schemeClr val="tx1"/>
                </a:solidFill>
                <a:latin typeface="Times New Roman" pitchFamily="18" charset="0"/>
              </a:defRPr>
            </a:lvl2pPr>
            <a:lvl3pPr marL="1143000" indent="-228600" defTabSz="941388" eaLnBrk="0" hangingPunct="0">
              <a:spcBef>
                <a:spcPct val="30000"/>
              </a:spcBef>
              <a:defRPr sz="1200">
                <a:solidFill>
                  <a:schemeClr val="tx1"/>
                </a:solidFill>
                <a:latin typeface="Times New Roman" pitchFamily="18" charset="0"/>
              </a:defRPr>
            </a:lvl3pPr>
            <a:lvl4pPr marL="1600200" indent="-228600" defTabSz="941388" eaLnBrk="0" hangingPunct="0">
              <a:spcBef>
                <a:spcPct val="30000"/>
              </a:spcBef>
              <a:defRPr sz="1200">
                <a:solidFill>
                  <a:schemeClr val="tx1"/>
                </a:solidFill>
                <a:latin typeface="Times New Roman" pitchFamily="18" charset="0"/>
              </a:defRPr>
            </a:lvl4pPr>
            <a:lvl5pPr marL="2057400" indent="-228600" defTabSz="941388" eaLnBrk="0" hangingPunct="0">
              <a:spcBef>
                <a:spcPct val="30000"/>
              </a:spcBef>
              <a:defRPr sz="1200">
                <a:solidFill>
                  <a:schemeClr val="tx1"/>
                </a:solidFill>
                <a:latin typeface="Times New Roman" pitchFamily="18" charset="0"/>
              </a:defRPr>
            </a:lvl5pPr>
            <a:lvl6pPr marL="2514600" indent="-228600" defTabSz="941388" eaLnBrk="0" fontAlgn="base" hangingPunct="0">
              <a:spcBef>
                <a:spcPct val="30000"/>
              </a:spcBef>
              <a:spcAft>
                <a:spcPct val="0"/>
              </a:spcAft>
              <a:defRPr sz="1200">
                <a:solidFill>
                  <a:schemeClr val="tx1"/>
                </a:solidFill>
                <a:latin typeface="Times New Roman" pitchFamily="18" charset="0"/>
              </a:defRPr>
            </a:lvl6pPr>
            <a:lvl7pPr marL="2971800" indent="-228600" defTabSz="941388" eaLnBrk="0" fontAlgn="base" hangingPunct="0">
              <a:spcBef>
                <a:spcPct val="30000"/>
              </a:spcBef>
              <a:spcAft>
                <a:spcPct val="0"/>
              </a:spcAft>
              <a:defRPr sz="1200">
                <a:solidFill>
                  <a:schemeClr val="tx1"/>
                </a:solidFill>
                <a:latin typeface="Times New Roman" pitchFamily="18" charset="0"/>
              </a:defRPr>
            </a:lvl7pPr>
            <a:lvl8pPr marL="3429000" indent="-228600" defTabSz="941388" eaLnBrk="0" fontAlgn="base" hangingPunct="0">
              <a:spcBef>
                <a:spcPct val="30000"/>
              </a:spcBef>
              <a:spcAft>
                <a:spcPct val="0"/>
              </a:spcAft>
              <a:defRPr sz="1200">
                <a:solidFill>
                  <a:schemeClr val="tx1"/>
                </a:solidFill>
                <a:latin typeface="Times New Roman" pitchFamily="18" charset="0"/>
              </a:defRPr>
            </a:lvl8pPr>
            <a:lvl9pPr marL="3886200" indent="-228600" defTabSz="9413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44685951-04F0-4074-A978-1019C49DEDE4}" type="slidenum">
              <a:rPr lang="en-US" altLang="en-US" b="0"/>
              <a:pPr algn="r">
                <a:spcBef>
                  <a:spcPct val="0"/>
                </a:spcBef>
              </a:pPr>
              <a:t>4</a:t>
            </a:fld>
            <a:endParaRPr lang="en-US" altLang="en-US"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E6C80C92-E689-4A00-A5DB-900D4A3B3693}" type="slidenum">
              <a:rPr lang="en-US" altLang="en-US" smtClean="0"/>
              <a:pPr eaLnBrk="1" hangingPunct="1">
                <a:spcBef>
                  <a:spcPct val="0"/>
                </a:spcBef>
              </a:pPr>
              <a:t>27</a:t>
            </a:fld>
            <a:endParaRPr lang="en-US" altLang="en-US" smtClean="0"/>
          </a:p>
        </p:txBody>
      </p:sp>
      <p:sp>
        <p:nvSpPr>
          <p:cNvPr id="176131" name="Rectangle 2"/>
          <p:cNvSpPr>
            <a:spLocks noGrp="1" noRot="1" noChangeAspect="1" noChangeArrowheads="1" noTextEdit="1"/>
          </p:cNvSpPr>
          <p:nvPr>
            <p:ph type="sldImg"/>
          </p:nvPr>
        </p:nvSpPr>
        <p:spPr>
          <a:xfrm>
            <a:off x="1144588" y="687388"/>
            <a:ext cx="4568825" cy="3425825"/>
          </a:xfrm>
          <a:ln cap="flat"/>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spcBef>
                <a:spcPct val="30000"/>
              </a:spcBef>
              <a:defRPr sz="1200">
                <a:solidFill>
                  <a:schemeClr val="tx1"/>
                </a:solidFill>
                <a:latin typeface="Arial" pitchFamily="34" charset="0"/>
                <a:cs typeface="Arial" pitchFamily="34" charset="0"/>
              </a:defRPr>
            </a:lvl1pPr>
            <a:lvl2pPr marL="742950" indent="-285750" defTabSz="922338" eaLnBrk="0" hangingPunct="0">
              <a:spcBef>
                <a:spcPct val="30000"/>
              </a:spcBef>
              <a:defRPr sz="1200">
                <a:solidFill>
                  <a:schemeClr val="tx1"/>
                </a:solidFill>
                <a:latin typeface="Arial" pitchFamily="34" charset="0"/>
                <a:cs typeface="Arial" pitchFamily="34" charset="0"/>
              </a:defRPr>
            </a:lvl2pPr>
            <a:lvl3pPr marL="1143000" indent="-228600" defTabSz="922338" eaLnBrk="0" hangingPunct="0">
              <a:spcBef>
                <a:spcPct val="30000"/>
              </a:spcBef>
              <a:defRPr sz="1200">
                <a:solidFill>
                  <a:schemeClr val="tx1"/>
                </a:solidFill>
                <a:latin typeface="Arial" pitchFamily="34" charset="0"/>
                <a:cs typeface="Arial" pitchFamily="34" charset="0"/>
              </a:defRPr>
            </a:lvl3pPr>
            <a:lvl4pPr marL="1600200" indent="-228600" defTabSz="922338" eaLnBrk="0" hangingPunct="0">
              <a:spcBef>
                <a:spcPct val="30000"/>
              </a:spcBef>
              <a:defRPr sz="1200">
                <a:solidFill>
                  <a:schemeClr val="tx1"/>
                </a:solidFill>
                <a:latin typeface="Arial" pitchFamily="34" charset="0"/>
                <a:cs typeface="Arial" pitchFamily="34" charset="0"/>
              </a:defRPr>
            </a:lvl4pPr>
            <a:lvl5pPr marL="2057400" indent="-228600" defTabSz="922338" eaLnBrk="0" hangingPunct="0">
              <a:spcBef>
                <a:spcPct val="30000"/>
              </a:spcBef>
              <a:defRPr sz="1200">
                <a:solidFill>
                  <a:schemeClr val="tx1"/>
                </a:solidFill>
                <a:latin typeface="Arial" pitchFamily="34" charset="0"/>
                <a:cs typeface="Arial" pitchFamily="34" charset="0"/>
              </a:defRPr>
            </a:lvl5pPr>
            <a:lvl6pPr marL="2514600" indent="-228600" defTabSz="922338"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defTabSz="922338"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defTabSz="922338"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defTabSz="922338"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617CCCE-3742-40D9-A7B8-6B3FBCCB87CF}" type="slidenum">
              <a:rPr lang="en-US" altLang="en-US" smtClean="0">
                <a:latin typeface="Times New Roman" pitchFamily="18" charset="0"/>
              </a:rPr>
              <a:pPr eaLnBrk="1" hangingPunct="1">
                <a:spcBef>
                  <a:spcPct val="0"/>
                </a:spcBef>
              </a:pPr>
              <a:t>33</a:t>
            </a:fld>
            <a:endParaRPr lang="en-US" altLang="en-US" smtClean="0">
              <a:latin typeface="Times New Roman"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6815" y="8687110"/>
            <a:ext cx="2971185" cy="45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8" tIns="46114" rIns="92228" bIns="46114" anchor="b"/>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15FA03DD-4FBA-4CED-BE1D-D8374D723157}" type="slidenum">
              <a:rPr lang="en-US" altLang="en-US" b="0"/>
              <a:pPr algn="r" eaLnBrk="1" hangingPunct="1">
                <a:spcBef>
                  <a:spcPct val="0"/>
                </a:spcBef>
              </a:pPr>
              <a:t>35</a:t>
            </a:fld>
            <a:endParaRPr lang="en-US" altLang="en-US" b="0"/>
          </a:p>
        </p:txBody>
      </p:sp>
      <p:sp>
        <p:nvSpPr>
          <p:cNvPr id="111619" name="Rectangle 2"/>
          <p:cNvSpPr>
            <a:spLocks noGrp="1" noRot="1" noChangeAspect="1" noChangeArrowheads="1" noTextEdit="1"/>
          </p:cNvSpPr>
          <p:nvPr>
            <p:ph type="sldImg"/>
          </p:nvPr>
        </p:nvSpPr>
        <p:spPr>
          <a:xfrm>
            <a:off x="1146175" y="687388"/>
            <a:ext cx="4565650" cy="3424237"/>
          </a:xfrm>
          <a:ln/>
        </p:spPr>
      </p:sp>
      <p:sp>
        <p:nvSpPr>
          <p:cNvPr id="111620" name="Rectangle 3"/>
          <p:cNvSpPr>
            <a:spLocks noGrp="1" noChangeArrowheads="1"/>
          </p:cNvSpPr>
          <p:nvPr>
            <p:ph type="body" idx="1"/>
          </p:nvPr>
        </p:nvSpPr>
        <p:spPr>
          <a:xfrm>
            <a:off x="685186" y="4342780"/>
            <a:ext cx="5487629" cy="4113561"/>
          </a:xfrm>
          <a:noFill/>
        </p:spPr>
        <p:txBody>
          <a:bodyPr lIns="92228" tIns="46114" rIns="92228" bIns="46114"/>
          <a:lstStyle/>
          <a:p>
            <a:r>
              <a:rPr lang="en-US" altLang="en-US" smtClean="0"/>
              <a:t>Valente, T.W.</a:t>
            </a:r>
            <a:r>
              <a:rPr lang="en-US" altLang="en-US" b="1" smtClean="0"/>
              <a:t> </a:t>
            </a:r>
            <a:r>
              <a:rPr lang="en-US" altLang="en-US" smtClean="0"/>
              <a:t>(1995).  </a:t>
            </a:r>
            <a:r>
              <a:rPr lang="en-US" altLang="en-US" u="sng" smtClean="0"/>
              <a:t>Network models of the diffusion of innovations</a:t>
            </a:r>
            <a:r>
              <a:rPr lang="en-US" altLang="en-US" smtClean="0"/>
              <a:t>. Cresskill, NJ: Hampton Press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cs typeface="Arial"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4480" indent="-282492" eaLnBrk="0" hangingPunct="0">
              <a:spcBef>
                <a:spcPct val="30000"/>
              </a:spcBef>
              <a:defRPr sz="1200">
                <a:solidFill>
                  <a:schemeClr val="tx1"/>
                </a:solidFill>
                <a:latin typeface="Arial" pitchFamily="34" charset="0"/>
                <a:cs typeface="Arial" pitchFamily="34" charset="0"/>
              </a:defRPr>
            </a:lvl2pPr>
            <a:lvl3pPr marL="1129970" indent="-225994" eaLnBrk="0" hangingPunct="0">
              <a:spcBef>
                <a:spcPct val="30000"/>
              </a:spcBef>
              <a:defRPr sz="1200">
                <a:solidFill>
                  <a:schemeClr val="tx1"/>
                </a:solidFill>
                <a:latin typeface="Arial" pitchFamily="34" charset="0"/>
                <a:cs typeface="Arial" pitchFamily="34" charset="0"/>
              </a:defRPr>
            </a:lvl3pPr>
            <a:lvl4pPr marL="1581958" indent="-225994" eaLnBrk="0" hangingPunct="0">
              <a:spcBef>
                <a:spcPct val="30000"/>
              </a:spcBef>
              <a:defRPr sz="1200">
                <a:solidFill>
                  <a:schemeClr val="tx1"/>
                </a:solidFill>
                <a:latin typeface="Arial" pitchFamily="34" charset="0"/>
                <a:cs typeface="Arial" pitchFamily="34" charset="0"/>
              </a:defRPr>
            </a:lvl4pPr>
            <a:lvl5pPr marL="2033946" indent="-225994" eaLnBrk="0" hangingPunct="0">
              <a:spcBef>
                <a:spcPct val="30000"/>
              </a:spcBef>
              <a:defRPr sz="1200">
                <a:solidFill>
                  <a:schemeClr val="tx1"/>
                </a:solidFill>
                <a:latin typeface="Arial" pitchFamily="34" charset="0"/>
                <a:cs typeface="Arial" pitchFamily="34" charset="0"/>
              </a:defRPr>
            </a:lvl5pPr>
            <a:lvl6pPr marL="2485934" indent="-225994" eaLnBrk="0" fontAlgn="base" hangingPunct="0">
              <a:spcBef>
                <a:spcPct val="30000"/>
              </a:spcBef>
              <a:spcAft>
                <a:spcPct val="0"/>
              </a:spcAft>
              <a:defRPr sz="1200">
                <a:solidFill>
                  <a:schemeClr val="tx1"/>
                </a:solidFill>
                <a:latin typeface="Arial" pitchFamily="34" charset="0"/>
                <a:cs typeface="Arial" pitchFamily="34" charset="0"/>
              </a:defRPr>
            </a:lvl6pPr>
            <a:lvl7pPr marL="2937921" indent="-225994" eaLnBrk="0" fontAlgn="base" hangingPunct="0">
              <a:spcBef>
                <a:spcPct val="30000"/>
              </a:spcBef>
              <a:spcAft>
                <a:spcPct val="0"/>
              </a:spcAft>
              <a:defRPr sz="1200">
                <a:solidFill>
                  <a:schemeClr val="tx1"/>
                </a:solidFill>
                <a:latin typeface="Arial" pitchFamily="34" charset="0"/>
                <a:cs typeface="Arial" pitchFamily="34" charset="0"/>
              </a:defRPr>
            </a:lvl7pPr>
            <a:lvl8pPr marL="3389909" indent="-225994" eaLnBrk="0" fontAlgn="base" hangingPunct="0">
              <a:spcBef>
                <a:spcPct val="30000"/>
              </a:spcBef>
              <a:spcAft>
                <a:spcPct val="0"/>
              </a:spcAft>
              <a:defRPr sz="1200">
                <a:solidFill>
                  <a:schemeClr val="tx1"/>
                </a:solidFill>
                <a:latin typeface="Arial" pitchFamily="34" charset="0"/>
                <a:cs typeface="Arial" pitchFamily="34" charset="0"/>
              </a:defRPr>
            </a:lvl8pPr>
            <a:lvl9pPr marL="3841897" indent="-225994"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B6CAD0FA-6CB3-4DE4-9D8A-3F3989542009}" type="slidenum">
              <a:rPr lang="en-US" altLang="en-US" smtClean="0"/>
              <a:pPr eaLnBrk="1" hangingPunct="1">
                <a:spcBef>
                  <a:spcPct val="0"/>
                </a:spcBef>
              </a:pPr>
              <a:t>56</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cs typeface="Arial" pitchFamily="34" charset="0"/>
              </a:rPr>
              <a:t>The manner in which diagnostics estimates trigger particular teaching recommendations is quite flexible. To illustrate, observed low degree might prompt recommendations that are (1) data-specific (e.g., “pair Betty with Mary in the next small group activity”), or (2) general (e.g., “begin the next session with an ice-breaker activity to get all participants involved”). We feel, however, that it is important to specify the thresholds and branching logic (if measure x is low, then recommend a, b, and c) in advance, so that the tool can be consistently implemented across multiple groups over a long trial period.</a:t>
            </a: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4480" indent="-282492" eaLnBrk="0" hangingPunct="0">
              <a:spcBef>
                <a:spcPct val="30000"/>
              </a:spcBef>
              <a:defRPr sz="1200">
                <a:solidFill>
                  <a:schemeClr val="tx1"/>
                </a:solidFill>
                <a:latin typeface="Arial" pitchFamily="34" charset="0"/>
                <a:cs typeface="Arial" pitchFamily="34" charset="0"/>
              </a:defRPr>
            </a:lvl2pPr>
            <a:lvl3pPr marL="1129970" indent="-225994" eaLnBrk="0" hangingPunct="0">
              <a:spcBef>
                <a:spcPct val="30000"/>
              </a:spcBef>
              <a:defRPr sz="1200">
                <a:solidFill>
                  <a:schemeClr val="tx1"/>
                </a:solidFill>
                <a:latin typeface="Arial" pitchFamily="34" charset="0"/>
                <a:cs typeface="Arial" pitchFamily="34" charset="0"/>
              </a:defRPr>
            </a:lvl3pPr>
            <a:lvl4pPr marL="1581958" indent="-225994" eaLnBrk="0" hangingPunct="0">
              <a:spcBef>
                <a:spcPct val="30000"/>
              </a:spcBef>
              <a:defRPr sz="1200">
                <a:solidFill>
                  <a:schemeClr val="tx1"/>
                </a:solidFill>
                <a:latin typeface="Arial" pitchFamily="34" charset="0"/>
                <a:cs typeface="Arial" pitchFamily="34" charset="0"/>
              </a:defRPr>
            </a:lvl4pPr>
            <a:lvl5pPr marL="2033946" indent="-225994" eaLnBrk="0" hangingPunct="0">
              <a:spcBef>
                <a:spcPct val="30000"/>
              </a:spcBef>
              <a:defRPr sz="1200">
                <a:solidFill>
                  <a:schemeClr val="tx1"/>
                </a:solidFill>
                <a:latin typeface="Arial" pitchFamily="34" charset="0"/>
                <a:cs typeface="Arial" pitchFamily="34" charset="0"/>
              </a:defRPr>
            </a:lvl5pPr>
            <a:lvl6pPr marL="2485934" indent="-225994" eaLnBrk="0" fontAlgn="base" hangingPunct="0">
              <a:spcBef>
                <a:spcPct val="30000"/>
              </a:spcBef>
              <a:spcAft>
                <a:spcPct val="0"/>
              </a:spcAft>
              <a:defRPr sz="1200">
                <a:solidFill>
                  <a:schemeClr val="tx1"/>
                </a:solidFill>
                <a:latin typeface="Arial" pitchFamily="34" charset="0"/>
                <a:cs typeface="Arial" pitchFamily="34" charset="0"/>
              </a:defRPr>
            </a:lvl6pPr>
            <a:lvl7pPr marL="2937921" indent="-225994" eaLnBrk="0" fontAlgn="base" hangingPunct="0">
              <a:spcBef>
                <a:spcPct val="30000"/>
              </a:spcBef>
              <a:spcAft>
                <a:spcPct val="0"/>
              </a:spcAft>
              <a:defRPr sz="1200">
                <a:solidFill>
                  <a:schemeClr val="tx1"/>
                </a:solidFill>
                <a:latin typeface="Arial" pitchFamily="34" charset="0"/>
                <a:cs typeface="Arial" pitchFamily="34" charset="0"/>
              </a:defRPr>
            </a:lvl7pPr>
            <a:lvl8pPr marL="3389909" indent="-225994" eaLnBrk="0" fontAlgn="base" hangingPunct="0">
              <a:spcBef>
                <a:spcPct val="30000"/>
              </a:spcBef>
              <a:spcAft>
                <a:spcPct val="0"/>
              </a:spcAft>
              <a:defRPr sz="1200">
                <a:solidFill>
                  <a:schemeClr val="tx1"/>
                </a:solidFill>
                <a:latin typeface="Arial" pitchFamily="34" charset="0"/>
                <a:cs typeface="Arial" pitchFamily="34" charset="0"/>
              </a:defRPr>
            </a:lvl8pPr>
            <a:lvl9pPr marL="3841897" indent="-225994"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16A57BD4-5C62-4885-AC29-C621D8A3620B}" type="slidenum">
              <a:rPr lang="en-US" altLang="en-US" smtClean="0"/>
              <a:pPr eaLnBrk="1" hangingPunct="1">
                <a:spcBef>
                  <a:spcPct val="0"/>
                </a:spcBef>
              </a:pPr>
              <a:t>64</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mn-lt"/>
                <a:cs typeface="+mn-cs"/>
              </a:rPr>
              <a:t>To provide a cogent illustration, we included only the action report based on the advice network here. The group leader received action items based on the discussion network as well.</a:t>
            </a:r>
          </a:p>
          <a:p>
            <a:pPr>
              <a:defRPr/>
            </a:pPr>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34480" indent="-282492" eaLnBrk="0" hangingPunct="0">
              <a:spcBef>
                <a:spcPct val="30000"/>
              </a:spcBef>
              <a:defRPr sz="1200">
                <a:solidFill>
                  <a:schemeClr val="tx1"/>
                </a:solidFill>
                <a:latin typeface="Arial" pitchFamily="34" charset="0"/>
                <a:cs typeface="Arial" pitchFamily="34" charset="0"/>
              </a:defRPr>
            </a:lvl2pPr>
            <a:lvl3pPr marL="1129970" indent="-225994" eaLnBrk="0" hangingPunct="0">
              <a:spcBef>
                <a:spcPct val="30000"/>
              </a:spcBef>
              <a:defRPr sz="1200">
                <a:solidFill>
                  <a:schemeClr val="tx1"/>
                </a:solidFill>
                <a:latin typeface="Arial" pitchFamily="34" charset="0"/>
                <a:cs typeface="Arial" pitchFamily="34" charset="0"/>
              </a:defRPr>
            </a:lvl3pPr>
            <a:lvl4pPr marL="1581958" indent="-225994" eaLnBrk="0" hangingPunct="0">
              <a:spcBef>
                <a:spcPct val="30000"/>
              </a:spcBef>
              <a:defRPr sz="1200">
                <a:solidFill>
                  <a:schemeClr val="tx1"/>
                </a:solidFill>
                <a:latin typeface="Arial" pitchFamily="34" charset="0"/>
                <a:cs typeface="Arial" pitchFamily="34" charset="0"/>
              </a:defRPr>
            </a:lvl4pPr>
            <a:lvl5pPr marL="2033946" indent="-225994" eaLnBrk="0" hangingPunct="0">
              <a:spcBef>
                <a:spcPct val="30000"/>
              </a:spcBef>
              <a:defRPr sz="1200">
                <a:solidFill>
                  <a:schemeClr val="tx1"/>
                </a:solidFill>
                <a:latin typeface="Arial" pitchFamily="34" charset="0"/>
                <a:cs typeface="Arial" pitchFamily="34" charset="0"/>
              </a:defRPr>
            </a:lvl5pPr>
            <a:lvl6pPr marL="2485934" indent="-225994" eaLnBrk="0" fontAlgn="base" hangingPunct="0">
              <a:spcBef>
                <a:spcPct val="30000"/>
              </a:spcBef>
              <a:spcAft>
                <a:spcPct val="0"/>
              </a:spcAft>
              <a:defRPr sz="1200">
                <a:solidFill>
                  <a:schemeClr val="tx1"/>
                </a:solidFill>
                <a:latin typeface="Arial" pitchFamily="34" charset="0"/>
                <a:cs typeface="Arial" pitchFamily="34" charset="0"/>
              </a:defRPr>
            </a:lvl6pPr>
            <a:lvl7pPr marL="2937921" indent="-225994" eaLnBrk="0" fontAlgn="base" hangingPunct="0">
              <a:spcBef>
                <a:spcPct val="30000"/>
              </a:spcBef>
              <a:spcAft>
                <a:spcPct val="0"/>
              </a:spcAft>
              <a:defRPr sz="1200">
                <a:solidFill>
                  <a:schemeClr val="tx1"/>
                </a:solidFill>
                <a:latin typeface="Arial" pitchFamily="34" charset="0"/>
                <a:cs typeface="Arial" pitchFamily="34" charset="0"/>
              </a:defRPr>
            </a:lvl7pPr>
            <a:lvl8pPr marL="3389909" indent="-225994" eaLnBrk="0" fontAlgn="base" hangingPunct="0">
              <a:spcBef>
                <a:spcPct val="30000"/>
              </a:spcBef>
              <a:spcAft>
                <a:spcPct val="0"/>
              </a:spcAft>
              <a:defRPr sz="1200">
                <a:solidFill>
                  <a:schemeClr val="tx1"/>
                </a:solidFill>
                <a:latin typeface="Arial" pitchFamily="34" charset="0"/>
                <a:cs typeface="Arial" pitchFamily="34" charset="0"/>
              </a:defRPr>
            </a:lvl8pPr>
            <a:lvl9pPr marL="3841897" indent="-225994"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74A2B68E-9C16-41A3-8BC3-56F066BDE555}" type="slidenum">
              <a:rPr lang="en-US" altLang="en-US" smtClean="0"/>
              <a:pPr eaLnBrk="1" hangingPunct="1">
                <a:spcBef>
                  <a:spcPct val="0"/>
                </a:spcBef>
              </a:pPr>
              <a:t>65</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5279" y="8685561"/>
            <a:ext cx="2971185" cy="45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92" tIns="45795" rIns="91592" bIns="45795" anchor="b"/>
          <a:lstStyle>
            <a:lvl1pPr defTabSz="941388" eaLnBrk="0" hangingPunct="0">
              <a:spcBef>
                <a:spcPct val="30000"/>
              </a:spcBef>
              <a:defRPr sz="1200">
                <a:solidFill>
                  <a:schemeClr val="tx1"/>
                </a:solidFill>
                <a:latin typeface="Times New Roman" pitchFamily="18" charset="0"/>
              </a:defRPr>
            </a:lvl1pPr>
            <a:lvl2pPr marL="742950" indent="-285750" defTabSz="941388" eaLnBrk="0" hangingPunct="0">
              <a:spcBef>
                <a:spcPct val="30000"/>
              </a:spcBef>
              <a:defRPr sz="1200">
                <a:solidFill>
                  <a:schemeClr val="tx1"/>
                </a:solidFill>
                <a:latin typeface="Times New Roman" pitchFamily="18" charset="0"/>
              </a:defRPr>
            </a:lvl2pPr>
            <a:lvl3pPr marL="1143000" indent="-228600" defTabSz="941388" eaLnBrk="0" hangingPunct="0">
              <a:spcBef>
                <a:spcPct val="30000"/>
              </a:spcBef>
              <a:defRPr sz="1200">
                <a:solidFill>
                  <a:schemeClr val="tx1"/>
                </a:solidFill>
                <a:latin typeface="Times New Roman" pitchFamily="18" charset="0"/>
              </a:defRPr>
            </a:lvl3pPr>
            <a:lvl4pPr marL="1600200" indent="-228600" defTabSz="941388" eaLnBrk="0" hangingPunct="0">
              <a:spcBef>
                <a:spcPct val="30000"/>
              </a:spcBef>
              <a:defRPr sz="1200">
                <a:solidFill>
                  <a:schemeClr val="tx1"/>
                </a:solidFill>
                <a:latin typeface="Times New Roman" pitchFamily="18" charset="0"/>
              </a:defRPr>
            </a:lvl4pPr>
            <a:lvl5pPr marL="2057400" indent="-228600" defTabSz="941388" eaLnBrk="0" hangingPunct="0">
              <a:spcBef>
                <a:spcPct val="30000"/>
              </a:spcBef>
              <a:defRPr sz="1200">
                <a:solidFill>
                  <a:schemeClr val="tx1"/>
                </a:solidFill>
                <a:latin typeface="Times New Roman" pitchFamily="18" charset="0"/>
              </a:defRPr>
            </a:lvl5pPr>
            <a:lvl6pPr marL="2514600" indent="-228600" defTabSz="941388" eaLnBrk="0" fontAlgn="base" hangingPunct="0">
              <a:spcBef>
                <a:spcPct val="30000"/>
              </a:spcBef>
              <a:spcAft>
                <a:spcPct val="0"/>
              </a:spcAft>
              <a:defRPr sz="1200">
                <a:solidFill>
                  <a:schemeClr val="tx1"/>
                </a:solidFill>
                <a:latin typeface="Times New Roman" pitchFamily="18" charset="0"/>
              </a:defRPr>
            </a:lvl6pPr>
            <a:lvl7pPr marL="2971800" indent="-228600" defTabSz="941388" eaLnBrk="0" fontAlgn="base" hangingPunct="0">
              <a:spcBef>
                <a:spcPct val="30000"/>
              </a:spcBef>
              <a:spcAft>
                <a:spcPct val="0"/>
              </a:spcAft>
              <a:defRPr sz="1200">
                <a:solidFill>
                  <a:schemeClr val="tx1"/>
                </a:solidFill>
                <a:latin typeface="Times New Roman" pitchFamily="18" charset="0"/>
              </a:defRPr>
            </a:lvl7pPr>
            <a:lvl8pPr marL="3429000" indent="-228600" defTabSz="941388" eaLnBrk="0" fontAlgn="base" hangingPunct="0">
              <a:spcBef>
                <a:spcPct val="30000"/>
              </a:spcBef>
              <a:spcAft>
                <a:spcPct val="0"/>
              </a:spcAft>
              <a:defRPr sz="1200">
                <a:solidFill>
                  <a:schemeClr val="tx1"/>
                </a:solidFill>
                <a:latin typeface="Times New Roman" pitchFamily="18" charset="0"/>
              </a:defRPr>
            </a:lvl8pPr>
            <a:lvl9pPr marL="3886200" indent="-228600" defTabSz="9413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31A33F21-90D9-4C99-A27B-3A4B2E816592}" type="slidenum">
              <a:rPr lang="en-US" altLang="en-US" b="0">
                <a:latin typeface="Arial" pitchFamily="34" charset="0"/>
              </a:rPr>
              <a:pPr algn="r">
                <a:spcBef>
                  <a:spcPct val="0"/>
                </a:spcBef>
              </a:pPr>
              <a:t>5</a:t>
            </a:fld>
            <a:endParaRPr lang="en-US" altLang="en-US" b="0">
              <a:latin typeface="Arial" pitchFamily="34" charset="0"/>
            </a:endParaRPr>
          </a:p>
        </p:txBody>
      </p:sp>
      <p:sp>
        <p:nvSpPr>
          <p:cNvPr id="169987" name="Rectangle 2"/>
          <p:cNvSpPr>
            <a:spLocks noGrp="1" noRot="1" noChangeAspect="1" noChangeArrowheads="1" noTextEdit="1"/>
          </p:cNvSpPr>
          <p:nvPr>
            <p:ph type="sldImg"/>
          </p:nvPr>
        </p:nvSpPr>
        <p:spPr>
          <a:xfrm>
            <a:off x="1143000" y="685800"/>
            <a:ext cx="4572000" cy="3429000"/>
          </a:xfrm>
          <a:ln/>
        </p:spPr>
      </p:sp>
      <p:sp>
        <p:nvSpPr>
          <p:cNvPr id="169988" name="Rectangle 3"/>
          <p:cNvSpPr>
            <a:spLocks noGrp="1" noChangeArrowheads="1"/>
          </p:cNvSpPr>
          <p:nvPr>
            <p:ph type="body" idx="1"/>
          </p:nvPr>
        </p:nvSpPr>
        <p:spPr>
          <a:noFill/>
        </p:spPr>
        <p:txBody>
          <a:bodyPr/>
          <a:lstStyle/>
          <a:p>
            <a:r>
              <a:rPr lang="en-US" altLang="en-US" smtClean="0"/>
              <a:t>Example of geographical separation – across the globe. </a:t>
            </a:r>
          </a:p>
          <a:p>
            <a:endParaRPr lang="en-US" altLang="en-US" smtClean="0"/>
          </a:p>
          <a:p>
            <a:r>
              <a:rPr lang="en-US" altLang="en-US" smtClean="0"/>
              <a:t>Now diseases can spread much faster with new </a:t>
            </a:r>
            <a:r>
              <a:rPr lang="en-US" altLang="en-US" u="sng" smtClean="0"/>
              <a:t>modes of transportation.</a:t>
            </a:r>
            <a:endParaRPr lang="en-US" altLang="en-US" smtClean="0"/>
          </a:p>
          <a:p>
            <a:endParaRPr lang="en-US" altLang="en-US" smtClean="0"/>
          </a:p>
          <a:p>
            <a:r>
              <a:rPr lang="en-US" altLang="en-US" smtClean="0"/>
              <a:t>Someone in the U.S. will have 4-7 months to prepare for these pandemics</a:t>
            </a:r>
          </a:p>
          <a:p>
            <a:endParaRPr lang="en-US" altLang="en-US" u="sng" smtClean="0"/>
          </a:p>
          <a:p>
            <a:r>
              <a:rPr lang="en-US" altLang="en-US" smtClean="0"/>
              <a:t>More recently, SARS epidemic:</a:t>
            </a:r>
          </a:p>
          <a:p>
            <a:r>
              <a:rPr lang="en-US" altLang="en-US" smtClean="0"/>
              <a:t>China (Guangdong province in Nov 2002) </a:t>
            </a:r>
            <a:r>
              <a:rPr lang="en-US" altLang="en-US" smtClean="0">
                <a:sym typeface="Wingdings" pitchFamily="2" charset="2"/>
              </a:rPr>
              <a:t> Hong Kong  Taipei  Singapore  Bankok  Vietnam (Feb 2003)  Manila (March)  Toronto (May)</a:t>
            </a: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xfrm>
            <a:off x="1144588" y="687388"/>
            <a:ext cx="4568825" cy="3425825"/>
          </a:xfrm>
          <a:ln/>
        </p:spPr>
      </p:sp>
      <p:sp>
        <p:nvSpPr>
          <p:cNvPr id="185347" name="Notes Placeholder 2"/>
          <p:cNvSpPr>
            <a:spLocks noGrp="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latin typeface="Arial" pitchFamily="34" charset="0"/>
              <a:cs typeface="Arial" pitchFamily="34" charset="0"/>
            </a:endParaRPr>
          </a:p>
        </p:txBody>
      </p:sp>
      <p:sp>
        <p:nvSpPr>
          <p:cNvPr id="185348" name="Slide Number Placeholder 3"/>
          <p:cNvSpPr txBox="1">
            <a:spLocks noGrp="1"/>
          </p:cNvSpPr>
          <p:nvPr/>
        </p:nvSpPr>
        <p:spPr bwMode="auto">
          <a:xfrm>
            <a:off x="3886200" y="8686489"/>
            <a:ext cx="2971800"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69D19567-481B-4F2A-8849-B756620C11A4}" type="slidenum">
              <a:rPr lang="en-US" altLang="en-US">
                <a:latin typeface="Times New Roman" pitchFamily="18" charset="0"/>
              </a:rPr>
              <a:pPr algn="r">
                <a:spcBef>
                  <a:spcPct val="0"/>
                </a:spcBef>
              </a:pPr>
              <a:t>9</a:t>
            </a:fld>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xfrm>
            <a:off x="1144588" y="687388"/>
            <a:ext cx="4568825" cy="3425825"/>
          </a:xfrm>
          <a:ln/>
        </p:spPr>
      </p:sp>
      <p:sp>
        <p:nvSpPr>
          <p:cNvPr id="190467" name="Notes Placeholder 2"/>
          <p:cNvSpPr>
            <a:spLocks noGrp="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latin typeface="Arial" pitchFamily="34" charset="0"/>
              <a:cs typeface="Arial" pitchFamily="34" charset="0"/>
            </a:endParaRPr>
          </a:p>
        </p:txBody>
      </p:sp>
      <p:sp>
        <p:nvSpPr>
          <p:cNvPr id="190468" name="Slide Number Placeholder 3"/>
          <p:cNvSpPr txBox="1">
            <a:spLocks noGrp="1"/>
          </p:cNvSpPr>
          <p:nvPr/>
        </p:nvSpPr>
        <p:spPr bwMode="auto">
          <a:xfrm>
            <a:off x="3886200" y="8686489"/>
            <a:ext cx="2971800"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DBD0BE9C-1AA4-4215-9391-F0CBB51CD5D8}" type="slidenum">
              <a:rPr lang="en-US" altLang="en-US">
                <a:latin typeface="Times New Roman" pitchFamily="18" charset="0"/>
              </a:rPr>
              <a:pPr algn="r">
                <a:spcBef>
                  <a:spcPct val="0"/>
                </a:spcBef>
              </a:pPr>
              <a:t>10</a:t>
            </a:fld>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3886200" y="8686489"/>
            <a:ext cx="2971800"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A97FBB96-CC11-441B-AE83-F16B037A3AD8}" type="slidenum">
              <a:rPr lang="en-US" altLang="en-US">
                <a:latin typeface="Times New Roman" pitchFamily="18" charset="0"/>
              </a:rPr>
              <a:pPr algn="r">
                <a:spcBef>
                  <a:spcPct val="0"/>
                </a:spcBef>
              </a:pPr>
              <a:t>11</a:t>
            </a:fld>
            <a:endParaRPr lang="en-US" altLang="en-US">
              <a:latin typeface="Times New Roman" pitchFamily="18" charset="0"/>
            </a:endParaRPr>
          </a:p>
        </p:txBody>
      </p:sp>
      <p:sp>
        <p:nvSpPr>
          <p:cNvPr id="197635" name="Rectangle 2"/>
          <p:cNvSpPr>
            <a:spLocks noGrp="1" noRot="1" noChangeAspect="1" noChangeArrowheads="1" noTextEdit="1"/>
          </p:cNvSpPr>
          <p:nvPr>
            <p:ph type="sldImg"/>
          </p:nvPr>
        </p:nvSpPr>
        <p:spPr>
          <a:xfrm>
            <a:off x="1144588" y="687388"/>
            <a:ext cx="4568825" cy="3425825"/>
          </a:xfrm>
          <a:ln/>
        </p:spPr>
      </p:sp>
      <p:sp>
        <p:nvSpPr>
          <p:cNvPr id="197636" name="Rectangle 3"/>
          <p:cNvSpPr>
            <a:spLocks noGrp="1" noChangeArrowheads="1"/>
          </p:cNvSpPr>
          <p:nvPr>
            <p:ph type="body" idx="1"/>
          </p:nvPr>
        </p:nvSpPr>
        <p:spPr>
          <a:xfrm>
            <a:off x="685800" y="4344025"/>
            <a:ext cx="5486400" cy="41129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28600" indent="-228600"/>
            <a:r>
              <a:rPr lang="en-US" altLang="en-US" smtClean="0">
                <a:latin typeface="Arial" pitchFamily="34" charset="0"/>
                <a:cs typeface="Arial" pitchFamily="34" charset="0"/>
              </a:rPr>
              <a:t>Valente, T. W. (1993). Diffusion of innovations and policy decision-making. </a:t>
            </a:r>
            <a:r>
              <a:rPr lang="en-US" altLang="en-US" u="sng" smtClean="0">
                <a:latin typeface="Arial" pitchFamily="34" charset="0"/>
                <a:cs typeface="Arial" pitchFamily="34" charset="0"/>
              </a:rPr>
              <a:t>Journal of Communication</a:t>
            </a:r>
            <a:r>
              <a:rPr lang="en-US" altLang="en-US" smtClean="0">
                <a:latin typeface="Arial" pitchFamily="34" charset="0"/>
                <a:cs typeface="Arial" pitchFamily="34" charset="0"/>
              </a:rPr>
              <a:t>, </a:t>
            </a:r>
            <a:r>
              <a:rPr lang="en-US" altLang="en-US" u="sng" smtClean="0">
                <a:latin typeface="Arial" pitchFamily="34" charset="0"/>
                <a:cs typeface="Arial" pitchFamily="34" charset="0"/>
              </a:rPr>
              <a:t>43</a:t>
            </a:r>
            <a:r>
              <a:rPr lang="en-US" altLang="en-US" smtClean="0">
                <a:latin typeface="Arial" pitchFamily="34" charset="0"/>
                <a:cs typeface="Arial" pitchFamily="34" charset="0"/>
              </a:rPr>
              <a:t>(1), 30-45.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xfrm>
            <a:off x="1144588" y="687388"/>
            <a:ext cx="4568825" cy="3425825"/>
          </a:xfrm>
          <a:ln/>
        </p:spPr>
      </p:sp>
      <p:sp>
        <p:nvSpPr>
          <p:cNvPr id="195587" name="Notes Placeholder 2"/>
          <p:cNvSpPr>
            <a:spLocks noGrp="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latin typeface="Arial" pitchFamily="34" charset="0"/>
              <a:cs typeface="Arial" pitchFamily="34" charset="0"/>
            </a:endParaRPr>
          </a:p>
        </p:txBody>
      </p:sp>
      <p:sp>
        <p:nvSpPr>
          <p:cNvPr id="195588" name="Slide Number Placeholder 3"/>
          <p:cNvSpPr txBox="1">
            <a:spLocks noGrp="1"/>
          </p:cNvSpPr>
          <p:nvPr/>
        </p:nvSpPr>
        <p:spPr bwMode="auto">
          <a:xfrm>
            <a:off x="3886200" y="8686489"/>
            <a:ext cx="2971800"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BB3B4217-1DBB-4A0B-9B6F-2E7EFEA71EC0}" type="slidenum">
              <a:rPr lang="en-US" altLang="en-US">
                <a:latin typeface="Times New Roman" pitchFamily="18" charset="0"/>
              </a:rPr>
              <a:pPr algn="r">
                <a:spcBef>
                  <a:spcPct val="0"/>
                </a:spcBef>
              </a:pPr>
              <a:t>12</a:t>
            </a:fld>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xfrm>
            <a:off x="1144588" y="687388"/>
            <a:ext cx="4568825" cy="3425825"/>
          </a:xfrm>
          <a:ln/>
        </p:spPr>
      </p:sp>
      <p:sp>
        <p:nvSpPr>
          <p:cNvPr id="194563" name="Notes Placeholder 2"/>
          <p:cNvSpPr>
            <a:spLocks noGrp="1"/>
          </p:cNvSpPr>
          <p:nvPr>
            <p:ph type="body" idx="1"/>
          </p:nvPr>
        </p:nvSpPr>
        <p:spPr>
          <a:xfrm>
            <a:off x="914400" y="4342464"/>
            <a:ext cx="5029200" cy="411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mtClean="0">
              <a:latin typeface="Arial" pitchFamily="34" charset="0"/>
              <a:cs typeface="Arial" pitchFamily="34" charset="0"/>
            </a:endParaRPr>
          </a:p>
        </p:txBody>
      </p:sp>
      <p:sp>
        <p:nvSpPr>
          <p:cNvPr id="194564" name="Slide Number Placeholder 3"/>
          <p:cNvSpPr txBox="1">
            <a:spLocks noGrp="1"/>
          </p:cNvSpPr>
          <p:nvPr/>
        </p:nvSpPr>
        <p:spPr bwMode="auto">
          <a:xfrm>
            <a:off x="3886200" y="8686489"/>
            <a:ext cx="2971800"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a:spcBef>
                <a:spcPct val="0"/>
              </a:spcBef>
            </a:pPr>
            <a:fld id="{6CB57441-4A9C-4A27-A619-09F78D50AC77}" type="slidenum">
              <a:rPr lang="en-US" altLang="en-US">
                <a:latin typeface="Times New Roman" pitchFamily="18" charset="0"/>
              </a:rPr>
              <a:pPr algn="r">
                <a:spcBef>
                  <a:spcPct val="0"/>
                </a:spcBef>
              </a:pPr>
              <a:t>13</a:t>
            </a:fld>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3600">
                <a:solidFill>
                  <a:schemeClr val="tx2"/>
                </a:solidFill>
                <a:latin typeface="Times New Roman" pitchFamily="18" charset="0"/>
              </a:defRPr>
            </a:lvl1pPr>
            <a:lvl2pPr marL="742920" indent="-285738" algn="ctr" eaLnBrk="0" hangingPunct="0">
              <a:defRPr sz="3600">
                <a:solidFill>
                  <a:schemeClr val="tx2"/>
                </a:solidFill>
                <a:latin typeface="Times New Roman" pitchFamily="18" charset="0"/>
              </a:defRPr>
            </a:lvl2pPr>
            <a:lvl3pPr marL="1142954" indent="-228591" algn="ctr" eaLnBrk="0" hangingPunct="0">
              <a:defRPr sz="3600">
                <a:solidFill>
                  <a:schemeClr val="tx2"/>
                </a:solidFill>
                <a:latin typeface="Times New Roman" pitchFamily="18" charset="0"/>
              </a:defRPr>
            </a:lvl3pPr>
            <a:lvl4pPr marL="1600135" indent="-228591" algn="ctr" eaLnBrk="0" hangingPunct="0">
              <a:defRPr sz="3600">
                <a:solidFill>
                  <a:schemeClr val="tx2"/>
                </a:solidFill>
                <a:latin typeface="Times New Roman" pitchFamily="18" charset="0"/>
              </a:defRPr>
            </a:lvl4pPr>
            <a:lvl5pPr marL="2057316" indent="-228591" algn="ctr" eaLnBrk="0" hangingPunct="0">
              <a:defRPr sz="3600">
                <a:solidFill>
                  <a:schemeClr val="tx2"/>
                </a:solidFill>
                <a:latin typeface="Times New Roman" pitchFamily="18" charset="0"/>
              </a:defRPr>
            </a:lvl5pPr>
            <a:lvl6pPr marL="2514497" indent="-228591" algn="ctr" eaLnBrk="0" fontAlgn="base" hangingPunct="0">
              <a:spcBef>
                <a:spcPct val="0"/>
              </a:spcBef>
              <a:spcAft>
                <a:spcPct val="0"/>
              </a:spcAft>
              <a:defRPr sz="3600">
                <a:solidFill>
                  <a:schemeClr val="tx2"/>
                </a:solidFill>
                <a:latin typeface="Times New Roman" pitchFamily="18" charset="0"/>
              </a:defRPr>
            </a:lvl6pPr>
            <a:lvl7pPr marL="2971679" indent="-228591" algn="ctr" eaLnBrk="0" fontAlgn="base" hangingPunct="0">
              <a:spcBef>
                <a:spcPct val="0"/>
              </a:spcBef>
              <a:spcAft>
                <a:spcPct val="0"/>
              </a:spcAft>
              <a:defRPr sz="3600">
                <a:solidFill>
                  <a:schemeClr val="tx2"/>
                </a:solidFill>
                <a:latin typeface="Times New Roman" pitchFamily="18" charset="0"/>
              </a:defRPr>
            </a:lvl7pPr>
            <a:lvl8pPr marL="3428860" indent="-228591" algn="ctr" eaLnBrk="0" fontAlgn="base" hangingPunct="0">
              <a:spcBef>
                <a:spcPct val="0"/>
              </a:spcBef>
              <a:spcAft>
                <a:spcPct val="0"/>
              </a:spcAft>
              <a:defRPr sz="3600">
                <a:solidFill>
                  <a:schemeClr val="tx2"/>
                </a:solidFill>
                <a:latin typeface="Times New Roman" pitchFamily="18" charset="0"/>
              </a:defRPr>
            </a:lvl8pPr>
            <a:lvl9pPr marL="3886041" indent="-228591" algn="ctr" eaLnBrk="0" fontAlgn="base" hangingPunct="0">
              <a:spcBef>
                <a:spcPct val="0"/>
              </a:spcBef>
              <a:spcAft>
                <a:spcPct val="0"/>
              </a:spcAft>
              <a:defRPr sz="3600">
                <a:solidFill>
                  <a:schemeClr val="tx2"/>
                </a:solidFill>
                <a:latin typeface="Times New Roman" pitchFamily="18" charset="0"/>
              </a:defRPr>
            </a:lvl9pPr>
          </a:lstStyle>
          <a:p>
            <a:pPr algn="r">
              <a:defRPr/>
            </a:pPr>
            <a:fld id="{56E61D3D-AF50-43A3-83BE-A992F2E480A9}" type="slidenum">
              <a:rPr lang="en-US" sz="1200">
                <a:solidFill>
                  <a:schemeClr val="tx1"/>
                </a:solidFill>
              </a:rPr>
              <a:pPr algn="r">
                <a:defRPr/>
              </a:pPr>
              <a:t>15</a:t>
            </a:fld>
            <a:endParaRPr lang="en-US" sz="1200">
              <a:solidFill>
                <a:schemeClr val="tx1"/>
              </a:solidFill>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686115" y="4344108"/>
            <a:ext cx="5485773" cy="41130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013" indent="-227013"/>
            <a:r>
              <a:rPr lang="en-US" altLang="en-US" smtClean="0"/>
              <a:t>Valente, T. W. (In press). Models and methods for innovation diffusion. In P. J. Carrington, J. Scott, &amp; S. Wasserman (Eds.) </a:t>
            </a:r>
            <a:r>
              <a:rPr lang="en-US" altLang="en-US" u="sng" smtClean="0"/>
              <a:t>Models and Methods in Social Network Analysis</a:t>
            </a:r>
            <a:r>
              <a:rPr lang="en-US" altLang="en-US" smtClean="0"/>
              <a:t>. Cambridge, UK: Cambridge University Press.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884613" y="8684926"/>
            <a:ext cx="2971800"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algn="r" eaLnBrk="1" hangingPunct="1">
              <a:spcBef>
                <a:spcPct val="0"/>
              </a:spcBef>
            </a:pPr>
            <a:fld id="{CFC174B2-7D85-4956-86AD-D93E9BA4AE17}" type="slidenum">
              <a:rPr lang="en-US" altLang="en-US"/>
              <a:pPr algn="r" eaLnBrk="1" hangingPunct="1">
                <a:spcBef>
                  <a:spcPct val="0"/>
                </a:spcBef>
              </a:pPr>
              <a:t>17</a:t>
            </a:fld>
            <a:endParaRPr lang="en-US" altLang="en-U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smtClean="0">
                <a:latin typeface="Arial" pitchFamily="34" charset="0"/>
                <a:cs typeface="Arial" pitchFamily="34" charset="0"/>
              </a:rPr>
              <a:t>Valente, T.W. (1996).  Social network thresholds in the diffusion of innovations.  </a:t>
            </a:r>
            <a:r>
              <a:rPr lang="en-US" altLang="en-US" u="sng" smtClean="0">
                <a:latin typeface="Arial" pitchFamily="34" charset="0"/>
                <a:cs typeface="Arial" pitchFamily="34" charset="0"/>
              </a:rPr>
              <a:t>Social Networks</a:t>
            </a:r>
            <a:r>
              <a:rPr lang="en-US" altLang="en-US" smtClean="0">
                <a:latin typeface="Arial" pitchFamily="34" charset="0"/>
                <a:cs typeface="Arial" pitchFamily="34" charset="0"/>
              </a:rPr>
              <a:t>, </a:t>
            </a:r>
            <a:r>
              <a:rPr lang="en-US" altLang="en-US" u="sng" smtClean="0">
                <a:latin typeface="Arial" pitchFamily="34" charset="0"/>
                <a:cs typeface="Arial" pitchFamily="34" charset="0"/>
              </a:rPr>
              <a:t>18</a:t>
            </a:r>
            <a:r>
              <a:rPr lang="en-US" altLang="en-US" smtClean="0">
                <a:latin typeface="Arial" pitchFamily="34" charset="0"/>
                <a:cs typeface="Arial" pitchFamily="34" charset="0"/>
              </a:rPr>
              <a:t>, 69-89.</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US" noProof="0" smtClean="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95814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a:prstGeom prst="rect">
            <a:avLst/>
          </a:prstGeom>
        </p:spPr>
        <p:txBody>
          <a:bodyPr anchor="ctr">
            <a:normAutofit/>
          </a:bodyPr>
          <a:lstStyle>
            <a:lvl1pPr>
              <a:defRPr sz="4400">
                <a:latin typeface="+mj-lt"/>
              </a:defRPr>
            </a:lvl1pPr>
          </a:lstStyle>
          <a:p>
            <a:r>
              <a:rPr lang="en-US" smtClean="0"/>
              <a:t>Click to edit Master title style</a:t>
            </a:r>
            <a:endParaRPr lang="en-US" dirty="0"/>
          </a:p>
        </p:txBody>
      </p:sp>
      <p:sp>
        <p:nvSpPr>
          <p:cNvPr id="3" name="Date Placeholder 2"/>
          <p:cNvSpPr>
            <a:spLocks noGrp="1"/>
          </p:cNvSpPr>
          <p:nvPr>
            <p:ph type="dt" sz="half" idx="10"/>
          </p:nvPr>
        </p:nvSpPr>
        <p:spPr>
          <a:xfrm>
            <a:off x="2667000" y="3505200"/>
            <a:ext cx="3810000" cy="365125"/>
          </a:xfrm>
          <a:prstGeom prst="rect">
            <a:avLst/>
          </a:prstGeom>
        </p:spPr>
        <p:txBody>
          <a:bodyPr/>
          <a:lstStyle>
            <a:lvl1pPr algn="ctr">
              <a:defRPr sz="2000">
                <a:latin typeface="+mn-lt"/>
              </a:defRPr>
            </a:lvl1pPr>
          </a:lstStyle>
          <a:p>
            <a:endParaRPr lang="en-US" dirty="0"/>
          </a:p>
        </p:txBody>
      </p:sp>
    </p:spTree>
    <p:extLst>
      <p:ext uri="{BB962C8B-B14F-4D97-AF65-F5344CB8AC3E}">
        <p14:creationId xmlns:p14="http://schemas.microsoft.com/office/powerpoint/2010/main" val="2588225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4C6442-8251-4C5F-867E-007D45FC050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7664A0-77D3-4D20-9E82-46ED3AD4D25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82503F-59C2-458E-A134-4CD493B9034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B8BD9F-C288-4DFB-8563-4918193A7D1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26619C9-4C65-4F9C-86F1-11F71574ECA1}"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5C88995-7B9D-43FF-A1FB-441183FDD5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DA20EEA-FDA0-45CC-B051-1211CA56AE0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A736E4-5DDF-4A2A-B8FA-531E83CFA25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DCFEAC-06F9-413E-8A53-B8B10141D93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005942-D5CC-4B7E-B57E-3C142DA5CA6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F5C3E0-DAFF-4B8E-A2E5-F41E4703C8D7}"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413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1590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7191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2852738"/>
            <a:ext cx="3810000" cy="7191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sz="quarter" idx="10"/>
          </p:nvPr>
        </p:nvSpPr>
        <p:spPr/>
        <p:txBody>
          <a:bodyPr/>
          <a:lstStyle>
            <a:lvl1pPr>
              <a:defRPr/>
            </a:lvl1pPr>
          </a:lstStyle>
          <a:p>
            <a:pPr>
              <a:defRPr/>
            </a:pPr>
            <a:fld id="{E0ABDFAF-17D4-490C-85DC-AE2C532DE1F8}" type="slidenum">
              <a:rPr lang="en-US"/>
              <a:pPr>
                <a:defRPr/>
              </a:pPr>
              <a:t>‹#›</a:t>
            </a:fld>
            <a:endParaRPr 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9B610C-FB9E-4717-A290-0013D92E887D}" type="slidenum">
              <a:rPr lang="en-US"/>
              <a:pPr>
                <a:defRPr/>
              </a:pPr>
              <a:t>‹#›</a:t>
            </a:fld>
            <a:endParaRPr 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pPr lvl="0"/>
            <a:r>
              <a:rPr lang="en-US" noProof="0" smtClean="0"/>
              <a:t>Click icon to add chart</a:t>
            </a: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305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295400"/>
            <a:ext cx="40767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381500" y="1295400"/>
            <a:ext cx="4076700" cy="5029200"/>
          </a:xfrm>
        </p:spPr>
        <p:txBody>
          <a:bodyPr/>
          <a:lstStyle/>
          <a:p>
            <a:pPr lvl="0"/>
            <a:r>
              <a:rPr lang="en-US" noProof="0" smtClean="0"/>
              <a:t>Click icon to add clip art</a:t>
            </a:r>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D25C5F03-22BB-499C-AF9A-E1AE6751B047}" type="slidenum">
              <a:rPr lang="en-US"/>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FE2D17D7-8D57-4B39-8E14-9B2F988A9826}" type="slidenum">
              <a:rPr lang="en-US"/>
              <a:pPr>
                <a:defRPr/>
              </a:pPr>
              <a:t>‹#›</a:t>
            </a:fld>
            <a:endParaRPr lang="en-US"/>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pPr>
              <a:defRPr/>
            </a:pPr>
            <a:fld id="{ABF863F7-3242-4F1C-B094-DEEA020FE495}" type="slidenum">
              <a:rPr lang="en-US"/>
              <a:pPr>
                <a:defRPr/>
              </a:pPr>
              <a:t>‹#›</a:t>
            </a:fld>
            <a:endParaRPr lang="en-US"/>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pPr>
              <a:defRPr/>
            </a:pPr>
            <a:fld id="{B7EA2B30-EF98-42AA-AFC2-005B30210627}" type="slidenum">
              <a:rPr lang="en-US"/>
              <a:pPr>
                <a:defRPr/>
              </a:pPr>
              <a:t>‹#›</a:t>
            </a:fld>
            <a:endParaRPr lang="en-US"/>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588294F5-2A26-4275-BA20-565CA8F7128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DB9892E-D8D3-438A-AD90-3552B0554B12}"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70C55FC2-F70F-49CF-A840-BC23908A9A68}"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159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159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7EC3E65C-2091-4386-9A2D-ACD1384325AF}"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7FE2A2AE-E436-4D12-BBCA-27F87355240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F8BF406A-93CF-4CE7-ABB4-1AB99092A152}"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1C73F69-51F8-4FBC-8006-CB985E2A364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ED0D01F-295C-4019-A866-8DDBF611D6F0}"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7033C236-FE48-4329-B2C6-75621D73B451}"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BAD1268-7D74-42EC-9062-9FCF87544A52}"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3267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734050" cy="326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664A8DF-B7AE-4B8B-B9BC-6D31C1070C0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1.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mn-lt"/>
                <a:cs typeface="+mn-cs"/>
              </a:defRPr>
            </a:lvl1pPr>
          </a:lstStyle>
          <a:p>
            <a:pPr>
              <a:defRPr/>
            </a:pPr>
            <a:endParaRPr lang="en-US"/>
          </a:p>
        </p:txBody>
      </p:sp>
      <p:sp>
        <p:nvSpPr>
          <p:cNvPr id="163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86" r:id="rId12"/>
    <p:sldLayoutId id="2147483787"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609600"/>
            <a:ext cx="822960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mn-lt"/>
                <a:cs typeface="+mn-cs"/>
              </a:defRPr>
            </a:lvl1pPr>
          </a:lstStyle>
          <a:p>
            <a:pPr>
              <a:defRPr/>
            </a:pPr>
            <a:endParaRPr lang="en-US"/>
          </a:p>
        </p:txBody>
      </p:sp>
      <p:sp>
        <p:nvSpPr>
          <p:cNvPr id="163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cs typeface="+mn-cs"/>
              </a:defRPr>
            </a:lvl1pPr>
          </a:lstStyle>
          <a:p>
            <a:pPr>
              <a:defRPr/>
            </a:pPr>
            <a:endParaRPr lang="en-US"/>
          </a:p>
        </p:txBody>
      </p:sp>
      <p:sp>
        <p:nvSpPr>
          <p:cNvPr id="163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a:latin typeface="+mn-lt"/>
                <a:cs typeface="+mn-cs"/>
              </a:defRPr>
            </a:lvl1pPr>
          </a:lstStyle>
          <a:p>
            <a:pPr>
              <a:defRPr/>
            </a:pPr>
            <a:fld id="{44AE8883-5EF3-43AF-A6B5-D35102C0DDF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72" r:id="rId12"/>
    <p:sldLayoutId id="2147483760" r:id="rId13"/>
    <p:sldLayoutId id="2147483773" r:id="rId14"/>
    <p:sldLayoutId id="2147483774" r:id="rId15"/>
    <p:sldLayoutId id="2147483776" r:id="rId16"/>
    <p:sldLayoutId id="2147483777" r:id="rId17"/>
    <p:sldLayoutId id="2147483778" r:id="rId18"/>
    <p:sldLayoutId id="2147483779" r:id="rId19"/>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00CC"/>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304800"/>
            <a:ext cx="7772400" cy="64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981200"/>
            <a:ext cx="7772400" cy="159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446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bg1"/>
                </a:solidFill>
                <a:latin typeface="+mn-lt"/>
              </a:defRPr>
            </a:lvl1pPr>
          </a:lstStyle>
          <a:p>
            <a:pPr>
              <a:defRPr/>
            </a:pPr>
            <a:fld id="{F484C8FB-E160-4F51-9410-0A02845AE5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rtl="0" fontAlgn="base">
        <a:spcBef>
          <a:spcPct val="0"/>
        </a:spcBef>
        <a:spcAft>
          <a:spcPct val="0"/>
        </a:spcAft>
        <a:defRPr sz="3600" b="1">
          <a:solidFill>
            <a:srgbClr val="FFFF66"/>
          </a:solidFill>
          <a:latin typeface="+mj-lt"/>
          <a:ea typeface="+mj-ea"/>
          <a:cs typeface="+mj-cs"/>
        </a:defRPr>
      </a:lvl1pPr>
      <a:lvl2pPr algn="ctr" rtl="0" fontAlgn="base">
        <a:spcBef>
          <a:spcPct val="0"/>
        </a:spcBef>
        <a:spcAft>
          <a:spcPct val="0"/>
        </a:spcAft>
        <a:defRPr sz="3600" b="1">
          <a:solidFill>
            <a:srgbClr val="FFFF66"/>
          </a:solidFill>
          <a:latin typeface="Times New Roman" pitchFamily="18" charset="0"/>
        </a:defRPr>
      </a:lvl2pPr>
      <a:lvl3pPr algn="ctr" rtl="0" fontAlgn="base">
        <a:spcBef>
          <a:spcPct val="0"/>
        </a:spcBef>
        <a:spcAft>
          <a:spcPct val="0"/>
        </a:spcAft>
        <a:defRPr sz="3600" b="1">
          <a:solidFill>
            <a:srgbClr val="FFFF66"/>
          </a:solidFill>
          <a:latin typeface="Times New Roman" pitchFamily="18" charset="0"/>
        </a:defRPr>
      </a:lvl3pPr>
      <a:lvl4pPr algn="ctr" rtl="0" fontAlgn="base">
        <a:spcBef>
          <a:spcPct val="0"/>
        </a:spcBef>
        <a:spcAft>
          <a:spcPct val="0"/>
        </a:spcAft>
        <a:defRPr sz="3600" b="1">
          <a:solidFill>
            <a:srgbClr val="FFFF66"/>
          </a:solidFill>
          <a:latin typeface="Times New Roman" pitchFamily="18" charset="0"/>
        </a:defRPr>
      </a:lvl4pPr>
      <a:lvl5pPr algn="ctr" rtl="0" fontAlgn="base">
        <a:spcBef>
          <a:spcPct val="0"/>
        </a:spcBef>
        <a:spcAft>
          <a:spcPct val="0"/>
        </a:spcAft>
        <a:defRPr sz="3600" b="1">
          <a:solidFill>
            <a:srgbClr val="FFFF66"/>
          </a:solidFill>
          <a:latin typeface="Times New Roman" pitchFamily="18" charset="0"/>
        </a:defRPr>
      </a:lvl5pPr>
      <a:lvl6pPr marL="457200" algn="ctr" rtl="0" eaLnBrk="1" fontAlgn="base" hangingPunct="1">
        <a:spcBef>
          <a:spcPct val="0"/>
        </a:spcBef>
        <a:spcAft>
          <a:spcPct val="0"/>
        </a:spcAft>
        <a:defRPr sz="3600" b="1">
          <a:solidFill>
            <a:srgbClr val="FFFF66"/>
          </a:solidFill>
          <a:latin typeface="Times New Roman" pitchFamily="18" charset="0"/>
        </a:defRPr>
      </a:lvl6pPr>
      <a:lvl7pPr marL="914400" algn="ctr" rtl="0" eaLnBrk="1" fontAlgn="base" hangingPunct="1">
        <a:spcBef>
          <a:spcPct val="0"/>
        </a:spcBef>
        <a:spcAft>
          <a:spcPct val="0"/>
        </a:spcAft>
        <a:defRPr sz="3600" b="1">
          <a:solidFill>
            <a:srgbClr val="FFFF66"/>
          </a:solidFill>
          <a:latin typeface="Times New Roman" pitchFamily="18" charset="0"/>
        </a:defRPr>
      </a:lvl7pPr>
      <a:lvl8pPr marL="1371600" algn="ctr" rtl="0" eaLnBrk="1" fontAlgn="base" hangingPunct="1">
        <a:spcBef>
          <a:spcPct val="0"/>
        </a:spcBef>
        <a:spcAft>
          <a:spcPct val="0"/>
        </a:spcAft>
        <a:defRPr sz="3600" b="1">
          <a:solidFill>
            <a:srgbClr val="FFFF66"/>
          </a:solidFill>
          <a:latin typeface="Times New Roman" pitchFamily="18" charset="0"/>
        </a:defRPr>
      </a:lvl8pPr>
      <a:lvl9pPr marL="1828800" algn="ctr" rtl="0" eaLnBrk="1" fontAlgn="base" hangingPunct="1">
        <a:spcBef>
          <a:spcPct val="0"/>
        </a:spcBef>
        <a:spcAft>
          <a:spcPct val="0"/>
        </a:spcAft>
        <a:defRPr sz="3600" b="1">
          <a:solidFill>
            <a:srgbClr val="FFFF66"/>
          </a:solidFill>
          <a:latin typeface="Times New Roman" pitchFamily="18" charset="0"/>
        </a:defRPr>
      </a:lvl9pPr>
    </p:titleStyle>
    <p:bodyStyle>
      <a:lvl1pPr marL="342900" indent="-342900" algn="l" rtl="0" fontAlgn="base">
        <a:spcBef>
          <a:spcPct val="20000"/>
        </a:spcBef>
        <a:spcAft>
          <a:spcPct val="0"/>
        </a:spcAft>
        <a:buChar char="•"/>
        <a:defRPr sz="2400" b="1">
          <a:solidFill>
            <a:schemeClr val="bg1"/>
          </a:solidFill>
          <a:latin typeface="+mn-lt"/>
          <a:ea typeface="+mn-ea"/>
          <a:cs typeface="+mn-cs"/>
        </a:defRPr>
      </a:lvl1pPr>
      <a:lvl2pPr marL="742950" indent="-285750" algn="l" rtl="0" fontAlgn="base">
        <a:spcBef>
          <a:spcPct val="20000"/>
        </a:spcBef>
        <a:spcAft>
          <a:spcPct val="0"/>
        </a:spcAft>
        <a:buChar char="–"/>
        <a:defRPr sz="2000" b="1">
          <a:solidFill>
            <a:schemeClr val="bg1"/>
          </a:solidFill>
          <a:latin typeface="+mn-lt"/>
        </a:defRPr>
      </a:lvl2pPr>
      <a:lvl3pPr marL="1143000" indent="-228600" algn="l" rtl="0" fontAlgn="base">
        <a:spcBef>
          <a:spcPct val="20000"/>
        </a:spcBef>
        <a:spcAft>
          <a:spcPct val="0"/>
        </a:spcAft>
        <a:buChar char="•"/>
        <a:defRPr b="1">
          <a:solidFill>
            <a:schemeClr val="bg1"/>
          </a:solidFill>
          <a:latin typeface="+mn-lt"/>
        </a:defRPr>
      </a:lvl3pPr>
      <a:lvl4pPr marL="1600200" indent="-228600" algn="l" rtl="0" fontAlgn="base">
        <a:spcBef>
          <a:spcPct val="20000"/>
        </a:spcBef>
        <a:spcAft>
          <a:spcPct val="0"/>
        </a:spcAft>
        <a:buChar char="–"/>
        <a:defRPr sz="1400" b="1">
          <a:solidFill>
            <a:schemeClr val="bg1"/>
          </a:solidFill>
          <a:latin typeface="+mn-lt"/>
        </a:defRPr>
      </a:lvl4pPr>
      <a:lvl5pPr marL="2057400" indent="-228600" algn="l" rtl="0" fontAlgn="base">
        <a:spcBef>
          <a:spcPct val="20000"/>
        </a:spcBef>
        <a:spcAft>
          <a:spcPct val="0"/>
        </a:spcAft>
        <a:buChar char="»"/>
        <a:defRPr sz="1000" b="1">
          <a:solidFill>
            <a:schemeClr val="bg1"/>
          </a:solidFill>
          <a:latin typeface="+mn-lt"/>
        </a:defRPr>
      </a:lvl5pPr>
      <a:lvl6pPr marL="2514600" indent="-228600" algn="l" rtl="0" eaLnBrk="1" fontAlgn="base" hangingPunct="1">
        <a:spcBef>
          <a:spcPct val="20000"/>
        </a:spcBef>
        <a:spcAft>
          <a:spcPct val="0"/>
        </a:spcAft>
        <a:buChar char="»"/>
        <a:defRPr sz="1000" b="1">
          <a:solidFill>
            <a:schemeClr val="bg1"/>
          </a:solidFill>
          <a:latin typeface="+mn-lt"/>
        </a:defRPr>
      </a:lvl6pPr>
      <a:lvl7pPr marL="2971800" indent="-228600" algn="l" rtl="0" eaLnBrk="1" fontAlgn="base" hangingPunct="1">
        <a:spcBef>
          <a:spcPct val="20000"/>
        </a:spcBef>
        <a:spcAft>
          <a:spcPct val="0"/>
        </a:spcAft>
        <a:buChar char="»"/>
        <a:defRPr sz="1000" b="1">
          <a:solidFill>
            <a:schemeClr val="bg1"/>
          </a:solidFill>
          <a:latin typeface="+mn-lt"/>
        </a:defRPr>
      </a:lvl7pPr>
      <a:lvl8pPr marL="3429000" indent="-228600" algn="l" rtl="0" eaLnBrk="1" fontAlgn="base" hangingPunct="1">
        <a:spcBef>
          <a:spcPct val="20000"/>
        </a:spcBef>
        <a:spcAft>
          <a:spcPct val="0"/>
        </a:spcAft>
        <a:buChar char="»"/>
        <a:defRPr sz="1000" b="1">
          <a:solidFill>
            <a:schemeClr val="bg1"/>
          </a:solidFill>
          <a:latin typeface="+mn-lt"/>
        </a:defRPr>
      </a:lvl8pPr>
      <a:lvl9pPr marL="3886200" indent="-228600" algn="l" rtl="0" eaLnBrk="1" fontAlgn="base" hangingPunct="1">
        <a:spcBef>
          <a:spcPct val="20000"/>
        </a:spcBef>
        <a:spcAft>
          <a:spcPct val="0"/>
        </a:spcAft>
        <a:buChar char="»"/>
        <a:defRPr sz="1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valente@usc.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Microsoft_Excel_97-2003_Worksheet1.xls"/></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Microsoft_Excel_97-2003_Worksheet2.xls"/></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isbn:9781881303213" TargetMode="External"/><Relationship Id="rId2" Type="http://schemas.openxmlformats.org/officeDocument/2006/relationships/hyperlink" Target="doi:10.1016/j.socscimed.2015.10.001" TargetMode="External"/><Relationship Id="rId1" Type="http://schemas.openxmlformats.org/officeDocument/2006/relationships/slideLayout" Target="../slideLayouts/slideLayout2.xml"/><Relationship Id="rId6" Type="http://schemas.openxmlformats.org/officeDocument/2006/relationships/hyperlink" Target="doi:10.1086/228667" TargetMode="External"/><Relationship Id="rId5" Type="http://schemas.openxmlformats.org/officeDocument/2006/relationships/hyperlink" Target="doi:10.1287/mksc.1100.0566" TargetMode="External"/><Relationship Id="rId4" Type="http://schemas.openxmlformats.org/officeDocument/2006/relationships/hyperlink" Target="doi:10.1086/303110"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381000" y="990600"/>
            <a:ext cx="8610600" cy="990600"/>
          </a:xfrm>
        </p:spPr>
        <p:txBody>
          <a:bodyPr/>
          <a:lstStyle/>
          <a:p>
            <a:r>
              <a:rPr lang="en-US" altLang="en-US" sz="3600" b="1" dirty="0" smtClean="0"/>
              <a:t>Contagion &amp; Interpersonal Influence:</a:t>
            </a:r>
            <a:br>
              <a:rPr lang="en-US" altLang="en-US" sz="3600" b="1" dirty="0" smtClean="0"/>
            </a:br>
            <a:r>
              <a:rPr lang="en-US" altLang="en-US" sz="3600" b="1" dirty="0" smtClean="0"/>
              <a:t>Network Models of and for </a:t>
            </a:r>
            <a:br>
              <a:rPr lang="en-US" altLang="en-US" sz="3600" b="1" dirty="0" smtClean="0"/>
            </a:br>
            <a:r>
              <a:rPr lang="en-US" altLang="en-US" sz="3600" b="1" dirty="0" smtClean="0"/>
              <a:t>Behavior Change</a:t>
            </a:r>
          </a:p>
        </p:txBody>
      </p:sp>
      <p:sp>
        <p:nvSpPr>
          <p:cNvPr id="2051" name="Content Placeholder 2"/>
          <p:cNvSpPr>
            <a:spLocks noGrp="1"/>
          </p:cNvSpPr>
          <p:nvPr>
            <p:ph idx="1"/>
          </p:nvPr>
        </p:nvSpPr>
        <p:spPr>
          <a:xfrm>
            <a:off x="457200" y="3551237"/>
            <a:ext cx="8229600" cy="3459163"/>
          </a:xfrm>
        </p:spPr>
        <p:txBody>
          <a:bodyPr/>
          <a:lstStyle/>
          <a:p>
            <a:pPr algn="ctr">
              <a:buFontTx/>
              <a:buNone/>
            </a:pPr>
            <a:endParaRPr lang="en-US" altLang="en-US" sz="2400" dirty="0" smtClean="0"/>
          </a:p>
          <a:p>
            <a:pPr algn="ctr">
              <a:buFontTx/>
              <a:buNone/>
            </a:pPr>
            <a:r>
              <a:rPr lang="en-US" altLang="en-US" sz="2400" dirty="0" smtClean="0"/>
              <a:t>Thomas W. Valente, PhD</a:t>
            </a:r>
          </a:p>
          <a:p>
            <a:pPr algn="ctr">
              <a:buFontTx/>
              <a:buNone/>
            </a:pPr>
            <a:r>
              <a:rPr lang="en-US" altLang="en-US" sz="2400" dirty="0" smtClean="0"/>
              <a:t>Professor &amp; Interim Chair</a:t>
            </a:r>
          </a:p>
          <a:p>
            <a:pPr algn="ctr">
              <a:buFontTx/>
              <a:buNone/>
            </a:pPr>
            <a:r>
              <a:rPr lang="en-US" altLang="en-US" sz="2400" dirty="0" smtClean="0"/>
              <a:t>Department of Preventive </a:t>
            </a:r>
            <a:r>
              <a:rPr lang="en-US" altLang="en-US" sz="2400" dirty="0"/>
              <a:t>Medicine</a:t>
            </a:r>
            <a:endParaRPr lang="en-US" altLang="en-US" sz="2400" dirty="0" smtClean="0"/>
          </a:p>
          <a:p>
            <a:pPr algn="ctr">
              <a:buFontTx/>
              <a:buNone/>
            </a:pPr>
            <a:r>
              <a:rPr lang="en-US" altLang="en-US" sz="2400" dirty="0" smtClean="0"/>
              <a:t>Keck School of Medicine</a:t>
            </a:r>
          </a:p>
          <a:p>
            <a:pPr algn="ctr">
              <a:buFontTx/>
              <a:buNone/>
            </a:pPr>
            <a:r>
              <a:rPr lang="en-US" altLang="en-US" sz="2400" dirty="0" smtClean="0"/>
              <a:t>University of Southern California</a:t>
            </a:r>
          </a:p>
          <a:p>
            <a:pPr algn="ctr">
              <a:buFontTx/>
              <a:buNone/>
            </a:pPr>
            <a:r>
              <a:rPr lang="en-US" altLang="en-US" sz="2400" dirty="0" smtClean="0">
                <a:hlinkClick r:id="rId2"/>
              </a:rPr>
              <a:t>tvalente@usc.edu</a:t>
            </a:r>
            <a:endParaRPr lang="en-US" altLang="en-US" sz="2400" dirty="0" smtClean="0"/>
          </a:p>
          <a:p>
            <a:pPr algn="ctr">
              <a:buFontTx/>
              <a:buNone/>
            </a:pPr>
            <a:endParaRPr lang="en-US" altLang="en-US" sz="2400" dirty="0" smtClean="0"/>
          </a:p>
        </p:txBody>
      </p:sp>
      <p:sp>
        <p:nvSpPr>
          <p:cNvPr id="2052" name="TextBox 1"/>
          <p:cNvSpPr txBox="1">
            <a:spLocks noChangeArrowheads="1"/>
          </p:cNvSpPr>
          <p:nvPr/>
        </p:nvSpPr>
        <p:spPr bwMode="auto">
          <a:xfrm>
            <a:off x="991745" y="2743200"/>
            <a:ext cx="695735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800" dirty="0" smtClean="0"/>
              <a:t>Social Networks &amp; Health, Duke University</a:t>
            </a:r>
            <a:endParaRPr lang="en-US" sz="2800" dirty="0" smtClean="0"/>
          </a:p>
          <a:p>
            <a:pPr algn="ctr" eaLnBrk="1" hangingPunct="1"/>
            <a:r>
              <a:rPr lang="en-US" altLang="en-US" sz="2800" dirty="0" smtClean="0"/>
              <a:t>May 18, </a:t>
            </a:r>
            <a:r>
              <a:rPr lang="en-US" altLang="en-US" sz="2800" dirty="0" smtClean="0"/>
              <a:t>2018</a:t>
            </a:r>
            <a:endParaRPr lang="en-US" altLang="en-US" sz="2800" dirty="0"/>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701180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idx="4294967295"/>
          </p:nvPr>
        </p:nvSpPr>
        <p:spPr>
          <a:xfrm>
            <a:off x="609600" y="457200"/>
            <a:ext cx="7772400" cy="838200"/>
          </a:xfrm>
          <a:prstGeom prst="rect">
            <a:avLst/>
          </a:prstGeom>
        </p:spPr>
        <p:txBody>
          <a:bodyPr lIns="92075" tIns="46038" rIns="92075" bIns="46038">
            <a:normAutofit/>
          </a:bodyPr>
          <a:lstStyle/>
          <a:p>
            <a:pPr>
              <a:defRPr/>
            </a:pPr>
            <a:r>
              <a:rPr lang="en-US" sz="2900" b="1" dirty="0" smtClean="0"/>
              <a:t>Diffusion Occurs Over Time</a:t>
            </a:r>
          </a:p>
        </p:txBody>
      </p:sp>
      <p:graphicFrame>
        <p:nvGraphicFramePr>
          <p:cNvPr id="57347" name="Object 3"/>
          <p:cNvGraphicFramePr>
            <a:graphicFrameLocks noGrp="1" noChangeAspect="1"/>
          </p:cNvGraphicFramePr>
          <p:nvPr>
            <p:ph sz="half" idx="4294967295"/>
            <p:extLst>
              <p:ext uri="{D42A27DB-BD31-4B8C-83A1-F6EECF244321}">
                <p14:modId xmlns:p14="http://schemas.microsoft.com/office/powerpoint/2010/main" val="380984850"/>
              </p:ext>
            </p:extLst>
          </p:nvPr>
        </p:nvGraphicFramePr>
        <p:xfrm>
          <a:off x="304800" y="990600"/>
          <a:ext cx="8260828" cy="4875213"/>
        </p:xfrm>
        <a:graphic>
          <a:graphicData uri="http://schemas.openxmlformats.org/presentationml/2006/ole">
            <mc:AlternateContent xmlns:mc="http://schemas.openxmlformats.org/markup-compatibility/2006">
              <mc:Choice xmlns:v="urn:schemas-microsoft-com:vml" Requires="v">
                <p:oleObj spid="_x0000_s1043" name="Chart" r:id="rId4" imgW="5277002" imgH="3114751" progId="Excel.Sheet.8">
                  <p:embed/>
                </p:oleObj>
              </mc:Choice>
              <mc:Fallback>
                <p:oleObj name="Chart" r:id="rId4" imgW="5277002" imgH="3114751" progId="Excel.Shee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0600"/>
                        <a:ext cx="8260828" cy="4875213"/>
                      </a:xfrm>
                      <a:prstGeom prst="rect">
                        <a:avLst/>
                      </a:prstGeom>
                      <a:noFill/>
                      <a:ln>
                        <a:noFill/>
                      </a:ln>
                      <a:effectLst/>
                      <a:extLst/>
                    </p:spPr>
                  </p:pic>
                </p:oleObj>
              </mc:Fallback>
            </mc:AlternateContent>
          </a:graphicData>
        </a:graphic>
      </p:graphicFrame>
      <p:sp>
        <p:nvSpPr>
          <p:cNvPr id="2" name="Date Placeholder 1"/>
          <p:cNvSpPr>
            <a:spLocks noGrp="1"/>
          </p:cNvSpPr>
          <p:nvPr>
            <p:ph type="dt" sz="half" idx="10"/>
          </p:nvPr>
        </p:nvSpPr>
        <p:spPr/>
        <p:txBody>
          <a:bodyPr/>
          <a:lstStyle/>
          <a:p>
            <a:pPr>
              <a:defRPr/>
            </a:pPr>
            <a:endParaRPr lang="en-US"/>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B1214AF3-2129-4FE4-A119-C2C44DC35A63}" type="slidenum">
              <a:rPr lang="en-US" smtClean="0"/>
              <a:pPr algn="r">
                <a:defRPr/>
              </a:pPr>
              <a:t>10</a:t>
            </a:fld>
            <a:endParaRPr lang="en-US"/>
          </a:p>
        </p:txBody>
      </p:sp>
    </p:spTree>
    <p:extLst>
      <p:ext uri="{BB962C8B-B14F-4D97-AF65-F5344CB8AC3E}">
        <p14:creationId xmlns:p14="http://schemas.microsoft.com/office/powerpoint/2010/main" val="3107002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ChangeArrowheads="1"/>
          </p:cNvSpPr>
          <p:nvPr/>
        </p:nvSpPr>
        <p:spPr bwMode="auto">
          <a:xfrm>
            <a:off x="304800" y="609600"/>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spcBef>
                <a:spcPct val="0"/>
              </a:spcBef>
              <a:buFontTx/>
              <a:buNone/>
            </a:pPr>
            <a:r>
              <a:rPr lang="en-US" altLang="en-US" sz="3600" dirty="0">
                <a:latin typeface="Times New Roman" pitchFamily="18" charset="0"/>
              </a:rPr>
              <a:t>Mathematical Models Used to Derive Diffusion Rate Parameters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68" y="1749167"/>
            <a:ext cx="8080232" cy="4575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pPr>
              <a:defRPr/>
            </a:pPr>
            <a:endParaRPr lang="en-US"/>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B1214AF3-2129-4FE4-A119-C2C44DC35A63}" type="slidenum">
              <a:rPr lang="en-US" smtClean="0"/>
              <a:pPr algn="r">
                <a:defRPr/>
              </a:pPr>
              <a:t>11</a:t>
            </a:fld>
            <a:endParaRPr lang="en-US" dirty="0"/>
          </a:p>
        </p:txBody>
      </p:sp>
    </p:spTree>
    <p:extLst>
      <p:ext uri="{BB962C8B-B14F-4D97-AF65-F5344CB8AC3E}">
        <p14:creationId xmlns:p14="http://schemas.microsoft.com/office/powerpoint/2010/main" val="3422994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52400" y="685800"/>
            <a:ext cx="8458200" cy="1143000"/>
          </a:xfrm>
          <a:prstGeom prst="rect">
            <a:avLst/>
          </a:prstGeom>
        </p:spPr>
        <p:txBody>
          <a:bodyPr lIns="92075" tIns="46038" rIns="92075" bIns="46038"/>
          <a:lstStyle/>
          <a:p>
            <a:r>
              <a:rPr lang="en-US" altLang="en-US" sz="2800" b="1" dirty="0" smtClean="0"/>
              <a:t>Hypothetical Diffusion When Adopters Persuade Non-adopters at a Rate of One Percent</a:t>
            </a:r>
            <a:r>
              <a:rPr lang="en-US" altLang="en-US" sz="2800" dirty="0" smtClean="0"/>
              <a:t/>
            </a:r>
            <a:br>
              <a:rPr lang="en-US" altLang="en-US" sz="2800" dirty="0" smtClean="0"/>
            </a:br>
            <a:r>
              <a:rPr lang="en-US" altLang="en-US" sz="2800" dirty="0" smtClean="0"/>
              <a:t>(Homogenous Mixing)</a:t>
            </a:r>
          </a:p>
        </p:txBody>
      </p:sp>
      <p:graphicFrame>
        <p:nvGraphicFramePr>
          <p:cNvPr id="50244" name="Group 68"/>
          <p:cNvGraphicFramePr>
            <a:graphicFrameLocks noGrp="1"/>
          </p:cNvGraphicFramePr>
          <p:nvPr>
            <p:ph sz="half" idx="4294967295"/>
            <p:extLst>
              <p:ext uri="{D42A27DB-BD31-4B8C-83A1-F6EECF244321}">
                <p14:modId xmlns:p14="http://schemas.microsoft.com/office/powerpoint/2010/main" val="1519720061"/>
              </p:ext>
            </p:extLst>
          </p:nvPr>
        </p:nvGraphicFramePr>
        <p:xfrm>
          <a:off x="381000" y="2057400"/>
          <a:ext cx="8229600" cy="4191000"/>
        </p:xfrm>
        <a:graphic>
          <a:graphicData uri="http://schemas.openxmlformats.org/drawingml/2006/table">
            <a:tbl>
              <a:tblPr/>
              <a:tblGrid>
                <a:gridCol w="1607344"/>
                <a:gridCol w="1735931"/>
                <a:gridCol w="1543050"/>
                <a:gridCol w="1543050"/>
                <a:gridCol w="1800225"/>
              </a:tblGrid>
              <a:tr h="10779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Time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Cum.</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Non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New</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Ado.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Cum.</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itchFamily="34" charset="0"/>
                          <a:cs typeface="Arial" pitchFamily="34" charset="0"/>
                        </a:rPr>
                        <a:t>Ado.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1130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3</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4</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6</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7</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8</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9</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9.75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18.55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33.66</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55.99</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80.63</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96.25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99.86</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100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100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95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90.25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81.45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66.34</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44.01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19.37</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3.75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0.14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4.75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8.8</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15.11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22.33</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24.64</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15.62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3.61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0.14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9.75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18.55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33.66</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55.99</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80.63</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96.25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99.86</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100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endParaRPr lang="en-US"/>
          </a:p>
        </p:txBody>
      </p:sp>
      <p:sp>
        <p:nvSpPr>
          <p:cNvPr id="3" name="Slide Number Placeholder 2"/>
          <p:cNvSpPr>
            <a:spLocks noGrp="1"/>
          </p:cNvSpPr>
          <p:nvPr>
            <p:ph type="sldNum" sz="quarter" idx="4294967295"/>
          </p:nvPr>
        </p:nvSpPr>
        <p:spPr>
          <a:xfrm>
            <a:off x="6477000" y="6245225"/>
            <a:ext cx="2133600" cy="476250"/>
          </a:xfrm>
          <a:prstGeom prst="rect">
            <a:avLst/>
          </a:prstGeom>
        </p:spPr>
        <p:txBody>
          <a:bodyPr/>
          <a:lstStyle/>
          <a:p>
            <a:pPr algn="r">
              <a:defRPr/>
            </a:pPr>
            <a:fld id="{B1214AF3-2129-4FE4-A119-C2C44DC35A63}" type="slidenum">
              <a:rPr lang="en-US" smtClean="0"/>
              <a:pPr algn="r">
                <a:defRPr/>
              </a:pPr>
              <a:t>12</a:t>
            </a:fld>
            <a:endParaRPr lang="en-US" dirty="0"/>
          </a:p>
        </p:txBody>
      </p:sp>
    </p:spTree>
    <p:extLst>
      <p:ext uri="{BB962C8B-B14F-4D97-AF65-F5344CB8AC3E}">
        <p14:creationId xmlns:p14="http://schemas.microsoft.com/office/powerpoint/2010/main" val="2296032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609600"/>
            <a:ext cx="8382000" cy="1371600"/>
          </a:xfrm>
          <a:prstGeom prst="rect">
            <a:avLst/>
          </a:prstGeom>
        </p:spPr>
        <p:txBody>
          <a:bodyPr lIns="92075" tIns="46038" rIns="92075" bIns="46038"/>
          <a:lstStyle/>
          <a:p>
            <a:r>
              <a:rPr lang="en-US" altLang="en-US" sz="3200" b="1" dirty="0" smtClean="0"/>
              <a:t>Hypothetical Cumulative and Incidence Adoption Curves for Diffusion</a:t>
            </a:r>
            <a:br>
              <a:rPr lang="en-US" altLang="en-US" sz="3200" b="1" dirty="0" smtClean="0"/>
            </a:br>
            <a:r>
              <a:rPr lang="en-US" altLang="en-US" sz="3200" b="1" dirty="0" smtClean="0"/>
              <a:t>Homogenous Mixing</a:t>
            </a:r>
          </a:p>
        </p:txBody>
      </p:sp>
      <p:graphicFrame>
        <p:nvGraphicFramePr>
          <p:cNvPr id="63491" name="Object 4"/>
          <p:cNvGraphicFramePr>
            <a:graphicFrameLocks noGrp="1" noChangeAspect="1"/>
          </p:cNvGraphicFramePr>
          <p:nvPr>
            <p:ph sz="half" idx="4294967295"/>
            <p:extLst>
              <p:ext uri="{D42A27DB-BD31-4B8C-83A1-F6EECF244321}">
                <p14:modId xmlns:p14="http://schemas.microsoft.com/office/powerpoint/2010/main" val="1620406283"/>
              </p:ext>
            </p:extLst>
          </p:nvPr>
        </p:nvGraphicFramePr>
        <p:xfrm>
          <a:off x="609600" y="2085975"/>
          <a:ext cx="7696200" cy="4543425"/>
        </p:xfrm>
        <a:graphic>
          <a:graphicData uri="http://schemas.openxmlformats.org/presentationml/2006/ole">
            <mc:AlternateContent xmlns:mc="http://schemas.openxmlformats.org/markup-compatibility/2006">
              <mc:Choice xmlns:v="urn:schemas-microsoft-com:vml" Requires="v">
                <p:oleObj spid="_x0000_s2067" name="Chart" r:id="rId4" imgW="5277002" imgH="3114751" progId="Excel.Sheet.8">
                  <p:embed/>
                </p:oleObj>
              </mc:Choice>
              <mc:Fallback>
                <p:oleObj name="Chart" r:id="rId4" imgW="5277002" imgH="3114751" progId="Excel.Shee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085975"/>
                        <a:ext cx="76962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pPr>
              <a:defRPr/>
            </a:pPr>
            <a:endParaRPr lang="en-US"/>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B1214AF3-2129-4FE4-A119-C2C44DC35A63}" type="slidenum">
              <a:rPr lang="en-US" smtClean="0"/>
              <a:pPr algn="r">
                <a:defRPr/>
              </a:pPr>
              <a:t>13</a:t>
            </a:fld>
            <a:endParaRPr lang="en-US" dirty="0"/>
          </a:p>
        </p:txBody>
      </p:sp>
    </p:spTree>
    <p:extLst>
      <p:ext uri="{BB962C8B-B14F-4D97-AF65-F5344CB8AC3E}">
        <p14:creationId xmlns:p14="http://schemas.microsoft.com/office/powerpoint/2010/main" val="1356500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57200"/>
            <a:ext cx="8229600" cy="808038"/>
          </a:xfrm>
        </p:spPr>
        <p:txBody>
          <a:bodyPr/>
          <a:lstStyle/>
          <a:p>
            <a:r>
              <a:rPr lang="en-US" b="1" dirty="0" smtClean="0"/>
              <a:t>Clustering</a:t>
            </a:r>
            <a:endParaRPr lang="en-US" b="1" dirty="0"/>
          </a:p>
        </p:txBody>
      </p:sp>
      <p:sp>
        <p:nvSpPr>
          <p:cNvPr id="3" name="Date Placeholder 2"/>
          <p:cNvSpPr>
            <a:spLocks noGrp="1"/>
          </p:cNvSpPr>
          <p:nvPr>
            <p:ph type="dt" sz="half" idx="10"/>
          </p:nvPr>
        </p:nvSpPr>
        <p:spPr/>
        <p:txBody>
          <a:bodyPr/>
          <a:lstStyle/>
          <a:p>
            <a:pPr>
              <a:defRPr/>
            </a:pPr>
            <a:endParaRPr lang="en-US"/>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51" y="1219200"/>
            <a:ext cx="9194075" cy="563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14</a:t>
            </a:fld>
            <a:endParaRPr lang="en-US"/>
          </a:p>
        </p:txBody>
      </p:sp>
    </p:spTree>
    <p:extLst>
      <p:ext uri="{BB962C8B-B14F-4D97-AF65-F5344CB8AC3E}">
        <p14:creationId xmlns:p14="http://schemas.microsoft.com/office/powerpoint/2010/main" val="2918500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4294967295"/>
          </p:nvPr>
        </p:nvSpPr>
        <p:spPr>
          <a:xfrm>
            <a:off x="6553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3600">
                <a:solidFill>
                  <a:schemeClr val="tx2"/>
                </a:solidFill>
                <a:latin typeface="Times New Roman" pitchFamily="18" charset="0"/>
              </a:defRPr>
            </a:lvl1pPr>
            <a:lvl2pPr marL="742950" indent="-285750" algn="ctr" eaLnBrk="0" hangingPunct="0">
              <a:defRPr sz="3600">
                <a:solidFill>
                  <a:schemeClr val="tx2"/>
                </a:solidFill>
                <a:latin typeface="Times New Roman" pitchFamily="18" charset="0"/>
              </a:defRPr>
            </a:lvl2pPr>
            <a:lvl3pPr marL="1143000" indent="-228600" algn="ctr" eaLnBrk="0" hangingPunct="0">
              <a:defRPr sz="3600">
                <a:solidFill>
                  <a:schemeClr val="tx2"/>
                </a:solidFill>
                <a:latin typeface="Times New Roman" pitchFamily="18" charset="0"/>
              </a:defRPr>
            </a:lvl3pPr>
            <a:lvl4pPr marL="1600200" indent="-228600" algn="ctr" eaLnBrk="0" hangingPunct="0">
              <a:defRPr sz="3600">
                <a:solidFill>
                  <a:schemeClr val="tx2"/>
                </a:solidFill>
                <a:latin typeface="Times New Roman" pitchFamily="18" charset="0"/>
              </a:defRPr>
            </a:lvl4pPr>
            <a:lvl5pPr marL="2057400" indent="-228600" algn="ctr" eaLnBrk="0" hangingPunct="0">
              <a:defRPr sz="3600">
                <a:solidFill>
                  <a:schemeClr val="tx2"/>
                </a:solidFill>
                <a:latin typeface="Times New Roman" pitchFamily="18" charset="0"/>
              </a:defRPr>
            </a:lvl5pPr>
            <a:lvl6pPr marL="2514600" indent="-228600" algn="ctr" eaLnBrk="0" fontAlgn="base" hangingPunct="0">
              <a:spcBef>
                <a:spcPct val="0"/>
              </a:spcBef>
              <a:spcAft>
                <a:spcPct val="0"/>
              </a:spcAft>
              <a:defRPr sz="3600">
                <a:solidFill>
                  <a:schemeClr val="tx2"/>
                </a:solidFill>
                <a:latin typeface="Times New Roman" pitchFamily="18" charset="0"/>
              </a:defRPr>
            </a:lvl6pPr>
            <a:lvl7pPr marL="2971800" indent="-228600" algn="ctr" eaLnBrk="0" fontAlgn="base" hangingPunct="0">
              <a:spcBef>
                <a:spcPct val="0"/>
              </a:spcBef>
              <a:spcAft>
                <a:spcPct val="0"/>
              </a:spcAft>
              <a:defRPr sz="3600">
                <a:solidFill>
                  <a:schemeClr val="tx2"/>
                </a:solidFill>
                <a:latin typeface="Times New Roman" pitchFamily="18" charset="0"/>
              </a:defRPr>
            </a:lvl7pPr>
            <a:lvl8pPr marL="3429000" indent="-228600" algn="ctr" eaLnBrk="0" fontAlgn="base" hangingPunct="0">
              <a:spcBef>
                <a:spcPct val="0"/>
              </a:spcBef>
              <a:spcAft>
                <a:spcPct val="0"/>
              </a:spcAft>
              <a:defRPr sz="3600">
                <a:solidFill>
                  <a:schemeClr val="tx2"/>
                </a:solidFill>
                <a:latin typeface="Times New Roman" pitchFamily="18" charset="0"/>
              </a:defRPr>
            </a:lvl8pPr>
            <a:lvl9pPr marL="3886200" indent="-228600" algn="ctr" eaLnBrk="0" fontAlgn="base" hangingPunct="0">
              <a:spcBef>
                <a:spcPct val="0"/>
              </a:spcBef>
              <a:spcAft>
                <a:spcPct val="0"/>
              </a:spcAft>
              <a:defRPr sz="3600">
                <a:solidFill>
                  <a:schemeClr val="tx2"/>
                </a:solidFill>
                <a:latin typeface="Times New Roman" pitchFamily="18" charset="0"/>
              </a:defRPr>
            </a:lvl9pPr>
          </a:lstStyle>
          <a:p>
            <a:pPr algn="r">
              <a:defRPr/>
            </a:pPr>
            <a:fld id="{0FFAF380-8BCE-49A7-B4CE-4300C777B732}" type="slidenum">
              <a:rPr lang="en-US" sz="1400" smtClean="0">
                <a:solidFill>
                  <a:srgbClr val="000000"/>
                </a:solidFill>
              </a:rPr>
              <a:pPr algn="r">
                <a:defRPr/>
              </a:pPr>
              <a:t>15</a:t>
            </a:fld>
            <a:endParaRPr lang="en-US" sz="1400" smtClean="0">
              <a:solidFill>
                <a:srgbClr val="000000"/>
              </a:solidFill>
            </a:endParaRPr>
          </a:p>
        </p:txBody>
      </p:sp>
      <p:sp>
        <p:nvSpPr>
          <p:cNvPr id="30723" name="Rectangle 2"/>
          <p:cNvSpPr>
            <a:spLocks noGrp="1" noChangeArrowheads="1"/>
          </p:cNvSpPr>
          <p:nvPr>
            <p:ph type="title"/>
          </p:nvPr>
        </p:nvSpPr>
        <p:spPr>
          <a:xfrm>
            <a:off x="1447800" y="609600"/>
            <a:ext cx="6248400" cy="838200"/>
          </a:xfrm>
        </p:spPr>
        <p:txBody>
          <a:bodyPr>
            <a:normAutofit fontScale="90000"/>
          </a:bodyPr>
          <a:lstStyle/>
          <a:p>
            <a:pPr marL="838200" indent="-838200"/>
            <a:r>
              <a:rPr lang="en-US" altLang="en-US" sz="3200" b="1" dirty="0" smtClean="0"/>
              <a:t>Simulated Diffusion</a:t>
            </a:r>
            <a:br>
              <a:rPr lang="en-US" altLang="en-US" sz="3200" b="1" dirty="0" smtClean="0"/>
            </a:br>
            <a:r>
              <a:rPr lang="en-US" altLang="en-US" sz="3200" b="1" dirty="0" smtClean="0"/>
              <a:t>Real vs. Random Network</a:t>
            </a:r>
            <a:endParaRPr lang="en-US" altLang="en-US" sz="1400" b="1" dirty="0" smtClean="0"/>
          </a:p>
        </p:txBody>
      </p:sp>
      <p:graphicFrame>
        <p:nvGraphicFramePr>
          <p:cNvPr id="30724" name="Object 2"/>
          <p:cNvGraphicFramePr>
            <a:graphicFrameLocks noChangeAspect="1"/>
          </p:cNvGraphicFramePr>
          <p:nvPr>
            <p:extLst>
              <p:ext uri="{D42A27DB-BD31-4B8C-83A1-F6EECF244321}">
                <p14:modId xmlns:p14="http://schemas.microsoft.com/office/powerpoint/2010/main" val="1812746120"/>
              </p:ext>
            </p:extLst>
          </p:nvPr>
        </p:nvGraphicFramePr>
        <p:xfrm>
          <a:off x="-76200" y="1371600"/>
          <a:ext cx="9372600" cy="5605463"/>
        </p:xfrm>
        <a:graphic>
          <a:graphicData uri="http://schemas.openxmlformats.org/presentationml/2006/ole">
            <mc:AlternateContent xmlns:mc="http://schemas.openxmlformats.org/markup-compatibility/2006">
              <mc:Choice xmlns:v="urn:schemas-microsoft-com:vml" Requires="v">
                <p:oleObj spid="_x0000_s3091" name="Chart" r:id="rId4" imgW="4546800" imgH="2664360" progId="Excel.Chart.8">
                  <p:embed/>
                </p:oleObj>
              </mc:Choice>
              <mc:Fallback>
                <p:oleObj name="Chart" r:id="rId4" imgW="4546800" imgH="266436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371600"/>
                        <a:ext cx="9372600" cy="5605463"/>
                      </a:xfrm>
                      <a:prstGeom prst="rect">
                        <a:avLst/>
                      </a:prstGeom>
                      <a:noFill/>
                      <a:ln>
                        <a:noFill/>
                      </a:ln>
                      <a:extLst/>
                    </p:spPr>
                  </p:pic>
                </p:oleObj>
              </mc:Fallback>
            </mc:AlternateContent>
          </a:graphicData>
        </a:graphic>
      </p:graphicFrame>
      <p:sp>
        <p:nvSpPr>
          <p:cNvPr id="2" name="Date Placeholder 1"/>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1291779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371600"/>
          </a:xfrm>
        </p:spPr>
        <p:txBody>
          <a:bodyPr/>
          <a:lstStyle/>
          <a:p>
            <a:r>
              <a:rPr lang="en-US" sz="3600" dirty="0" smtClean="0"/>
              <a:t>3) Social Network Influences on Behavior (SNA </a:t>
            </a:r>
            <a:r>
              <a:rPr lang="en-US" sz="3600" b="1" u="sng" dirty="0" smtClean="0"/>
              <a:t>of</a:t>
            </a:r>
            <a:r>
              <a:rPr lang="en-US" sz="3600" dirty="0" smtClean="0"/>
              <a:t> Behavior Change)</a:t>
            </a:r>
            <a:endParaRPr lang="en-US" sz="3600" dirty="0"/>
          </a:p>
        </p:txBody>
      </p:sp>
      <p:sp>
        <p:nvSpPr>
          <p:cNvPr id="3" name="Content Placeholder 2"/>
          <p:cNvSpPr>
            <a:spLocks noGrp="1"/>
          </p:cNvSpPr>
          <p:nvPr>
            <p:ph idx="1"/>
          </p:nvPr>
        </p:nvSpPr>
        <p:spPr>
          <a:xfrm>
            <a:off x="457200" y="2895600"/>
            <a:ext cx="8229600" cy="3230563"/>
          </a:xfrm>
        </p:spPr>
        <p:txBody>
          <a:bodyPr/>
          <a:lstStyle/>
          <a:p>
            <a:r>
              <a:rPr lang="en-US" dirty="0" smtClean="0"/>
              <a:t>Many models </a:t>
            </a:r>
            <a:r>
              <a:rPr lang="en-US" dirty="0" smtClean="0"/>
              <a:t>explain </a:t>
            </a:r>
            <a:r>
              <a:rPr lang="en-US" dirty="0" smtClean="0"/>
              <a:t>how networks influence behavioral decisions/actions</a:t>
            </a:r>
          </a:p>
          <a:p>
            <a:r>
              <a:rPr lang="en-US" dirty="0" smtClean="0"/>
              <a:t>Network exposure model the most common.</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Slide Number Placeholder 4"/>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16</a:t>
            </a:fld>
            <a:endParaRPr lang="en-US" dirty="0"/>
          </a:p>
        </p:txBody>
      </p:sp>
    </p:spTree>
    <p:extLst>
      <p:ext uri="{BB962C8B-B14F-4D97-AF65-F5344CB8AC3E}">
        <p14:creationId xmlns:p14="http://schemas.microsoft.com/office/powerpoint/2010/main" val="29033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28600" y="457200"/>
            <a:ext cx="8458200" cy="1143000"/>
          </a:xfrm>
          <a:prstGeom prst="rect">
            <a:avLst/>
          </a:prstGeom>
        </p:spPr>
        <p:txBody>
          <a:bodyPr lIns="92075" tIns="46038" rIns="92075" bIns="46038"/>
          <a:lstStyle/>
          <a:p>
            <a:pPr eaLnBrk="1" hangingPunct="1"/>
            <a:r>
              <a:rPr lang="en-US" altLang="en-US" b="1" dirty="0" smtClean="0"/>
              <a:t>Network Exposure</a:t>
            </a:r>
          </a:p>
        </p:txBody>
      </p:sp>
      <p:sp>
        <p:nvSpPr>
          <p:cNvPr id="25603" name="Line 3"/>
          <p:cNvSpPr>
            <a:spLocks noChangeShapeType="1"/>
          </p:cNvSpPr>
          <p:nvPr/>
        </p:nvSpPr>
        <p:spPr bwMode="auto">
          <a:xfrm flipV="1">
            <a:off x="2286000" y="3267075"/>
            <a:ext cx="381000" cy="3619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04" name="Oval 4"/>
          <p:cNvSpPr>
            <a:spLocks noChangeArrowheads="1"/>
          </p:cNvSpPr>
          <p:nvPr/>
        </p:nvSpPr>
        <p:spPr bwMode="auto">
          <a:xfrm>
            <a:off x="2600325" y="29146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05" name="Oval 5"/>
          <p:cNvSpPr>
            <a:spLocks noChangeArrowheads="1"/>
          </p:cNvSpPr>
          <p:nvPr/>
        </p:nvSpPr>
        <p:spPr bwMode="auto">
          <a:xfrm>
            <a:off x="1609725" y="2843213"/>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06" name="Oval 6"/>
          <p:cNvSpPr>
            <a:spLocks noChangeArrowheads="1"/>
          </p:cNvSpPr>
          <p:nvPr/>
        </p:nvSpPr>
        <p:spPr bwMode="auto">
          <a:xfrm>
            <a:off x="1228725" y="3771900"/>
            <a:ext cx="368300" cy="366713"/>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07" name="Line 7"/>
          <p:cNvSpPr>
            <a:spLocks noChangeShapeType="1"/>
          </p:cNvSpPr>
          <p:nvPr/>
        </p:nvSpPr>
        <p:spPr bwMode="auto">
          <a:xfrm flipH="1">
            <a:off x="1609725" y="3771900"/>
            <a:ext cx="381000" cy="1428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08" name="Line 8"/>
          <p:cNvSpPr>
            <a:spLocks noChangeShapeType="1"/>
          </p:cNvSpPr>
          <p:nvPr/>
        </p:nvSpPr>
        <p:spPr bwMode="auto">
          <a:xfrm>
            <a:off x="1838325" y="3200400"/>
            <a:ext cx="219075" cy="371475"/>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25609" name="Rectangle 21"/>
          <p:cNvSpPr>
            <a:spLocks noChangeArrowheads="1"/>
          </p:cNvSpPr>
          <p:nvPr/>
        </p:nvSpPr>
        <p:spPr bwMode="auto">
          <a:xfrm>
            <a:off x="990600" y="5214938"/>
            <a:ext cx="2001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000" i="1"/>
              <a:t>Network</a:t>
            </a:r>
          </a:p>
          <a:p>
            <a:pPr eaLnBrk="1" hangingPunct="1">
              <a:spcBef>
                <a:spcPct val="0"/>
              </a:spcBef>
              <a:buFontTx/>
              <a:buNone/>
            </a:pPr>
            <a:r>
              <a:rPr lang="en-US" altLang="en-US" sz="2000" i="1"/>
              <a:t> Exposure=20%</a:t>
            </a:r>
          </a:p>
        </p:txBody>
      </p:sp>
      <p:sp>
        <p:nvSpPr>
          <p:cNvPr id="25610" name="Rectangle 23"/>
          <p:cNvSpPr>
            <a:spLocks noChangeArrowheads="1"/>
          </p:cNvSpPr>
          <p:nvPr/>
        </p:nvSpPr>
        <p:spPr bwMode="auto">
          <a:xfrm>
            <a:off x="6553200" y="5143500"/>
            <a:ext cx="19319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000" i="1"/>
              <a:t>Network </a:t>
            </a:r>
          </a:p>
          <a:p>
            <a:pPr eaLnBrk="1" hangingPunct="1">
              <a:spcBef>
                <a:spcPct val="0"/>
              </a:spcBef>
              <a:buFontTx/>
              <a:buNone/>
            </a:pPr>
            <a:r>
              <a:rPr lang="en-US" altLang="en-US" sz="2000" i="1"/>
              <a:t>Exposure=80%</a:t>
            </a:r>
          </a:p>
        </p:txBody>
      </p:sp>
      <p:sp>
        <p:nvSpPr>
          <p:cNvPr id="25611" name="Oval 24"/>
          <p:cNvSpPr>
            <a:spLocks noChangeArrowheads="1"/>
          </p:cNvSpPr>
          <p:nvPr/>
        </p:nvSpPr>
        <p:spPr bwMode="auto">
          <a:xfrm>
            <a:off x="1978025" y="175895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505881" name="Rectangle 25"/>
          <p:cNvSpPr>
            <a:spLocks noChangeArrowheads="1"/>
          </p:cNvSpPr>
          <p:nvPr/>
        </p:nvSpPr>
        <p:spPr bwMode="auto">
          <a:xfrm>
            <a:off x="2411413" y="1736725"/>
            <a:ext cx="1752600" cy="461963"/>
          </a:xfrm>
          <a:prstGeom prst="rect">
            <a:avLst/>
          </a:prstGeom>
          <a:noFill/>
          <a:ln w="9525">
            <a:noFill/>
            <a:miter lim="800000"/>
            <a:headEnd/>
            <a:tailEnd/>
          </a:ln>
          <a:effectLst/>
        </p:spPr>
        <p:txBody>
          <a:bodyPr wrap="none" lIns="92075" tIns="46038" rIns="92075" bIns="46038">
            <a:spAutoFit/>
          </a:bodyPr>
          <a:lstStyle/>
          <a:p>
            <a:pPr>
              <a:defRPr/>
            </a:pPr>
            <a:r>
              <a:rPr lang="en-US" sz="2400" i="1">
                <a:effectLst>
                  <a:outerShdw blurRad="38100" dist="38100" dir="2700000" algn="tl">
                    <a:srgbClr val="FFFFFF"/>
                  </a:outerShdw>
                </a:effectLst>
                <a:latin typeface="Arial" charset="0"/>
                <a:cs typeface="Arial" charset="0"/>
              </a:rPr>
              <a:t>= Non User</a:t>
            </a:r>
          </a:p>
        </p:txBody>
      </p:sp>
      <p:sp>
        <p:nvSpPr>
          <p:cNvPr id="25613" name="Oval 26"/>
          <p:cNvSpPr>
            <a:spLocks noChangeArrowheads="1"/>
          </p:cNvSpPr>
          <p:nvPr/>
        </p:nvSpPr>
        <p:spPr bwMode="auto">
          <a:xfrm>
            <a:off x="5330825" y="17589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505883" name="Rectangle 27"/>
          <p:cNvSpPr>
            <a:spLocks noChangeArrowheads="1"/>
          </p:cNvSpPr>
          <p:nvPr/>
        </p:nvSpPr>
        <p:spPr bwMode="auto">
          <a:xfrm>
            <a:off x="5767388" y="1736725"/>
            <a:ext cx="1101725" cy="461963"/>
          </a:xfrm>
          <a:prstGeom prst="rect">
            <a:avLst/>
          </a:prstGeom>
          <a:noFill/>
          <a:ln w="9525">
            <a:noFill/>
            <a:miter lim="800000"/>
            <a:headEnd/>
            <a:tailEnd/>
          </a:ln>
          <a:effectLst/>
        </p:spPr>
        <p:txBody>
          <a:bodyPr wrap="none" lIns="92075" tIns="46038" rIns="92075" bIns="46038">
            <a:spAutoFit/>
          </a:bodyPr>
          <a:lstStyle/>
          <a:p>
            <a:pPr>
              <a:defRPr/>
            </a:pPr>
            <a:r>
              <a:rPr lang="en-US" sz="2400" i="1">
                <a:effectLst>
                  <a:outerShdw blurRad="38100" dist="38100" dir="2700000" algn="tl">
                    <a:srgbClr val="FFFFFF"/>
                  </a:outerShdw>
                </a:effectLst>
                <a:latin typeface="Arial" charset="0"/>
                <a:cs typeface="Arial" charset="0"/>
              </a:rPr>
              <a:t>= User</a:t>
            </a:r>
          </a:p>
        </p:txBody>
      </p:sp>
      <p:sp>
        <p:nvSpPr>
          <p:cNvPr id="25615" name="Oval 30"/>
          <p:cNvSpPr>
            <a:spLocks noChangeArrowheads="1"/>
          </p:cNvSpPr>
          <p:nvPr/>
        </p:nvSpPr>
        <p:spPr bwMode="auto">
          <a:xfrm>
            <a:off x="1981200" y="3571875"/>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16" name="Rectangle 31"/>
          <p:cNvSpPr>
            <a:spLocks noChangeArrowheads="1"/>
          </p:cNvSpPr>
          <p:nvPr/>
        </p:nvSpPr>
        <p:spPr bwMode="auto">
          <a:xfrm>
            <a:off x="3810000" y="5143500"/>
            <a:ext cx="1931619"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000" i="1" dirty="0"/>
              <a:t>Network </a:t>
            </a:r>
          </a:p>
          <a:p>
            <a:pPr eaLnBrk="1" hangingPunct="1">
              <a:spcBef>
                <a:spcPct val="0"/>
              </a:spcBef>
              <a:buFontTx/>
              <a:buNone/>
            </a:pPr>
            <a:r>
              <a:rPr lang="en-US" altLang="en-US" sz="2000" i="1" dirty="0" smtClean="0"/>
              <a:t>Exposure=60</a:t>
            </a:r>
            <a:r>
              <a:rPr lang="en-US" altLang="en-US" sz="2000" i="1" dirty="0"/>
              <a:t>%</a:t>
            </a:r>
          </a:p>
        </p:txBody>
      </p:sp>
      <p:sp>
        <p:nvSpPr>
          <p:cNvPr id="32" name="Slide Number Placeholder 31"/>
          <p:cNvSpPr txBox="1">
            <a:spLocks noGrp="1"/>
          </p:cNvSpPr>
          <p:nvPr/>
        </p:nvSpPr>
        <p:spPr>
          <a:xfrm>
            <a:off x="8613775" y="6305550"/>
            <a:ext cx="457200" cy="476250"/>
          </a:xfrm>
          <a:prstGeom prst="rect">
            <a:avLst/>
          </a:prstGeom>
          <a:noFill/>
        </p:spPr>
        <p:txBody>
          <a:bodyPr anchor="b"/>
          <a:lstStyle/>
          <a:p>
            <a:pPr>
              <a:defRPr/>
            </a:pPr>
            <a:endParaRPr lang="en-US" sz="1200" dirty="0">
              <a:solidFill>
                <a:schemeClr val="bg2">
                  <a:shade val="50000"/>
                  <a:satMod val="200000"/>
                </a:schemeClr>
              </a:solidFill>
              <a:latin typeface="Arial" charset="0"/>
              <a:cs typeface="Arial" charset="0"/>
            </a:endParaRPr>
          </a:p>
        </p:txBody>
      </p:sp>
      <p:sp>
        <p:nvSpPr>
          <p:cNvPr id="25618" name="Line 7"/>
          <p:cNvSpPr>
            <a:spLocks noChangeShapeType="1"/>
          </p:cNvSpPr>
          <p:nvPr/>
        </p:nvSpPr>
        <p:spPr bwMode="auto">
          <a:xfrm flipH="1">
            <a:off x="2066925" y="3914775"/>
            <a:ext cx="76200" cy="42862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19" name="Line 7"/>
          <p:cNvSpPr>
            <a:spLocks noChangeShapeType="1"/>
          </p:cNvSpPr>
          <p:nvPr/>
        </p:nvSpPr>
        <p:spPr bwMode="auto">
          <a:xfrm>
            <a:off x="2295525" y="3843338"/>
            <a:ext cx="381000" cy="1428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20" name="Line 3"/>
          <p:cNvSpPr>
            <a:spLocks noChangeShapeType="1"/>
          </p:cNvSpPr>
          <p:nvPr/>
        </p:nvSpPr>
        <p:spPr bwMode="auto">
          <a:xfrm flipV="1">
            <a:off x="4791075" y="3209925"/>
            <a:ext cx="381000" cy="3619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21" name="Oval 4"/>
          <p:cNvSpPr>
            <a:spLocks noChangeArrowheads="1"/>
          </p:cNvSpPr>
          <p:nvPr/>
        </p:nvSpPr>
        <p:spPr bwMode="auto">
          <a:xfrm>
            <a:off x="5105400" y="2857500"/>
            <a:ext cx="368300" cy="369888"/>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22" name="Oval 5"/>
          <p:cNvSpPr>
            <a:spLocks noChangeArrowheads="1"/>
          </p:cNvSpPr>
          <p:nvPr/>
        </p:nvSpPr>
        <p:spPr bwMode="auto">
          <a:xfrm>
            <a:off x="4114800" y="2786063"/>
            <a:ext cx="368300" cy="369887"/>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23" name="Oval 6"/>
          <p:cNvSpPr>
            <a:spLocks noChangeArrowheads="1"/>
          </p:cNvSpPr>
          <p:nvPr/>
        </p:nvSpPr>
        <p:spPr bwMode="auto">
          <a:xfrm>
            <a:off x="3733800" y="37147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24" name="Line 7"/>
          <p:cNvSpPr>
            <a:spLocks noChangeShapeType="1"/>
          </p:cNvSpPr>
          <p:nvPr/>
        </p:nvSpPr>
        <p:spPr bwMode="auto">
          <a:xfrm flipH="1">
            <a:off x="4114800" y="3714750"/>
            <a:ext cx="381000" cy="1428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25" name="Line 8"/>
          <p:cNvSpPr>
            <a:spLocks noChangeShapeType="1"/>
          </p:cNvSpPr>
          <p:nvPr/>
        </p:nvSpPr>
        <p:spPr bwMode="auto">
          <a:xfrm>
            <a:off x="4343400" y="3143250"/>
            <a:ext cx="219075" cy="371475"/>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25626" name="Oval 30"/>
          <p:cNvSpPr>
            <a:spLocks noChangeArrowheads="1"/>
          </p:cNvSpPr>
          <p:nvPr/>
        </p:nvSpPr>
        <p:spPr bwMode="auto">
          <a:xfrm>
            <a:off x="4486275" y="3514725"/>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27" name="Oval 6"/>
          <p:cNvSpPr>
            <a:spLocks noChangeArrowheads="1"/>
          </p:cNvSpPr>
          <p:nvPr/>
        </p:nvSpPr>
        <p:spPr bwMode="auto">
          <a:xfrm>
            <a:off x="4419600" y="4286250"/>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28" name="Line 7"/>
          <p:cNvSpPr>
            <a:spLocks noChangeShapeType="1"/>
          </p:cNvSpPr>
          <p:nvPr/>
        </p:nvSpPr>
        <p:spPr bwMode="auto">
          <a:xfrm flipH="1">
            <a:off x="4572000" y="3857625"/>
            <a:ext cx="76200" cy="42862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29" name="Oval 6"/>
          <p:cNvSpPr>
            <a:spLocks noChangeArrowheads="1"/>
          </p:cNvSpPr>
          <p:nvPr/>
        </p:nvSpPr>
        <p:spPr bwMode="auto">
          <a:xfrm>
            <a:off x="5181600" y="3879499"/>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30" name="Line 7"/>
          <p:cNvSpPr>
            <a:spLocks noChangeShapeType="1"/>
          </p:cNvSpPr>
          <p:nvPr/>
        </p:nvSpPr>
        <p:spPr bwMode="auto">
          <a:xfrm>
            <a:off x="4854574" y="3786188"/>
            <a:ext cx="327026" cy="2143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31" name="Line 3"/>
          <p:cNvSpPr>
            <a:spLocks noChangeShapeType="1"/>
          </p:cNvSpPr>
          <p:nvPr/>
        </p:nvSpPr>
        <p:spPr bwMode="auto">
          <a:xfrm flipV="1">
            <a:off x="7534275" y="3281363"/>
            <a:ext cx="381000" cy="3619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32" name="Oval 5"/>
          <p:cNvSpPr>
            <a:spLocks noChangeArrowheads="1"/>
          </p:cNvSpPr>
          <p:nvPr/>
        </p:nvSpPr>
        <p:spPr bwMode="auto">
          <a:xfrm>
            <a:off x="6858000" y="2857500"/>
            <a:ext cx="368300" cy="369888"/>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33" name="Oval 6"/>
          <p:cNvSpPr>
            <a:spLocks noChangeArrowheads="1"/>
          </p:cNvSpPr>
          <p:nvPr/>
        </p:nvSpPr>
        <p:spPr bwMode="auto">
          <a:xfrm>
            <a:off x="6477000" y="3786188"/>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34" name="Line 7"/>
          <p:cNvSpPr>
            <a:spLocks noChangeShapeType="1"/>
          </p:cNvSpPr>
          <p:nvPr/>
        </p:nvSpPr>
        <p:spPr bwMode="auto">
          <a:xfrm flipH="1">
            <a:off x="6858000" y="3786188"/>
            <a:ext cx="381000" cy="1428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35" name="Line 8"/>
          <p:cNvSpPr>
            <a:spLocks noChangeShapeType="1"/>
          </p:cNvSpPr>
          <p:nvPr/>
        </p:nvSpPr>
        <p:spPr bwMode="auto">
          <a:xfrm>
            <a:off x="7086600" y="3214688"/>
            <a:ext cx="219075" cy="371475"/>
          </a:xfrm>
          <a:prstGeom prst="line">
            <a:avLst/>
          </a:prstGeom>
          <a:noFill/>
          <a:ln w="12700">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25636" name="Oval 30"/>
          <p:cNvSpPr>
            <a:spLocks noChangeArrowheads="1"/>
          </p:cNvSpPr>
          <p:nvPr/>
        </p:nvSpPr>
        <p:spPr bwMode="auto">
          <a:xfrm>
            <a:off x="7229475" y="3586163"/>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37" name="Oval 6"/>
          <p:cNvSpPr>
            <a:spLocks noChangeArrowheads="1"/>
          </p:cNvSpPr>
          <p:nvPr/>
        </p:nvSpPr>
        <p:spPr bwMode="auto">
          <a:xfrm>
            <a:off x="7162800" y="4357688"/>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38" name="Line 7"/>
          <p:cNvSpPr>
            <a:spLocks noChangeShapeType="1"/>
          </p:cNvSpPr>
          <p:nvPr/>
        </p:nvSpPr>
        <p:spPr bwMode="auto">
          <a:xfrm flipH="1">
            <a:off x="7315200" y="3929063"/>
            <a:ext cx="76200" cy="42862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39" name="Oval 6"/>
          <p:cNvSpPr>
            <a:spLocks noChangeArrowheads="1"/>
          </p:cNvSpPr>
          <p:nvPr/>
        </p:nvSpPr>
        <p:spPr bwMode="auto">
          <a:xfrm>
            <a:off x="7924800" y="3857625"/>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40" name="Line 7"/>
          <p:cNvSpPr>
            <a:spLocks noChangeShapeType="1"/>
          </p:cNvSpPr>
          <p:nvPr/>
        </p:nvSpPr>
        <p:spPr bwMode="auto">
          <a:xfrm>
            <a:off x="7543800" y="3857625"/>
            <a:ext cx="381000" cy="1428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5641" name="Oval 4"/>
          <p:cNvSpPr>
            <a:spLocks noChangeArrowheads="1"/>
          </p:cNvSpPr>
          <p:nvPr/>
        </p:nvSpPr>
        <p:spPr bwMode="auto">
          <a:xfrm>
            <a:off x="2676525" y="3843338"/>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42" name="Oval 4"/>
          <p:cNvSpPr>
            <a:spLocks noChangeArrowheads="1"/>
          </p:cNvSpPr>
          <p:nvPr/>
        </p:nvSpPr>
        <p:spPr bwMode="auto">
          <a:xfrm>
            <a:off x="1838325" y="4343400"/>
            <a:ext cx="368300" cy="368300"/>
          </a:xfrm>
          <a:prstGeom prst="ellipse">
            <a:avLst/>
          </a:prstGeom>
          <a:solidFill>
            <a:schemeClr val="bg1"/>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5643" name="Oval 6"/>
          <p:cNvSpPr>
            <a:spLocks noChangeArrowheads="1"/>
          </p:cNvSpPr>
          <p:nvPr/>
        </p:nvSpPr>
        <p:spPr bwMode="auto">
          <a:xfrm>
            <a:off x="7839075" y="2943225"/>
            <a:ext cx="368300" cy="368300"/>
          </a:xfrm>
          <a:prstGeom prst="ellipse">
            <a:avLst/>
          </a:prstGeom>
          <a:solidFill>
            <a:schemeClr val="hlink"/>
          </a:solidFill>
          <a:ln w="12700">
            <a:solidFill>
              <a:schemeClr val="tx1"/>
            </a:solidFill>
            <a:round/>
            <a:headEnd/>
            <a:tailEnd/>
          </a:ln>
        </p:spPr>
        <p:txBody>
          <a:bodyPr wrap="none"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800"/>
          </a:p>
        </p:txBody>
      </p:sp>
      <p:sp>
        <p:nvSpPr>
          <p:cNvPr id="2" name="Date Placeholder 1"/>
          <p:cNvSpPr>
            <a:spLocks noGrp="1"/>
          </p:cNvSpPr>
          <p:nvPr>
            <p:ph type="dt" sz="half" idx="10"/>
          </p:nvPr>
        </p:nvSpPr>
        <p:spPr/>
        <p:txBody>
          <a:bodyPr/>
          <a:lstStyle/>
          <a:p>
            <a:pPr>
              <a:defRPr/>
            </a:pPr>
            <a:endParaRPr lang="en-US"/>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B1214AF3-2129-4FE4-A119-C2C44DC35A63}" type="slidenum">
              <a:rPr lang="en-US" smtClean="0"/>
              <a:pPr algn="r">
                <a:defRPr/>
              </a:pPr>
              <a:t>17</a:t>
            </a:fld>
            <a:endParaRPr lang="en-US" dirty="0"/>
          </a:p>
        </p:txBody>
      </p:sp>
    </p:spTree>
    <p:extLst>
      <p:ext uri="{BB962C8B-B14F-4D97-AF65-F5344CB8AC3E}">
        <p14:creationId xmlns:p14="http://schemas.microsoft.com/office/powerpoint/2010/main" val="1222045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922588" y="1931988"/>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solidFill>
                  <a:schemeClr val="tx1"/>
                </a:solidFill>
              </a:rPr>
              <a:t>A</a:t>
            </a:r>
          </a:p>
        </p:txBody>
      </p:sp>
      <p:sp>
        <p:nvSpPr>
          <p:cNvPr id="26627" name="Title 1"/>
          <p:cNvSpPr>
            <a:spLocks noGrp="1"/>
          </p:cNvSpPr>
          <p:nvPr>
            <p:ph type="title"/>
          </p:nvPr>
        </p:nvSpPr>
        <p:spPr>
          <a:xfrm>
            <a:off x="457200" y="639762"/>
            <a:ext cx="8229600" cy="808038"/>
          </a:xfrm>
        </p:spPr>
        <p:txBody>
          <a:bodyPr/>
          <a:lstStyle/>
          <a:p>
            <a:r>
              <a:rPr lang="en-US" altLang="en-US" b="1" dirty="0" smtClean="0"/>
              <a:t>Ego Network with 6 Alters</a:t>
            </a:r>
          </a:p>
        </p:txBody>
      </p:sp>
      <p:sp>
        <p:nvSpPr>
          <p:cNvPr id="6" name="Oval 5"/>
          <p:cNvSpPr/>
          <p:nvPr/>
        </p:nvSpPr>
        <p:spPr>
          <a:xfrm>
            <a:off x="6096000" y="3214688"/>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C</a:t>
            </a:r>
          </a:p>
        </p:txBody>
      </p:sp>
      <p:sp>
        <p:nvSpPr>
          <p:cNvPr id="7" name="Oval 6"/>
          <p:cNvSpPr/>
          <p:nvPr/>
        </p:nvSpPr>
        <p:spPr>
          <a:xfrm>
            <a:off x="1676400" y="3290888"/>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074988" y="46101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862513" y="46164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879850" y="32004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3" name="TextBox 10"/>
          <p:cNvSpPr txBox="1">
            <a:spLocks noChangeArrowheads="1"/>
          </p:cNvSpPr>
          <p:nvPr/>
        </p:nvSpPr>
        <p:spPr bwMode="auto">
          <a:xfrm>
            <a:off x="3940175" y="3290888"/>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529138" y="2617788"/>
            <a:ext cx="423862"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862513" y="19050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solidFill>
                  <a:schemeClr val="tx1"/>
                </a:solidFill>
              </a:rPr>
              <a:t>B</a:t>
            </a:r>
          </a:p>
        </p:txBody>
      </p:sp>
      <p:sp>
        <p:nvSpPr>
          <p:cNvPr id="26636" name="Rectangle 16"/>
          <p:cNvSpPr>
            <a:spLocks noChangeArrowheads="1"/>
          </p:cNvSpPr>
          <p:nvPr/>
        </p:nvSpPr>
        <p:spPr bwMode="auto">
          <a:xfrm>
            <a:off x="5005388" y="4616450"/>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26637" name="Rectangle 17"/>
          <p:cNvSpPr>
            <a:spLocks noChangeArrowheads="1"/>
          </p:cNvSpPr>
          <p:nvPr/>
        </p:nvSpPr>
        <p:spPr bwMode="auto">
          <a:xfrm>
            <a:off x="3224213" y="4608513"/>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26638" name="Rectangle 18"/>
          <p:cNvSpPr>
            <a:spLocks noChangeArrowheads="1"/>
          </p:cNvSpPr>
          <p:nvPr/>
        </p:nvSpPr>
        <p:spPr bwMode="auto">
          <a:xfrm>
            <a:off x="1858963" y="3290888"/>
            <a:ext cx="396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F</a:t>
            </a:r>
          </a:p>
        </p:txBody>
      </p:sp>
      <p:cxnSp>
        <p:nvCxnSpPr>
          <p:cNvPr id="20" name="Straight Arrow Connector 19"/>
          <p:cNvCxnSpPr/>
          <p:nvPr/>
        </p:nvCxnSpPr>
        <p:spPr>
          <a:xfrm flipH="1" flipV="1">
            <a:off x="3455988" y="2617788"/>
            <a:ext cx="484187"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590800" y="3543300"/>
            <a:ext cx="11160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706813" y="3962400"/>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29138" y="3924300"/>
            <a:ext cx="423862"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741863" y="3557588"/>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644"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5C4500EE-68EE-4E27-9DBC-96AB0887059D}" type="slidenum">
              <a:rPr lang="en-US" altLang="en-US" sz="1400" smtClean="0"/>
              <a:pPr algn="r" eaLnBrk="1" hangingPunct="1">
                <a:spcBef>
                  <a:spcPct val="0"/>
                </a:spcBef>
                <a:buFontTx/>
                <a:buNone/>
              </a:pPr>
              <a:t>18</a:t>
            </a:fld>
            <a:endParaRPr lang="en-US" altLang="en-US" sz="1400" dirty="0" smtClean="0"/>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575486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pPr>
              <a:defRPr/>
            </a:pPr>
            <a:r>
              <a:rPr lang="en-US" b="1" dirty="0" smtClean="0"/>
              <a:t>Exposure is Associated with Adoption</a:t>
            </a:r>
            <a:endParaRPr lang="en-US" b="1" dirty="0"/>
          </a:p>
        </p:txBody>
      </p:sp>
      <p:sp>
        <p:nvSpPr>
          <p:cNvPr id="4" name="Oval 3"/>
          <p:cNvSpPr/>
          <p:nvPr/>
        </p:nvSpPr>
        <p:spPr>
          <a:xfrm>
            <a:off x="3067916" y="2365376"/>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6241328" y="3648076"/>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C</a:t>
            </a:r>
          </a:p>
        </p:txBody>
      </p:sp>
      <p:sp>
        <p:nvSpPr>
          <p:cNvPr id="7" name="Oval 6"/>
          <p:cNvSpPr/>
          <p:nvPr/>
        </p:nvSpPr>
        <p:spPr>
          <a:xfrm>
            <a:off x="1821728" y="3724276"/>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220316" y="5043488"/>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007841" y="5049838"/>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25178" y="3633788"/>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657" name="TextBox 10"/>
          <p:cNvSpPr txBox="1">
            <a:spLocks noChangeArrowheads="1"/>
          </p:cNvSpPr>
          <p:nvPr/>
        </p:nvSpPr>
        <p:spPr bwMode="auto">
          <a:xfrm>
            <a:off x="4085503" y="3724276"/>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674466" y="3051176"/>
            <a:ext cx="423862"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007841" y="233838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27660" name="Rectangle 16"/>
          <p:cNvSpPr>
            <a:spLocks noChangeArrowheads="1"/>
          </p:cNvSpPr>
          <p:nvPr/>
        </p:nvSpPr>
        <p:spPr bwMode="auto">
          <a:xfrm>
            <a:off x="5150716" y="5049838"/>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27661" name="Rectangle 17"/>
          <p:cNvSpPr>
            <a:spLocks noChangeArrowheads="1"/>
          </p:cNvSpPr>
          <p:nvPr/>
        </p:nvSpPr>
        <p:spPr bwMode="auto">
          <a:xfrm>
            <a:off x="3369541" y="5041901"/>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27662" name="Rectangle 18"/>
          <p:cNvSpPr>
            <a:spLocks noChangeArrowheads="1"/>
          </p:cNvSpPr>
          <p:nvPr/>
        </p:nvSpPr>
        <p:spPr bwMode="auto">
          <a:xfrm>
            <a:off x="1969331" y="3724276"/>
            <a:ext cx="4667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dirty="0"/>
              <a:t>F</a:t>
            </a:r>
          </a:p>
        </p:txBody>
      </p:sp>
      <p:cxnSp>
        <p:nvCxnSpPr>
          <p:cNvPr id="20" name="Straight Arrow Connector 19"/>
          <p:cNvCxnSpPr/>
          <p:nvPr/>
        </p:nvCxnSpPr>
        <p:spPr>
          <a:xfrm flipH="1" flipV="1">
            <a:off x="3601316" y="3051176"/>
            <a:ext cx="484187"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736128" y="3976688"/>
            <a:ext cx="11160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52141" y="4395788"/>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674466" y="4357688"/>
            <a:ext cx="423862"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87191" y="3990976"/>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669"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endParaRPr lang="en-US" altLang="en-US" sz="1400" dirty="0" smtClean="0"/>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465158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a:xfrm>
            <a:off x="457200" y="1493837"/>
            <a:ext cx="8229600" cy="4525963"/>
          </a:xfrm>
        </p:spPr>
        <p:txBody>
          <a:bodyPr/>
          <a:lstStyle/>
          <a:p>
            <a:pPr marL="514350" indent="-514350">
              <a:buFont typeface="+mj-lt"/>
              <a:buAutoNum type="arabicParenR"/>
            </a:pPr>
            <a:r>
              <a:rPr lang="en-US" dirty="0" smtClean="0"/>
              <a:t>Intro</a:t>
            </a:r>
          </a:p>
          <a:p>
            <a:pPr marL="514350" indent="-514350">
              <a:buFont typeface="+mj-lt"/>
              <a:buAutoNum type="arabicParenR"/>
            </a:pPr>
            <a:r>
              <a:rPr lang="en-US" dirty="0" smtClean="0"/>
              <a:t>Diffusion of Innovations</a:t>
            </a:r>
          </a:p>
          <a:p>
            <a:pPr marL="514350" indent="-514350">
              <a:buFont typeface="+mj-lt"/>
              <a:buAutoNum type="arabicParenR"/>
            </a:pPr>
            <a:r>
              <a:rPr lang="en-US" dirty="0" smtClean="0"/>
              <a:t>Network Models for Diffusion (Network Models </a:t>
            </a:r>
            <a:r>
              <a:rPr lang="en-US" u="sng" dirty="0" smtClean="0"/>
              <a:t>of</a:t>
            </a:r>
            <a:r>
              <a:rPr lang="en-US" dirty="0" smtClean="0"/>
              <a:t> Change)</a:t>
            </a:r>
          </a:p>
          <a:p>
            <a:pPr marL="514350" indent="-514350">
              <a:buFont typeface="+mj-lt"/>
              <a:buAutoNum type="arabicParenR"/>
            </a:pPr>
            <a:r>
              <a:rPr lang="en-US" dirty="0" smtClean="0"/>
              <a:t>Network Interventions </a:t>
            </a:r>
            <a:r>
              <a:rPr lang="en-US" dirty="0"/>
              <a:t>(Network Models </a:t>
            </a:r>
            <a:r>
              <a:rPr lang="en-US" u="sng" dirty="0" smtClean="0"/>
              <a:t>for</a:t>
            </a:r>
            <a:r>
              <a:rPr lang="en-US" dirty="0" smtClean="0"/>
              <a:t> </a:t>
            </a:r>
            <a:r>
              <a:rPr lang="en-US" dirty="0"/>
              <a:t>Change)</a:t>
            </a:r>
          </a:p>
        </p:txBody>
      </p:sp>
      <p:sp>
        <p:nvSpPr>
          <p:cNvPr id="4" name="Date Placeholder 3"/>
          <p:cNvSpPr>
            <a:spLocks noGrp="1"/>
          </p:cNvSpPr>
          <p:nvPr>
            <p:ph type="dt" sz="half" idx="10"/>
          </p:nvPr>
        </p:nvSpPr>
        <p:spPr/>
        <p:txBody>
          <a:bodyPr/>
          <a:lstStyle/>
          <a:p>
            <a:pPr>
              <a:defRPr/>
            </a:pPr>
            <a:endParaRPr lang="en-US"/>
          </a:p>
        </p:txBody>
      </p:sp>
      <p:sp>
        <p:nvSpPr>
          <p:cNvPr id="5" name="Slide Number Placeholder 4"/>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2</a:t>
            </a:fld>
            <a:endParaRPr lang="en-US" dirty="0"/>
          </a:p>
        </p:txBody>
      </p:sp>
    </p:spTree>
    <p:extLst>
      <p:ext uri="{BB962C8B-B14F-4D97-AF65-F5344CB8AC3E}">
        <p14:creationId xmlns:p14="http://schemas.microsoft.com/office/powerpoint/2010/main" val="1885904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0968" y="609600"/>
            <a:ext cx="9016340" cy="1143000"/>
          </a:xfrm>
        </p:spPr>
        <p:txBody>
          <a:bodyPr/>
          <a:lstStyle/>
          <a:p>
            <a:r>
              <a:rPr lang="en-US" altLang="en-US" b="1" dirty="0" smtClean="0"/>
              <a:t>Perceived Use is Associated with Use</a:t>
            </a:r>
          </a:p>
        </p:txBody>
      </p:sp>
      <p:sp>
        <p:nvSpPr>
          <p:cNvPr id="4" name="Oval 3"/>
          <p:cNvSpPr/>
          <p:nvPr/>
        </p:nvSpPr>
        <p:spPr>
          <a:xfrm>
            <a:off x="3205163" y="2445544"/>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6378575" y="3728244"/>
            <a:ext cx="762000" cy="685800"/>
          </a:xfrm>
          <a:prstGeom prst="ellipse">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C</a:t>
            </a:r>
          </a:p>
        </p:txBody>
      </p:sp>
      <p:sp>
        <p:nvSpPr>
          <p:cNvPr id="7" name="Oval 6"/>
          <p:cNvSpPr/>
          <p:nvPr/>
        </p:nvSpPr>
        <p:spPr>
          <a:xfrm>
            <a:off x="1958975" y="3804444"/>
            <a:ext cx="762000" cy="685800"/>
          </a:xfrm>
          <a:prstGeom prst="ellipse">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357563" y="5123656"/>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145088" y="5130006"/>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162425" y="3713956"/>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81" name="TextBox 10"/>
          <p:cNvSpPr txBox="1">
            <a:spLocks noChangeArrowheads="1"/>
          </p:cNvSpPr>
          <p:nvPr/>
        </p:nvSpPr>
        <p:spPr bwMode="auto">
          <a:xfrm>
            <a:off x="4222750" y="3804444"/>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811713" y="3131344"/>
            <a:ext cx="423862"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145088" y="2418556"/>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28684" name="Rectangle 16"/>
          <p:cNvSpPr>
            <a:spLocks noChangeArrowheads="1"/>
          </p:cNvSpPr>
          <p:nvPr/>
        </p:nvSpPr>
        <p:spPr bwMode="auto">
          <a:xfrm>
            <a:off x="5287963" y="5130006"/>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28685" name="Rectangle 17"/>
          <p:cNvSpPr>
            <a:spLocks noChangeArrowheads="1"/>
          </p:cNvSpPr>
          <p:nvPr/>
        </p:nvSpPr>
        <p:spPr bwMode="auto">
          <a:xfrm>
            <a:off x="3506788" y="5122069"/>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28686" name="Rectangle 18"/>
          <p:cNvSpPr>
            <a:spLocks noChangeArrowheads="1"/>
          </p:cNvSpPr>
          <p:nvPr/>
        </p:nvSpPr>
        <p:spPr bwMode="auto">
          <a:xfrm>
            <a:off x="2141538" y="3804444"/>
            <a:ext cx="396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F</a:t>
            </a:r>
          </a:p>
        </p:txBody>
      </p:sp>
      <p:cxnSp>
        <p:nvCxnSpPr>
          <p:cNvPr id="20" name="Straight Arrow Connector 19"/>
          <p:cNvCxnSpPr/>
          <p:nvPr/>
        </p:nvCxnSpPr>
        <p:spPr>
          <a:xfrm flipH="1" flipV="1">
            <a:off x="3738563" y="3131344"/>
            <a:ext cx="484187"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873375" y="4056856"/>
            <a:ext cx="11160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989388" y="4475956"/>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11713" y="4437856"/>
            <a:ext cx="423862"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024438" y="4071144"/>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693"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363C233F-5584-477E-8A5E-411BC6892896}" type="slidenum">
              <a:rPr lang="en-US" altLang="en-US" sz="1400" smtClean="0"/>
              <a:pPr algn="r" eaLnBrk="1" hangingPunct="1">
                <a:spcBef>
                  <a:spcPct val="0"/>
                </a:spcBef>
                <a:buFontTx/>
                <a:buNone/>
              </a:pPr>
              <a:t>20</a:t>
            </a:fld>
            <a:endParaRPr lang="en-US" altLang="en-US" sz="1400" dirty="0" smtClean="0"/>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53471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839200" cy="990600"/>
          </a:xfrm>
        </p:spPr>
        <p:txBody>
          <a:bodyPr>
            <a:normAutofit fontScale="90000"/>
          </a:bodyPr>
          <a:lstStyle/>
          <a:p>
            <a:pPr>
              <a:defRPr/>
            </a:pPr>
            <a:r>
              <a:rPr lang="en-US" b="1" dirty="0" err="1" smtClean="0"/>
              <a:t>Simmelian</a:t>
            </a:r>
            <a:r>
              <a:rPr lang="en-US" b="1" dirty="0" smtClean="0"/>
              <a:t> Ties are Associated </a:t>
            </a:r>
            <a:br>
              <a:rPr lang="en-US" b="1" dirty="0" smtClean="0"/>
            </a:br>
            <a:r>
              <a:rPr lang="en-US" b="1" dirty="0" smtClean="0"/>
              <a:t>with Influence</a:t>
            </a:r>
            <a:endParaRPr lang="en-US" b="1" dirty="0"/>
          </a:p>
        </p:txBody>
      </p:sp>
      <p:sp>
        <p:nvSpPr>
          <p:cNvPr id="4" name="Oval 3"/>
          <p:cNvSpPr/>
          <p:nvPr/>
        </p:nvSpPr>
        <p:spPr>
          <a:xfrm>
            <a:off x="3085793" y="2445544"/>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6259205" y="3728244"/>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bg1"/>
                </a:solidFill>
              </a:rPr>
              <a:t>C</a:t>
            </a:r>
          </a:p>
        </p:txBody>
      </p:sp>
      <p:sp>
        <p:nvSpPr>
          <p:cNvPr id="7" name="Oval 6"/>
          <p:cNvSpPr/>
          <p:nvPr/>
        </p:nvSpPr>
        <p:spPr>
          <a:xfrm>
            <a:off x="1839605" y="3804444"/>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238193" y="5123656"/>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025718" y="5130006"/>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43055" y="3713956"/>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5" name="TextBox 10"/>
          <p:cNvSpPr txBox="1">
            <a:spLocks noChangeArrowheads="1"/>
          </p:cNvSpPr>
          <p:nvPr/>
        </p:nvSpPr>
        <p:spPr bwMode="auto">
          <a:xfrm>
            <a:off x="4103380" y="3804444"/>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692343" y="3131344"/>
            <a:ext cx="423862"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025718" y="2418556"/>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29708" name="Rectangle 16"/>
          <p:cNvSpPr>
            <a:spLocks noChangeArrowheads="1"/>
          </p:cNvSpPr>
          <p:nvPr/>
        </p:nvSpPr>
        <p:spPr bwMode="auto">
          <a:xfrm>
            <a:off x="5168593" y="5130006"/>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29709" name="Rectangle 17"/>
          <p:cNvSpPr>
            <a:spLocks noChangeArrowheads="1"/>
          </p:cNvSpPr>
          <p:nvPr/>
        </p:nvSpPr>
        <p:spPr bwMode="auto">
          <a:xfrm>
            <a:off x="3387418" y="5122069"/>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29710" name="Rectangle 18"/>
          <p:cNvSpPr>
            <a:spLocks noChangeArrowheads="1"/>
          </p:cNvSpPr>
          <p:nvPr/>
        </p:nvSpPr>
        <p:spPr bwMode="auto">
          <a:xfrm>
            <a:off x="2022168" y="3804444"/>
            <a:ext cx="396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solidFill>
                  <a:schemeClr val="bg1"/>
                </a:solidFill>
              </a:rPr>
              <a:t>F</a:t>
            </a:r>
          </a:p>
        </p:txBody>
      </p:sp>
      <p:cxnSp>
        <p:nvCxnSpPr>
          <p:cNvPr id="20" name="Straight Arrow Connector 19"/>
          <p:cNvCxnSpPr/>
          <p:nvPr/>
        </p:nvCxnSpPr>
        <p:spPr>
          <a:xfrm flipH="1" flipV="1">
            <a:off x="3619193" y="3131344"/>
            <a:ext cx="484187"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754005" y="4056856"/>
            <a:ext cx="11160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70018" y="4475956"/>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692343" y="4437856"/>
            <a:ext cx="423862"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905068" y="4071144"/>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00193" y="2761456"/>
            <a:ext cx="904875"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24761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pPr>
              <a:defRPr/>
            </a:pPr>
            <a:r>
              <a:rPr lang="en-US" b="1" dirty="0" smtClean="0"/>
              <a:t>Personal Network Environment Increases Influence</a:t>
            </a:r>
            <a:endParaRPr lang="en-US" b="1" dirty="0"/>
          </a:p>
        </p:txBody>
      </p:sp>
      <p:sp>
        <p:nvSpPr>
          <p:cNvPr id="4" name="Oval 3"/>
          <p:cNvSpPr/>
          <p:nvPr/>
        </p:nvSpPr>
        <p:spPr>
          <a:xfrm>
            <a:off x="3083719" y="239395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6257131" y="367665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C</a:t>
            </a:r>
          </a:p>
        </p:txBody>
      </p:sp>
      <p:sp>
        <p:nvSpPr>
          <p:cNvPr id="7" name="Oval 6"/>
          <p:cNvSpPr/>
          <p:nvPr/>
        </p:nvSpPr>
        <p:spPr>
          <a:xfrm>
            <a:off x="1837531" y="375285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236119" y="5072062"/>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023644" y="5078412"/>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040981" y="3662362"/>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29" name="TextBox 10"/>
          <p:cNvSpPr txBox="1">
            <a:spLocks noChangeArrowheads="1"/>
          </p:cNvSpPr>
          <p:nvPr/>
        </p:nvSpPr>
        <p:spPr bwMode="auto">
          <a:xfrm>
            <a:off x="4101306" y="3752850"/>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690269" y="3079750"/>
            <a:ext cx="423862"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023644" y="2366962"/>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30732" name="Rectangle 16"/>
          <p:cNvSpPr>
            <a:spLocks noChangeArrowheads="1"/>
          </p:cNvSpPr>
          <p:nvPr/>
        </p:nvSpPr>
        <p:spPr bwMode="auto">
          <a:xfrm>
            <a:off x="5166519" y="5078412"/>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30733" name="Rectangle 17"/>
          <p:cNvSpPr>
            <a:spLocks noChangeArrowheads="1"/>
          </p:cNvSpPr>
          <p:nvPr/>
        </p:nvSpPr>
        <p:spPr bwMode="auto">
          <a:xfrm>
            <a:off x="3385344" y="5070475"/>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30734" name="Rectangle 18"/>
          <p:cNvSpPr>
            <a:spLocks noChangeArrowheads="1"/>
          </p:cNvSpPr>
          <p:nvPr/>
        </p:nvSpPr>
        <p:spPr bwMode="auto">
          <a:xfrm>
            <a:off x="1985134" y="3752850"/>
            <a:ext cx="4667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dirty="0"/>
              <a:t>F</a:t>
            </a:r>
          </a:p>
        </p:txBody>
      </p:sp>
      <p:cxnSp>
        <p:nvCxnSpPr>
          <p:cNvPr id="20" name="Straight Arrow Connector 19"/>
          <p:cNvCxnSpPr/>
          <p:nvPr/>
        </p:nvCxnSpPr>
        <p:spPr>
          <a:xfrm flipH="1" flipV="1">
            <a:off x="3617119" y="3079750"/>
            <a:ext cx="484187"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751931" y="4005262"/>
            <a:ext cx="11160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67944" y="4424362"/>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690269" y="4386262"/>
            <a:ext cx="423862"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902994" y="4019550"/>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394744" y="2976562"/>
            <a:ext cx="688975" cy="6858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5" idx="2"/>
          </p:cNvCxnSpPr>
          <p:nvPr/>
        </p:nvCxnSpPr>
        <p:spPr>
          <a:xfrm>
            <a:off x="3969544" y="2698750"/>
            <a:ext cx="1054100" cy="11112"/>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13981" y="2949575"/>
            <a:ext cx="2114550" cy="803275"/>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815806" y="2949575"/>
            <a:ext cx="517525" cy="71278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4" idx="4"/>
          </p:cNvCxnSpPr>
          <p:nvPr/>
        </p:nvCxnSpPr>
        <p:spPr>
          <a:xfrm flipH="1" flipV="1">
            <a:off x="3464719" y="3079750"/>
            <a:ext cx="76200" cy="1878012"/>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30746"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314529C4-257D-4C90-89E4-2D4ECED3A235}" type="slidenum">
              <a:rPr lang="en-US" altLang="en-US" sz="1400" smtClean="0"/>
              <a:pPr algn="r" eaLnBrk="1" hangingPunct="1">
                <a:spcBef>
                  <a:spcPct val="0"/>
                </a:spcBef>
                <a:buFontTx/>
                <a:buNone/>
              </a:pPr>
              <a:t>22</a:t>
            </a:fld>
            <a:endParaRPr lang="en-US" altLang="en-US" sz="1400" dirty="0" smtClean="0"/>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49817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pPr>
              <a:defRPr/>
            </a:pPr>
            <a:r>
              <a:rPr lang="en-US" b="1" dirty="0" smtClean="0"/>
              <a:t>Tie Strength is Associated with Influence</a:t>
            </a:r>
            <a:endParaRPr lang="en-US" b="1" dirty="0"/>
          </a:p>
        </p:txBody>
      </p:sp>
      <p:sp>
        <p:nvSpPr>
          <p:cNvPr id="4" name="Oval 3"/>
          <p:cNvSpPr/>
          <p:nvPr/>
        </p:nvSpPr>
        <p:spPr>
          <a:xfrm>
            <a:off x="3243263" y="239395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6416675" y="367665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bg1"/>
                </a:solidFill>
              </a:rPr>
              <a:t>C</a:t>
            </a:r>
          </a:p>
        </p:txBody>
      </p:sp>
      <p:sp>
        <p:nvSpPr>
          <p:cNvPr id="7" name="Oval 6"/>
          <p:cNvSpPr/>
          <p:nvPr/>
        </p:nvSpPr>
        <p:spPr>
          <a:xfrm>
            <a:off x="1997075" y="375285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395663" y="5072062"/>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183188" y="5078412"/>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200525" y="3662362"/>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77" name="TextBox 10"/>
          <p:cNvSpPr txBox="1">
            <a:spLocks noChangeArrowheads="1"/>
          </p:cNvSpPr>
          <p:nvPr/>
        </p:nvSpPr>
        <p:spPr bwMode="auto">
          <a:xfrm>
            <a:off x="4260850" y="3752850"/>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849813" y="3079750"/>
            <a:ext cx="423862" cy="582612"/>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183188" y="2366962"/>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32780" name="Rectangle 16"/>
          <p:cNvSpPr>
            <a:spLocks noChangeArrowheads="1"/>
          </p:cNvSpPr>
          <p:nvPr/>
        </p:nvSpPr>
        <p:spPr bwMode="auto">
          <a:xfrm>
            <a:off x="5326063" y="5078412"/>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32781" name="Rectangle 17"/>
          <p:cNvSpPr>
            <a:spLocks noChangeArrowheads="1"/>
          </p:cNvSpPr>
          <p:nvPr/>
        </p:nvSpPr>
        <p:spPr bwMode="auto">
          <a:xfrm>
            <a:off x="3544888" y="5070475"/>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32782" name="Rectangle 18"/>
          <p:cNvSpPr>
            <a:spLocks noChangeArrowheads="1"/>
          </p:cNvSpPr>
          <p:nvPr/>
        </p:nvSpPr>
        <p:spPr bwMode="auto">
          <a:xfrm>
            <a:off x="2179638" y="3752850"/>
            <a:ext cx="396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solidFill>
                  <a:schemeClr val="bg1"/>
                </a:solidFill>
              </a:rPr>
              <a:t>F</a:t>
            </a:r>
          </a:p>
        </p:txBody>
      </p:sp>
      <p:cxnSp>
        <p:nvCxnSpPr>
          <p:cNvPr id="20" name="Straight Arrow Connector 19"/>
          <p:cNvCxnSpPr/>
          <p:nvPr/>
        </p:nvCxnSpPr>
        <p:spPr>
          <a:xfrm flipH="1" flipV="1">
            <a:off x="3776663" y="3079750"/>
            <a:ext cx="484187" cy="582612"/>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911475" y="4005262"/>
            <a:ext cx="11160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027488" y="4424362"/>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49813" y="4386262"/>
            <a:ext cx="423862"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062538" y="4019550"/>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789"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4A04B531-3BCF-4328-A314-FFFC1589386D}" type="slidenum">
              <a:rPr lang="en-US" altLang="en-US" sz="1400" smtClean="0"/>
              <a:pPr algn="r" eaLnBrk="1" hangingPunct="1">
                <a:spcBef>
                  <a:spcPct val="0"/>
                </a:spcBef>
                <a:buFontTx/>
                <a:buNone/>
              </a:pPr>
              <a:t>23</a:t>
            </a:fld>
            <a:endParaRPr lang="en-US" altLang="en-US" sz="1400" dirty="0" smtClean="0"/>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566543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en-US" altLang="en-US" b="1" smtClean="0"/>
              <a:t>Weak vs. Strong Ties</a:t>
            </a:r>
          </a:p>
        </p:txBody>
      </p:sp>
      <p:sp>
        <p:nvSpPr>
          <p:cNvPr id="33795" name="Rectangle 3"/>
          <p:cNvSpPr>
            <a:spLocks noGrp="1"/>
          </p:cNvSpPr>
          <p:nvPr>
            <p:ph type="body" idx="1"/>
          </p:nvPr>
        </p:nvSpPr>
        <p:spPr>
          <a:xfrm>
            <a:off x="685800" y="2286000"/>
            <a:ext cx="7499350" cy="3124200"/>
          </a:xfrm>
        </p:spPr>
        <p:txBody>
          <a:bodyPr/>
          <a:lstStyle/>
          <a:p>
            <a:r>
              <a:rPr lang="en-US" altLang="en-US" dirty="0" smtClean="0"/>
              <a:t>Weak ties are important for information spread and rumors</a:t>
            </a:r>
          </a:p>
          <a:p>
            <a:r>
              <a:rPr lang="en-US" altLang="en-US" dirty="0" smtClean="0"/>
              <a:t>Strong ties are important for behavior change.</a:t>
            </a:r>
          </a:p>
        </p:txBody>
      </p:sp>
      <p:sp>
        <p:nvSpPr>
          <p:cNvPr id="2" name="Date Placeholder 1"/>
          <p:cNvSpPr>
            <a:spLocks noGrp="1"/>
          </p:cNvSpPr>
          <p:nvPr>
            <p:ph type="dt" sz="half" idx="10"/>
          </p:nvPr>
        </p:nvSpPr>
        <p:spPr/>
        <p:txBody>
          <a:bodyPr/>
          <a:lstStyle/>
          <a:p>
            <a:pPr>
              <a:defRPr/>
            </a:pPr>
            <a:endParaRPr lang="en-US"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24</a:t>
            </a:fld>
            <a:endParaRPr lang="en-US" dirty="0"/>
          </a:p>
        </p:txBody>
      </p:sp>
    </p:spTree>
    <p:extLst>
      <p:ext uri="{BB962C8B-B14F-4D97-AF65-F5344CB8AC3E}">
        <p14:creationId xmlns:p14="http://schemas.microsoft.com/office/powerpoint/2010/main" val="4272274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2700" y="533400"/>
            <a:ext cx="8686800" cy="841375"/>
          </a:xfrm>
        </p:spPr>
        <p:txBody>
          <a:bodyPr/>
          <a:lstStyle/>
          <a:p>
            <a:r>
              <a:rPr lang="en-US" altLang="en-US" sz="4000" b="1" smtClean="0"/>
              <a:t>Indirect Exposures May Matter</a:t>
            </a:r>
          </a:p>
        </p:txBody>
      </p:sp>
      <p:sp>
        <p:nvSpPr>
          <p:cNvPr id="4" name="Oval 3"/>
          <p:cNvSpPr/>
          <p:nvPr/>
        </p:nvSpPr>
        <p:spPr>
          <a:xfrm>
            <a:off x="3081006" y="1952435"/>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6254418" y="32335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bg1"/>
                </a:solidFill>
              </a:rPr>
              <a:t>C</a:t>
            </a:r>
          </a:p>
        </p:txBody>
      </p:sp>
      <p:sp>
        <p:nvSpPr>
          <p:cNvPr id="7" name="Oval 6"/>
          <p:cNvSpPr/>
          <p:nvPr/>
        </p:nvSpPr>
        <p:spPr>
          <a:xfrm>
            <a:off x="1834818" y="33097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233406" y="4630548"/>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989181" y="4630548"/>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175881" y="374631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5" name="TextBox 10"/>
          <p:cNvSpPr txBox="1">
            <a:spLocks noChangeArrowheads="1"/>
          </p:cNvSpPr>
          <p:nvPr/>
        </p:nvSpPr>
        <p:spPr bwMode="auto">
          <a:xfrm>
            <a:off x="4098593" y="3309748"/>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687556" y="2638235"/>
            <a:ext cx="423862" cy="5826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020931" y="19254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34828" name="Rectangle 16"/>
          <p:cNvSpPr>
            <a:spLocks noChangeArrowheads="1"/>
          </p:cNvSpPr>
          <p:nvPr/>
        </p:nvSpPr>
        <p:spPr bwMode="auto">
          <a:xfrm>
            <a:off x="5132056" y="4628960"/>
            <a:ext cx="476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34829" name="Rectangle 17"/>
          <p:cNvSpPr>
            <a:spLocks noChangeArrowheads="1"/>
          </p:cNvSpPr>
          <p:nvPr/>
        </p:nvSpPr>
        <p:spPr bwMode="auto">
          <a:xfrm>
            <a:off x="3382631" y="4628960"/>
            <a:ext cx="409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34830" name="Rectangle 18"/>
          <p:cNvSpPr>
            <a:spLocks noChangeArrowheads="1"/>
          </p:cNvSpPr>
          <p:nvPr/>
        </p:nvSpPr>
        <p:spPr bwMode="auto">
          <a:xfrm>
            <a:off x="2017381" y="3309748"/>
            <a:ext cx="396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solidFill>
                  <a:schemeClr val="bg1"/>
                </a:solidFill>
              </a:rPr>
              <a:t>F</a:t>
            </a:r>
          </a:p>
        </p:txBody>
      </p:sp>
      <p:cxnSp>
        <p:nvCxnSpPr>
          <p:cNvPr id="20" name="Straight Arrow Connector 19"/>
          <p:cNvCxnSpPr/>
          <p:nvPr/>
        </p:nvCxnSpPr>
        <p:spPr>
          <a:xfrm flipH="1" flipV="1">
            <a:off x="3614406" y="2638235"/>
            <a:ext cx="484187" cy="5826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749218" y="3563748"/>
            <a:ext cx="111442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63643" y="3982848"/>
            <a:ext cx="404813" cy="6461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703431" y="3922523"/>
            <a:ext cx="423862" cy="6842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900281" y="3576448"/>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854618" y="33097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H</a:t>
            </a:r>
          </a:p>
        </p:txBody>
      </p:sp>
      <p:sp>
        <p:nvSpPr>
          <p:cNvPr id="26" name="Oval 25"/>
          <p:cNvSpPr/>
          <p:nvPr/>
        </p:nvSpPr>
        <p:spPr>
          <a:xfrm>
            <a:off x="7702218" y="22302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G</a:t>
            </a:r>
          </a:p>
        </p:txBody>
      </p:sp>
      <p:sp>
        <p:nvSpPr>
          <p:cNvPr id="28" name="Oval 27"/>
          <p:cNvSpPr/>
          <p:nvPr/>
        </p:nvSpPr>
        <p:spPr>
          <a:xfrm>
            <a:off x="4276393" y="59640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J</a:t>
            </a:r>
          </a:p>
        </p:txBody>
      </p:sp>
      <p:sp>
        <p:nvSpPr>
          <p:cNvPr id="29" name="Oval 28"/>
          <p:cNvSpPr/>
          <p:nvPr/>
        </p:nvSpPr>
        <p:spPr>
          <a:xfrm>
            <a:off x="7473618" y="44400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I</a:t>
            </a:r>
          </a:p>
        </p:txBody>
      </p:sp>
      <p:cxnSp>
        <p:nvCxnSpPr>
          <p:cNvPr id="30" name="Straight Arrow Connector 29"/>
          <p:cNvCxnSpPr/>
          <p:nvPr/>
        </p:nvCxnSpPr>
        <p:spPr>
          <a:xfrm flipH="1">
            <a:off x="977568" y="3685985"/>
            <a:ext cx="688975" cy="2333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111668" y="3563748"/>
            <a:ext cx="666750"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957681" y="3900298"/>
            <a:ext cx="561975" cy="539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913231" y="2763648"/>
            <a:ext cx="788987"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873418" y="5997385"/>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K</a:t>
            </a:r>
          </a:p>
        </p:txBody>
      </p:sp>
      <p:cxnSp>
        <p:nvCxnSpPr>
          <p:cNvPr id="35" name="Straight Arrow Connector 34"/>
          <p:cNvCxnSpPr/>
          <p:nvPr/>
        </p:nvCxnSpPr>
        <p:spPr>
          <a:xfrm flipH="1">
            <a:off x="4800268" y="5321110"/>
            <a:ext cx="31115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608306" y="5321110"/>
            <a:ext cx="417512" cy="6429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848" name="Rectangle 4"/>
          <p:cNvSpPr>
            <a:spLocks noChangeArrowheads="1"/>
          </p:cNvSpPr>
          <p:nvPr/>
        </p:nvSpPr>
        <p:spPr bwMode="auto">
          <a:xfrm>
            <a:off x="367968" y="3746310"/>
            <a:ext cx="377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dirty="0"/>
              <a:t>L</a:t>
            </a:r>
          </a:p>
        </p:txBody>
      </p:sp>
      <p:sp>
        <p:nvSpPr>
          <p:cNvPr id="38" name="Oval 37"/>
          <p:cNvSpPr/>
          <p:nvPr/>
        </p:nvSpPr>
        <p:spPr>
          <a:xfrm>
            <a:off x="4027156" y="3198623"/>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50"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E6B62B2C-527C-4D08-97CE-C3EF34F79155}" type="slidenum">
              <a:rPr lang="en-US" altLang="en-US" sz="1400" smtClean="0"/>
              <a:pPr algn="r" eaLnBrk="1" hangingPunct="1">
                <a:spcBef>
                  <a:spcPct val="0"/>
                </a:spcBef>
                <a:buFontTx/>
                <a:buNone/>
              </a:pPr>
              <a:t>25</a:t>
            </a:fld>
            <a:endParaRPr lang="en-US" altLang="en-US" sz="1400" smtClean="0"/>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3970799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300"/>
            <a:ext cx="8229600" cy="1054100"/>
          </a:xfrm>
        </p:spPr>
        <p:txBody>
          <a:bodyPr>
            <a:normAutofit fontScale="90000"/>
          </a:bodyPr>
          <a:lstStyle/>
          <a:p>
            <a:pPr>
              <a:defRPr/>
            </a:pPr>
            <a:r>
              <a:rPr lang="en-US" b="1" dirty="0" smtClean="0"/>
              <a:t>Structural Equivalence is Associated with Influence</a:t>
            </a:r>
            <a:endParaRPr lang="en-US" b="1" dirty="0"/>
          </a:p>
        </p:txBody>
      </p:sp>
      <p:sp>
        <p:nvSpPr>
          <p:cNvPr id="4" name="Oval 3"/>
          <p:cNvSpPr/>
          <p:nvPr/>
        </p:nvSpPr>
        <p:spPr>
          <a:xfrm>
            <a:off x="3638550" y="27432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3792538" y="5181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smtClean="0"/>
              <a:t>C</a:t>
            </a:r>
            <a:endParaRPr lang="en-US" sz="3600" dirty="0"/>
          </a:p>
        </p:txBody>
      </p:sp>
      <p:sp>
        <p:nvSpPr>
          <p:cNvPr id="9" name="Oval 8"/>
          <p:cNvSpPr/>
          <p:nvPr/>
        </p:nvSpPr>
        <p:spPr>
          <a:xfrm>
            <a:off x="5994400" y="38798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1692275" y="39941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47" name="TextBox 10"/>
          <p:cNvSpPr txBox="1">
            <a:spLocks noChangeArrowheads="1"/>
          </p:cNvSpPr>
          <p:nvPr/>
        </p:nvSpPr>
        <p:spPr bwMode="auto">
          <a:xfrm>
            <a:off x="6008688" y="3997325"/>
            <a:ext cx="638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2376488" y="3238500"/>
            <a:ext cx="1103312" cy="7556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57613" y="40132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35850" name="Rectangle 16"/>
          <p:cNvSpPr>
            <a:spLocks noChangeArrowheads="1"/>
          </p:cNvSpPr>
          <p:nvPr/>
        </p:nvSpPr>
        <p:spPr bwMode="auto">
          <a:xfrm>
            <a:off x="1835150" y="3997325"/>
            <a:ext cx="476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cxnSp>
        <p:nvCxnSpPr>
          <p:cNvPr id="20" name="Straight Arrow Connector 19"/>
          <p:cNvCxnSpPr/>
          <p:nvPr/>
        </p:nvCxnSpPr>
        <p:spPr>
          <a:xfrm flipH="1" flipV="1">
            <a:off x="4832350" y="3030538"/>
            <a:ext cx="1162050" cy="7794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699000" y="4565650"/>
            <a:ext cx="1263650" cy="811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20925" y="4692650"/>
            <a:ext cx="1158875"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511425" y="4337050"/>
            <a:ext cx="1125538"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699000" y="4281488"/>
            <a:ext cx="1143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 name="Circular Arrow 4"/>
          <p:cNvSpPr/>
          <p:nvPr/>
        </p:nvSpPr>
        <p:spPr>
          <a:xfrm>
            <a:off x="1419225" y="1663700"/>
            <a:ext cx="5507038" cy="3975100"/>
          </a:xfrm>
          <a:prstGeom prst="circularArrow">
            <a:avLst/>
          </a:prstGeom>
          <a:gradFill>
            <a:gsLst>
              <a:gs pos="0">
                <a:schemeClr val="accent1">
                  <a:tint val="66000"/>
                  <a:satMod val="160000"/>
                </a:schemeClr>
              </a:gs>
              <a:gs pos="43000">
                <a:schemeClr val="accent1">
                  <a:tint val="44500"/>
                  <a:satMod val="160000"/>
                </a:schemeClr>
              </a:gs>
              <a:gs pos="100000">
                <a:schemeClr val="accent1">
                  <a:tint val="23500"/>
                  <a:satMod val="160000"/>
                </a:schemeClr>
              </a:gs>
            </a:gsLst>
            <a:lin ang="5400000" scaled="0"/>
          </a:gradFill>
          <a:ln w="12700" cmpd="db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5858" name="Slide Number Placeholder 6"/>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6FC6E8D8-E3B5-4559-A95F-D461CA4B61F0}" type="slidenum">
              <a:rPr lang="en-US" altLang="en-US" sz="1400" smtClean="0"/>
              <a:pPr algn="r" eaLnBrk="1" hangingPunct="1">
                <a:spcBef>
                  <a:spcPct val="0"/>
                </a:spcBef>
                <a:buFontTx/>
                <a:buNone/>
              </a:pPr>
              <a:t>26</a:t>
            </a:fld>
            <a:endParaRPr lang="en-US" altLang="en-US" sz="1400" smtClean="0"/>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617901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a:spcBef>
                <a:spcPct val="0"/>
              </a:spcBef>
              <a:buFontTx/>
              <a:buNone/>
            </a:pPr>
            <a:endParaRPr lang="en-US" altLang="en-US" sz="1400" dirty="0">
              <a:solidFill>
                <a:srgbClr val="000000"/>
              </a:solidFill>
            </a:endParaRPr>
          </a:p>
        </p:txBody>
      </p:sp>
      <p:sp>
        <p:nvSpPr>
          <p:cNvPr id="36867" name="Rectangle 2"/>
          <p:cNvSpPr>
            <a:spLocks noGrp="1" noChangeArrowheads="1"/>
          </p:cNvSpPr>
          <p:nvPr>
            <p:ph type="title"/>
          </p:nvPr>
        </p:nvSpPr>
        <p:spPr>
          <a:xfrm>
            <a:off x="152400" y="609600"/>
            <a:ext cx="8458200" cy="1143000"/>
          </a:xfrm>
        </p:spPr>
        <p:txBody>
          <a:bodyPr/>
          <a:lstStyle/>
          <a:p>
            <a:r>
              <a:rPr lang="en-US" altLang="en-US" sz="3600" b="1" dirty="0" smtClean="0"/>
              <a:t>Expanding the Radius of Influence in the Structural Equivalence </a:t>
            </a:r>
            <a:r>
              <a:rPr lang="en-US" altLang="en-US" sz="3600" b="1" dirty="0" smtClean="0"/>
              <a:t>(SE) Model</a:t>
            </a:r>
            <a:endParaRPr lang="en-US" altLang="en-US" sz="3600" b="1" dirty="0" smtClean="0"/>
          </a:p>
        </p:txBody>
      </p:sp>
      <p:sp>
        <p:nvSpPr>
          <p:cNvPr id="36868" name="Rectangle 3"/>
          <p:cNvSpPr>
            <a:spLocks noGrp="1" noChangeArrowheads="1"/>
          </p:cNvSpPr>
          <p:nvPr>
            <p:ph type="body" idx="1"/>
          </p:nvPr>
        </p:nvSpPr>
        <p:spPr>
          <a:xfrm>
            <a:off x="381000" y="1969234"/>
            <a:ext cx="8229600" cy="4525963"/>
          </a:xfrm>
        </p:spPr>
        <p:txBody>
          <a:bodyPr/>
          <a:lstStyle/>
          <a:p>
            <a:pPr marL="0" indent="0">
              <a:buFontTx/>
              <a:buNone/>
            </a:pPr>
            <a:r>
              <a:rPr lang="en-US" altLang="en-US" sz="3400" dirty="0" smtClean="0"/>
              <a:t>The </a:t>
            </a:r>
            <a:r>
              <a:rPr lang="en-US" altLang="en-US" sz="3400" dirty="0" smtClean="0"/>
              <a:t>SE matrix represents the most general level of influence.  As we raise the matrix to higher powers we </a:t>
            </a:r>
            <a:r>
              <a:rPr lang="en-US" altLang="en-US" sz="3400" dirty="0" smtClean="0"/>
              <a:t>shrink </a:t>
            </a:r>
            <a:r>
              <a:rPr lang="en-US" altLang="en-US" sz="3400" dirty="0" smtClean="0"/>
              <a:t>the social radius of influence.  Thus, SE network exposure can be computed for far (v=1) and near (v&gt;8) individual weighting.</a:t>
            </a:r>
          </a:p>
        </p:txBody>
      </p:sp>
      <p:sp>
        <p:nvSpPr>
          <p:cNvPr id="36869" name="Slide Number Placeholder 1"/>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8E070CCB-326A-452A-85A6-5DA8057E0C12}" type="slidenum">
              <a:rPr lang="en-US" altLang="en-US" sz="1400" smtClean="0"/>
              <a:pPr algn="r" eaLnBrk="1" hangingPunct="1">
                <a:spcBef>
                  <a:spcPct val="0"/>
                </a:spcBef>
                <a:buFontTx/>
                <a:buNone/>
              </a:pPr>
              <a:t>27</a:t>
            </a:fld>
            <a:endParaRPr lang="en-US" altLang="en-US" sz="1400" smtClean="0"/>
          </a:p>
        </p:txBody>
      </p:sp>
    </p:spTree>
    <p:extLst>
      <p:ext uri="{BB962C8B-B14F-4D97-AF65-F5344CB8AC3E}">
        <p14:creationId xmlns:p14="http://schemas.microsoft.com/office/powerpoint/2010/main" val="1858298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81000" y="609600"/>
            <a:ext cx="8458200" cy="808038"/>
          </a:xfrm>
        </p:spPr>
        <p:txBody>
          <a:bodyPr/>
          <a:lstStyle/>
          <a:p>
            <a:r>
              <a:rPr lang="en-US" altLang="en-US" b="1" dirty="0" smtClean="0"/>
              <a:t>Centrality Weighted Exposures</a:t>
            </a:r>
          </a:p>
        </p:txBody>
      </p:sp>
      <p:sp>
        <p:nvSpPr>
          <p:cNvPr id="4" name="Oval 3"/>
          <p:cNvSpPr/>
          <p:nvPr/>
        </p:nvSpPr>
        <p:spPr>
          <a:xfrm>
            <a:off x="2922588" y="193198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6096000" y="321468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C</a:t>
            </a:r>
          </a:p>
        </p:txBody>
      </p:sp>
      <p:sp>
        <p:nvSpPr>
          <p:cNvPr id="7" name="Oval 6"/>
          <p:cNvSpPr/>
          <p:nvPr/>
        </p:nvSpPr>
        <p:spPr>
          <a:xfrm>
            <a:off x="1676400" y="329088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074988" y="46101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862513" y="46164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879850" y="32004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7" name="TextBox 10"/>
          <p:cNvSpPr txBox="1">
            <a:spLocks noChangeArrowheads="1"/>
          </p:cNvSpPr>
          <p:nvPr/>
        </p:nvSpPr>
        <p:spPr bwMode="auto">
          <a:xfrm>
            <a:off x="3940175" y="3290888"/>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529138" y="2617788"/>
            <a:ext cx="423862"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862513" y="19050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37900" name="Rectangle 16"/>
          <p:cNvSpPr>
            <a:spLocks noChangeArrowheads="1"/>
          </p:cNvSpPr>
          <p:nvPr/>
        </p:nvSpPr>
        <p:spPr bwMode="auto">
          <a:xfrm>
            <a:off x="5005388" y="4616450"/>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37901" name="Rectangle 17"/>
          <p:cNvSpPr>
            <a:spLocks noChangeArrowheads="1"/>
          </p:cNvSpPr>
          <p:nvPr/>
        </p:nvSpPr>
        <p:spPr bwMode="auto">
          <a:xfrm>
            <a:off x="3224213" y="4608513"/>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37902" name="Rectangle 18"/>
          <p:cNvSpPr>
            <a:spLocks noChangeArrowheads="1"/>
          </p:cNvSpPr>
          <p:nvPr/>
        </p:nvSpPr>
        <p:spPr bwMode="auto">
          <a:xfrm>
            <a:off x="1824003" y="3290888"/>
            <a:ext cx="4667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dirty="0"/>
              <a:t>F</a:t>
            </a:r>
          </a:p>
        </p:txBody>
      </p:sp>
      <p:cxnSp>
        <p:nvCxnSpPr>
          <p:cNvPr id="20" name="Straight Arrow Connector 19"/>
          <p:cNvCxnSpPr/>
          <p:nvPr/>
        </p:nvCxnSpPr>
        <p:spPr>
          <a:xfrm flipH="1" flipV="1">
            <a:off x="3455988" y="2617788"/>
            <a:ext cx="484187"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590800" y="3543300"/>
            <a:ext cx="11160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706813" y="3962400"/>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29138" y="3924300"/>
            <a:ext cx="423862"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741863" y="3557588"/>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745163" y="1624013"/>
            <a:ext cx="1112837" cy="558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735763" y="1981200"/>
            <a:ext cx="701675" cy="1219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951663" y="2362200"/>
            <a:ext cx="973137" cy="9842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027863" y="2916238"/>
            <a:ext cx="1049337" cy="5572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040563" y="3657600"/>
            <a:ext cx="1189037" cy="952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888163" y="3924300"/>
            <a:ext cx="1341437" cy="4984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6583363" y="3976688"/>
            <a:ext cx="1050925" cy="9826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58963" y="1624013"/>
            <a:ext cx="852487" cy="3571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719263" y="2282825"/>
            <a:ext cx="992187" cy="1031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918"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F5BFEEC1-EF1A-475F-A69B-ABB283DE177B}" type="slidenum">
              <a:rPr lang="en-US" altLang="en-US" sz="1400" smtClean="0"/>
              <a:pPr algn="r" eaLnBrk="1" hangingPunct="1">
                <a:spcBef>
                  <a:spcPct val="0"/>
                </a:spcBef>
                <a:buFontTx/>
                <a:buNone/>
              </a:pPr>
              <a:t>28</a:t>
            </a:fld>
            <a:endParaRPr lang="en-US" altLang="en-US" sz="1400" dirty="0" smtClean="0"/>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508813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 y="609600"/>
            <a:ext cx="8763000" cy="1143000"/>
          </a:xfrm>
        </p:spPr>
        <p:txBody>
          <a:bodyPr/>
          <a:lstStyle/>
          <a:p>
            <a:r>
              <a:rPr lang="en-US" altLang="en-US" b="1" dirty="0" smtClean="0"/>
              <a:t>Joint Participation / Identification</a:t>
            </a:r>
          </a:p>
        </p:txBody>
      </p:sp>
      <p:sp>
        <p:nvSpPr>
          <p:cNvPr id="4" name="Oval 3"/>
          <p:cNvSpPr/>
          <p:nvPr/>
        </p:nvSpPr>
        <p:spPr>
          <a:xfrm>
            <a:off x="3302000" y="244633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8" name="Oval 7"/>
          <p:cNvSpPr/>
          <p:nvPr/>
        </p:nvSpPr>
        <p:spPr>
          <a:xfrm>
            <a:off x="3454400" y="51244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241925" y="51308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257675" y="37147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67" name="TextBox 10"/>
          <p:cNvSpPr txBox="1">
            <a:spLocks noChangeArrowheads="1"/>
          </p:cNvSpPr>
          <p:nvPr/>
        </p:nvSpPr>
        <p:spPr bwMode="auto">
          <a:xfrm>
            <a:off x="4318000" y="3805238"/>
            <a:ext cx="6397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4908550" y="3132138"/>
            <a:ext cx="422275"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41925" y="241935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40970" name="Rectangle 16"/>
          <p:cNvSpPr>
            <a:spLocks noChangeArrowheads="1"/>
          </p:cNvSpPr>
          <p:nvPr/>
        </p:nvSpPr>
        <p:spPr bwMode="auto">
          <a:xfrm>
            <a:off x="5408613" y="5130800"/>
            <a:ext cx="427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C</a:t>
            </a:r>
          </a:p>
        </p:txBody>
      </p:sp>
      <p:sp>
        <p:nvSpPr>
          <p:cNvPr id="40971" name="Rectangle 17"/>
          <p:cNvSpPr>
            <a:spLocks noChangeArrowheads="1"/>
          </p:cNvSpPr>
          <p:nvPr/>
        </p:nvSpPr>
        <p:spPr bwMode="auto">
          <a:xfrm>
            <a:off x="3568700" y="5122863"/>
            <a:ext cx="476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cxnSp>
        <p:nvCxnSpPr>
          <p:cNvPr id="20" name="Straight Arrow Connector 19"/>
          <p:cNvCxnSpPr/>
          <p:nvPr/>
        </p:nvCxnSpPr>
        <p:spPr>
          <a:xfrm flipH="1" flipV="1">
            <a:off x="3835400" y="3132138"/>
            <a:ext cx="482600"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679575" y="2789238"/>
            <a:ext cx="1441450" cy="1174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084638" y="4476750"/>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08550" y="4438650"/>
            <a:ext cx="422275"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133475" y="2673350"/>
            <a:ext cx="457200" cy="430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1133475" y="3324225"/>
            <a:ext cx="457200" cy="430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1133475" y="3957638"/>
            <a:ext cx="4572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1160463" y="4618038"/>
            <a:ext cx="4572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a:xfrm>
            <a:off x="1147763" y="5259388"/>
            <a:ext cx="457200" cy="430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982" name="TextBox 4"/>
          <p:cNvSpPr txBox="1">
            <a:spLocks noChangeArrowheads="1"/>
          </p:cNvSpPr>
          <p:nvPr/>
        </p:nvSpPr>
        <p:spPr bwMode="auto">
          <a:xfrm>
            <a:off x="987425" y="2057400"/>
            <a:ext cx="1000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Events</a:t>
            </a:r>
          </a:p>
        </p:txBody>
      </p:sp>
      <p:sp>
        <p:nvSpPr>
          <p:cNvPr id="40983" name="TextBox 11"/>
          <p:cNvSpPr txBox="1">
            <a:spLocks noChangeArrowheads="1"/>
          </p:cNvSpPr>
          <p:nvPr/>
        </p:nvSpPr>
        <p:spPr bwMode="auto">
          <a:xfrm>
            <a:off x="1211263" y="272256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1</a:t>
            </a:r>
          </a:p>
        </p:txBody>
      </p:sp>
      <p:sp>
        <p:nvSpPr>
          <p:cNvPr id="40984" name="TextBox 29"/>
          <p:cNvSpPr txBox="1">
            <a:spLocks noChangeArrowheads="1"/>
          </p:cNvSpPr>
          <p:nvPr/>
        </p:nvSpPr>
        <p:spPr bwMode="auto">
          <a:xfrm>
            <a:off x="1182688" y="335756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2</a:t>
            </a:r>
          </a:p>
        </p:txBody>
      </p:sp>
      <p:sp>
        <p:nvSpPr>
          <p:cNvPr id="40985" name="TextBox 30"/>
          <p:cNvSpPr txBox="1">
            <a:spLocks noChangeArrowheads="1"/>
          </p:cNvSpPr>
          <p:nvPr/>
        </p:nvSpPr>
        <p:spPr bwMode="auto">
          <a:xfrm>
            <a:off x="1185863" y="398780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3</a:t>
            </a:r>
          </a:p>
        </p:txBody>
      </p:sp>
      <p:sp>
        <p:nvSpPr>
          <p:cNvPr id="40986" name="TextBox 31"/>
          <p:cNvSpPr txBox="1">
            <a:spLocks noChangeArrowheads="1"/>
          </p:cNvSpPr>
          <p:nvPr/>
        </p:nvSpPr>
        <p:spPr bwMode="auto">
          <a:xfrm>
            <a:off x="1185863" y="464820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4</a:t>
            </a:r>
          </a:p>
        </p:txBody>
      </p:sp>
      <p:sp>
        <p:nvSpPr>
          <p:cNvPr id="40987" name="TextBox 32"/>
          <p:cNvSpPr txBox="1">
            <a:spLocks noChangeArrowheads="1"/>
          </p:cNvSpPr>
          <p:nvPr/>
        </p:nvSpPr>
        <p:spPr bwMode="auto">
          <a:xfrm>
            <a:off x="1198563" y="52593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5</a:t>
            </a:r>
          </a:p>
        </p:txBody>
      </p:sp>
      <p:cxnSp>
        <p:nvCxnSpPr>
          <p:cNvPr id="34" name="Straight Arrow Connector 33"/>
          <p:cNvCxnSpPr/>
          <p:nvPr/>
        </p:nvCxnSpPr>
        <p:spPr>
          <a:xfrm flipH="1">
            <a:off x="1679575" y="2941638"/>
            <a:ext cx="1441450" cy="482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79575" y="3059113"/>
            <a:ext cx="1593850" cy="9763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1679575" y="3541713"/>
            <a:ext cx="2343150" cy="3746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1679575" y="4068763"/>
            <a:ext cx="2438400" cy="1031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1735138" y="4838700"/>
            <a:ext cx="1566862" cy="4206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679575" y="5473700"/>
            <a:ext cx="1622425" cy="52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1679575" y="3059113"/>
            <a:ext cx="2405063" cy="7461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00938" y="2605088"/>
            <a:ext cx="457200" cy="430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ectangle 51"/>
          <p:cNvSpPr/>
          <p:nvPr/>
        </p:nvSpPr>
        <p:spPr>
          <a:xfrm>
            <a:off x="7529513" y="3175000"/>
            <a:ext cx="4572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Rectangle 52"/>
          <p:cNvSpPr/>
          <p:nvPr/>
        </p:nvSpPr>
        <p:spPr>
          <a:xfrm>
            <a:off x="7529513" y="3806825"/>
            <a:ext cx="457200" cy="430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Rectangle 53"/>
          <p:cNvSpPr/>
          <p:nvPr/>
        </p:nvSpPr>
        <p:spPr>
          <a:xfrm>
            <a:off x="7556500" y="4467225"/>
            <a:ext cx="457200" cy="430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Rectangle 54"/>
          <p:cNvSpPr/>
          <p:nvPr/>
        </p:nvSpPr>
        <p:spPr>
          <a:xfrm>
            <a:off x="7543800" y="5149850"/>
            <a:ext cx="457200" cy="428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01" name="TextBox 55"/>
          <p:cNvSpPr txBox="1">
            <a:spLocks noChangeArrowheads="1"/>
          </p:cNvSpPr>
          <p:nvPr/>
        </p:nvSpPr>
        <p:spPr bwMode="auto">
          <a:xfrm>
            <a:off x="7607300" y="26050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6</a:t>
            </a:r>
          </a:p>
        </p:txBody>
      </p:sp>
      <p:sp>
        <p:nvSpPr>
          <p:cNvPr id="41002" name="TextBox 56"/>
          <p:cNvSpPr txBox="1">
            <a:spLocks noChangeArrowheads="1"/>
          </p:cNvSpPr>
          <p:nvPr/>
        </p:nvSpPr>
        <p:spPr bwMode="auto">
          <a:xfrm>
            <a:off x="7578725" y="3206750"/>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7</a:t>
            </a:r>
          </a:p>
        </p:txBody>
      </p:sp>
      <p:sp>
        <p:nvSpPr>
          <p:cNvPr id="41003" name="TextBox 57"/>
          <p:cNvSpPr txBox="1">
            <a:spLocks noChangeArrowheads="1"/>
          </p:cNvSpPr>
          <p:nvPr/>
        </p:nvSpPr>
        <p:spPr bwMode="auto">
          <a:xfrm>
            <a:off x="7581900" y="38369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8</a:t>
            </a:r>
          </a:p>
        </p:txBody>
      </p:sp>
      <p:sp>
        <p:nvSpPr>
          <p:cNvPr id="41004" name="TextBox 58"/>
          <p:cNvSpPr txBox="1">
            <a:spLocks noChangeArrowheads="1"/>
          </p:cNvSpPr>
          <p:nvPr/>
        </p:nvSpPr>
        <p:spPr bwMode="auto">
          <a:xfrm>
            <a:off x="7581900" y="44973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9</a:t>
            </a:r>
          </a:p>
        </p:txBody>
      </p:sp>
      <p:sp>
        <p:nvSpPr>
          <p:cNvPr id="41005" name="TextBox 59"/>
          <p:cNvSpPr txBox="1">
            <a:spLocks noChangeArrowheads="1"/>
          </p:cNvSpPr>
          <p:nvPr/>
        </p:nvSpPr>
        <p:spPr bwMode="auto">
          <a:xfrm>
            <a:off x="7594600" y="5110163"/>
            <a:ext cx="419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a:t>10</a:t>
            </a:r>
          </a:p>
        </p:txBody>
      </p:sp>
      <p:cxnSp>
        <p:nvCxnSpPr>
          <p:cNvPr id="61" name="Straight Arrow Connector 60"/>
          <p:cNvCxnSpPr/>
          <p:nvPr/>
        </p:nvCxnSpPr>
        <p:spPr>
          <a:xfrm flipV="1">
            <a:off x="6205538" y="5324475"/>
            <a:ext cx="1220787" cy="2508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6130925" y="4838700"/>
            <a:ext cx="1295400" cy="5254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6051550" y="4121150"/>
            <a:ext cx="1374775" cy="11382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053138" y="3052763"/>
            <a:ext cx="1373187" cy="172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191250" y="2941638"/>
            <a:ext cx="1235075" cy="11160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130925" y="2722563"/>
            <a:ext cx="1295400" cy="396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35563" y="3997325"/>
            <a:ext cx="2062162" cy="714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5116513" y="3389313"/>
            <a:ext cx="2309812" cy="4619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1014" name="TextBox 79"/>
          <p:cNvSpPr txBox="1">
            <a:spLocks noChangeArrowheads="1"/>
          </p:cNvSpPr>
          <p:nvPr/>
        </p:nvSpPr>
        <p:spPr bwMode="auto">
          <a:xfrm>
            <a:off x="7229475" y="2057400"/>
            <a:ext cx="1000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Events</a:t>
            </a:r>
          </a:p>
        </p:txBody>
      </p:sp>
      <p:sp>
        <p:nvSpPr>
          <p:cNvPr id="41015" name="Slide Number Placeholder 6"/>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7D3185A4-1B69-4D0C-B815-305C34CF84FC}" type="slidenum">
              <a:rPr lang="en-US" altLang="en-US" sz="1400" smtClean="0"/>
              <a:pPr algn="r" eaLnBrk="1" hangingPunct="1">
                <a:spcBef>
                  <a:spcPct val="0"/>
                </a:spcBef>
                <a:buFontTx/>
                <a:buNone/>
              </a:pPr>
              <a:t>29</a:t>
            </a:fld>
            <a:endParaRPr lang="en-US" altLang="en-US" sz="1400" dirty="0" smtClean="0"/>
          </a:p>
        </p:txBody>
      </p:sp>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3512785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371600"/>
          </a:xfrm>
        </p:spPr>
        <p:txBody>
          <a:bodyPr/>
          <a:lstStyle/>
          <a:p>
            <a:r>
              <a:rPr lang="en-US" b="1" dirty="0" smtClean="0"/>
              <a:t>Social Networks are </a:t>
            </a:r>
            <a:br>
              <a:rPr lang="en-US" b="1" dirty="0" smtClean="0"/>
            </a:br>
            <a:r>
              <a:rPr lang="en-US" b="1" dirty="0" smtClean="0"/>
              <a:t>Ubiquitous &amp; Varied</a:t>
            </a:r>
            <a:endParaRPr lang="en-US" b="1" dirty="0"/>
          </a:p>
        </p:txBody>
      </p:sp>
      <p:sp>
        <p:nvSpPr>
          <p:cNvPr id="3" name="Content Placeholder 2"/>
          <p:cNvSpPr>
            <a:spLocks noGrp="1"/>
          </p:cNvSpPr>
          <p:nvPr>
            <p:ph idx="1"/>
          </p:nvPr>
        </p:nvSpPr>
        <p:spPr>
          <a:xfrm>
            <a:off x="457200" y="2179637"/>
            <a:ext cx="8229600" cy="4144963"/>
          </a:xfrm>
        </p:spPr>
        <p:txBody>
          <a:bodyPr/>
          <a:lstStyle/>
          <a:p>
            <a:r>
              <a:rPr lang="en-US" dirty="0" smtClean="0"/>
              <a:t>Adolescent friendships</a:t>
            </a:r>
          </a:p>
          <a:p>
            <a:r>
              <a:rPr lang="en-US" dirty="0" smtClean="0"/>
              <a:t>Inter-organizational cooperation</a:t>
            </a:r>
          </a:p>
          <a:p>
            <a:r>
              <a:rPr lang="en-US" dirty="0" smtClean="0"/>
              <a:t>Email/phone communications</a:t>
            </a:r>
          </a:p>
          <a:p>
            <a:r>
              <a:rPr lang="en-US" dirty="0" smtClean="0"/>
              <a:t>Trading relations among nations</a:t>
            </a:r>
          </a:p>
          <a:p>
            <a:r>
              <a:rPr lang="en-US" dirty="0" smtClean="0"/>
              <a:t>Workplace advice-seeking</a:t>
            </a:r>
          </a:p>
          <a:p>
            <a:r>
              <a:rPr lang="en-US" dirty="0" smtClean="0"/>
              <a:t>Etc.</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Slide Number Placeholder 4"/>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3</a:t>
            </a:fld>
            <a:endParaRPr lang="en-US" dirty="0"/>
          </a:p>
        </p:txBody>
      </p:sp>
    </p:spTree>
    <p:extLst>
      <p:ext uri="{BB962C8B-B14F-4D97-AF65-F5344CB8AC3E}">
        <p14:creationId xmlns:p14="http://schemas.microsoft.com/office/powerpoint/2010/main" val="3594777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p:cNvSpPr/>
          <p:nvPr/>
        </p:nvSpPr>
        <p:spPr>
          <a:xfrm>
            <a:off x="3740150" y="2201863"/>
            <a:ext cx="914400" cy="838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685800"/>
            <a:ext cx="8229600" cy="1143000"/>
          </a:xfrm>
        </p:spPr>
        <p:txBody>
          <a:bodyPr>
            <a:normAutofit fontScale="90000"/>
          </a:bodyPr>
          <a:lstStyle/>
          <a:p>
            <a:pPr>
              <a:defRPr/>
            </a:pPr>
            <a:r>
              <a:rPr lang="en-US" b="1" dirty="0" smtClean="0"/>
              <a:t>Alter Attributes May Affect Influence</a:t>
            </a:r>
            <a:endParaRPr lang="en-US" b="1" dirty="0"/>
          </a:p>
        </p:txBody>
      </p:sp>
      <p:sp>
        <p:nvSpPr>
          <p:cNvPr id="4" name="Oval 3"/>
          <p:cNvSpPr/>
          <p:nvPr/>
        </p:nvSpPr>
        <p:spPr>
          <a:xfrm>
            <a:off x="1916113" y="2422525"/>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7" name="Oval 6"/>
          <p:cNvSpPr/>
          <p:nvPr/>
        </p:nvSpPr>
        <p:spPr>
          <a:xfrm>
            <a:off x="668338" y="377983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068513" y="50990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854450" y="51054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2871788" y="36893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993" name="TextBox 10"/>
          <p:cNvSpPr txBox="1">
            <a:spLocks noChangeArrowheads="1"/>
          </p:cNvSpPr>
          <p:nvPr/>
        </p:nvSpPr>
        <p:spPr bwMode="auto">
          <a:xfrm>
            <a:off x="2932113" y="3779838"/>
            <a:ext cx="639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3522663" y="3108325"/>
            <a:ext cx="422275" cy="581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1995" name="Rectangle 16"/>
          <p:cNvSpPr>
            <a:spLocks noChangeArrowheads="1"/>
          </p:cNvSpPr>
          <p:nvPr/>
        </p:nvSpPr>
        <p:spPr bwMode="auto">
          <a:xfrm>
            <a:off x="3997325" y="5105400"/>
            <a:ext cx="477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41996" name="Rectangle 17"/>
          <p:cNvSpPr>
            <a:spLocks noChangeArrowheads="1"/>
          </p:cNvSpPr>
          <p:nvPr/>
        </p:nvSpPr>
        <p:spPr bwMode="auto">
          <a:xfrm>
            <a:off x="2216150" y="5097463"/>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41997" name="Rectangle 18"/>
          <p:cNvSpPr>
            <a:spLocks noChangeArrowheads="1"/>
          </p:cNvSpPr>
          <p:nvPr/>
        </p:nvSpPr>
        <p:spPr bwMode="auto">
          <a:xfrm>
            <a:off x="815940" y="3779838"/>
            <a:ext cx="4667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dirty="0"/>
              <a:t>F</a:t>
            </a:r>
          </a:p>
        </p:txBody>
      </p:sp>
      <p:cxnSp>
        <p:nvCxnSpPr>
          <p:cNvPr id="20" name="Straight Arrow Connector 19"/>
          <p:cNvCxnSpPr/>
          <p:nvPr/>
        </p:nvCxnSpPr>
        <p:spPr>
          <a:xfrm flipH="1" flipV="1">
            <a:off x="2449513" y="3108325"/>
            <a:ext cx="482600" cy="581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582738" y="4032250"/>
            <a:ext cx="11160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698750" y="4451350"/>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22663" y="4413250"/>
            <a:ext cx="422275"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733800" y="4046538"/>
            <a:ext cx="1125538"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2003" name="Rectangle 4"/>
          <p:cNvSpPr>
            <a:spLocks noChangeArrowheads="1"/>
          </p:cNvSpPr>
          <p:nvPr/>
        </p:nvSpPr>
        <p:spPr bwMode="auto">
          <a:xfrm>
            <a:off x="3997325" y="2393950"/>
            <a:ext cx="436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a:solidFill>
                  <a:schemeClr val="bg1"/>
                </a:solidFill>
              </a:rPr>
              <a:t>B</a:t>
            </a:r>
          </a:p>
        </p:txBody>
      </p:sp>
      <p:sp>
        <p:nvSpPr>
          <p:cNvPr id="42004" name="Rectangle 11"/>
          <p:cNvSpPr>
            <a:spLocks noChangeArrowheads="1"/>
          </p:cNvSpPr>
          <p:nvPr/>
        </p:nvSpPr>
        <p:spPr bwMode="auto">
          <a:xfrm>
            <a:off x="5454650" y="4114800"/>
            <a:ext cx="306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1800" b="1">
                <a:solidFill>
                  <a:schemeClr val="bg1"/>
                </a:solidFill>
              </a:rPr>
              <a:t>C</a:t>
            </a:r>
          </a:p>
        </p:txBody>
      </p:sp>
      <p:sp>
        <p:nvSpPr>
          <p:cNvPr id="14" name="Isosceles Triangle 13"/>
          <p:cNvSpPr/>
          <p:nvPr/>
        </p:nvSpPr>
        <p:spPr>
          <a:xfrm>
            <a:off x="5081588" y="3398838"/>
            <a:ext cx="844550" cy="102393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06" name="TextBox 15"/>
          <p:cNvSpPr txBox="1">
            <a:spLocks noChangeArrowheads="1"/>
          </p:cNvSpPr>
          <p:nvPr/>
        </p:nvSpPr>
        <p:spPr bwMode="auto">
          <a:xfrm>
            <a:off x="5238750" y="3767138"/>
            <a:ext cx="431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3600">
                <a:solidFill>
                  <a:schemeClr val="bg1"/>
                </a:solidFill>
              </a:rPr>
              <a:t>C</a:t>
            </a:r>
          </a:p>
        </p:txBody>
      </p:sp>
      <p:sp>
        <p:nvSpPr>
          <p:cNvPr id="25" name="Oval 24"/>
          <p:cNvSpPr/>
          <p:nvPr/>
        </p:nvSpPr>
        <p:spPr>
          <a:xfrm>
            <a:off x="6553200" y="20320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08" name="TextBox 25"/>
          <p:cNvSpPr txBox="1">
            <a:spLocks noChangeArrowheads="1"/>
          </p:cNvSpPr>
          <p:nvPr/>
        </p:nvSpPr>
        <p:spPr bwMode="auto">
          <a:xfrm>
            <a:off x="7434263" y="2032000"/>
            <a:ext cx="1135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3600"/>
              <a:t>Male</a:t>
            </a:r>
          </a:p>
        </p:txBody>
      </p:sp>
      <p:sp>
        <p:nvSpPr>
          <p:cNvPr id="27" name="Isosceles Triangle 26"/>
          <p:cNvSpPr/>
          <p:nvPr/>
        </p:nvSpPr>
        <p:spPr>
          <a:xfrm>
            <a:off x="6553200" y="2894013"/>
            <a:ext cx="844550" cy="102552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010" name="TextBox 27"/>
          <p:cNvSpPr txBox="1">
            <a:spLocks noChangeArrowheads="1"/>
          </p:cNvSpPr>
          <p:nvPr/>
        </p:nvSpPr>
        <p:spPr bwMode="auto">
          <a:xfrm>
            <a:off x="7397750" y="3155950"/>
            <a:ext cx="1543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3600"/>
              <a:t>Female</a:t>
            </a:r>
          </a:p>
        </p:txBody>
      </p:sp>
      <p:sp>
        <p:nvSpPr>
          <p:cNvPr id="42011"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5C5803E8-D666-4F57-8053-1A3C8BBF3DB6}" type="slidenum">
              <a:rPr lang="en-US" altLang="en-US" sz="1400" smtClean="0"/>
              <a:pPr algn="r" eaLnBrk="1" hangingPunct="1">
                <a:spcBef>
                  <a:spcPct val="0"/>
                </a:spcBef>
                <a:buFontTx/>
                <a:buNone/>
              </a:pPr>
              <a:t>30</a:t>
            </a:fld>
            <a:endParaRPr lang="en-US" altLang="en-US" sz="1400" smtClean="0"/>
          </a:p>
        </p:txBody>
      </p:sp>
      <p:sp>
        <p:nvSpPr>
          <p:cNvPr id="5" name="Date Placeholder 4"/>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982685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1066800"/>
          </a:xfrm>
        </p:spPr>
        <p:txBody>
          <a:bodyPr>
            <a:normAutofit fontScale="90000"/>
          </a:bodyPr>
          <a:lstStyle/>
          <a:p>
            <a:pPr>
              <a:defRPr/>
            </a:pPr>
            <a:r>
              <a:rPr lang="en-US" b="1" dirty="0" smtClean="0"/>
              <a:t>Online vs Offline Network Influences</a:t>
            </a:r>
            <a:endParaRPr lang="en-US" b="1" dirty="0"/>
          </a:p>
        </p:txBody>
      </p:sp>
      <p:sp>
        <p:nvSpPr>
          <p:cNvPr id="4" name="Oval 3"/>
          <p:cNvSpPr/>
          <p:nvPr/>
        </p:nvSpPr>
        <p:spPr>
          <a:xfrm>
            <a:off x="2071688" y="1825625"/>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6477000" y="37211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bg1"/>
                </a:solidFill>
              </a:rPr>
              <a:t>C</a:t>
            </a:r>
          </a:p>
        </p:txBody>
      </p:sp>
      <p:sp>
        <p:nvSpPr>
          <p:cNvPr id="7" name="Oval 6"/>
          <p:cNvSpPr/>
          <p:nvPr/>
        </p:nvSpPr>
        <p:spPr>
          <a:xfrm>
            <a:off x="1528763" y="384175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3109913" y="51752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897438" y="51816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914775" y="376555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45" name="TextBox 10"/>
          <p:cNvSpPr txBox="1">
            <a:spLocks noChangeArrowheads="1"/>
          </p:cNvSpPr>
          <p:nvPr/>
        </p:nvSpPr>
        <p:spPr bwMode="auto">
          <a:xfrm>
            <a:off x="3975100" y="3856038"/>
            <a:ext cx="639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sp>
        <p:nvSpPr>
          <p:cNvPr id="15" name="Oval 14"/>
          <p:cNvSpPr/>
          <p:nvPr/>
        </p:nvSpPr>
        <p:spPr>
          <a:xfrm>
            <a:off x="5715000" y="1825625"/>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39947" name="Rectangle 16"/>
          <p:cNvSpPr>
            <a:spLocks noChangeArrowheads="1"/>
          </p:cNvSpPr>
          <p:nvPr/>
        </p:nvSpPr>
        <p:spPr bwMode="auto">
          <a:xfrm>
            <a:off x="5040313" y="5181600"/>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sp>
        <p:nvSpPr>
          <p:cNvPr id="39948" name="Rectangle 17"/>
          <p:cNvSpPr>
            <a:spLocks noChangeArrowheads="1"/>
          </p:cNvSpPr>
          <p:nvPr/>
        </p:nvSpPr>
        <p:spPr bwMode="auto">
          <a:xfrm>
            <a:off x="3259138" y="5173663"/>
            <a:ext cx="409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E</a:t>
            </a:r>
          </a:p>
        </p:txBody>
      </p:sp>
      <p:sp>
        <p:nvSpPr>
          <p:cNvPr id="39949" name="Rectangle 18"/>
          <p:cNvSpPr>
            <a:spLocks noChangeArrowheads="1"/>
          </p:cNvSpPr>
          <p:nvPr/>
        </p:nvSpPr>
        <p:spPr bwMode="auto">
          <a:xfrm>
            <a:off x="1893888" y="3856038"/>
            <a:ext cx="396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solidFill>
                  <a:schemeClr val="bg1"/>
                </a:solidFill>
              </a:rPr>
              <a:t>F</a:t>
            </a:r>
          </a:p>
        </p:txBody>
      </p:sp>
      <p:cxnSp>
        <p:nvCxnSpPr>
          <p:cNvPr id="21" name="Straight Arrow Connector 20"/>
          <p:cNvCxnSpPr/>
          <p:nvPr/>
        </p:nvCxnSpPr>
        <p:spPr>
          <a:xfrm flipH="1">
            <a:off x="2625725" y="4108450"/>
            <a:ext cx="11160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741738" y="4527550"/>
            <a:ext cx="403225" cy="646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64063" y="4489450"/>
            <a:ext cx="423862" cy="6842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27588" y="4076700"/>
            <a:ext cx="1125537" cy="190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9955"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8FAF599B-ACFD-42C2-9222-F2298DAF8A90}" type="slidenum">
              <a:rPr lang="en-US" altLang="en-US" sz="1400" smtClean="0"/>
              <a:pPr algn="r" eaLnBrk="1" hangingPunct="1">
                <a:spcBef>
                  <a:spcPct val="0"/>
                </a:spcBef>
                <a:buFontTx/>
                <a:buNone/>
              </a:pPr>
              <a:t>31</a:t>
            </a:fld>
            <a:endParaRPr lang="en-US" altLang="en-US" sz="1400" dirty="0" smtClean="0"/>
          </a:p>
        </p:txBody>
      </p:sp>
      <p:cxnSp>
        <p:nvCxnSpPr>
          <p:cNvPr id="26" name="Straight Arrow Connector 25"/>
          <p:cNvCxnSpPr/>
          <p:nvPr/>
        </p:nvCxnSpPr>
        <p:spPr>
          <a:xfrm flipV="1">
            <a:off x="5391150" y="2511425"/>
            <a:ext cx="323850" cy="306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39957" name="Picture 2" descr="C:\Users\tvalente\AppData\Local\Microsoft\Windows\Temporary Internet Files\Content.IE5\ICR0XUJS\MC9004338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2566988"/>
            <a:ext cx="852487"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Arrow Connector 26"/>
          <p:cNvCxnSpPr/>
          <p:nvPr/>
        </p:nvCxnSpPr>
        <p:spPr>
          <a:xfrm flipV="1">
            <a:off x="4564063" y="3414713"/>
            <a:ext cx="325437" cy="306387"/>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833688" y="2511425"/>
            <a:ext cx="276225" cy="306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39960" name="Picture 2" descr="C:\Users\tvalente\AppData\Local\Microsoft\Windows\Temporary Internet Files\Content.IE5\ICR0XUJS\MC9004338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225" y="2692400"/>
            <a:ext cx="85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Arrow Connector 29"/>
          <p:cNvCxnSpPr/>
          <p:nvPr/>
        </p:nvCxnSpPr>
        <p:spPr>
          <a:xfrm flipH="1" flipV="1">
            <a:off x="3741738" y="3498850"/>
            <a:ext cx="266700" cy="22225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2943508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839200" cy="1143000"/>
          </a:xfrm>
        </p:spPr>
        <p:txBody>
          <a:bodyPr>
            <a:normAutofit fontScale="90000"/>
          </a:bodyPr>
          <a:lstStyle/>
          <a:p>
            <a:pPr>
              <a:defRPr/>
            </a:pPr>
            <a:r>
              <a:rPr lang="en-US" b="1" dirty="0" smtClean="0"/>
              <a:t>Individuals Have Varying Thresholds</a:t>
            </a:r>
            <a:endParaRPr lang="en-US" b="1" dirty="0"/>
          </a:p>
        </p:txBody>
      </p:sp>
      <p:sp>
        <p:nvSpPr>
          <p:cNvPr id="4" name="Oval 3"/>
          <p:cNvSpPr/>
          <p:nvPr/>
        </p:nvSpPr>
        <p:spPr>
          <a:xfrm>
            <a:off x="381000" y="2503487"/>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6" name="Oval 5"/>
          <p:cNvSpPr/>
          <p:nvPr/>
        </p:nvSpPr>
        <p:spPr>
          <a:xfrm>
            <a:off x="2705100" y="4941887"/>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tx1"/>
                </a:solidFill>
              </a:rPr>
              <a:t>C</a:t>
            </a:r>
          </a:p>
        </p:txBody>
      </p:sp>
      <p:sp>
        <p:nvSpPr>
          <p:cNvPr id="9" name="Oval 8"/>
          <p:cNvSpPr/>
          <p:nvPr/>
        </p:nvSpPr>
        <p:spPr>
          <a:xfrm>
            <a:off x="442913" y="4953000"/>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62" name="TextBox 10"/>
          <p:cNvSpPr txBox="1">
            <a:spLocks noChangeArrowheads="1"/>
          </p:cNvSpPr>
          <p:nvPr/>
        </p:nvSpPr>
        <p:spPr bwMode="auto">
          <a:xfrm>
            <a:off x="1738313" y="3673475"/>
            <a:ext cx="638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13" name="Straight Arrow Connector 12"/>
          <p:cNvCxnSpPr/>
          <p:nvPr/>
        </p:nvCxnSpPr>
        <p:spPr>
          <a:xfrm flipV="1">
            <a:off x="2322513" y="3063875"/>
            <a:ext cx="423862" cy="582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87638" y="2503487"/>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solidFill>
                  <a:schemeClr val="tx1"/>
                </a:solidFill>
              </a:rPr>
              <a:t>B</a:t>
            </a:r>
          </a:p>
        </p:txBody>
      </p:sp>
      <p:sp>
        <p:nvSpPr>
          <p:cNvPr id="45065" name="Rectangle 16"/>
          <p:cNvSpPr>
            <a:spLocks noChangeArrowheads="1"/>
          </p:cNvSpPr>
          <p:nvPr/>
        </p:nvSpPr>
        <p:spPr bwMode="auto">
          <a:xfrm>
            <a:off x="523875" y="4960937"/>
            <a:ext cx="476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cxnSp>
        <p:nvCxnSpPr>
          <p:cNvPr id="20" name="Straight Arrow Connector 19"/>
          <p:cNvCxnSpPr/>
          <p:nvPr/>
        </p:nvCxnSpPr>
        <p:spPr>
          <a:xfrm flipH="1" flipV="1">
            <a:off x="1143000" y="3063875"/>
            <a:ext cx="5334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09813" y="4276725"/>
            <a:ext cx="422275" cy="6651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143000" y="4267200"/>
            <a:ext cx="533400" cy="6746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76400" y="3560762"/>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5029200" y="24511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A</a:t>
            </a:r>
          </a:p>
        </p:txBody>
      </p:sp>
      <p:sp>
        <p:nvSpPr>
          <p:cNvPr id="32" name="Oval 31"/>
          <p:cNvSpPr/>
          <p:nvPr/>
        </p:nvSpPr>
        <p:spPr>
          <a:xfrm>
            <a:off x="7353300" y="48895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b="1" dirty="0">
                <a:solidFill>
                  <a:schemeClr val="bg1"/>
                </a:solidFill>
              </a:rPr>
              <a:t>C</a:t>
            </a:r>
          </a:p>
        </p:txBody>
      </p:sp>
      <p:sp>
        <p:nvSpPr>
          <p:cNvPr id="33" name="Oval 32"/>
          <p:cNvSpPr/>
          <p:nvPr/>
        </p:nvSpPr>
        <p:spPr>
          <a:xfrm>
            <a:off x="5091113" y="4899025"/>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73" name="TextBox 33"/>
          <p:cNvSpPr txBox="1">
            <a:spLocks noChangeArrowheads="1"/>
          </p:cNvSpPr>
          <p:nvPr/>
        </p:nvSpPr>
        <p:spPr bwMode="auto">
          <a:xfrm>
            <a:off x="6386513" y="3619500"/>
            <a:ext cx="638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Ego</a:t>
            </a:r>
          </a:p>
        </p:txBody>
      </p:sp>
      <p:cxnSp>
        <p:nvCxnSpPr>
          <p:cNvPr id="35" name="Straight Arrow Connector 34"/>
          <p:cNvCxnSpPr/>
          <p:nvPr/>
        </p:nvCxnSpPr>
        <p:spPr>
          <a:xfrm flipV="1">
            <a:off x="6970713" y="3011487"/>
            <a:ext cx="423862" cy="5826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7335838" y="24511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B</a:t>
            </a:r>
          </a:p>
        </p:txBody>
      </p:sp>
      <p:sp>
        <p:nvSpPr>
          <p:cNvPr id="45076" name="Rectangle 36"/>
          <p:cNvSpPr>
            <a:spLocks noChangeArrowheads="1"/>
          </p:cNvSpPr>
          <p:nvPr/>
        </p:nvSpPr>
        <p:spPr bwMode="auto">
          <a:xfrm>
            <a:off x="5172075" y="4908550"/>
            <a:ext cx="476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3600" b="1"/>
              <a:t>D</a:t>
            </a:r>
          </a:p>
        </p:txBody>
      </p:sp>
      <p:cxnSp>
        <p:nvCxnSpPr>
          <p:cNvPr id="38" name="Straight Arrow Connector 37"/>
          <p:cNvCxnSpPr/>
          <p:nvPr/>
        </p:nvCxnSpPr>
        <p:spPr>
          <a:xfrm flipH="1" flipV="1">
            <a:off x="5791200" y="3011487"/>
            <a:ext cx="533400" cy="6080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958013" y="4224337"/>
            <a:ext cx="422275" cy="6651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5791200" y="4214812"/>
            <a:ext cx="533400" cy="6746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324600" y="3508375"/>
            <a:ext cx="762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81" name="TextBox 41"/>
          <p:cNvSpPr txBox="1">
            <a:spLocks noChangeArrowheads="1"/>
          </p:cNvSpPr>
          <p:nvPr/>
        </p:nvSpPr>
        <p:spPr bwMode="auto">
          <a:xfrm>
            <a:off x="415925" y="1944687"/>
            <a:ext cx="310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Low Threshold Adopter</a:t>
            </a:r>
          </a:p>
        </p:txBody>
      </p:sp>
      <p:sp>
        <p:nvSpPr>
          <p:cNvPr id="45082" name="TextBox 42"/>
          <p:cNvSpPr txBox="1">
            <a:spLocks noChangeArrowheads="1"/>
          </p:cNvSpPr>
          <p:nvPr/>
        </p:nvSpPr>
        <p:spPr bwMode="auto">
          <a:xfrm>
            <a:off x="5091113" y="1944687"/>
            <a:ext cx="3160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High Threshold Adopter</a:t>
            </a:r>
          </a:p>
        </p:txBody>
      </p:sp>
      <p:sp>
        <p:nvSpPr>
          <p:cNvPr id="45084" name="Slide Number Placeholder 2"/>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fld id="{C78BB253-FB84-474B-986F-5B2CD3FCE336}" type="slidenum">
              <a:rPr lang="en-US" altLang="en-US" sz="1400" smtClean="0"/>
              <a:pPr algn="r" eaLnBrk="1" hangingPunct="1">
                <a:spcBef>
                  <a:spcPct val="0"/>
                </a:spcBef>
                <a:buFontTx/>
                <a:buNone/>
              </a:pPr>
              <a:t>32</a:t>
            </a:fld>
            <a:endParaRPr lang="en-US" altLang="en-US" sz="1400" smtClean="0"/>
          </a:p>
        </p:txBody>
      </p:sp>
      <p:sp>
        <p:nvSpPr>
          <p:cNvPr id="3" name="Date Placeholder 2"/>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925943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0" y="533400"/>
            <a:ext cx="9144000" cy="1295400"/>
          </a:xfrm>
        </p:spPr>
        <p:txBody>
          <a:bodyPr lIns="92075" tIns="46038" rIns="92075" bIns="46038"/>
          <a:lstStyle/>
          <a:p>
            <a:pPr eaLnBrk="1" fontAlgn="auto" hangingPunct="1">
              <a:lnSpc>
                <a:spcPts val="3200"/>
              </a:lnSpc>
              <a:spcAft>
                <a:spcPts val="0"/>
              </a:spcAft>
              <a:defRPr/>
            </a:pPr>
            <a:r>
              <a:rPr lang="en-US" sz="3100" b="1" dirty="0">
                <a:solidFill>
                  <a:schemeClr val="tx2">
                    <a:satMod val="130000"/>
                  </a:schemeClr>
                </a:solidFill>
              </a:rPr>
              <a:t>Graph of Time of Adoption by Network Threshold for One Korean Family Planning Community</a:t>
            </a:r>
          </a:p>
        </p:txBody>
      </p:sp>
      <p:sp>
        <p:nvSpPr>
          <p:cNvPr id="46083" name="Line 5"/>
          <p:cNvSpPr>
            <a:spLocks noChangeShapeType="1"/>
          </p:cNvSpPr>
          <p:nvPr/>
        </p:nvSpPr>
        <p:spPr bwMode="auto">
          <a:xfrm>
            <a:off x="609600" y="6324600"/>
            <a:ext cx="792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6084" name="Line 6"/>
          <p:cNvSpPr>
            <a:spLocks noChangeShapeType="1"/>
          </p:cNvSpPr>
          <p:nvPr/>
        </p:nvSpPr>
        <p:spPr bwMode="auto">
          <a:xfrm flipV="1">
            <a:off x="609600" y="1828800"/>
            <a:ext cx="0" cy="449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6085" name="Rectangle 7"/>
          <p:cNvSpPr>
            <a:spLocks noChangeArrowheads="1"/>
          </p:cNvSpPr>
          <p:nvPr/>
        </p:nvSpPr>
        <p:spPr bwMode="auto">
          <a:xfrm>
            <a:off x="3413125" y="6399213"/>
            <a:ext cx="858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Time</a:t>
            </a:r>
          </a:p>
        </p:txBody>
      </p:sp>
      <p:sp>
        <p:nvSpPr>
          <p:cNvPr id="46086" name="Rectangle 8"/>
          <p:cNvSpPr>
            <a:spLocks noChangeArrowheads="1"/>
          </p:cNvSpPr>
          <p:nvPr/>
        </p:nvSpPr>
        <p:spPr bwMode="auto">
          <a:xfrm rot="-5400000">
            <a:off x="-550862" y="3717924"/>
            <a:ext cx="1555750"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2400"/>
              <a:t>Threshold</a:t>
            </a:r>
          </a:p>
        </p:txBody>
      </p:sp>
      <p:sp>
        <p:nvSpPr>
          <p:cNvPr id="46087" name="Rectangle 9"/>
          <p:cNvSpPr>
            <a:spLocks noChangeArrowheads="1"/>
          </p:cNvSpPr>
          <p:nvPr/>
        </p:nvSpPr>
        <p:spPr bwMode="auto">
          <a:xfrm>
            <a:off x="60325" y="1827213"/>
            <a:ext cx="7096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600"/>
              <a:t>100%</a:t>
            </a:r>
          </a:p>
        </p:txBody>
      </p:sp>
      <p:sp>
        <p:nvSpPr>
          <p:cNvPr id="46088" name="Rectangle 10"/>
          <p:cNvSpPr>
            <a:spLocks noChangeArrowheads="1"/>
          </p:cNvSpPr>
          <p:nvPr/>
        </p:nvSpPr>
        <p:spPr bwMode="auto">
          <a:xfrm>
            <a:off x="136525" y="6094413"/>
            <a:ext cx="482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600"/>
              <a:t>0%</a:t>
            </a:r>
          </a:p>
        </p:txBody>
      </p:sp>
      <p:sp>
        <p:nvSpPr>
          <p:cNvPr id="46089" name="Rectangle 11"/>
          <p:cNvSpPr>
            <a:spLocks noChangeArrowheads="1"/>
          </p:cNvSpPr>
          <p:nvPr/>
        </p:nvSpPr>
        <p:spPr bwMode="auto">
          <a:xfrm>
            <a:off x="669925" y="6551613"/>
            <a:ext cx="641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600"/>
              <a:t>1963</a:t>
            </a:r>
          </a:p>
        </p:txBody>
      </p:sp>
      <p:sp>
        <p:nvSpPr>
          <p:cNvPr id="46090" name="Rectangle 12"/>
          <p:cNvSpPr>
            <a:spLocks noChangeArrowheads="1"/>
          </p:cNvSpPr>
          <p:nvPr/>
        </p:nvSpPr>
        <p:spPr bwMode="auto">
          <a:xfrm>
            <a:off x="7756525" y="6477000"/>
            <a:ext cx="641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600"/>
              <a:t>1973</a:t>
            </a:r>
          </a:p>
        </p:txBody>
      </p:sp>
      <p:pic>
        <p:nvPicPr>
          <p:cNvPr id="46091" name="Picture 2" descr="kfp9_ado_thresh_coo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828800"/>
            <a:ext cx="7839075"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Slide Number Placeholder 1"/>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r" eaLnBrk="1" hangingPunct="1">
              <a:spcBef>
                <a:spcPct val="0"/>
              </a:spcBef>
              <a:buFontTx/>
              <a:buNone/>
            </a:pPr>
            <a:endParaRPr lang="en-US" altLang="en-US" sz="1400" dirty="0" smtClean="0"/>
          </a:p>
        </p:txBody>
      </p:sp>
      <p:sp>
        <p:nvSpPr>
          <p:cNvPr id="2" name="Date Placeholder 1"/>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2557691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533400"/>
            <a:ext cx="7848600" cy="914400"/>
          </a:xfrm>
        </p:spPr>
        <p:txBody>
          <a:bodyPr/>
          <a:lstStyle/>
          <a:p>
            <a:pPr eaLnBrk="1" hangingPunct="1"/>
            <a:r>
              <a:rPr lang="en-US" altLang="en-US" sz="4000" b="1" dirty="0" smtClean="0"/>
              <a:t>Network Influence Weightings</a:t>
            </a:r>
          </a:p>
        </p:txBody>
      </p:sp>
      <p:sp>
        <p:nvSpPr>
          <p:cNvPr id="43011" name="Content Placeholder 2"/>
          <p:cNvSpPr>
            <a:spLocks noGrp="1"/>
          </p:cNvSpPr>
          <p:nvPr>
            <p:ph idx="1"/>
          </p:nvPr>
        </p:nvSpPr>
        <p:spPr>
          <a:xfrm>
            <a:off x="457200" y="1493837"/>
            <a:ext cx="8229600" cy="4525963"/>
          </a:xfrm>
        </p:spPr>
        <p:txBody>
          <a:bodyPr/>
          <a:lstStyle/>
          <a:p>
            <a:pPr marL="514350" indent="-514350" eaLnBrk="1" hangingPunct="1">
              <a:buFontTx/>
              <a:buAutoNum type="arabicPeriod"/>
            </a:pPr>
            <a:r>
              <a:rPr lang="en-US" altLang="en-US" sz="2400" dirty="0" smtClean="0"/>
              <a:t>Direct influence</a:t>
            </a:r>
          </a:p>
          <a:p>
            <a:pPr marL="514350" indent="-514350" eaLnBrk="1" hangingPunct="1">
              <a:buFontTx/>
              <a:buAutoNum type="arabicPeriod"/>
            </a:pPr>
            <a:r>
              <a:rPr lang="en-US" altLang="en-US" sz="2400" dirty="0" smtClean="0"/>
              <a:t>Indirect ties</a:t>
            </a:r>
          </a:p>
          <a:p>
            <a:pPr marL="514350" indent="-514350" eaLnBrk="1" hangingPunct="1">
              <a:buFontTx/>
              <a:buAutoNum type="arabicPeriod"/>
            </a:pPr>
            <a:r>
              <a:rPr lang="en-US" altLang="en-US" sz="2400" dirty="0" smtClean="0"/>
              <a:t>Structural equivalent ties</a:t>
            </a:r>
          </a:p>
          <a:p>
            <a:pPr marL="514350" indent="-514350" eaLnBrk="1" hangingPunct="1">
              <a:buFontTx/>
              <a:buAutoNum type="arabicPeriod"/>
            </a:pPr>
            <a:r>
              <a:rPr lang="en-US" altLang="en-US" sz="2400" dirty="0" smtClean="0"/>
              <a:t>Tie strength (e.g., best friends)</a:t>
            </a:r>
          </a:p>
          <a:p>
            <a:pPr marL="514350" indent="-514350" eaLnBrk="1" hangingPunct="1">
              <a:buFontTx/>
              <a:buAutoNum type="arabicPeriod"/>
            </a:pPr>
            <a:r>
              <a:rPr lang="en-US" altLang="en-US" sz="2400" dirty="0" err="1" smtClean="0"/>
              <a:t>Simmelian</a:t>
            </a:r>
            <a:r>
              <a:rPr lang="en-US" altLang="en-US" sz="2400" dirty="0" smtClean="0"/>
              <a:t> ties</a:t>
            </a:r>
          </a:p>
          <a:p>
            <a:pPr marL="514350" indent="-514350" eaLnBrk="1" hangingPunct="1">
              <a:buFontTx/>
              <a:buAutoNum type="arabicPeriod"/>
            </a:pPr>
            <a:r>
              <a:rPr lang="en-US" altLang="en-US" sz="2400" dirty="0" smtClean="0"/>
              <a:t>Density weighted</a:t>
            </a:r>
          </a:p>
          <a:p>
            <a:pPr marL="514350" indent="-514350" eaLnBrk="1" hangingPunct="1">
              <a:buFontTx/>
              <a:buAutoNum type="arabicPeriod"/>
            </a:pPr>
            <a:r>
              <a:rPr lang="en-US" altLang="en-US" sz="2400" dirty="0" smtClean="0"/>
              <a:t>Degree weighted (or other centrality measures)</a:t>
            </a:r>
          </a:p>
          <a:p>
            <a:pPr marL="514350" indent="-514350" eaLnBrk="1" hangingPunct="1">
              <a:buFontTx/>
              <a:buAutoNum type="arabicPeriod"/>
            </a:pPr>
            <a:r>
              <a:rPr lang="en-US" altLang="en-US" sz="2400" dirty="0" smtClean="0"/>
              <a:t>Joint participation (e.g., shared teams)</a:t>
            </a:r>
          </a:p>
          <a:p>
            <a:pPr marL="514350" indent="-514350" eaLnBrk="1" hangingPunct="1">
              <a:buFontTx/>
              <a:buAutoNum type="arabicPeriod"/>
            </a:pPr>
            <a:r>
              <a:rPr lang="en-US" altLang="en-US" sz="2400" dirty="0" smtClean="0"/>
              <a:t>Attribute weighted (e.g., boy friends vs girl friends)</a:t>
            </a:r>
          </a:p>
          <a:p>
            <a:pPr marL="514350" indent="-514350" eaLnBrk="1" hangingPunct="1">
              <a:buFontTx/>
              <a:buAutoNum type="arabicPeriod"/>
            </a:pPr>
            <a:r>
              <a:rPr lang="en-US" altLang="en-US" sz="2400" dirty="0" smtClean="0"/>
              <a:t>Thresholds</a:t>
            </a:r>
          </a:p>
          <a:p>
            <a:pPr marL="514350" indent="-514350" eaLnBrk="1" hangingPunct="1">
              <a:buFontTx/>
              <a:buAutoNum type="arabicPeriod"/>
            </a:pPr>
            <a:endParaRPr lang="en-US" altLang="en-US" sz="2400" dirty="0" smtClean="0"/>
          </a:p>
        </p:txBody>
      </p:sp>
      <p:sp>
        <p:nvSpPr>
          <p:cNvPr id="2" name="Date Placeholder 1"/>
          <p:cNvSpPr>
            <a:spLocks noGrp="1"/>
          </p:cNvSpPr>
          <p:nvPr>
            <p:ph type="dt" sz="half" idx="10"/>
          </p:nvPr>
        </p:nvSpPr>
        <p:spPr/>
        <p:txBody>
          <a:bodyPr/>
          <a:lstStyle/>
          <a:p>
            <a:pPr>
              <a:defRPr/>
            </a:pPr>
            <a:endParaRPr lang="en-US"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34</a:t>
            </a:fld>
            <a:endParaRPr lang="en-US" dirty="0"/>
          </a:p>
        </p:txBody>
      </p:sp>
    </p:spTree>
    <p:extLst>
      <p:ext uri="{BB962C8B-B14F-4D97-AF65-F5344CB8AC3E}">
        <p14:creationId xmlns:p14="http://schemas.microsoft.com/office/powerpoint/2010/main" val="1663802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393700" y="381000"/>
            <a:ext cx="8293100" cy="914400"/>
          </a:xfrm>
          <a:prstGeom prst="rect">
            <a:avLst/>
          </a:prstGeom>
        </p:spPr>
        <p:txBody>
          <a:bodyPr lIns="92075" tIns="46038" rIns="92075" bIns="46038"/>
          <a:lstStyle/>
          <a:p>
            <a:pPr eaLnBrk="1" hangingPunct="1"/>
            <a:r>
              <a:rPr lang="en-US" altLang="en-US" sz="3600" b="1" dirty="0" smtClean="0"/>
              <a:t>Classic Diffusion Network Studies </a:t>
            </a:r>
          </a:p>
        </p:txBody>
      </p:sp>
      <p:graphicFrame>
        <p:nvGraphicFramePr>
          <p:cNvPr id="563268" name="Group 68"/>
          <p:cNvGraphicFramePr>
            <a:graphicFrameLocks noGrp="1"/>
          </p:cNvGraphicFramePr>
          <p:nvPr>
            <p:extLst>
              <p:ext uri="{D42A27DB-BD31-4B8C-83A1-F6EECF244321}">
                <p14:modId xmlns:p14="http://schemas.microsoft.com/office/powerpoint/2010/main" val="2924569754"/>
              </p:ext>
            </p:extLst>
          </p:nvPr>
        </p:nvGraphicFramePr>
        <p:xfrm>
          <a:off x="0" y="1143001"/>
          <a:ext cx="9144000" cy="5714999"/>
        </p:xfrm>
        <a:graphic>
          <a:graphicData uri="http://schemas.openxmlformats.org/drawingml/2006/table">
            <a:tbl>
              <a:tblPr/>
              <a:tblGrid>
                <a:gridCol w="2286000"/>
                <a:gridCol w="2286000"/>
                <a:gridCol w="2286000"/>
                <a:gridCol w="2286000"/>
              </a:tblGrid>
              <a:tr h="762830">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endParaRPr kumimoji="0" lang="en-US" altLang="en-US" sz="1700" b="0" i="0" u="none" strike="noStrike" cap="none" normalizeH="0" baseline="0" dirty="0" smtClean="0">
                        <a:ln>
                          <a:noFill/>
                        </a:ln>
                        <a:solidFill>
                          <a:schemeClr val="tx1"/>
                        </a:solidFill>
                        <a:effectLst/>
                        <a:latin typeface="Gill Sans MT" pitchFamily="34" charset="0"/>
                      </a:endParaRP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endParaRPr kumimoji="0" lang="en-US" altLang="en-US" sz="1700" b="0" i="0" u="none" strike="noStrike" cap="none" normalizeH="0" baseline="0" dirty="0" smtClean="0">
                        <a:ln>
                          <a:noFill/>
                        </a:ln>
                        <a:solidFill>
                          <a:schemeClr val="tx1"/>
                        </a:solidFill>
                        <a:effectLst/>
                        <a:latin typeface="Gill Sans MT" pitchFamily="34" charset="0"/>
                      </a:endParaRPr>
                    </a:p>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Medical Innovation</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endParaRPr kumimoji="0" lang="en-US" altLang="en-US" sz="1700" b="0" i="0" u="none" strike="noStrike" cap="none" normalizeH="0" baseline="0" dirty="0" smtClean="0">
                        <a:ln>
                          <a:noFill/>
                        </a:ln>
                        <a:solidFill>
                          <a:schemeClr val="tx1"/>
                        </a:solidFill>
                        <a:effectLst/>
                        <a:latin typeface="Gill Sans MT" pitchFamily="34" charset="0"/>
                      </a:endParaRPr>
                    </a:p>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Brazilian Farmers</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Korean </a:t>
                      </a:r>
                    </a:p>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Family Planning</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51817">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Country</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USA</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Brazil</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Korean</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54912">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smtClean="0">
                          <a:ln>
                            <a:noFill/>
                          </a:ln>
                          <a:solidFill>
                            <a:schemeClr val="tx1"/>
                          </a:solidFill>
                          <a:effectLst/>
                          <a:latin typeface="Gill Sans MT" pitchFamily="34" charset="0"/>
                        </a:rPr>
                        <a:t># Respondents</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125 Doctors</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692 Farmers</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1,047 Women</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54912">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smtClean="0">
                          <a:ln>
                            <a:noFill/>
                          </a:ln>
                          <a:solidFill>
                            <a:schemeClr val="tx1"/>
                          </a:solidFill>
                          <a:effectLst/>
                          <a:latin typeface="Gill Sans MT" pitchFamily="34" charset="0"/>
                        </a:rPr>
                        <a:t># Communities</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4</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11</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25</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51817">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smtClean="0">
                          <a:ln>
                            <a:noFill/>
                          </a:ln>
                          <a:solidFill>
                            <a:schemeClr val="tx1"/>
                          </a:solidFill>
                          <a:effectLst/>
                          <a:latin typeface="Gill Sans MT" pitchFamily="34" charset="0"/>
                        </a:rPr>
                        <a:t>Innovation</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Tetracycline</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Hybrid Corn Seed</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Family Planning</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54912">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smtClean="0">
                          <a:ln>
                            <a:noFill/>
                          </a:ln>
                          <a:solidFill>
                            <a:schemeClr val="tx1"/>
                          </a:solidFill>
                          <a:effectLst/>
                          <a:latin typeface="Gill Sans MT" pitchFamily="34" charset="0"/>
                        </a:rPr>
                        <a:t>Time for Diffusion</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18 Months</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20 Years</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11 Years</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623938">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smtClean="0">
                          <a:ln>
                            <a:noFill/>
                          </a:ln>
                          <a:solidFill>
                            <a:schemeClr val="tx1"/>
                          </a:solidFill>
                          <a:effectLst/>
                          <a:latin typeface="Gill Sans MT" pitchFamily="34" charset="0"/>
                        </a:rPr>
                        <a:t>Year Data Collected</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1955</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1966</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1973</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56460">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smtClean="0">
                          <a:ln>
                            <a:noFill/>
                          </a:ln>
                          <a:solidFill>
                            <a:schemeClr val="tx1"/>
                          </a:solidFill>
                          <a:effectLst/>
                          <a:latin typeface="Gill Sans MT" pitchFamily="34" charset="0"/>
                        </a:rPr>
                        <a:t>Ave. Time to 50%</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6</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16</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7</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53367">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smtClean="0">
                          <a:ln>
                            <a:noFill/>
                          </a:ln>
                          <a:solidFill>
                            <a:schemeClr val="tx1"/>
                          </a:solidFill>
                          <a:effectLst/>
                          <a:latin typeface="Gill Sans MT" pitchFamily="34" charset="0"/>
                        </a:rPr>
                        <a:t>Highest Saturation</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89 %</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98 %</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83 %</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51817">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smtClean="0">
                          <a:ln>
                            <a:noFill/>
                          </a:ln>
                          <a:solidFill>
                            <a:schemeClr val="tx1"/>
                          </a:solidFill>
                          <a:effectLst/>
                          <a:latin typeface="Gill Sans MT" pitchFamily="34" charset="0"/>
                        </a:rPr>
                        <a:t>Lowest Saturation</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81 %</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29 %</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44 %</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698217">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l"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Citation</a:t>
                      </a:r>
                    </a:p>
                  </a:txBody>
                  <a:tcPr marT="42868" marB="428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Coleman et al </a:t>
                      </a:r>
                    </a:p>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(1966)</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Rogers et al </a:t>
                      </a:r>
                    </a:p>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(1970)</a:t>
                      </a:r>
                    </a:p>
                  </a:txBody>
                  <a:tcPr marT="42868" marB="428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lgn="l">
                        <a:spcBef>
                          <a:spcPts val="600"/>
                        </a:spcBef>
                        <a:buClr>
                          <a:schemeClr val="accent1"/>
                        </a:buClr>
                        <a:buSzPct val="80000"/>
                        <a:buFont typeface="Wingdings 2" pitchFamily="18" charset="2"/>
                        <a:defRPr sz="2800">
                          <a:solidFill>
                            <a:schemeClr val="tx1"/>
                          </a:solidFill>
                          <a:latin typeface="Gill Sans MT" pitchFamily="34" charset="0"/>
                        </a:defRPr>
                      </a:lvl1pPr>
                      <a:lvl2pPr marL="742950" indent="-285750" algn="l">
                        <a:spcBef>
                          <a:spcPts val="550"/>
                        </a:spcBef>
                        <a:buClr>
                          <a:schemeClr val="accent1"/>
                        </a:buClr>
                        <a:buFont typeface="Verdana" pitchFamily="34" charset="0"/>
                        <a:defRPr sz="2400">
                          <a:solidFill>
                            <a:schemeClr val="tx1"/>
                          </a:solidFill>
                          <a:latin typeface="Gill Sans MT" pitchFamily="34" charset="0"/>
                        </a:defRPr>
                      </a:lvl2pPr>
                      <a:lvl3pPr marL="1143000" indent="-228600" algn="l">
                        <a:spcBef>
                          <a:spcPct val="20000"/>
                        </a:spcBef>
                        <a:buClr>
                          <a:schemeClr val="accent2"/>
                        </a:buClr>
                        <a:buFont typeface="Wingdings 2" pitchFamily="18" charset="2"/>
                        <a:defRPr sz="2000">
                          <a:solidFill>
                            <a:schemeClr val="tx1"/>
                          </a:solidFill>
                          <a:latin typeface="Gill Sans MT" pitchFamily="34" charset="0"/>
                        </a:defRPr>
                      </a:lvl3pPr>
                      <a:lvl4pPr marL="1600200" indent="-228600" algn="l">
                        <a:spcBef>
                          <a:spcPct val="20000"/>
                        </a:spcBef>
                        <a:buClr>
                          <a:srgbClr val="C32D2E"/>
                        </a:buClr>
                        <a:buFont typeface="Wingdings 2" pitchFamily="18" charset="2"/>
                        <a:defRPr>
                          <a:solidFill>
                            <a:schemeClr val="tx1"/>
                          </a:solidFill>
                          <a:latin typeface="Gill Sans MT" pitchFamily="34" charset="0"/>
                        </a:defRPr>
                      </a:lvl4pPr>
                      <a:lvl5pPr marL="2057400" indent="-228600" algn="l">
                        <a:spcBef>
                          <a:spcPct val="20000"/>
                        </a:spcBef>
                        <a:buClr>
                          <a:srgbClr val="84AA33"/>
                        </a:buClr>
                        <a:buFont typeface="Wingdings 2" pitchFamily="18" charset="2"/>
                        <a:defRPr>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defRPr>
                          <a:solidFill>
                            <a:schemeClr val="tx1"/>
                          </a:solidFill>
                          <a:latin typeface="Gill Sans MT" pitchFamily="34" charset="0"/>
                        </a:defRPr>
                      </a:lvl9pPr>
                    </a:lstStyle>
                    <a:p>
                      <a:pPr marL="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en-US" sz="1700" b="0" i="0" u="none" strike="noStrike" cap="none" normalizeH="0" baseline="0" dirty="0" smtClean="0">
                          <a:ln>
                            <a:noFill/>
                          </a:ln>
                          <a:solidFill>
                            <a:schemeClr val="tx1"/>
                          </a:solidFill>
                          <a:effectLst/>
                          <a:latin typeface="Gill Sans MT" pitchFamily="34" charset="0"/>
                        </a:rPr>
                        <a:t>Rogers &amp; Kincaid (1981)</a:t>
                      </a:r>
                    </a:p>
                  </a:txBody>
                  <a:tcPr marT="42868" marB="428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
        <p:nvSpPr>
          <p:cNvPr id="14401" name="Slide Number Placeholder 5"/>
          <p:cNvSpPr txBox="1">
            <a:spLocks noGrp="1"/>
          </p:cNvSpPr>
          <p:nvPr/>
        </p:nvSpPr>
        <p:spPr bwMode="auto">
          <a:xfrm>
            <a:off x="6553200" y="6247805"/>
            <a:ext cx="1905000" cy="45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BD2A404F-207E-4F7A-8299-F03F2417038E}" type="slidenum">
              <a:rPr lang="en-US" altLang="en-US" sz="1400" b="0">
                <a:solidFill>
                  <a:srgbClr val="000000"/>
                </a:solidFill>
                <a:latin typeface="Times New Roman" pitchFamily="18" charset="0"/>
              </a:rPr>
              <a:pPr algn="r" eaLnBrk="1" hangingPunct="1">
                <a:spcBef>
                  <a:spcPct val="0"/>
                </a:spcBef>
                <a:buFontTx/>
                <a:buNone/>
              </a:pPr>
              <a:t>35</a:t>
            </a:fld>
            <a:endParaRPr lang="en-US" altLang="en-US" sz="1400" b="0">
              <a:solidFill>
                <a:srgbClr val="000000"/>
              </a:solidFill>
              <a:latin typeface="Times New Roman" pitchFamily="18" charset="0"/>
            </a:endParaRPr>
          </a:p>
        </p:txBody>
      </p:sp>
    </p:spTree>
    <p:extLst>
      <p:ext uri="{BB962C8B-B14F-4D97-AF65-F5344CB8AC3E}">
        <p14:creationId xmlns:p14="http://schemas.microsoft.com/office/powerpoint/2010/main" val="2043596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NetdiffuseR</a:t>
            </a:r>
            <a:endParaRPr lang="en-US" dirty="0"/>
          </a:p>
        </p:txBody>
      </p:sp>
      <p:sp>
        <p:nvSpPr>
          <p:cNvPr id="5" name="Content Placeholder 4"/>
          <p:cNvSpPr>
            <a:spLocks noGrp="1"/>
          </p:cNvSpPr>
          <p:nvPr>
            <p:ph idx="1"/>
          </p:nvPr>
        </p:nvSpPr>
        <p:spPr/>
        <p:txBody>
          <a:bodyPr/>
          <a:lstStyle/>
          <a:p>
            <a:pPr marL="0" indent="0">
              <a:buNone/>
            </a:pPr>
            <a:r>
              <a:rPr lang="en-US" sz="2400" dirty="0"/>
              <a:t>Empirical statistical analysis, </a:t>
            </a:r>
            <a:r>
              <a:rPr lang="en-US" sz="2400" dirty="0" smtClean="0"/>
              <a:t>visualization, </a:t>
            </a:r>
            <a:r>
              <a:rPr lang="en-US" sz="2400" dirty="0"/>
              <a:t>and simulation of diffusion and contagion processes on networks. The package implements algorithms for calculating network diffusion statistics such as transmission rate, hazard rates, exposure models, </a:t>
            </a:r>
            <a:r>
              <a:rPr lang="en-US" sz="2400" dirty="0" smtClean="0"/>
              <a:t>threshold </a:t>
            </a:r>
            <a:r>
              <a:rPr lang="en-US" sz="2400" dirty="0"/>
              <a:t>levels, infectiousness (contagion), and </a:t>
            </a:r>
            <a:r>
              <a:rPr lang="en-US" sz="2400" dirty="0" smtClean="0"/>
              <a:t>susceptibility, among other features.</a:t>
            </a:r>
          </a:p>
          <a:p>
            <a:pPr marL="0" indent="0">
              <a:buNone/>
            </a:pPr>
            <a:r>
              <a:rPr lang="en-US" sz="2400" dirty="0" smtClean="0"/>
              <a:t>The </a:t>
            </a:r>
            <a:r>
              <a:rPr lang="en-US" sz="2400" dirty="0"/>
              <a:t>package is inspired by work published in Valente, et al., (2015) </a:t>
            </a:r>
            <a:r>
              <a:rPr lang="en-US" sz="2400" dirty="0">
                <a:hlinkClick r:id="rId2"/>
              </a:rPr>
              <a:t>DOI:10.1016/j.socscimed.2015.10.001</a:t>
            </a:r>
            <a:r>
              <a:rPr lang="en-US" sz="2400" dirty="0"/>
              <a:t>; Valente (1995) </a:t>
            </a:r>
            <a:r>
              <a:rPr lang="en-US" sz="2400" dirty="0">
                <a:hlinkClick r:id="rId3"/>
              </a:rPr>
              <a:t>ISBN:9781881303213</a:t>
            </a:r>
            <a:r>
              <a:rPr lang="en-US" sz="2400" dirty="0"/>
              <a:t>, Myers (2000) </a:t>
            </a:r>
            <a:r>
              <a:rPr lang="en-US" sz="2400" dirty="0">
                <a:hlinkClick r:id="rId4"/>
              </a:rPr>
              <a:t>DOI:10.1086/303110</a:t>
            </a:r>
            <a:r>
              <a:rPr lang="en-US" sz="2400" dirty="0"/>
              <a:t>, Iyengar and others (2011) </a:t>
            </a:r>
            <a:r>
              <a:rPr lang="en-US" sz="2400" dirty="0">
                <a:hlinkClick r:id="rId5"/>
              </a:rPr>
              <a:t>DOI:10.1287/mksc.1100.0566</a:t>
            </a:r>
            <a:r>
              <a:rPr lang="en-US" sz="2400" dirty="0"/>
              <a:t>, Burt (1987) </a:t>
            </a:r>
            <a:r>
              <a:rPr lang="en-US" sz="2400" dirty="0">
                <a:hlinkClick r:id="rId6"/>
              </a:rPr>
              <a:t>DOI:10.1086/228667</a:t>
            </a:r>
            <a:r>
              <a:rPr lang="en-US" sz="2400" dirty="0"/>
              <a:t>; among others.</a:t>
            </a:r>
          </a:p>
        </p:txBody>
      </p:sp>
    </p:spTree>
    <p:extLst>
      <p:ext uri="{BB962C8B-B14F-4D97-AF65-F5344CB8AC3E}">
        <p14:creationId xmlns:p14="http://schemas.microsoft.com/office/powerpoint/2010/main" val="3705168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381000"/>
            <a:ext cx="9144000" cy="1036638"/>
          </a:xfrm>
        </p:spPr>
        <p:txBody>
          <a:bodyPr/>
          <a:lstStyle/>
          <a:p>
            <a:r>
              <a:rPr lang="en-US" altLang="en-US" b="1" dirty="0" smtClean="0"/>
              <a:t>Network Diffusion</a:t>
            </a:r>
          </a:p>
        </p:txBody>
      </p:sp>
      <p:pic>
        <p:nvPicPr>
          <p:cNvPr id="327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13" y="1417638"/>
            <a:ext cx="9201825" cy="54403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pPr>
              <a:defRPr/>
            </a:pPr>
            <a:endParaRPr lang="en-US"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F032855D-970E-4A5B-9C21-8A4B9FE428C1}" type="slidenum">
              <a:rPr lang="en-US" smtClean="0"/>
              <a:pPr>
                <a:defRPr/>
              </a:pPr>
              <a:t>37</a:t>
            </a:fld>
            <a:endParaRPr lang="en-US"/>
          </a:p>
        </p:txBody>
      </p:sp>
    </p:spTree>
    <p:extLst>
      <p:ext uri="{BB962C8B-B14F-4D97-AF65-F5344CB8AC3E}">
        <p14:creationId xmlns:p14="http://schemas.microsoft.com/office/powerpoint/2010/main" val="37469697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914400"/>
            <a:ext cx="8839200" cy="808038"/>
          </a:xfrm>
        </p:spPr>
        <p:txBody>
          <a:bodyPr/>
          <a:lstStyle/>
          <a:p>
            <a:r>
              <a:rPr lang="en-US" dirty="0" smtClean="0"/>
              <a:t>Data Limitations in the Classic Studies</a:t>
            </a:r>
            <a:endParaRPr lang="en-US" dirty="0"/>
          </a:p>
        </p:txBody>
      </p:sp>
      <p:sp>
        <p:nvSpPr>
          <p:cNvPr id="5" name="Content Placeholder 4"/>
          <p:cNvSpPr>
            <a:spLocks noGrp="1"/>
          </p:cNvSpPr>
          <p:nvPr>
            <p:ph idx="1"/>
          </p:nvPr>
        </p:nvSpPr>
        <p:spPr>
          <a:xfrm>
            <a:off x="457200" y="2438400"/>
            <a:ext cx="8229600" cy="3687763"/>
          </a:xfrm>
        </p:spPr>
        <p:txBody>
          <a:bodyPr/>
          <a:lstStyle/>
          <a:p>
            <a:r>
              <a:rPr lang="en-US" dirty="0" smtClean="0"/>
              <a:t>Inexact measure of time of adoption</a:t>
            </a:r>
          </a:p>
          <a:p>
            <a:r>
              <a:rPr lang="en-US" dirty="0" smtClean="0"/>
              <a:t>Networks measured one time</a:t>
            </a:r>
          </a:p>
          <a:p>
            <a:r>
              <a:rPr lang="en-US" dirty="0" smtClean="0"/>
              <a:t>Networks are static</a:t>
            </a:r>
          </a:p>
          <a:p>
            <a:r>
              <a:rPr lang="en-US" dirty="0" smtClean="0"/>
              <a:t>Response rates less than 100%</a:t>
            </a:r>
          </a:p>
          <a:p>
            <a:r>
              <a:rPr lang="en-US" dirty="0" smtClean="0"/>
              <a:t>Missing data</a:t>
            </a:r>
          </a:p>
          <a:p>
            <a:r>
              <a:rPr lang="en-US" dirty="0" smtClean="0"/>
              <a:t>Old …</a:t>
            </a:r>
            <a:endParaRPr lang="en-US" dirty="0"/>
          </a:p>
        </p:txBody>
      </p:sp>
    </p:spTree>
    <p:extLst>
      <p:ext uri="{BB962C8B-B14F-4D97-AF65-F5344CB8AC3E}">
        <p14:creationId xmlns:p14="http://schemas.microsoft.com/office/powerpoint/2010/main" val="1257957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838200"/>
            <a:ext cx="9124950" cy="3960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543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4034" name="Picture 6" descr="1989tel_gdpsize_infracol_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9008" y="-16207"/>
            <a:ext cx="2438400" cy="218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3" descr="fig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14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descr="Tfig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0"/>
            <a:ext cx="4343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7" descr="discuss with number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6705" y="4419600"/>
            <a:ext cx="2991701" cy="210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txBox="1">
            <a:spLocks noGrp="1"/>
          </p:cNvSpPr>
          <p:nvPr/>
        </p:nvSpPr>
        <p:spPr>
          <a:xfrm>
            <a:off x="8613775" y="6305848"/>
            <a:ext cx="457200" cy="476250"/>
          </a:xfrm>
          <a:prstGeom prst="rect">
            <a:avLst/>
          </a:prstGeom>
          <a:noFill/>
        </p:spPr>
        <p:txBody>
          <a:bodyPr anchor="b"/>
          <a:lstStyle/>
          <a:p>
            <a:pPr algn="ctr">
              <a:defRPr/>
            </a:pPr>
            <a:fld id="{FE7E1D53-8678-4B77-B181-C60C46BD29E0}" type="slidenum">
              <a:rPr lang="en-US" sz="1200">
                <a:solidFill>
                  <a:schemeClr val="bg2">
                    <a:shade val="50000"/>
                    <a:satMod val="200000"/>
                  </a:schemeClr>
                </a:solidFill>
                <a:cs typeface="+mn-cs"/>
              </a:rPr>
              <a:pPr algn="ctr">
                <a:defRPr/>
              </a:pPr>
              <a:t>4</a:t>
            </a:fld>
            <a:endParaRPr lang="en-US" sz="1200">
              <a:solidFill>
                <a:schemeClr val="bg2">
                  <a:shade val="50000"/>
                  <a:satMod val="200000"/>
                </a:schemeClr>
              </a:solidFill>
              <a:cs typeface="+mn-cs"/>
            </a:endParaRPr>
          </a:p>
        </p:txBody>
      </p:sp>
      <p:pic>
        <p:nvPicPr>
          <p:cNvPr id="44040" name="Picture 2" descr="internetma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928937"/>
            <a:ext cx="3901966"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3" descr="comm1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52750" y="2286000"/>
            <a:ext cx="2514600" cy="1285875"/>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endParaRPr lang="en-US"/>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B1214AF3-2129-4FE4-A119-C2C44DC35A63}" type="slidenum">
              <a:rPr lang="en-US" smtClean="0"/>
              <a:pPr>
                <a:defRPr/>
              </a:pPr>
              <a:t>4</a:t>
            </a:fld>
            <a:endParaRPr lang="en-US"/>
          </a:p>
        </p:txBody>
      </p:sp>
      <p:pic>
        <p:nvPicPr>
          <p:cNvPr id="13" name="Picture 3" descr="Basemap2007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169" y="2678653"/>
            <a:ext cx="3424670" cy="3937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7173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2"/>
          <p:cNvSpPr>
            <a:spLocks noGrp="1"/>
          </p:cNvSpPr>
          <p:nvPr>
            <p:ph type="title"/>
          </p:nvPr>
        </p:nvSpPr>
        <p:spPr>
          <a:xfrm>
            <a:off x="381000" y="275333"/>
            <a:ext cx="8763000" cy="1143000"/>
          </a:xfrm>
        </p:spPr>
        <p:txBody>
          <a:bodyPr/>
          <a:lstStyle/>
          <a:p>
            <a:pPr eaLnBrk="1" hangingPunct="1"/>
            <a:r>
              <a:rPr lang="en-US" altLang="en-US" sz="3600" b="1" dirty="0" smtClean="0"/>
              <a:t>Treaty Ratification Depends on:</a:t>
            </a:r>
          </a:p>
        </p:txBody>
      </p:sp>
      <p:sp>
        <p:nvSpPr>
          <p:cNvPr id="109571" name="Content Placeholder 1"/>
          <p:cNvSpPr>
            <a:spLocks noGrp="1"/>
          </p:cNvSpPr>
          <p:nvPr>
            <p:ph idx="1"/>
          </p:nvPr>
        </p:nvSpPr>
        <p:spPr>
          <a:xfrm>
            <a:off x="360218" y="1265237"/>
            <a:ext cx="8326582" cy="4525963"/>
          </a:xfrm>
        </p:spPr>
        <p:txBody>
          <a:bodyPr/>
          <a:lstStyle/>
          <a:p>
            <a:pPr eaLnBrk="1" hangingPunct="1"/>
            <a:r>
              <a:rPr lang="en-US" altLang="en-US" dirty="0" smtClean="0"/>
              <a:t>Country attributes (population, tobacco production, income, etc.)</a:t>
            </a:r>
          </a:p>
          <a:p>
            <a:pPr eaLnBrk="1" hangingPunct="1"/>
            <a:r>
              <a:rPr lang="en-US" altLang="en-US" dirty="0" smtClean="0"/>
              <a:t>Exposure to treaty ratification via networks:</a:t>
            </a:r>
          </a:p>
          <a:p>
            <a:pPr lvl="1" eaLnBrk="1" hangingPunct="1"/>
            <a:r>
              <a:rPr lang="en-US" altLang="en-US" dirty="0" smtClean="0"/>
              <a:t>Distance (Recoded as Closeness)</a:t>
            </a:r>
          </a:p>
          <a:p>
            <a:pPr lvl="1" eaLnBrk="1" hangingPunct="1"/>
            <a:r>
              <a:rPr lang="en-US" altLang="en-US" dirty="0" smtClean="0"/>
              <a:t>General Trade</a:t>
            </a:r>
          </a:p>
          <a:p>
            <a:pPr lvl="1" eaLnBrk="1" hangingPunct="1"/>
            <a:r>
              <a:rPr lang="en-US" altLang="en-US" dirty="0" smtClean="0"/>
              <a:t>Tobacco Trade</a:t>
            </a:r>
          </a:p>
          <a:p>
            <a:pPr lvl="1" eaLnBrk="1" hangingPunct="1"/>
            <a:r>
              <a:rPr lang="en-US" altLang="en-US" dirty="0" err="1" smtClean="0"/>
              <a:t>GLOBALink</a:t>
            </a:r>
            <a:r>
              <a:rPr lang="en-US" altLang="en-US" dirty="0" smtClean="0"/>
              <a:t> Referrals</a:t>
            </a:r>
          </a:p>
          <a:p>
            <a:pPr lvl="1" eaLnBrk="1" hangingPunct="1"/>
            <a:r>
              <a:rPr lang="en-US" altLang="en-US" dirty="0" err="1" smtClean="0"/>
              <a:t>GLOBALink</a:t>
            </a:r>
            <a:r>
              <a:rPr lang="en-US" altLang="en-US" dirty="0" smtClean="0"/>
              <a:t> Posts</a:t>
            </a:r>
          </a:p>
          <a:p>
            <a:pPr lvl="1" eaLnBrk="1" hangingPunct="1"/>
            <a:r>
              <a:rPr lang="en-US" altLang="en-US" dirty="0" err="1" smtClean="0"/>
              <a:t>GLOBALink</a:t>
            </a:r>
            <a:r>
              <a:rPr lang="en-US" altLang="en-US" dirty="0" smtClean="0"/>
              <a:t> Co-Subscriptions</a:t>
            </a: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40</a:t>
            </a:fld>
            <a:endParaRPr lang="en-US" dirty="0"/>
          </a:p>
        </p:txBody>
      </p:sp>
    </p:spTree>
    <p:extLst>
      <p:ext uri="{BB962C8B-B14F-4D97-AF65-F5344CB8AC3E}">
        <p14:creationId xmlns:p14="http://schemas.microsoft.com/office/powerpoint/2010/main" val="2427090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3"/>
          <p:cNvSpPr>
            <a:spLocks noGrp="1"/>
          </p:cNvSpPr>
          <p:nvPr>
            <p:ph type="title"/>
          </p:nvPr>
        </p:nvSpPr>
        <p:spPr>
          <a:xfrm>
            <a:off x="152400" y="76200"/>
            <a:ext cx="8553450" cy="533400"/>
          </a:xfrm>
        </p:spPr>
        <p:txBody>
          <a:bodyPr/>
          <a:lstStyle/>
          <a:p>
            <a:pPr eaLnBrk="1" hangingPunct="1"/>
            <a:r>
              <a:rPr lang="en-US" altLang="en-US" sz="3400" b="1" dirty="0" smtClean="0">
                <a:solidFill>
                  <a:schemeClr val="bg1"/>
                </a:solidFill>
              </a:rPr>
              <a:t>Predictors of FCTC Adoption: </a:t>
            </a:r>
            <a:r>
              <a:rPr lang="en-US" altLang="en-US" sz="3400" b="1" u="sng" dirty="0" smtClean="0">
                <a:solidFill>
                  <a:schemeClr val="bg1"/>
                </a:solidFill>
              </a:rPr>
              <a:t>Time</a:t>
            </a:r>
            <a:endParaRPr lang="en-US" altLang="en-US" sz="3400" b="1" dirty="0" smtClean="0">
              <a:solidFill>
                <a:schemeClr val="bg1"/>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115463686"/>
              </p:ext>
            </p:extLst>
          </p:nvPr>
        </p:nvGraphicFramePr>
        <p:xfrm>
          <a:off x="297180" y="609600"/>
          <a:ext cx="8618220" cy="6307220"/>
        </p:xfrm>
        <a:graphic>
          <a:graphicData uri="http://schemas.openxmlformats.org/drawingml/2006/table">
            <a:tbl>
              <a:tblPr>
                <a:tableStyleId>{5C22544A-7EE6-4342-B048-85BDC9FD1C3A}</a:tableStyleId>
              </a:tblPr>
              <a:tblGrid>
                <a:gridCol w="4082314"/>
                <a:gridCol w="4535906"/>
              </a:tblGrid>
              <a:tr h="1511054">
                <a:tc>
                  <a:txBody>
                    <a:bodyPr/>
                    <a:lstStyle/>
                    <a:p>
                      <a:pPr algn="l" fontAlgn="b"/>
                      <a:r>
                        <a:rPr lang="en-US" sz="3400" b="1" u="none" strike="noStrike" dirty="0">
                          <a:effectLst/>
                        </a:rPr>
                        <a:t> </a:t>
                      </a:r>
                      <a:endParaRPr lang="en-US" sz="3400" b="1" i="0" u="none" strike="noStrike" dirty="0">
                        <a:solidFill>
                          <a:srgbClr val="000000"/>
                        </a:solidFill>
                        <a:effectLst/>
                        <a:latin typeface="Calibri"/>
                      </a:endParaRPr>
                    </a:p>
                  </a:txBody>
                  <a:tcPr marL="9525" marR="9525" marT="8930" marB="0" anchor="b"/>
                </a:tc>
                <a:tc>
                  <a:txBody>
                    <a:bodyPr/>
                    <a:lstStyle/>
                    <a:p>
                      <a:pPr algn="ctr" fontAlgn="b"/>
                      <a:r>
                        <a:rPr lang="en-US" sz="3400" b="1" u="none" strike="noStrike" dirty="0" smtClean="0">
                          <a:effectLst/>
                        </a:rPr>
                        <a:t>Adoption</a:t>
                      </a:r>
                    </a:p>
                    <a:p>
                      <a:pPr algn="ctr" fontAlgn="b"/>
                      <a:r>
                        <a:rPr lang="en-US" sz="3400" b="1" u="none" strike="noStrike" dirty="0" smtClean="0">
                          <a:effectLst/>
                        </a:rPr>
                        <a:t>(</a:t>
                      </a:r>
                      <a:r>
                        <a:rPr lang="en-US" sz="3400" b="1" u="none" strike="noStrike" dirty="0">
                          <a:effectLst/>
                        </a:rPr>
                        <a:t>N=754</a:t>
                      </a:r>
                      <a:r>
                        <a:rPr lang="en-US" sz="3400" b="1" u="none" strike="noStrike" dirty="0" smtClean="0">
                          <a:effectLst/>
                        </a:rPr>
                        <a:t>)</a:t>
                      </a:r>
                    </a:p>
                    <a:p>
                      <a:pPr algn="ctr" fontAlgn="b"/>
                      <a:r>
                        <a:rPr lang="en-US" sz="3400" b="1" u="none" strike="noStrike" dirty="0" smtClean="0">
                          <a:effectLst/>
                        </a:rPr>
                        <a:t>AORs</a:t>
                      </a:r>
                      <a:endParaRPr lang="en-US" sz="3400" b="1" i="0" u="none" strike="noStrike" dirty="0">
                        <a:solidFill>
                          <a:srgbClr val="000000"/>
                        </a:solidFill>
                        <a:effectLst/>
                        <a:latin typeface="Calibri"/>
                      </a:endParaRPr>
                    </a:p>
                  </a:txBody>
                  <a:tcPr marL="9525" marR="9525" marT="8930" marB="0" anchor="b"/>
                </a:tc>
              </a:tr>
              <a:tr h="509438">
                <a:tc>
                  <a:txBody>
                    <a:bodyPr/>
                    <a:lstStyle/>
                    <a:p>
                      <a:pPr algn="l" fontAlgn="b"/>
                      <a:r>
                        <a:rPr lang="en-US" sz="3400" b="1" u="none" strike="noStrike">
                          <a:effectLst/>
                        </a:rPr>
                        <a:t>Constant</a:t>
                      </a:r>
                      <a:endParaRPr lang="en-US" sz="3400" b="1" i="0" u="none" strike="noStrike">
                        <a:solidFill>
                          <a:srgbClr val="000000"/>
                        </a:solidFill>
                        <a:effectLst/>
                        <a:latin typeface="Calibri"/>
                      </a:endParaRPr>
                    </a:p>
                  </a:txBody>
                  <a:tcPr marL="9525" marR="9525" marT="8930" marB="0" anchor="b"/>
                </a:tc>
                <a:tc>
                  <a:txBody>
                    <a:bodyPr/>
                    <a:lstStyle/>
                    <a:p>
                      <a:pPr algn="ctr" fontAlgn="b"/>
                      <a:r>
                        <a:rPr lang="en-US" sz="3400" b="1" u="none" strike="noStrike" dirty="0">
                          <a:effectLst/>
                        </a:rPr>
                        <a:t>0.005**</a:t>
                      </a:r>
                      <a:endParaRPr lang="en-US" sz="3400" b="1" i="0" u="none" strike="noStrike" dirty="0">
                        <a:solidFill>
                          <a:srgbClr val="000000"/>
                        </a:solidFill>
                        <a:effectLst/>
                        <a:latin typeface="Calibri"/>
                      </a:endParaRPr>
                    </a:p>
                  </a:txBody>
                  <a:tcPr marL="9525" marR="9525" marT="8930" marB="0" anchor="b"/>
                </a:tc>
              </a:tr>
              <a:tr h="509438">
                <a:tc>
                  <a:txBody>
                    <a:bodyPr/>
                    <a:lstStyle/>
                    <a:p>
                      <a:pPr algn="l" fontAlgn="b"/>
                      <a:r>
                        <a:rPr lang="en-US" sz="3400" b="1" u="none" strike="noStrike" dirty="0">
                          <a:effectLst/>
                        </a:rPr>
                        <a:t>Year</a:t>
                      </a:r>
                      <a:endParaRPr lang="en-US" sz="3400" b="1" i="0" u="none" strike="noStrike" dirty="0">
                        <a:solidFill>
                          <a:srgbClr val="000000"/>
                        </a:solidFill>
                        <a:effectLst/>
                        <a:latin typeface="Calibri"/>
                      </a:endParaRPr>
                    </a:p>
                  </a:txBody>
                  <a:tcPr marL="9525" marR="9525" marT="8930" marB="0" anchor="b"/>
                </a:tc>
                <a:tc>
                  <a:txBody>
                    <a:bodyPr/>
                    <a:lstStyle/>
                    <a:p>
                      <a:pPr algn="ctr" fontAlgn="b"/>
                      <a:r>
                        <a:rPr lang="en-US" sz="3400" b="1" u="none" strike="noStrike" dirty="0">
                          <a:effectLst/>
                        </a:rPr>
                        <a:t> </a:t>
                      </a:r>
                      <a:endParaRPr lang="en-US" sz="3400" b="1" i="0" u="none" strike="noStrike" dirty="0">
                        <a:solidFill>
                          <a:srgbClr val="000000"/>
                        </a:solidFill>
                        <a:effectLst/>
                        <a:latin typeface="Calibri"/>
                      </a:endParaRPr>
                    </a:p>
                  </a:txBody>
                  <a:tcPr marL="9525" marR="9525" marT="8930" marB="0" anchor="b"/>
                </a:tc>
              </a:tr>
              <a:tr h="509438">
                <a:tc>
                  <a:txBody>
                    <a:bodyPr/>
                    <a:lstStyle/>
                    <a:p>
                      <a:pPr algn="r" fontAlgn="b"/>
                      <a:r>
                        <a:rPr lang="en-US" sz="3400" b="1" u="none" strike="noStrike">
                          <a:effectLst/>
                        </a:rPr>
                        <a:t>2004</a:t>
                      </a:r>
                      <a:endParaRPr lang="en-US" sz="3400" b="1" i="0" u="none" strike="noStrike">
                        <a:solidFill>
                          <a:srgbClr val="000000"/>
                        </a:solidFill>
                        <a:effectLst/>
                        <a:latin typeface="Calibri"/>
                      </a:endParaRPr>
                    </a:p>
                  </a:txBody>
                  <a:tcPr marL="9525" marR="9525" marT="8930" marB="0" anchor="b"/>
                </a:tc>
                <a:tc>
                  <a:txBody>
                    <a:bodyPr/>
                    <a:lstStyle/>
                    <a:p>
                      <a:pPr algn="ctr" fontAlgn="b"/>
                      <a:r>
                        <a:rPr lang="en-US" sz="3400" b="1" u="none" strike="noStrike" dirty="0">
                          <a:effectLst/>
                        </a:rPr>
                        <a:t>13.2**</a:t>
                      </a:r>
                      <a:endParaRPr lang="en-US" sz="3400" b="1" i="0" u="none" strike="noStrike" dirty="0">
                        <a:solidFill>
                          <a:srgbClr val="000000"/>
                        </a:solidFill>
                        <a:effectLst/>
                        <a:latin typeface="Calibri"/>
                      </a:endParaRPr>
                    </a:p>
                  </a:txBody>
                  <a:tcPr marL="9525" marR="9525" marT="8930" marB="0" anchor="b"/>
                </a:tc>
              </a:tr>
              <a:tr h="509438">
                <a:tc>
                  <a:txBody>
                    <a:bodyPr/>
                    <a:lstStyle/>
                    <a:p>
                      <a:pPr algn="r" fontAlgn="b"/>
                      <a:r>
                        <a:rPr lang="en-US" sz="3400" b="1" u="none" strike="noStrike">
                          <a:effectLst/>
                        </a:rPr>
                        <a:t>2005</a:t>
                      </a:r>
                      <a:endParaRPr lang="en-US" sz="3400" b="1" i="0" u="none" strike="noStrike">
                        <a:solidFill>
                          <a:srgbClr val="000000"/>
                        </a:solidFill>
                        <a:effectLst/>
                        <a:latin typeface="Calibri"/>
                      </a:endParaRPr>
                    </a:p>
                  </a:txBody>
                  <a:tcPr marL="9525" marR="9525" marT="8930" marB="0" anchor="b"/>
                </a:tc>
                <a:tc>
                  <a:txBody>
                    <a:bodyPr/>
                    <a:lstStyle/>
                    <a:p>
                      <a:pPr algn="ctr" fontAlgn="b"/>
                      <a:r>
                        <a:rPr lang="en-US" sz="3400" b="1" u="none" strike="noStrike" dirty="0">
                          <a:effectLst/>
                        </a:rPr>
                        <a:t>38.5**</a:t>
                      </a:r>
                      <a:endParaRPr lang="en-US" sz="3400" b="1" i="0" u="none" strike="noStrike" dirty="0">
                        <a:solidFill>
                          <a:srgbClr val="000000"/>
                        </a:solidFill>
                        <a:effectLst/>
                        <a:latin typeface="Calibri"/>
                      </a:endParaRPr>
                    </a:p>
                  </a:txBody>
                  <a:tcPr marL="9525" marR="9525" marT="8930" marB="0" anchor="b"/>
                </a:tc>
              </a:tr>
              <a:tr h="509438">
                <a:tc>
                  <a:txBody>
                    <a:bodyPr/>
                    <a:lstStyle/>
                    <a:p>
                      <a:pPr algn="r" fontAlgn="b"/>
                      <a:r>
                        <a:rPr lang="en-US" sz="3400" b="1" u="none" strike="noStrike">
                          <a:effectLst/>
                        </a:rPr>
                        <a:t>2006</a:t>
                      </a:r>
                      <a:endParaRPr lang="en-US" sz="3400" b="1" i="0" u="none" strike="noStrike">
                        <a:solidFill>
                          <a:srgbClr val="000000"/>
                        </a:solidFill>
                        <a:effectLst/>
                        <a:latin typeface="Calibri"/>
                      </a:endParaRPr>
                    </a:p>
                  </a:txBody>
                  <a:tcPr marL="9525" marR="9525" marT="8930" marB="0" anchor="b"/>
                </a:tc>
                <a:tc>
                  <a:txBody>
                    <a:bodyPr/>
                    <a:lstStyle/>
                    <a:p>
                      <a:pPr algn="ctr" fontAlgn="b"/>
                      <a:r>
                        <a:rPr lang="en-US" sz="3400" b="1" u="none" strike="noStrike">
                          <a:effectLst/>
                        </a:rPr>
                        <a:t>25.3*</a:t>
                      </a:r>
                      <a:endParaRPr lang="en-US" sz="3400" b="1" i="0" u="none" strike="noStrike">
                        <a:solidFill>
                          <a:srgbClr val="000000"/>
                        </a:solidFill>
                        <a:effectLst/>
                        <a:latin typeface="Calibri"/>
                      </a:endParaRPr>
                    </a:p>
                  </a:txBody>
                  <a:tcPr marL="9525" marR="9525" marT="8930" marB="0" anchor="b"/>
                </a:tc>
              </a:tr>
              <a:tr h="509438">
                <a:tc>
                  <a:txBody>
                    <a:bodyPr/>
                    <a:lstStyle/>
                    <a:p>
                      <a:pPr algn="r" fontAlgn="b"/>
                      <a:r>
                        <a:rPr lang="en-US" sz="3400" b="1" u="none" strike="noStrike">
                          <a:effectLst/>
                        </a:rPr>
                        <a:t>2007</a:t>
                      </a:r>
                      <a:endParaRPr lang="en-US" sz="3400" b="1" i="0" u="none" strike="noStrike">
                        <a:solidFill>
                          <a:srgbClr val="000000"/>
                        </a:solidFill>
                        <a:effectLst/>
                        <a:latin typeface="Calibri"/>
                      </a:endParaRPr>
                    </a:p>
                  </a:txBody>
                  <a:tcPr marL="9525" marR="9525" marT="8930" marB="0" anchor="b"/>
                </a:tc>
                <a:tc>
                  <a:txBody>
                    <a:bodyPr/>
                    <a:lstStyle/>
                    <a:p>
                      <a:pPr algn="ctr" fontAlgn="b"/>
                      <a:r>
                        <a:rPr lang="en-US" sz="3400" b="1" u="none" strike="noStrike" dirty="0">
                          <a:effectLst/>
                        </a:rPr>
                        <a:t>13.7</a:t>
                      </a:r>
                      <a:endParaRPr lang="en-US" sz="3400" b="1" i="0" u="none" strike="noStrike" dirty="0">
                        <a:solidFill>
                          <a:srgbClr val="000000"/>
                        </a:solidFill>
                        <a:effectLst/>
                        <a:latin typeface="Calibri"/>
                      </a:endParaRPr>
                    </a:p>
                  </a:txBody>
                  <a:tcPr marL="9525" marR="9525" marT="8930" marB="0" anchor="b"/>
                </a:tc>
              </a:tr>
              <a:tr h="509438">
                <a:tc>
                  <a:txBody>
                    <a:bodyPr/>
                    <a:lstStyle/>
                    <a:p>
                      <a:pPr algn="r" fontAlgn="b"/>
                      <a:r>
                        <a:rPr lang="en-US" sz="3400" b="1" u="none" strike="noStrike">
                          <a:effectLst/>
                        </a:rPr>
                        <a:t>2008</a:t>
                      </a:r>
                      <a:endParaRPr lang="en-US" sz="3400" b="1" i="0" u="none" strike="noStrike">
                        <a:solidFill>
                          <a:srgbClr val="000000"/>
                        </a:solidFill>
                        <a:effectLst/>
                        <a:latin typeface="Calibri"/>
                      </a:endParaRPr>
                    </a:p>
                  </a:txBody>
                  <a:tcPr marL="9525" marR="9525" marT="8930" marB="0" anchor="b"/>
                </a:tc>
                <a:tc>
                  <a:txBody>
                    <a:bodyPr/>
                    <a:lstStyle/>
                    <a:p>
                      <a:pPr algn="ctr" fontAlgn="b"/>
                      <a:r>
                        <a:rPr lang="en-US" sz="3400" b="1" u="none" strike="noStrike" dirty="0">
                          <a:effectLst/>
                        </a:rPr>
                        <a:t>19</a:t>
                      </a:r>
                      <a:endParaRPr lang="en-US" sz="3400" b="1" i="0" u="none" strike="noStrike" dirty="0">
                        <a:solidFill>
                          <a:srgbClr val="000000"/>
                        </a:solidFill>
                        <a:effectLst/>
                        <a:latin typeface="Calibri"/>
                      </a:endParaRPr>
                    </a:p>
                  </a:txBody>
                  <a:tcPr marL="9525" marR="9525" marT="8930" marB="0" anchor="b"/>
                </a:tc>
              </a:tr>
              <a:tr h="509438">
                <a:tc>
                  <a:txBody>
                    <a:bodyPr/>
                    <a:lstStyle/>
                    <a:p>
                      <a:pPr algn="r" fontAlgn="b"/>
                      <a:r>
                        <a:rPr lang="en-US" sz="3400" b="1" u="none" strike="noStrike" dirty="0">
                          <a:effectLst/>
                        </a:rPr>
                        <a:t>2009</a:t>
                      </a:r>
                      <a:endParaRPr lang="en-US" sz="3400" b="1" i="0" u="none" strike="noStrike" dirty="0">
                        <a:solidFill>
                          <a:srgbClr val="000000"/>
                        </a:solidFill>
                        <a:effectLst/>
                        <a:latin typeface="Calibri"/>
                      </a:endParaRPr>
                    </a:p>
                  </a:txBody>
                  <a:tcPr marL="9525" marR="9525" marT="8930" marB="0" anchor="b"/>
                </a:tc>
                <a:tc>
                  <a:txBody>
                    <a:bodyPr/>
                    <a:lstStyle/>
                    <a:p>
                      <a:pPr algn="ctr" fontAlgn="b"/>
                      <a:r>
                        <a:rPr lang="en-US" sz="3400" b="1" u="none" strike="noStrike" dirty="0">
                          <a:effectLst/>
                        </a:rPr>
                        <a:t>10.1</a:t>
                      </a:r>
                      <a:endParaRPr lang="en-US" sz="3400" b="1" i="0" u="none" strike="noStrike" dirty="0">
                        <a:solidFill>
                          <a:srgbClr val="000000"/>
                        </a:solidFill>
                        <a:effectLst/>
                        <a:latin typeface="Calibri"/>
                      </a:endParaRPr>
                    </a:p>
                  </a:txBody>
                  <a:tcPr marL="9525" marR="9525" marT="8930" marB="0" anchor="b"/>
                </a:tc>
              </a:tr>
              <a:tr h="509438">
                <a:tc>
                  <a:txBody>
                    <a:bodyPr/>
                    <a:lstStyle/>
                    <a:p>
                      <a:pPr algn="r" fontAlgn="b"/>
                      <a:r>
                        <a:rPr lang="en-US" sz="3400" b="1" u="none" strike="noStrike" dirty="0">
                          <a:effectLst/>
                        </a:rPr>
                        <a:t>2010</a:t>
                      </a:r>
                      <a:endParaRPr lang="en-US" sz="3400" b="1" i="0" u="none" strike="noStrike" dirty="0">
                        <a:solidFill>
                          <a:srgbClr val="000000"/>
                        </a:solidFill>
                        <a:effectLst/>
                        <a:latin typeface="Calibri"/>
                      </a:endParaRPr>
                    </a:p>
                  </a:txBody>
                  <a:tcPr marL="9525" marR="9525" marT="8930" marB="0" anchor="b"/>
                </a:tc>
                <a:tc>
                  <a:txBody>
                    <a:bodyPr/>
                    <a:lstStyle/>
                    <a:p>
                      <a:pPr algn="ctr" fontAlgn="b"/>
                      <a:r>
                        <a:rPr lang="en-US" sz="3400" b="1" u="none" strike="noStrike" dirty="0">
                          <a:effectLst/>
                        </a:rPr>
                        <a:t>7.88</a:t>
                      </a:r>
                      <a:endParaRPr lang="en-US" sz="3400" b="1" i="0" u="none" strike="noStrike" dirty="0">
                        <a:solidFill>
                          <a:srgbClr val="000000"/>
                        </a:solidFill>
                        <a:effectLst/>
                        <a:latin typeface="Calibri"/>
                      </a:endParaRPr>
                    </a:p>
                  </a:txBody>
                  <a:tcPr marL="9525" marR="9525" marT="8930" marB="0" anchor="b"/>
                </a:tc>
              </a:tr>
            </a:tbl>
          </a:graphicData>
        </a:graphic>
      </p:graphicFrame>
      <p:sp>
        <p:nvSpPr>
          <p:cNvPr id="3" name="Oval 2"/>
          <p:cNvSpPr/>
          <p:nvPr/>
        </p:nvSpPr>
        <p:spPr>
          <a:xfrm>
            <a:off x="5486400" y="2743200"/>
            <a:ext cx="2438400" cy="4257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Slide Number Placeholder 4"/>
          <p:cNvSpPr>
            <a:spLocks noGrp="1"/>
          </p:cNvSpPr>
          <p:nvPr>
            <p:ph type="sldNum" sz="quarter" idx="4294967295"/>
          </p:nvPr>
        </p:nvSpPr>
        <p:spPr>
          <a:xfrm>
            <a:off x="7010400" y="6457950"/>
            <a:ext cx="2133600" cy="476250"/>
          </a:xfrm>
          <a:prstGeom prst="rect">
            <a:avLst/>
          </a:prstGeom>
        </p:spPr>
        <p:txBody>
          <a:bodyPr/>
          <a:lstStyle/>
          <a:p>
            <a:pPr algn="r">
              <a:defRPr/>
            </a:pPr>
            <a:fld id="{F032855D-970E-4A5B-9C21-8A4B9FE428C1}" type="slidenum">
              <a:rPr lang="en-US" smtClean="0"/>
              <a:pPr algn="r">
                <a:defRPr/>
              </a:pPr>
              <a:t>41</a:t>
            </a:fld>
            <a:endParaRPr lang="en-US" dirty="0"/>
          </a:p>
        </p:txBody>
      </p:sp>
    </p:spTree>
    <p:extLst>
      <p:ext uri="{BB962C8B-B14F-4D97-AF65-F5344CB8AC3E}">
        <p14:creationId xmlns:p14="http://schemas.microsoft.com/office/powerpoint/2010/main" val="1929567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3"/>
          <p:cNvSpPr>
            <a:spLocks noGrp="1"/>
          </p:cNvSpPr>
          <p:nvPr>
            <p:ph type="title"/>
          </p:nvPr>
        </p:nvSpPr>
        <p:spPr>
          <a:xfrm>
            <a:off x="0" y="523875"/>
            <a:ext cx="8915400" cy="847725"/>
          </a:xfrm>
        </p:spPr>
        <p:txBody>
          <a:bodyPr/>
          <a:lstStyle/>
          <a:p>
            <a:pPr eaLnBrk="1" hangingPunct="1"/>
            <a:r>
              <a:rPr lang="en-US" altLang="en-US" sz="3600" b="1" dirty="0" smtClean="0"/>
              <a:t>Predictors of FCTC Adoption: </a:t>
            </a:r>
            <a:r>
              <a:rPr lang="en-US" altLang="en-US" sz="3600" b="1" u="sng" dirty="0" smtClean="0"/>
              <a:t>Exposure</a:t>
            </a:r>
            <a:endParaRPr lang="en-US" altLang="en-US" sz="3600" b="1" dirty="0" smtClean="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868043535"/>
              </p:ext>
            </p:extLst>
          </p:nvPr>
        </p:nvGraphicFramePr>
        <p:xfrm>
          <a:off x="73025" y="1452568"/>
          <a:ext cx="9067800" cy="5253032"/>
        </p:xfrm>
        <a:graphic>
          <a:graphicData uri="http://schemas.openxmlformats.org/drawingml/2006/table">
            <a:tbl>
              <a:tblPr>
                <a:tableStyleId>{5C22544A-7EE6-4342-B048-85BDC9FD1C3A}</a:tableStyleId>
              </a:tblPr>
              <a:tblGrid>
                <a:gridCol w="5559014"/>
                <a:gridCol w="3508786"/>
              </a:tblGrid>
              <a:tr h="1233101">
                <a:tc>
                  <a:txBody>
                    <a:bodyPr/>
                    <a:lstStyle/>
                    <a:p>
                      <a:pPr algn="l" fontAlgn="b"/>
                      <a:r>
                        <a:rPr lang="en-US" sz="3400" b="1" u="none" strike="noStrike" dirty="0">
                          <a:effectLst/>
                        </a:rPr>
                        <a:t> </a:t>
                      </a:r>
                      <a:endParaRPr lang="en-US" sz="3400" b="1" i="0" u="none" strike="noStrike" dirty="0">
                        <a:solidFill>
                          <a:srgbClr val="000000"/>
                        </a:solidFill>
                        <a:effectLst/>
                        <a:latin typeface="Calibri"/>
                      </a:endParaRPr>
                    </a:p>
                  </a:txBody>
                  <a:tcPr marL="9525" marR="9525" marT="8929" marB="0" anchor="b"/>
                </a:tc>
                <a:tc>
                  <a:txBody>
                    <a:bodyPr/>
                    <a:lstStyle/>
                    <a:p>
                      <a:pPr algn="ctr" fontAlgn="b"/>
                      <a:r>
                        <a:rPr lang="en-US" sz="3400" b="1" u="none" strike="noStrike" dirty="0" smtClean="0">
                          <a:effectLst/>
                        </a:rPr>
                        <a:t>Adoption</a:t>
                      </a:r>
                    </a:p>
                    <a:p>
                      <a:pPr algn="ctr" fontAlgn="b"/>
                      <a:r>
                        <a:rPr lang="en-US" sz="3400" b="1" u="none" strike="noStrike" dirty="0" smtClean="0">
                          <a:effectLst/>
                        </a:rPr>
                        <a:t>(</a:t>
                      </a:r>
                      <a:r>
                        <a:rPr lang="en-US" sz="3400" b="1" u="none" strike="noStrike" dirty="0">
                          <a:effectLst/>
                        </a:rPr>
                        <a:t>N=754</a:t>
                      </a:r>
                      <a:r>
                        <a:rPr lang="en-US" sz="3400" b="1" u="none" strike="noStrike" dirty="0" smtClean="0">
                          <a:effectLst/>
                        </a:rPr>
                        <a:t>)</a:t>
                      </a:r>
                    </a:p>
                    <a:p>
                      <a:pPr algn="ctr" fontAlgn="b"/>
                      <a:r>
                        <a:rPr lang="en-US" sz="3400" b="1" u="none" strike="noStrike" dirty="0" smtClean="0">
                          <a:effectLst/>
                        </a:rPr>
                        <a:t>AORs</a:t>
                      </a:r>
                      <a:endParaRPr lang="en-US" sz="3400" b="1" i="0" u="none" strike="noStrike" dirty="0">
                        <a:solidFill>
                          <a:srgbClr val="000000"/>
                        </a:solidFill>
                        <a:effectLst/>
                        <a:latin typeface="Calibri"/>
                      </a:endParaRPr>
                    </a:p>
                  </a:txBody>
                  <a:tcPr marL="9525" marR="9525" marT="8929" marB="0" anchor="b"/>
                </a:tc>
              </a:tr>
              <a:tr h="472830">
                <a:tc>
                  <a:txBody>
                    <a:bodyPr/>
                    <a:lstStyle/>
                    <a:p>
                      <a:pPr algn="l" fontAlgn="b"/>
                      <a:r>
                        <a:rPr lang="en-US" sz="3400" b="1" i="0" u="sng" strike="noStrike" dirty="0" smtClean="0">
                          <a:solidFill>
                            <a:srgbClr val="000000"/>
                          </a:solidFill>
                          <a:effectLst/>
                          <a:latin typeface="Calibri"/>
                        </a:rPr>
                        <a:t>Network</a:t>
                      </a:r>
                      <a:endParaRPr lang="en-US" sz="3400" b="1" i="0" u="sng" strike="noStrike" dirty="0">
                        <a:solidFill>
                          <a:srgbClr val="000000"/>
                        </a:solidFill>
                        <a:effectLst/>
                        <a:latin typeface="Calibri"/>
                      </a:endParaRPr>
                    </a:p>
                  </a:txBody>
                  <a:tcPr marL="9525" marR="9525" marT="8929" marB="0" anchor="b"/>
                </a:tc>
                <a:tc>
                  <a:txBody>
                    <a:bodyPr/>
                    <a:lstStyle/>
                    <a:p>
                      <a:pPr algn="ctr" fontAlgn="b"/>
                      <a:r>
                        <a:rPr lang="en-US" sz="3400" b="1" i="0" u="none" strike="noStrike" dirty="0">
                          <a:solidFill>
                            <a:srgbClr val="000000"/>
                          </a:solidFill>
                          <a:effectLst/>
                          <a:latin typeface="Calibri"/>
                        </a:rPr>
                        <a:t> </a:t>
                      </a:r>
                    </a:p>
                  </a:txBody>
                  <a:tcPr marL="9525" marR="9525" marT="8929" marB="0" anchor="b"/>
                </a:tc>
              </a:tr>
              <a:tr h="472830">
                <a:tc>
                  <a:txBody>
                    <a:bodyPr/>
                    <a:lstStyle/>
                    <a:p>
                      <a:pPr algn="l" fontAlgn="b"/>
                      <a:r>
                        <a:rPr lang="en-US" sz="3400" b="1" i="0" u="none" strike="noStrike" dirty="0">
                          <a:solidFill>
                            <a:srgbClr val="000000"/>
                          </a:solidFill>
                          <a:effectLst/>
                          <a:latin typeface="Calibri"/>
                        </a:rPr>
                        <a:t>Geographic distance</a:t>
                      </a:r>
                    </a:p>
                  </a:txBody>
                  <a:tcPr marL="9525" marR="9525" marT="8929" marB="0" anchor="b"/>
                </a:tc>
                <a:tc>
                  <a:txBody>
                    <a:bodyPr/>
                    <a:lstStyle/>
                    <a:p>
                      <a:pPr algn="ctr" fontAlgn="b"/>
                      <a:r>
                        <a:rPr lang="en-US" sz="3400" b="1" i="0" u="none" strike="noStrike" dirty="0">
                          <a:solidFill>
                            <a:srgbClr val="000000"/>
                          </a:solidFill>
                          <a:effectLst/>
                          <a:latin typeface="Calibri"/>
                        </a:rPr>
                        <a:t>1.56</a:t>
                      </a:r>
                    </a:p>
                  </a:txBody>
                  <a:tcPr marL="9525" marR="9525" marT="8929" marB="0" anchor="b"/>
                </a:tc>
              </a:tr>
              <a:tr h="472830">
                <a:tc>
                  <a:txBody>
                    <a:bodyPr/>
                    <a:lstStyle/>
                    <a:p>
                      <a:pPr algn="l" fontAlgn="b"/>
                      <a:r>
                        <a:rPr lang="en-US" sz="3400" b="1" i="0" u="none" strike="noStrike" dirty="0">
                          <a:solidFill>
                            <a:srgbClr val="000000"/>
                          </a:solidFill>
                          <a:effectLst/>
                          <a:latin typeface="Calibri"/>
                        </a:rPr>
                        <a:t>General trade</a:t>
                      </a:r>
                    </a:p>
                  </a:txBody>
                  <a:tcPr marL="9525" marR="9525" marT="8929" marB="0" anchor="b"/>
                </a:tc>
                <a:tc>
                  <a:txBody>
                    <a:bodyPr/>
                    <a:lstStyle/>
                    <a:p>
                      <a:pPr algn="ctr" fontAlgn="b"/>
                      <a:r>
                        <a:rPr lang="en-US" sz="3400" b="1" i="0" u="none" strike="noStrike" dirty="0">
                          <a:solidFill>
                            <a:srgbClr val="000000"/>
                          </a:solidFill>
                          <a:effectLst/>
                          <a:latin typeface="Calibri"/>
                        </a:rPr>
                        <a:t>1.1</a:t>
                      </a:r>
                    </a:p>
                  </a:txBody>
                  <a:tcPr marL="9525" marR="9525" marT="8929" marB="0" anchor="b"/>
                </a:tc>
              </a:tr>
              <a:tr h="472830">
                <a:tc>
                  <a:txBody>
                    <a:bodyPr/>
                    <a:lstStyle/>
                    <a:p>
                      <a:pPr algn="l" fontAlgn="b"/>
                      <a:r>
                        <a:rPr lang="en-US" sz="3400" b="1" i="0" u="none" strike="noStrike" dirty="0">
                          <a:solidFill>
                            <a:srgbClr val="000000"/>
                          </a:solidFill>
                          <a:effectLst/>
                          <a:latin typeface="Calibri"/>
                        </a:rPr>
                        <a:t>Tobacco trade</a:t>
                      </a:r>
                    </a:p>
                  </a:txBody>
                  <a:tcPr marL="9525" marR="9525" marT="8929" marB="0" anchor="b"/>
                </a:tc>
                <a:tc>
                  <a:txBody>
                    <a:bodyPr/>
                    <a:lstStyle/>
                    <a:p>
                      <a:pPr algn="ctr" fontAlgn="b"/>
                      <a:r>
                        <a:rPr lang="en-US" sz="3400" b="1" i="0" u="none" strike="noStrike" dirty="0">
                          <a:solidFill>
                            <a:srgbClr val="000000"/>
                          </a:solidFill>
                          <a:effectLst/>
                          <a:latin typeface="Calibri"/>
                        </a:rPr>
                        <a:t>0.46</a:t>
                      </a:r>
                    </a:p>
                  </a:txBody>
                  <a:tcPr marL="9525" marR="9525" marT="8929" marB="0" anchor="b"/>
                </a:tc>
              </a:tr>
              <a:tr h="472830">
                <a:tc>
                  <a:txBody>
                    <a:bodyPr/>
                    <a:lstStyle/>
                    <a:p>
                      <a:pPr algn="l" fontAlgn="b"/>
                      <a:r>
                        <a:rPr lang="en-US" sz="3400" b="1" i="0" u="none" strike="noStrike" dirty="0">
                          <a:solidFill>
                            <a:srgbClr val="000000"/>
                          </a:solidFill>
                          <a:effectLst/>
                          <a:latin typeface="Calibri"/>
                        </a:rPr>
                        <a:t>GL referrals - </a:t>
                      </a:r>
                    </a:p>
                  </a:txBody>
                  <a:tcPr marL="9525" marR="9525" marT="8929" marB="0" anchor="b"/>
                </a:tc>
                <a:tc>
                  <a:txBody>
                    <a:bodyPr/>
                    <a:lstStyle/>
                    <a:p>
                      <a:pPr algn="ctr" fontAlgn="b"/>
                      <a:r>
                        <a:rPr lang="en-US" sz="3400" b="1" i="0" u="none" strike="noStrike" dirty="0">
                          <a:solidFill>
                            <a:srgbClr val="000000"/>
                          </a:solidFill>
                          <a:effectLst/>
                          <a:latin typeface="Calibri"/>
                        </a:rPr>
                        <a:t>0.45</a:t>
                      </a:r>
                    </a:p>
                  </a:txBody>
                  <a:tcPr marL="9525" marR="9525" marT="8929" marB="0" anchor="b"/>
                </a:tc>
              </a:tr>
              <a:tr h="472830">
                <a:tc>
                  <a:txBody>
                    <a:bodyPr/>
                    <a:lstStyle/>
                    <a:p>
                      <a:pPr algn="l" fontAlgn="b"/>
                      <a:r>
                        <a:rPr lang="en-US" sz="3400" b="1" i="0" u="none" strike="noStrike" dirty="0">
                          <a:solidFill>
                            <a:srgbClr val="000000"/>
                          </a:solidFill>
                          <a:effectLst/>
                          <a:latin typeface="Calibri"/>
                        </a:rPr>
                        <a:t>GL posts </a:t>
                      </a:r>
                    </a:p>
                  </a:txBody>
                  <a:tcPr marL="9525" marR="9525" marT="8929" marB="0" anchor="b"/>
                </a:tc>
                <a:tc>
                  <a:txBody>
                    <a:bodyPr/>
                    <a:lstStyle/>
                    <a:p>
                      <a:pPr algn="ctr" fontAlgn="b"/>
                      <a:r>
                        <a:rPr lang="en-US" sz="3400" b="1" i="0" u="none" strike="noStrike" dirty="0">
                          <a:solidFill>
                            <a:srgbClr val="000000"/>
                          </a:solidFill>
                          <a:effectLst/>
                          <a:latin typeface="Calibri"/>
                        </a:rPr>
                        <a:t>0.51</a:t>
                      </a:r>
                    </a:p>
                  </a:txBody>
                  <a:tcPr marL="9525" marR="9525" marT="8929" marB="0" anchor="b"/>
                </a:tc>
              </a:tr>
              <a:tr h="445859">
                <a:tc>
                  <a:txBody>
                    <a:bodyPr/>
                    <a:lstStyle/>
                    <a:p>
                      <a:pPr algn="l" fontAlgn="b"/>
                      <a:r>
                        <a:rPr lang="en-US" sz="3400" b="1" i="0" u="none" strike="noStrike" dirty="0" smtClean="0">
                          <a:solidFill>
                            <a:srgbClr val="000000"/>
                          </a:solidFill>
                          <a:effectLst/>
                          <a:latin typeface="Calibri"/>
                        </a:rPr>
                        <a:t>Subscription co-membership</a:t>
                      </a:r>
                      <a:endParaRPr lang="en-US" sz="3400" b="1" i="0" u="none" strike="noStrike" dirty="0">
                        <a:solidFill>
                          <a:srgbClr val="000000"/>
                        </a:solidFill>
                        <a:effectLst/>
                        <a:latin typeface="Calibri"/>
                      </a:endParaRPr>
                    </a:p>
                  </a:txBody>
                  <a:tcPr marL="9525" marR="9525" marT="8929" marB="0" anchor="b"/>
                </a:tc>
                <a:tc>
                  <a:txBody>
                    <a:bodyPr/>
                    <a:lstStyle/>
                    <a:p>
                      <a:pPr algn="ctr" fontAlgn="b"/>
                      <a:r>
                        <a:rPr lang="en-US" sz="3400" b="1" i="0" u="none" strike="noStrike" dirty="0">
                          <a:solidFill>
                            <a:srgbClr val="000000"/>
                          </a:solidFill>
                          <a:effectLst/>
                          <a:latin typeface="Calibri"/>
                        </a:rPr>
                        <a:t>4.76**</a:t>
                      </a:r>
                    </a:p>
                  </a:txBody>
                  <a:tcPr marL="9525" marR="9525" marT="8929" marB="0" anchor="b"/>
                </a:tc>
              </a:tr>
            </a:tbl>
          </a:graphicData>
        </a:graphic>
      </p:graphicFrame>
      <p:sp>
        <p:nvSpPr>
          <p:cNvPr id="3" name="Rectangle 2"/>
          <p:cNvSpPr/>
          <p:nvPr/>
        </p:nvSpPr>
        <p:spPr>
          <a:xfrm>
            <a:off x="0" y="6096000"/>
            <a:ext cx="9144000" cy="6429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480913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057705434"/>
              </p:ext>
            </p:extLst>
          </p:nvPr>
        </p:nvGraphicFramePr>
        <p:xfrm>
          <a:off x="228600" y="990600"/>
          <a:ext cx="8610600" cy="5791200"/>
        </p:xfrm>
        <a:graphic>
          <a:graphicData uri="http://schemas.openxmlformats.org/drawingml/2006/chart">
            <c:chart xmlns:c="http://schemas.openxmlformats.org/drawingml/2006/chart" xmlns:r="http://schemas.openxmlformats.org/officeDocument/2006/relationships" r:id="rId2"/>
          </a:graphicData>
        </a:graphic>
      </p:graphicFrame>
      <p:sp>
        <p:nvSpPr>
          <p:cNvPr id="158723" name="Title 3"/>
          <p:cNvSpPr>
            <a:spLocks noGrp="1"/>
          </p:cNvSpPr>
          <p:nvPr>
            <p:ph type="title"/>
          </p:nvPr>
        </p:nvSpPr>
        <p:spPr>
          <a:xfrm>
            <a:off x="152400" y="228600"/>
            <a:ext cx="8763000" cy="1143000"/>
          </a:xfrm>
        </p:spPr>
        <p:txBody>
          <a:bodyPr/>
          <a:lstStyle/>
          <a:p>
            <a:r>
              <a:rPr lang="en-US" altLang="en-US" sz="3600" dirty="0" smtClean="0"/>
              <a:t>Dynamic Estimation of Diffusion Effects</a:t>
            </a:r>
          </a:p>
        </p:txBody>
      </p:sp>
    </p:spTree>
    <p:extLst>
      <p:ext uri="{BB962C8B-B14F-4D97-AF65-F5344CB8AC3E}">
        <p14:creationId xmlns:p14="http://schemas.microsoft.com/office/powerpoint/2010/main" val="24072697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3"/>
          <p:cNvSpPr>
            <a:spLocks noGrp="1"/>
          </p:cNvSpPr>
          <p:nvPr>
            <p:ph type="title"/>
          </p:nvPr>
        </p:nvSpPr>
        <p:spPr>
          <a:xfrm>
            <a:off x="252615" y="533400"/>
            <a:ext cx="8553450" cy="1143000"/>
          </a:xfrm>
        </p:spPr>
        <p:txBody>
          <a:bodyPr/>
          <a:lstStyle/>
          <a:p>
            <a:r>
              <a:rPr lang="en-US" altLang="en-US" sz="3600" dirty="0" smtClean="0"/>
              <a:t>Predictors of FCTC Adoption, Threshold, Factors Associated with FCTC Ratification</a:t>
            </a:r>
            <a:r>
              <a:rPr lang="en-US" altLang="en-US" sz="3600" dirty="0" smtClean="0">
                <a:solidFill>
                  <a:srgbClr val="000000"/>
                </a:solidFill>
                <a:latin typeface="Calibri" pitchFamily="34" charset="0"/>
              </a:rPr>
              <a:t/>
            </a:r>
            <a:br>
              <a:rPr lang="en-US" altLang="en-US" sz="3600" dirty="0" smtClean="0">
                <a:solidFill>
                  <a:srgbClr val="000000"/>
                </a:solidFill>
                <a:latin typeface="Calibri" pitchFamily="34" charset="0"/>
              </a:rPr>
            </a:br>
            <a:endParaRPr lang="en-US" altLang="en-US" sz="3600" dirty="0" smtClean="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83440784"/>
              </p:ext>
            </p:extLst>
          </p:nvPr>
        </p:nvGraphicFramePr>
        <p:xfrm>
          <a:off x="381000" y="1857375"/>
          <a:ext cx="8305800" cy="3000376"/>
        </p:xfrm>
        <a:graphic>
          <a:graphicData uri="http://schemas.openxmlformats.org/drawingml/2006/table">
            <a:tbl>
              <a:tblPr>
                <a:tableStyleId>{5C22544A-7EE6-4342-B048-85BDC9FD1C3A}</a:tableStyleId>
              </a:tblPr>
              <a:tblGrid>
                <a:gridCol w="5299891"/>
                <a:gridCol w="491309"/>
                <a:gridCol w="2514600"/>
              </a:tblGrid>
              <a:tr h="906046">
                <a:tc>
                  <a:txBody>
                    <a:bodyPr/>
                    <a:lstStyle/>
                    <a:p>
                      <a:pPr algn="l" fontAlgn="b"/>
                      <a:r>
                        <a:rPr lang="en-US" sz="2300" u="none" strike="noStrike" dirty="0">
                          <a:effectLst/>
                        </a:rPr>
                        <a:t> </a:t>
                      </a:r>
                      <a:endParaRPr lang="en-US" sz="2300" b="0" i="0" u="none" strike="noStrike" dirty="0">
                        <a:solidFill>
                          <a:srgbClr val="000000"/>
                        </a:solidFill>
                        <a:effectLst/>
                        <a:latin typeface="Calibri"/>
                      </a:endParaRPr>
                    </a:p>
                  </a:txBody>
                  <a:tcPr marL="9525" marR="9525" marT="8930" marB="0" anchor="b"/>
                </a:tc>
                <a:tc gridSpan="2">
                  <a:txBody>
                    <a:bodyPr/>
                    <a:lstStyle/>
                    <a:p>
                      <a:pPr algn="ctr" fontAlgn="b"/>
                      <a:r>
                        <a:rPr lang="en-US" sz="1700" u="none" strike="noStrike" dirty="0">
                          <a:effectLst/>
                        </a:rPr>
                        <a:t>Adoption     </a:t>
                      </a:r>
                      <a:endParaRPr lang="en-US" sz="1700" u="none" strike="noStrike" dirty="0" smtClean="0">
                        <a:effectLst/>
                      </a:endParaRPr>
                    </a:p>
                    <a:p>
                      <a:pPr algn="ctr" fontAlgn="b"/>
                      <a:r>
                        <a:rPr lang="en-US" sz="1700" u="none" strike="noStrike" dirty="0" smtClean="0">
                          <a:effectLst/>
                        </a:rPr>
                        <a:t>(</a:t>
                      </a:r>
                      <a:r>
                        <a:rPr lang="en-US" sz="1700" u="none" strike="noStrike" dirty="0">
                          <a:effectLst/>
                        </a:rPr>
                        <a:t>N=754</a:t>
                      </a:r>
                      <a:r>
                        <a:rPr lang="en-US" sz="1700" u="none" strike="noStrike" dirty="0" smtClean="0">
                          <a:effectLst/>
                        </a:rPr>
                        <a:t>)</a:t>
                      </a:r>
                    </a:p>
                    <a:p>
                      <a:pPr algn="ctr" fontAlgn="b"/>
                      <a:r>
                        <a:rPr lang="en-US" sz="1700" u="none" strike="noStrike" dirty="0" smtClean="0">
                          <a:effectLst/>
                        </a:rPr>
                        <a:t>AORs</a:t>
                      </a:r>
                      <a:endParaRPr lang="en-US" sz="1700" b="0" i="0" u="none" strike="noStrike" dirty="0">
                        <a:solidFill>
                          <a:srgbClr val="000000"/>
                        </a:solidFill>
                        <a:effectLst/>
                        <a:latin typeface="Calibri"/>
                      </a:endParaRPr>
                    </a:p>
                  </a:txBody>
                  <a:tcPr marL="9525" marR="9525" marT="8930" marB="0" anchor="b"/>
                </a:tc>
                <a:tc hMerge="1">
                  <a:txBody>
                    <a:bodyPr/>
                    <a:lstStyle/>
                    <a:p>
                      <a:endParaRPr lang="en-US"/>
                    </a:p>
                  </a:txBody>
                  <a:tcPr/>
                </a:tc>
              </a:tr>
              <a:tr h="734274">
                <a:tc gridSpan="3">
                  <a:txBody>
                    <a:bodyPr/>
                    <a:lstStyle/>
                    <a:p>
                      <a:pPr algn="l" fontAlgn="b"/>
                      <a:r>
                        <a:rPr lang="en-US" sz="2300" b="0" i="0" u="sng" strike="noStrike" dirty="0">
                          <a:solidFill>
                            <a:srgbClr val="000000"/>
                          </a:solidFill>
                          <a:effectLst/>
                          <a:latin typeface="Calibri"/>
                        </a:rPr>
                        <a:t>Time </a:t>
                      </a:r>
                      <a:r>
                        <a:rPr lang="en-US" sz="2300" b="0" i="0" u="sng" strike="noStrike" dirty="0" smtClean="0">
                          <a:solidFill>
                            <a:srgbClr val="000000"/>
                          </a:solidFill>
                          <a:effectLst/>
                          <a:latin typeface="Calibri"/>
                        </a:rPr>
                        <a:t>Interacted With:</a:t>
                      </a:r>
                      <a:endParaRPr lang="en-US" sz="2300" b="0" i="0" u="none" strike="noStrike" dirty="0" smtClean="0">
                        <a:solidFill>
                          <a:srgbClr val="000000"/>
                        </a:solidFill>
                        <a:effectLst/>
                        <a:latin typeface="Calibri"/>
                      </a:endParaRPr>
                    </a:p>
                    <a:p>
                      <a:pPr algn="l" fontAlgn="b"/>
                      <a:endParaRPr lang="en-US" sz="2300" b="0" i="0" u="sng" strike="noStrike" dirty="0">
                        <a:solidFill>
                          <a:srgbClr val="000000"/>
                        </a:solidFill>
                        <a:effectLst/>
                        <a:latin typeface="Calibri"/>
                      </a:endParaRPr>
                    </a:p>
                  </a:txBody>
                  <a:tcPr marL="9525" marR="9525" marT="8930" marB="0" anchor="b"/>
                </a:tc>
                <a:tc hMerge="1">
                  <a:txBody>
                    <a:bodyPr/>
                    <a:lstStyle/>
                    <a:p>
                      <a:endParaRPr lang="en-US"/>
                    </a:p>
                  </a:txBody>
                  <a:tcPr/>
                </a:tc>
                <a:tc hMerge="1">
                  <a:txBody>
                    <a:bodyPr/>
                    <a:lstStyle/>
                    <a:p>
                      <a:endParaRPr lang="en-US"/>
                    </a:p>
                  </a:txBody>
                  <a:tcPr/>
                </a:tc>
              </a:tr>
              <a:tr h="453352">
                <a:tc gridSpan="2">
                  <a:txBody>
                    <a:bodyPr/>
                    <a:lstStyle/>
                    <a:p>
                      <a:pPr algn="l" fontAlgn="b"/>
                      <a:r>
                        <a:rPr lang="en-US" sz="2300" b="0" i="0" u="none" strike="noStrike" dirty="0">
                          <a:solidFill>
                            <a:srgbClr val="000000"/>
                          </a:solidFill>
                          <a:effectLst/>
                          <a:latin typeface="Calibri"/>
                        </a:rPr>
                        <a:t>External Influence - NGOs</a:t>
                      </a:r>
                    </a:p>
                  </a:txBody>
                  <a:tcPr marL="9525" marR="9525" marT="8930" marB="0" anchor="b"/>
                </a:tc>
                <a:tc hMerge="1">
                  <a:txBody>
                    <a:bodyPr/>
                    <a:lstStyle/>
                    <a:p>
                      <a:pPr algn="ctr" fontAlgn="b"/>
                      <a:endParaRPr lang="en-US" sz="2300" b="0" i="0" u="none" strike="noStrike" dirty="0">
                        <a:solidFill>
                          <a:srgbClr val="000000"/>
                        </a:solidFill>
                        <a:effectLst/>
                        <a:latin typeface="Calibri"/>
                      </a:endParaRPr>
                    </a:p>
                  </a:txBody>
                  <a:tcPr marL="9525" marR="9525" marT="8930" marB="0" anchor="b"/>
                </a:tc>
                <a:tc>
                  <a:txBody>
                    <a:bodyPr/>
                    <a:lstStyle/>
                    <a:p>
                      <a:pPr algn="ctr" fontAlgn="b"/>
                      <a:r>
                        <a:rPr lang="en-US" sz="2300" b="0" i="0" u="none" strike="noStrike" dirty="0">
                          <a:solidFill>
                            <a:srgbClr val="000000"/>
                          </a:solidFill>
                          <a:effectLst/>
                          <a:latin typeface="Calibri"/>
                        </a:rPr>
                        <a:t>0.95 (p=0.12)</a:t>
                      </a:r>
                    </a:p>
                  </a:txBody>
                  <a:tcPr marL="9525" marR="9525" marT="8930" marB="0" anchor="b"/>
                </a:tc>
              </a:tr>
              <a:tr h="453352">
                <a:tc gridSpan="2">
                  <a:txBody>
                    <a:bodyPr/>
                    <a:lstStyle/>
                    <a:p>
                      <a:pPr algn="l" fontAlgn="b"/>
                      <a:r>
                        <a:rPr lang="en-US" sz="2300" b="0" i="0" u="none" strike="noStrike" dirty="0" smtClean="0">
                          <a:solidFill>
                            <a:srgbClr val="000000"/>
                          </a:solidFill>
                          <a:effectLst/>
                          <a:latin typeface="Calibri"/>
                        </a:rPr>
                        <a:t>Internal Influence </a:t>
                      </a:r>
                      <a:r>
                        <a:rPr lang="en-US" sz="2300" b="0" i="0" u="none" strike="noStrike" dirty="0">
                          <a:solidFill>
                            <a:srgbClr val="000000"/>
                          </a:solidFill>
                          <a:effectLst/>
                          <a:latin typeface="Calibri"/>
                        </a:rPr>
                        <a:t>- exposure to GL Subscription</a:t>
                      </a:r>
                    </a:p>
                  </a:txBody>
                  <a:tcPr marL="9525" marR="9525" marT="8930" marB="0" anchor="b"/>
                </a:tc>
                <a:tc hMerge="1">
                  <a:txBody>
                    <a:bodyPr/>
                    <a:lstStyle/>
                    <a:p>
                      <a:pPr algn="ctr" fontAlgn="b"/>
                      <a:endParaRPr lang="en-US" sz="2300" b="0" i="0" u="none" strike="noStrike" dirty="0">
                        <a:solidFill>
                          <a:srgbClr val="000000"/>
                        </a:solidFill>
                        <a:effectLst/>
                        <a:latin typeface="Calibri"/>
                      </a:endParaRPr>
                    </a:p>
                  </a:txBody>
                  <a:tcPr marL="9525" marR="9525" marT="8930" marB="0" anchor="b"/>
                </a:tc>
                <a:tc>
                  <a:txBody>
                    <a:bodyPr/>
                    <a:lstStyle/>
                    <a:p>
                      <a:pPr algn="ctr" fontAlgn="b"/>
                      <a:r>
                        <a:rPr lang="en-US" sz="2300" b="0" i="0" u="none" strike="noStrike" dirty="0" smtClean="0">
                          <a:solidFill>
                            <a:srgbClr val="000000"/>
                          </a:solidFill>
                          <a:effectLst/>
                          <a:latin typeface="Calibri"/>
                        </a:rPr>
                        <a:t>0.68 </a:t>
                      </a:r>
                      <a:r>
                        <a:rPr lang="en-US" sz="2300" b="0" i="0" u="none" strike="noStrike" dirty="0">
                          <a:solidFill>
                            <a:srgbClr val="000000"/>
                          </a:solidFill>
                          <a:effectLst/>
                          <a:latin typeface="Calibri"/>
                        </a:rPr>
                        <a:t>(</a:t>
                      </a:r>
                      <a:r>
                        <a:rPr lang="en-US" sz="2300" b="0" i="0" u="none" strike="noStrike" dirty="0" smtClean="0">
                          <a:solidFill>
                            <a:srgbClr val="000000"/>
                          </a:solidFill>
                          <a:effectLst/>
                          <a:latin typeface="Calibri"/>
                        </a:rPr>
                        <a:t>p=0.02)</a:t>
                      </a:r>
                      <a:endParaRPr lang="en-US" sz="2300" b="0" i="0" u="none" strike="noStrike" dirty="0">
                        <a:solidFill>
                          <a:srgbClr val="000000"/>
                        </a:solidFill>
                        <a:effectLst/>
                        <a:latin typeface="Calibri"/>
                      </a:endParaRPr>
                    </a:p>
                  </a:txBody>
                  <a:tcPr marL="9525" marR="9525" marT="8930" marB="0" anchor="b"/>
                </a:tc>
              </a:tr>
              <a:tr h="453352">
                <a:tc gridSpan="2">
                  <a:txBody>
                    <a:bodyPr/>
                    <a:lstStyle/>
                    <a:p>
                      <a:pPr algn="l" fontAlgn="b"/>
                      <a:r>
                        <a:rPr lang="en-US" sz="2300" kern="1200" dirty="0" smtClean="0">
                          <a:solidFill>
                            <a:schemeClr val="dk1"/>
                          </a:solidFill>
                          <a:effectLst/>
                          <a:latin typeface="Calibri" panose="020F0502020204030204" pitchFamily="34" charset="0"/>
                          <a:ea typeface="+mn-ea"/>
                          <a:cs typeface="+mn-cs"/>
                        </a:rPr>
                        <a:t>Opinion leaders by years 2005 &amp; 2006</a:t>
                      </a:r>
                      <a:endParaRPr lang="en-US" sz="2300" b="0" i="0" u="none" strike="noStrike" dirty="0">
                        <a:solidFill>
                          <a:srgbClr val="000000"/>
                        </a:solidFill>
                        <a:effectLst/>
                        <a:latin typeface="Calibri" panose="020F0502020204030204" pitchFamily="34" charset="0"/>
                      </a:endParaRPr>
                    </a:p>
                  </a:txBody>
                  <a:tcPr marL="9525" marR="9525" marT="8930" marB="0" anchor="b"/>
                </a:tc>
                <a:tc hMerge="1">
                  <a:txBody>
                    <a:bodyPr/>
                    <a:lstStyle/>
                    <a:p>
                      <a:pPr algn="ctr" fontAlgn="b"/>
                      <a:endParaRPr lang="en-US" sz="2300" b="0" i="0" u="none" strike="noStrike" dirty="0">
                        <a:solidFill>
                          <a:srgbClr val="000000"/>
                        </a:solidFill>
                        <a:effectLst/>
                        <a:latin typeface="Calibri"/>
                      </a:endParaRPr>
                    </a:p>
                  </a:txBody>
                  <a:tcPr marL="9525" marR="9525" marT="8930" marB="0" anchor="b"/>
                </a:tc>
                <a:tc>
                  <a:txBody>
                    <a:bodyPr/>
                    <a:lstStyle/>
                    <a:p>
                      <a:pPr algn="ctr" fontAlgn="b"/>
                      <a:r>
                        <a:rPr lang="en-US" sz="2300" b="0" i="0" u="none" strike="noStrike" dirty="0" smtClean="0">
                          <a:solidFill>
                            <a:srgbClr val="000000"/>
                          </a:solidFill>
                          <a:effectLst/>
                          <a:latin typeface="Calibri"/>
                        </a:rPr>
                        <a:t>1.01 </a:t>
                      </a:r>
                      <a:r>
                        <a:rPr lang="en-US" sz="2300" b="0" i="0" u="none" strike="noStrike" dirty="0">
                          <a:solidFill>
                            <a:srgbClr val="000000"/>
                          </a:solidFill>
                          <a:effectLst/>
                          <a:latin typeface="Calibri"/>
                        </a:rPr>
                        <a:t>(</a:t>
                      </a:r>
                      <a:r>
                        <a:rPr lang="en-US" sz="2300" b="0" i="0" u="none" strike="noStrike" dirty="0" smtClean="0">
                          <a:solidFill>
                            <a:srgbClr val="000000"/>
                          </a:solidFill>
                          <a:effectLst/>
                          <a:latin typeface="Calibri"/>
                        </a:rPr>
                        <a:t>p=0.08)</a:t>
                      </a:r>
                      <a:endParaRPr lang="en-US" sz="2300" b="0" i="0" u="none" strike="noStrike" dirty="0">
                        <a:solidFill>
                          <a:srgbClr val="000000"/>
                        </a:solidFill>
                        <a:effectLst/>
                        <a:latin typeface="Calibri"/>
                      </a:endParaRPr>
                    </a:p>
                  </a:txBody>
                  <a:tcPr marL="9525" marR="9525" marT="8930" marB="0" anchor="b"/>
                </a:tc>
              </a:tr>
            </a:tbl>
          </a:graphicData>
        </a:graphic>
      </p:graphicFrame>
      <p:sp>
        <p:nvSpPr>
          <p:cNvPr id="3" name="TextBox 2"/>
          <p:cNvSpPr txBox="1"/>
          <p:nvPr/>
        </p:nvSpPr>
        <p:spPr>
          <a:xfrm>
            <a:off x="457200" y="5334000"/>
            <a:ext cx="8144281" cy="646331"/>
          </a:xfrm>
          <a:prstGeom prst="rect">
            <a:avLst/>
          </a:prstGeom>
          <a:noFill/>
        </p:spPr>
        <p:txBody>
          <a:bodyPr wrap="none" rtlCol="0">
            <a:spAutoFit/>
          </a:bodyPr>
          <a:lstStyle/>
          <a:p>
            <a:r>
              <a:rPr lang="en-US" dirty="0" smtClean="0"/>
              <a:t>Models included region, population, tobacco production, GDP, political factors,</a:t>
            </a:r>
          </a:p>
          <a:p>
            <a:r>
              <a:rPr lang="en-US" dirty="0"/>
              <a:t>p</a:t>
            </a:r>
            <a:r>
              <a:rPr lang="en-US" dirty="0" smtClean="0"/>
              <a:t>articipation in negotiations, and network in-degree</a:t>
            </a:r>
            <a:endParaRPr lang="en-US" dirty="0"/>
          </a:p>
        </p:txBody>
      </p:sp>
    </p:spTree>
    <p:extLst>
      <p:ext uri="{BB962C8B-B14F-4D97-AF65-F5344CB8AC3E}">
        <p14:creationId xmlns:p14="http://schemas.microsoft.com/office/powerpoint/2010/main" val="9735460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228600" y="609600"/>
            <a:ext cx="8763000" cy="1143000"/>
          </a:xfrm>
        </p:spPr>
        <p:txBody>
          <a:bodyPr/>
          <a:lstStyle/>
          <a:p>
            <a:pPr eaLnBrk="1" hangingPunct="1"/>
            <a:r>
              <a:rPr lang="en-US" altLang="en-US" sz="3600" b="1" dirty="0"/>
              <a:t>4</a:t>
            </a:r>
            <a:r>
              <a:rPr lang="en-US" altLang="en-US" sz="3600" b="1" dirty="0" smtClean="0"/>
              <a:t>) Networks Influences </a:t>
            </a:r>
            <a:r>
              <a:rPr lang="en-US" altLang="en-US" sz="3600" b="1" u="sng" dirty="0" smtClean="0"/>
              <a:t>for</a:t>
            </a:r>
            <a:r>
              <a:rPr lang="en-US" altLang="en-US" sz="3600" b="1" dirty="0" smtClean="0"/>
              <a:t> </a:t>
            </a:r>
            <a:br>
              <a:rPr lang="en-US" altLang="en-US" sz="3600" b="1" dirty="0" smtClean="0"/>
            </a:br>
            <a:r>
              <a:rPr lang="en-US" altLang="en-US" sz="3600" b="1" dirty="0" smtClean="0"/>
              <a:t>Behavior Change</a:t>
            </a:r>
          </a:p>
        </p:txBody>
      </p:sp>
      <p:sp>
        <p:nvSpPr>
          <p:cNvPr id="35843" name="Content Placeholder 1"/>
          <p:cNvSpPr>
            <a:spLocks noGrp="1"/>
          </p:cNvSpPr>
          <p:nvPr>
            <p:ph idx="1"/>
          </p:nvPr>
        </p:nvSpPr>
        <p:spPr>
          <a:xfrm>
            <a:off x="457200" y="2362199"/>
            <a:ext cx="8229600" cy="3429001"/>
          </a:xfrm>
        </p:spPr>
        <p:txBody>
          <a:bodyPr/>
          <a:lstStyle/>
          <a:p>
            <a:pPr marL="539750" indent="-457200" eaLnBrk="1" hangingPunct="1"/>
            <a:r>
              <a:rPr lang="en-US" altLang="en-US" dirty="0" smtClean="0"/>
              <a:t>If networks are so important, how can we use them to make things better?</a:t>
            </a:r>
          </a:p>
          <a:p>
            <a:pPr marL="539750" indent="-457200" eaLnBrk="1" hangingPunct="1"/>
            <a:r>
              <a:rPr lang="en-US" altLang="en-US" dirty="0" smtClean="0"/>
              <a:t>Can we use network data to design and implement better interventions?</a:t>
            </a:r>
          </a:p>
        </p:txBody>
      </p:sp>
      <p:sp>
        <p:nvSpPr>
          <p:cNvPr id="2" name="Date Placeholder 1"/>
          <p:cNvSpPr>
            <a:spLocks noGrp="1"/>
          </p:cNvSpPr>
          <p:nvPr>
            <p:ph type="dt" sz="half" idx="10"/>
          </p:nvPr>
        </p:nvSpPr>
        <p:spPr/>
        <p:txBody>
          <a:bodyPr/>
          <a:lstStyle/>
          <a:p>
            <a:pPr>
              <a:defRPr/>
            </a:pPr>
            <a:endParaRPr lang="en-US"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45</a:t>
            </a:fld>
            <a:endParaRPr lang="en-US"/>
          </a:p>
        </p:txBody>
      </p:sp>
    </p:spTree>
    <p:extLst>
      <p:ext uri="{BB962C8B-B14F-4D97-AF65-F5344CB8AC3E}">
        <p14:creationId xmlns:p14="http://schemas.microsoft.com/office/powerpoint/2010/main" val="2188040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228600" y="533400"/>
            <a:ext cx="8458200" cy="1143000"/>
          </a:xfrm>
        </p:spPr>
        <p:txBody>
          <a:bodyPr/>
          <a:lstStyle/>
          <a:p>
            <a:pPr eaLnBrk="1" hangingPunct="1"/>
            <a:r>
              <a:rPr lang="en-US" altLang="en-US" sz="3600" b="1" dirty="0" smtClean="0"/>
              <a:t>Many Public Health Interventions </a:t>
            </a:r>
            <a:br>
              <a:rPr lang="en-US" altLang="en-US" sz="3600" b="1" dirty="0" smtClean="0"/>
            </a:br>
            <a:r>
              <a:rPr lang="en-US" altLang="en-US" sz="3600" b="1" dirty="0" smtClean="0"/>
              <a:t>Are Network Interventions</a:t>
            </a:r>
          </a:p>
        </p:txBody>
      </p:sp>
      <p:sp>
        <p:nvSpPr>
          <p:cNvPr id="3075" name="Content Placeholder 1"/>
          <p:cNvSpPr>
            <a:spLocks noGrp="1"/>
          </p:cNvSpPr>
          <p:nvPr>
            <p:ph idx="1"/>
          </p:nvPr>
        </p:nvSpPr>
        <p:spPr>
          <a:xfrm>
            <a:off x="257033" y="1722437"/>
            <a:ext cx="8229600" cy="4525963"/>
          </a:xfrm>
        </p:spPr>
        <p:txBody>
          <a:bodyPr/>
          <a:lstStyle/>
          <a:p>
            <a:pPr marL="514350" indent="-514350">
              <a:buFontTx/>
              <a:buAutoNum type="arabicPeriod"/>
            </a:pPr>
            <a:r>
              <a:rPr lang="en-US" altLang="en-US" dirty="0" smtClean="0"/>
              <a:t>They promote seeking healthcare providers</a:t>
            </a:r>
          </a:p>
          <a:p>
            <a:pPr marL="514350" indent="-514350">
              <a:buFontTx/>
              <a:buAutoNum type="arabicPeriod"/>
            </a:pPr>
            <a:r>
              <a:rPr lang="en-US" altLang="en-US" dirty="0" smtClean="0"/>
              <a:t>They encourage people to talk about behaviors (e.g., couples who communicate about fertility preferences are more likely to use contraceptives)</a:t>
            </a:r>
          </a:p>
          <a:p>
            <a:pPr marL="514350" indent="-514350">
              <a:buFontTx/>
              <a:buAutoNum type="arabicPeriod"/>
            </a:pPr>
            <a:r>
              <a:rPr lang="en-US" altLang="en-US" dirty="0" smtClean="0"/>
              <a:t>They attempt to fragment transmission networks (e.g., clean syringes for IDUs)</a:t>
            </a:r>
          </a:p>
        </p:txBody>
      </p:sp>
      <p:sp>
        <p:nvSpPr>
          <p:cNvPr id="2" name="Date Placeholder 1"/>
          <p:cNvSpPr>
            <a:spLocks noGrp="1"/>
          </p:cNvSpPr>
          <p:nvPr>
            <p:ph type="dt" sz="half" idx="10"/>
          </p:nvPr>
        </p:nvSpPr>
        <p:spPr/>
        <p:txBody>
          <a:bodyPr/>
          <a:lstStyle/>
          <a:p>
            <a:pPr>
              <a:defRPr/>
            </a:pPr>
            <a:endParaRPr lang="en-US"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46</a:t>
            </a:fld>
            <a:endParaRPr lang="en-US"/>
          </a:p>
        </p:txBody>
      </p:sp>
    </p:spTree>
    <p:extLst>
      <p:ext uri="{BB962C8B-B14F-4D97-AF65-F5344CB8AC3E}">
        <p14:creationId xmlns:p14="http://schemas.microsoft.com/office/powerpoint/2010/main" val="4223959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2000"/>
            <a:ext cx="9144000" cy="384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3" name="TextBox 1"/>
          <p:cNvSpPr txBox="1">
            <a:spLocks noChangeArrowheads="1"/>
          </p:cNvSpPr>
          <p:nvPr/>
        </p:nvSpPr>
        <p:spPr bwMode="auto">
          <a:xfrm>
            <a:off x="2393950" y="982663"/>
            <a:ext cx="698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800" b="1"/>
              <a:t>2015</a:t>
            </a:r>
          </a:p>
        </p:txBody>
      </p:sp>
      <p:pic>
        <p:nvPicPr>
          <p:cNvPr id="51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88355"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B1214AF3-2129-4FE4-A119-C2C44DC35A63}" type="slidenum">
              <a:rPr lang="en-US" smtClean="0"/>
              <a:pPr algn="r">
                <a:defRPr/>
              </a:pPr>
              <a:t>47</a:t>
            </a:fld>
            <a:endParaRPr lang="en-US" dirty="0"/>
          </a:p>
        </p:txBody>
      </p:sp>
    </p:spTree>
    <p:extLst>
      <p:ext uri="{BB962C8B-B14F-4D97-AF65-F5344CB8AC3E}">
        <p14:creationId xmlns:p14="http://schemas.microsoft.com/office/powerpoint/2010/main" val="2693357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609600"/>
            <a:ext cx="8229600" cy="1143000"/>
          </a:xfrm>
        </p:spPr>
        <p:txBody>
          <a:bodyPr/>
          <a:lstStyle/>
          <a:p>
            <a:r>
              <a:rPr lang="en-US" altLang="en-US" sz="4000" b="1" dirty="0" smtClean="0"/>
              <a:t>Social Network Analysis for Program Implementation (SNAPI)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8226638"/>
              </p:ext>
            </p:extLst>
          </p:nvPr>
        </p:nvGraphicFramePr>
        <p:xfrm>
          <a:off x="0" y="1905000"/>
          <a:ext cx="9067800" cy="4495800"/>
        </p:xfrm>
        <a:graphic>
          <a:graphicData uri="http://schemas.openxmlformats.org/drawingml/2006/table">
            <a:tbl>
              <a:tblPr firstRow="1" firstCol="1" bandRow="1">
                <a:tableStyleId>{5C22544A-7EE6-4342-B048-85BDC9FD1C3A}</a:tableStyleId>
              </a:tblPr>
              <a:tblGrid>
                <a:gridCol w="1616738"/>
                <a:gridCol w="1897912"/>
                <a:gridCol w="1897912"/>
                <a:gridCol w="1827619"/>
                <a:gridCol w="1827619"/>
              </a:tblGrid>
              <a:tr h="541979">
                <a:tc rowSpan="2">
                  <a:txBody>
                    <a:bodyPr/>
                    <a:lstStyle/>
                    <a:p>
                      <a:pPr marL="0" marR="0">
                        <a:lnSpc>
                          <a:spcPct val="115000"/>
                        </a:lnSpc>
                        <a:spcBef>
                          <a:spcPts val="0"/>
                        </a:spcBef>
                        <a:spcAft>
                          <a:spcPts val="0"/>
                        </a:spcAft>
                      </a:pPr>
                      <a:r>
                        <a:rPr lang="en-US" sz="1500" dirty="0">
                          <a:solidFill>
                            <a:schemeClr val="tx1"/>
                          </a:solidFill>
                          <a:effectLst/>
                        </a:rPr>
                        <a:t> </a:t>
                      </a:r>
                      <a:endParaRPr lang="en-US" sz="1500" dirty="0">
                        <a:solidFill>
                          <a:schemeClr val="tx1"/>
                        </a:solidFill>
                        <a:effectLst/>
                        <a:latin typeface="Calibri"/>
                        <a:ea typeface="Calibri"/>
                        <a:cs typeface="Times New Roman"/>
                      </a:endParaRPr>
                    </a:p>
                  </a:txBody>
                  <a:tcPr marL="52474" marR="52474" marT="0" marB="0"/>
                </a:tc>
                <a:tc gridSpan="4">
                  <a:txBody>
                    <a:bodyPr/>
                    <a:lstStyle/>
                    <a:p>
                      <a:pPr marL="0" marR="0" algn="ctr">
                        <a:lnSpc>
                          <a:spcPct val="115000"/>
                        </a:lnSpc>
                        <a:spcBef>
                          <a:spcPts val="0"/>
                        </a:spcBef>
                        <a:spcAft>
                          <a:spcPts val="0"/>
                        </a:spcAft>
                      </a:pPr>
                      <a:r>
                        <a:rPr lang="en-US" sz="1500" dirty="0">
                          <a:solidFill>
                            <a:schemeClr val="tx1"/>
                          </a:solidFill>
                          <a:effectLst/>
                        </a:rPr>
                        <a:t>Stage of Implementation</a:t>
                      </a:r>
                    </a:p>
                    <a:p>
                      <a:pPr marL="0" marR="0" algn="ctr">
                        <a:lnSpc>
                          <a:spcPct val="115000"/>
                        </a:lnSpc>
                        <a:spcBef>
                          <a:spcPts val="0"/>
                        </a:spcBef>
                        <a:spcAft>
                          <a:spcPts val="0"/>
                        </a:spcAft>
                      </a:pPr>
                      <a:r>
                        <a:rPr lang="en-US" sz="1500" dirty="0">
                          <a:effectLst/>
                        </a:rPr>
                        <a:t> </a:t>
                      </a:r>
                      <a:endParaRPr lang="en-US" sz="1500" dirty="0">
                        <a:effectLst/>
                        <a:latin typeface="Calibri"/>
                        <a:ea typeface="Calibri"/>
                        <a:cs typeface="Times New Roman"/>
                      </a:endParaRPr>
                    </a:p>
                  </a:txBody>
                  <a:tcPr marL="52474" marR="52474"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812968">
                <a:tc vMerge="1">
                  <a:txBody>
                    <a:bodyPr/>
                    <a:lstStyle/>
                    <a:p>
                      <a:endParaRPr lang="en-US"/>
                    </a:p>
                  </a:txBody>
                  <a:tcPr/>
                </a:tc>
                <a:tc>
                  <a:txBody>
                    <a:bodyPr/>
                    <a:lstStyle/>
                    <a:p>
                      <a:pPr marL="0" marR="0" algn="ctr">
                        <a:lnSpc>
                          <a:spcPct val="115000"/>
                        </a:lnSpc>
                        <a:spcBef>
                          <a:spcPts val="0"/>
                        </a:spcBef>
                        <a:spcAft>
                          <a:spcPts val="0"/>
                        </a:spcAft>
                      </a:pPr>
                      <a:r>
                        <a:rPr lang="en-US" sz="1500" dirty="0">
                          <a:effectLst/>
                        </a:rPr>
                        <a:t>Exploration</a:t>
                      </a:r>
                    </a:p>
                    <a:p>
                      <a:pPr marL="0" marR="0" algn="ctr">
                        <a:lnSpc>
                          <a:spcPct val="115000"/>
                        </a:lnSpc>
                        <a:spcBef>
                          <a:spcPts val="0"/>
                        </a:spcBef>
                        <a:spcAft>
                          <a:spcPts val="0"/>
                        </a:spcAft>
                      </a:pPr>
                      <a:r>
                        <a:rPr lang="en-US" sz="1500" dirty="0">
                          <a:effectLst/>
                        </a:rPr>
                        <a:t>(Needs Assessment)</a:t>
                      </a:r>
                      <a:endParaRPr lang="en-US" sz="1500" dirty="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Adoption</a:t>
                      </a:r>
                    </a:p>
                    <a:p>
                      <a:pPr marL="0" marR="0" algn="ctr">
                        <a:lnSpc>
                          <a:spcPct val="115000"/>
                        </a:lnSpc>
                        <a:spcBef>
                          <a:spcPts val="0"/>
                        </a:spcBef>
                        <a:spcAft>
                          <a:spcPts val="0"/>
                        </a:spcAft>
                      </a:pPr>
                      <a:r>
                        <a:rPr lang="en-US" sz="1500" dirty="0">
                          <a:effectLst/>
                        </a:rPr>
                        <a:t>(</a:t>
                      </a:r>
                      <a:r>
                        <a:rPr lang="en-US" sz="1500" dirty="0" smtClean="0">
                          <a:effectLst/>
                        </a:rPr>
                        <a:t>Program</a:t>
                      </a:r>
                    </a:p>
                    <a:p>
                      <a:pPr marL="0" marR="0" algn="ctr">
                        <a:lnSpc>
                          <a:spcPct val="115000"/>
                        </a:lnSpc>
                        <a:spcBef>
                          <a:spcPts val="0"/>
                        </a:spcBef>
                        <a:spcAft>
                          <a:spcPts val="0"/>
                        </a:spcAft>
                      </a:pPr>
                      <a:r>
                        <a:rPr lang="en-US" sz="1500" dirty="0" smtClean="0">
                          <a:effectLst/>
                        </a:rPr>
                        <a:t> </a:t>
                      </a:r>
                      <a:r>
                        <a:rPr lang="en-US" sz="1500" dirty="0">
                          <a:effectLst/>
                        </a:rPr>
                        <a:t>Design)</a:t>
                      </a:r>
                      <a:endParaRPr lang="en-US" sz="1500" dirty="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 </a:t>
                      </a:r>
                    </a:p>
                    <a:p>
                      <a:pPr marL="0" marR="0" algn="ctr">
                        <a:lnSpc>
                          <a:spcPct val="115000"/>
                        </a:lnSpc>
                        <a:spcBef>
                          <a:spcPts val="0"/>
                        </a:spcBef>
                        <a:spcAft>
                          <a:spcPts val="0"/>
                        </a:spcAft>
                      </a:pPr>
                      <a:r>
                        <a:rPr lang="en-US" sz="1500" dirty="0">
                          <a:effectLst/>
                        </a:rPr>
                        <a:t>Implementation</a:t>
                      </a:r>
                      <a:endParaRPr lang="en-US" sz="1500" dirty="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Sustainment &amp; </a:t>
                      </a:r>
                    </a:p>
                    <a:p>
                      <a:pPr marL="0" marR="0" algn="ctr">
                        <a:lnSpc>
                          <a:spcPct val="115000"/>
                        </a:lnSpc>
                        <a:spcBef>
                          <a:spcPts val="0"/>
                        </a:spcBef>
                        <a:spcAft>
                          <a:spcPts val="0"/>
                        </a:spcAft>
                      </a:pPr>
                      <a:r>
                        <a:rPr lang="en-US" sz="1500">
                          <a:effectLst/>
                        </a:rPr>
                        <a:t>Monitoring </a:t>
                      </a:r>
                      <a:endParaRPr lang="en-US" sz="1500">
                        <a:effectLst/>
                        <a:latin typeface="Calibri"/>
                        <a:ea typeface="Calibri"/>
                        <a:cs typeface="Times New Roman"/>
                      </a:endParaRPr>
                    </a:p>
                  </a:txBody>
                  <a:tcPr marL="52474" marR="52474" marT="0" marB="0"/>
                </a:tc>
              </a:tr>
              <a:tr h="541979">
                <a:tc>
                  <a:txBody>
                    <a:bodyPr/>
                    <a:lstStyle/>
                    <a:p>
                      <a:pPr marL="0" marR="0">
                        <a:lnSpc>
                          <a:spcPct val="115000"/>
                        </a:lnSpc>
                        <a:spcBef>
                          <a:spcPts val="0"/>
                        </a:spcBef>
                        <a:spcAft>
                          <a:spcPts val="0"/>
                        </a:spcAft>
                      </a:pPr>
                      <a:r>
                        <a:rPr lang="en-US" sz="1500" dirty="0">
                          <a:solidFill>
                            <a:schemeClr val="tx1"/>
                          </a:solidFill>
                          <a:effectLst/>
                        </a:rPr>
                        <a:t>Concept</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Network Ethnography</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Network</a:t>
                      </a:r>
                    </a:p>
                    <a:p>
                      <a:pPr marL="0" marR="0" algn="ctr">
                        <a:lnSpc>
                          <a:spcPct val="115000"/>
                        </a:lnSpc>
                        <a:spcBef>
                          <a:spcPts val="0"/>
                        </a:spcBef>
                        <a:spcAft>
                          <a:spcPts val="0"/>
                        </a:spcAft>
                      </a:pPr>
                      <a:r>
                        <a:rPr lang="en-US" sz="1500">
                          <a:effectLst/>
                        </a:rPr>
                        <a:t>Interventions</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Network</a:t>
                      </a:r>
                    </a:p>
                    <a:p>
                      <a:pPr marL="0" marR="0" algn="ctr">
                        <a:lnSpc>
                          <a:spcPct val="115000"/>
                        </a:lnSpc>
                        <a:spcBef>
                          <a:spcPts val="0"/>
                        </a:spcBef>
                        <a:spcAft>
                          <a:spcPts val="0"/>
                        </a:spcAft>
                      </a:pPr>
                      <a:r>
                        <a:rPr lang="en-US" sz="1500">
                          <a:effectLst/>
                        </a:rPr>
                        <a:t>Diagnostics</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Network</a:t>
                      </a:r>
                    </a:p>
                    <a:p>
                      <a:pPr marL="0" marR="0" algn="ctr">
                        <a:lnSpc>
                          <a:spcPct val="115000"/>
                        </a:lnSpc>
                        <a:spcBef>
                          <a:spcPts val="0"/>
                        </a:spcBef>
                        <a:spcAft>
                          <a:spcPts val="0"/>
                        </a:spcAft>
                      </a:pPr>
                      <a:r>
                        <a:rPr lang="en-US" sz="1500" dirty="0">
                          <a:effectLst/>
                        </a:rPr>
                        <a:t>Surveillance</a:t>
                      </a:r>
                      <a:endParaRPr lang="en-US" sz="1500" dirty="0">
                        <a:effectLst/>
                        <a:latin typeface="Calibri"/>
                        <a:ea typeface="Calibri"/>
                        <a:cs typeface="Times New Roman"/>
                      </a:endParaRPr>
                    </a:p>
                  </a:txBody>
                  <a:tcPr marL="52474" marR="52474" marT="0" marB="0"/>
                </a:tc>
              </a:tr>
              <a:tr h="1819212">
                <a:tc>
                  <a:txBody>
                    <a:bodyPr/>
                    <a:lstStyle/>
                    <a:p>
                      <a:pPr marL="0" marR="0">
                        <a:lnSpc>
                          <a:spcPct val="115000"/>
                        </a:lnSpc>
                        <a:spcBef>
                          <a:spcPts val="0"/>
                        </a:spcBef>
                        <a:spcAft>
                          <a:spcPts val="0"/>
                        </a:spcAft>
                      </a:pPr>
                      <a:r>
                        <a:rPr lang="en-US" sz="1500" dirty="0">
                          <a:solidFill>
                            <a:schemeClr val="tx1"/>
                          </a:solidFill>
                          <a:effectLst/>
                        </a:rPr>
                        <a:t>Outcomes</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Document </a:t>
                      </a:r>
                      <a:r>
                        <a:rPr lang="en-US" sz="1500" dirty="0">
                          <a:effectLst/>
                        </a:rPr>
                        <a:t>network position and structure of those providing input into problem definition.</a:t>
                      </a:r>
                      <a:endParaRPr lang="en-US" sz="1500" dirty="0">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Select </a:t>
                      </a:r>
                      <a:r>
                        <a:rPr lang="en-US" sz="1500" dirty="0">
                          <a:effectLst/>
                        </a:rPr>
                        <a:t>network properties of intervention design.</a:t>
                      </a:r>
                      <a:endParaRPr lang="en-US" sz="1500" dirty="0">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Use </a:t>
                      </a:r>
                      <a:r>
                        <a:rPr lang="en-US" sz="1500" dirty="0">
                          <a:effectLst/>
                        </a:rPr>
                        <a:t>network data to inform and modify intervention delivery.</a:t>
                      </a:r>
                      <a:endParaRPr lang="en-US" sz="1500" dirty="0">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Ensure </a:t>
                      </a:r>
                      <a:r>
                        <a:rPr lang="en-US" sz="1500" dirty="0">
                          <a:effectLst/>
                        </a:rPr>
                        <a:t>continued program use by important network nodes. </a:t>
                      </a:r>
                      <a:endParaRPr lang="en-US" sz="1500" dirty="0">
                        <a:effectLst/>
                        <a:latin typeface="Calibri"/>
                        <a:ea typeface="Calibri"/>
                        <a:cs typeface="Times New Roman"/>
                      </a:endParaRPr>
                    </a:p>
                  </a:txBody>
                  <a:tcPr marL="52474" marR="52474" marT="0" marB="0"/>
                </a:tc>
              </a:tr>
              <a:tr h="779662">
                <a:tc>
                  <a:txBody>
                    <a:bodyPr/>
                    <a:lstStyle/>
                    <a:p>
                      <a:pPr marL="0" marR="0">
                        <a:lnSpc>
                          <a:spcPct val="115000"/>
                        </a:lnSpc>
                        <a:spcBef>
                          <a:spcPts val="0"/>
                        </a:spcBef>
                        <a:spcAft>
                          <a:spcPts val="0"/>
                        </a:spcAft>
                      </a:pPr>
                      <a:r>
                        <a:rPr lang="en-US" sz="1500" dirty="0">
                          <a:solidFill>
                            <a:schemeClr val="tx1"/>
                          </a:solidFill>
                          <a:effectLst/>
                        </a:rPr>
                        <a:t>Citation</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r>
                        <a:rPr lang="en-US" sz="1500">
                          <a:effectLst/>
                        </a:rPr>
                        <a:t> </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Valente, 2012</a:t>
                      </a:r>
                    </a:p>
                    <a:p>
                      <a:pPr marL="0" marR="0" algn="ctr">
                        <a:lnSpc>
                          <a:spcPct val="115000"/>
                        </a:lnSpc>
                        <a:spcBef>
                          <a:spcPts val="0"/>
                        </a:spcBef>
                        <a:spcAft>
                          <a:spcPts val="0"/>
                        </a:spcAft>
                      </a:pPr>
                      <a:r>
                        <a:rPr lang="en-US" sz="1500">
                          <a:effectLst/>
                        </a:rPr>
                        <a:t>[22]</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Gesell et al., 2013 [70]</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Iyengar et al., </a:t>
                      </a:r>
                      <a:r>
                        <a:rPr lang="en-US" sz="1500" dirty="0" smtClean="0">
                          <a:effectLst/>
                        </a:rPr>
                        <a:t>2010  [</a:t>
                      </a:r>
                      <a:r>
                        <a:rPr lang="en-US" sz="1500" dirty="0">
                          <a:effectLst/>
                        </a:rPr>
                        <a:t>75]</a:t>
                      </a:r>
                      <a:endParaRPr lang="en-US" sz="1500" dirty="0">
                        <a:effectLst/>
                        <a:latin typeface="Calibri"/>
                        <a:ea typeface="Calibri"/>
                        <a:cs typeface="Times New Roman"/>
                      </a:endParaRPr>
                    </a:p>
                  </a:txBody>
                  <a:tcPr marL="52474" marR="52474" marT="0" marB="0"/>
                </a:tc>
              </a:tr>
            </a:tbl>
          </a:graphicData>
        </a:graphic>
      </p:graphicFrame>
      <p:sp>
        <p:nvSpPr>
          <p:cNvPr id="3" name="Slide Number Placeholder 2"/>
          <p:cNvSpPr>
            <a:spLocks noGrp="1"/>
          </p:cNvSpPr>
          <p:nvPr>
            <p:ph type="sldNum" sz="quarter" idx="4294967295"/>
          </p:nvPr>
        </p:nvSpPr>
        <p:spPr>
          <a:xfrm>
            <a:off x="8382000" y="6381750"/>
            <a:ext cx="762000" cy="323850"/>
          </a:xfrm>
          <a:prstGeom prst="rect">
            <a:avLst/>
          </a:prstGeom>
        </p:spPr>
        <p:txBody>
          <a:bodyPr/>
          <a:lstStyle/>
          <a:p>
            <a:pPr algn="r">
              <a:defRPr/>
            </a:pPr>
            <a:fld id="{F032855D-970E-4A5B-9C21-8A4B9FE428C1}" type="slidenum">
              <a:rPr lang="en-US" smtClean="0"/>
              <a:pPr algn="r">
                <a:defRPr/>
              </a:pPr>
              <a:t>48</a:t>
            </a:fld>
            <a:endParaRPr lang="en-US"/>
          </a:p>
        </p:txBody>
      </p:sp>
    </p:spTree>
    <p:extLst>
      <p:ext uri="{BB962C8B-B14F-4D97-AF65-F5344CB8AC3E}">
        <p14:creationId xmlns:p14="http://schemas.microsoft.com/office/powerpoint/2010/main" val="22636961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381000"/>
            <a:ext cx="9144000" cy="1096962"/>
          </a:xfrm>
        </p:spPr>
        <p:txBody>
          <a:bodyPr/>
          <a:lstStyle/>
          <a:p>
            <a:pPr>
              <a:lnSpc>
                <a:spcPct val="115000"/>
              </a:lnSpc>
            </a:pPr>
            <a:r>
              <a:rPr lang="en-US" altLang="en-US" b="1" dirty="0" smtClean="0"/>
              <a:t>Exploration (Needs Assessment)</a:t>
            </a:r>
          </a:p>
        </p:txBody>
      </p:sp>
      <p:sp>
        <p:nvSpPr>
          <p:cNvPr id="3" name="Content Placeholder 2"/>
          <p:cNvSpPr>
            <a:spLocks noGrp="1"/>
          </p:cNvSpPr>
          <p:nvPr>
            <p:ph idx="1"/>
          </p:nvPr>
        </p:nvSpPr>
        <p:spPr>
          <a:xfrm>
            <a:off x="457200" y="1434698"/>
            <a:ext cx="8229600" cy="4525963"/>
          </a:xfrm>
        </p:spPr>
        <p:txBody>
          <a:bodyPr/>
          <a:lstStyle/>
          <a:p>
            <a:pPr marL="0" indent="0">
              <a:buFontTx/>
              <a:buNone/>
              <a:defRPr/>
            </a:pPr>
            <a:r>
              <a:rPr lang="en-US" dirty="0" smtClean="0"/>
              <a:t>Network Ethnography</a:t>
            </a:r>
          </a:p>
          <a:p>
            <a:pPr>
              <a:defRPr/>
            </a:pPr>
            <a:r>
              <a:rPr lang="en-US" dirty="0" smtClean="0"/>
              <a:t>Is there a network to work with?</a:t>
            </a:r>
          </a:p>
          <a:p>
            <a:pPr>
              <a:defRPr/>
            </a:pPr>
            <a:r>
              <a:rPr lang="en-US" dirty="0" smtClean="0"/>
              <a:t>What is the network position of those defining the problem?</a:t>
            </a:r>
          </a:p>
          <a:p>
            <a:pPr>
              <a:defRPr/>
            </a:pPr>
            <a:r>
              <a:rPr lang="en-US" dirty="0" smtClean="0"/>
              <a:t>Are there disconnected subgroups in the community?</a:t>
            </a:r>
          </a:p>
          <a:p>
            <a:pPr>
              <a:defRPr/>
            </a:pPr>
            <a:r>
              <a:rPr lang="en-US" dirty="0" smtClean="0"/>
              <a:t>Are there isolates who need to be connected?</a:t>
            </a:r>
            <a:endParaRPr lang="en-US" dirty="0"/>
          </a:p>
        </p:txBody>
      </p:sp>
      <p:sp>
        <p:nvSpPr>
          <p:cNvPr id="2" name="Date Placeholder 1"/>
          <p:cNvSpPr>
            <a:spLocks noGrp="1"/>
          </p:cNvSpPr>
          <p:nvPr>
            <p:ph type="dt" sz="half" idx="10"/>
          </p:nvPr>
        </p:nvSpPr>
        <p:spPr/>
        <p:txBody>
          <a:bodyPr/>
          <a:lstStyle/>
          <a:p>
            <a:pPr>
              <a:defRPr/>
            </a:pPr>
            <a:endParaRPr lang="en-US" dirty="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49</a:t>
            </a:fld>
            <a:endParaRPr lang="en-US" dirty="0"/>
          </a:p>
        </p:txBody>
      </p:sp>
    </p:spTree>
    <p:extLst>
      <p:ext uri="{BB962C8B-B14F-4D97-AF65-F5344CB8AC3E}">
        <p14:creationId xmlns:p14="http://schemas.microsoft.com/office/powerpoint/2010/main" val="321499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889001" y="609600"/>
            <a:ext cx="6856413" cy="5334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p>
            <a:pPr eaLnBrk="1" hangingPunct="1"/>
            <a:r>
              <a:rPr lang="en-US" altLang="en-US" sz="3100" b="1" dirty="0" smtClean="0"/>
              <a:t>Influenza Pandemic, 1957</a:t>
            </a:r>
            <a:endParaRPr lang="en-US" altLang="en-US" sz="4600" b="1" dirty="0" smtClean="0"/>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7395"/>
            <a:ext cx="9144000" cy="586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B1214AF3-2129-4FE4-A119-C2C44DC35A63}" type="slidenum">
              <a:rPr lang="en-US" smtClean="0"/>
              <a:pPr>
                <a:defRPr/>
              </a:pPr>
              <a:t>5</a:t>
            </a:fld>
            <a:endParaRPr lang="en-US"/>
          </a:p>
        </p:txBody>
      </p:sp>
    </p:spTree>
    <p:extLst>
      <p:ext uri="{BB962C8B-B14F-4D97-AF65-F5344CB8AC3E}">
        <p14:creationId xmlns:p14="http://schemas.microsoft.com/office/powerpoint/2010/main" val="3500447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0" y="533400"/>
            <a:ext cx="9144000" cy="1371600"/>
          </a:xfrm>
        </p:spPr>
        <p:txBody>
          <a:bodyPr/>
          <a:lstStyle/>
          <a:p>
            <a:r>
              <a:rPr lang="en-US" altLang="en-US" b="1" dirty="0" smtClean="0"/>
              <a:t>Who Provides Input for Problem Definition &amp; Program Design?</a:t>
            </a:r>
          </a:p>
        </p:txBody>
      </p:sp>
      <p:pic>
        <p:nvPicPr>
          <p:cNvPr id="819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0042" y="1923140"/>
            <a:ext cx="9183060" cy="5163460"/>
          </a:xfrm>
        </p:spPr>
      </p:pic>
      <p:sp>
        <p:nvSpPr>
          <p:cNvPr id="16" name="Oval 15"/>
          <p:cNvSpPr/>
          <p:nvPr/>
        </p:nvSpPr>
        <p:spPr>
          <a:xfrm>
            <a:off x="43218" y="1981200"/>
            <a:ext cx="533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6929651" y="2528887"/>
            <a:ext cx="2209800" cy="18907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rot="3997769">
            <a:off x="5339117" y="5942480"/>
            <a:ext cx="646112" cy="1431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4"/>
          <p:cNvSpPr txBox="1">
            <a:spLocks noChangeArrowheads="1"/>
          </p:cNvSpPr>
          <p:nvPr/>
        </p:nvSpPr>
        <p:spPr bwMode="auto">
          <a:xfrm>
            <a:off x="76200" y="4800600"/>
            <a:ext cx="1447800" cy="4619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400" dirty="0">
                <a:solidFill>
                  <a:schemeClr val="bg1"/>
                </a:solidFill>
              </a:rPr>
              <a:t>Program</a:t>
            </a:r>
          </a:p>
        </p:txBody>
      </p:sp>
      <p:cxnSp>
        <p:nvCxnSpPr>
          <p:cNvPr id="3" name="Straight Arrow Connector 2"/>
          <p:cNvCxnSpPr>
            <a:stCxn id="5" idx="3"/>
          </p:cNvCxnSpPr>
          <p:nvPr/>
        </p:nvCxnSpPr>
        <p:spPr>
          <a:xfrm flipV="1">
            <a:off x="1524000" y="4214813"/>
            <a:ext cx="1295400" cy="816769"/>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3"/>
          </p:cNvCxnSpPr>
          <p:nvPr/>
        </p:nvCxnSpPr>
        <p:spPr>
          <a:xfrm flipV="1">
            <a:off x="1524000" y="2943225"/>
            <a:ext cx="1295400" cy="208835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524000" y="3269456"/>
            <a:ext cx="228600" cy="1672432"/>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F032855D-970E-4A5B-9C21-8A4B9FE428C1}" type="slidenum">
              <a:rPr lang="en-US" smtClean="0"/>
              <a:pPr>
                <a:defRPr/>
              </a:pPr>
              <a:t>50</a:t>
            </a:fld>
            <a:endParaRPr lang="en-US"/>
          </a:p>
        </p:txBody>
      </p:sp>
    </p:spTree>
    <p:extLst>
      <p:ext uri="{BB962C8B-B14F-4D97-AF65-F5344CB8AC3E}">
        <p14:creationId xmlns:p14="http://schemas.microsoft.com/office/powerpoint/2010/main" val="2809649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6200" y="381000"/>
            <a:ext cx="8610600" cy="1143000"/>
          </a:xfrm>
        </p:spPr>
        <p:txBody>
          <a:bodyPr/>
          <a:lstStyle/>
          <a:p>
            <a:pPr>
              <a:lnSpc>
                <a:spcPct val="115000"/>
              </a:lnSpc>
            </a:pPr>
            <a:r>
              <a:rPr lang="en-US" altLang="en-US" b="1" dirty="0" smtClean="0"/>
              <a:t>Community as Network</a:t>
            </a:r>
          </a:p>
        </p:txBody>
      </p:sp>
      <p:sp>
        <p:nvSpPr>
          <p:cNvPr id="9219" name="Content Placeholder 2"/>
          <p:cNvSpPr>
            <a:spLocks noGrp="1"/>
          </p:cNvSpPr>
          <p:nvPr>
            <p:ph idx="1"/>
          </p:nvPr>
        </p:nvSpPr>
        <p:spPr>
          <a:xfrm>
            <a:off x="228600" y="1417637"/>
            <a:ext cx="8229600" cy="4525963"/>
          </a:xfrm>
        </p:spPr>
        <p:txBody>
          <a:bodyPr/>
          <a:lstStyle/>
          <a:p>
            <a:r>
              <a:rPr lang="en-US" altLang="en-US" sz="2800" dirty="0" smtClean="0"/>
              <a:t>Makes explicit that problem definition and priority settings will vary depending on who provides input.</a:t>
            </a:r>
          </a:p>
          <a:p>
            <a:r>
              <a:rPr lang="en-US" altLang="en-US" sz="2800" dirty="0" smtClean="0"/>
              <a:t>Community based organizations are always confident they can hear the voice of the community, but we are all blind to the parts of the network we can’t see.</a:t>
            </a:r>
          </a:p>
          <a:p>
            <a:r>
              <a:rPr lang="en-US" altLang="en-US" sz="2800" dirty="0" smtClean="0"/>
              <a:t>In this example, people somewhat central in the network are involved but still other segments are left out.</a:t>
            </a: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51</a:t>
            </a:fld>
            <a:endParaRPr lang="en-US" dirty="0"/>
          </a:p>
        </p:txBody>
      </p:sp>
    </p:spTree>
    <p:extLst>
      <p:ext uri="{BB962C8B-B14F-4D97-AF65-F5344CB8AC3E}">
        <p14:creationId xmlns:p14="http://schemas.microsoft.com/office/powerpoint/2010/main" val="22545543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533400"/>
            <a:ext cx="8229600" cy="1143000"/>
          </a:xfrm>
        </p:spPr>
        <p:txBody>
          <a:bodyPr/>
          <a:lstStyle/>
          <a:p>
            <a:r>
              <a:rPr lang="en-US" altLang="en-US" sz="4000" b="1" dirty="0" smtClean="0"/>
              <a:t>Social Network Analysis for Program Implementation (SNAPI)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6519953"/>
              </p:ext>
            </p:extLst>
          </p:nvPr>
        </p:nvGraphicFramePr>
        <p:xfrm>
          <a:off x="0" y="1752599"/>
          <a:ext cx="9144000" cy="5105401"/>
        </p:xfrm>
        <a:graphic>
          <a:graphicData uri="http://schemas.openxmlformats.org/drawingml/2006/table">
            <a:tbl>
              <a:tblPr firstRow="1" firstCol="1" bandRow="1">
                <a:tableStyleId>{5C22544A-7EE6-4342-B048-85BDC9FD1C3A}</a:tableStyleId>
              </a:tblPr>
              <a:tblGrid>
                <a:gridCol w="1630324"/>
                <a:gridCol w="1913861"/>
                <a:gridCol w="1913861"/>
                <a:gridCol w="1842977"/>
                <a:gridCol w="1842977"/>
              </a:tblGrid>
              <a:tr h="600636">
                <a:tc rowSpan="2">
                  <a:txBody>
                    <a:bodyPr/>
                    <a:lstStyle/>
                    <a:p>
                      <a:pPr marL="0" marR="0">
                        <a:lnSpc>
                          <a:spcPct val="115000"/>
                        </a:lnSpc>
                        <a:spcBef>
                          <a:spcPts val="0"/>
                        </a:spcBef>
                        <a:spcAft>
                          <a:spcPts val="0"/>
                        </a:spcAft>
                      </a:pPr>
                      <a:r>
                        <a:rPr lang="en-US" sz="1500" dirty="0">
                          <a:solidFill>
                            <a:schemeClr val="tx1"/>
                          </a:solidFill>
                          <a:effectLst/>
                        </a:rPr>
                        <a:t> </a:t>
                      </a:r>
                      <a:endParaRPr lang="en-US" sz="1500" dirty="0">
                        <a:solidFill>
                          <a:schemeClr val="tx1"/>
                        </a:solidFill>
                        <a:effectLst/>
                        <a:latin typeface="Calibri"/>
                        <a:ea typeface="Calibri"/>
                        <a:cs typeface="Times New Roman"/>
                      </a:endParaRPr>
                    </a:p>
                  </a:txBody>
                  <a:tcPr marL="52474" marR="52474" marT="0" marB="0"/>
                </a:tc>
                <a:tc gridSpan="4">
                  <a:txBody>
                    <a:bodyPr/>
                    <a:lstStyle/>
                    <a:p>
                      <a:pPr marL="0" marR="0" algn="ctr">
                        <a:lnSpc>
                          <a:spcPct val="115000"/>
                        </a:lnSpc>
                        <a:spcBef>
                          <a:spcPts val="0"/>
                        </a:spcBef>
                        <a:spcAft>
                          <a:spcPts val="0"/>
                        </a:spcAft>
                      </a:pPr>
                      <a:r>
                        <a:rPr lang="en-US" sz="1500" dirty="0">
                          <a:solidFill>
                            <a:schemeClr val="tx1"/>
                          </a:solidFill>
                          <a:effectLst/>
                        </a:rPr>
                        <a:t>Stage of Implementation</a:t>
                      </a:r>
                    </a:p>
                    <a:p>
                      <a:pPr marL="0" marR="0" algn="ctr">
                        <a:lnSpc>
                          <a:spcPct val="115000"/>
                        </a:lnSpc>
                        <a:spcBef>
                          <a:spcPts val="0"/>
                        </a:spcBef>
                        <a:spcAft>
                          <a:spcPts val="0"/>
                        </a:spcAft>
                      </a:pPr>
                      <a:r>
                        <a:rPr lang="en-US" sz="1500" dirty="0">
                          <a:effectLst/>
                        </a:rPr>
                        <a:t> </a:t>
                      </a:r>
                      <a:endParaRPr lang="en-US" sz="1500" dirty="0">
                        <a:effectLst/>
                        <a:latin typeface="Calibri"/>
                        <a:ea typeface="Calibri"/>
                        <a:cs typeface="Times New Roman"/>
                      </a:endParaRPr>
                    </a:p>
                  </a:txBody>
                  <a:tcPr marL="52474" marR="52474"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900953">
                <a:tc vMerge="1">
                  <a:txBody>
                    <a:bodyPr/>
                    <a:lstStyle/>
                    <a:p>
                      <a:endParaRPr lang="en-US"/>
                    </a:p>
                  </a:txBody>
                  <a:tcPr/>
                </a:tc>
                <a:tc>
                  <a:txBody>
                    <a:bodyPr/>
                    <a:lstStyle/>
                    <a:p>
                      <a:pPr marL="0" marR="0" algn="ctr">
                        <a:lnSpc>
                          <a:spcPct val="115000"/>
                        </a:lnSpc>
                        <a:spcBef>
                          <a:spcPts val="0"/>
                        </a:spcBef>
                        <a:spcAft>
                          <a:spcPts val="0"/>
                        </a:spcAft>
                      </a:pPr>
                      <a:r>
                        <a:rPr lang="en-US" sz="1500" dirty="0">
                          <a:effectLst/>
                        </a:rPr>
                        <a:t>Exploration</a:t>
                      </a:r>
                    </a:p>
                    <a:p>
                      <a:pPr marL="0" marR="0" algn="ctr">
                        <a:lnSpc>
                          <a:spcPct val="115000"/>
                        </a:lnSpc>
                        <a:spcBef>
                          <a:spcPts val="0"/>
                        </a:spcBef>
                        <a:spcAft>
                          <a:spcPts val="0"/>
                        </a:spcAft>
                      </a:pPr>
                      <a:r>
                        <a:rPr lang="en-US" sz="1500" dirty="0">
                          <a:effectLst/>
                        </a:rPr>
                        <a:t>(Needs Assessment)</a:t>
                      </a:r>
                      <a:endParaRPr lang="en-US" sz="1500" dirty="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Adoption</a:t>
                      </a:r>
                    </a:p>
                    <a:p>
                      <a:pPr marL="0" marR="0" algn="ctr">
                        <a:lnSpc>
                          <a:spcPct val="115000"/>
                        </a:lnSpc>
                        <a:spcBef>
                          <a:spcPts val="0"/>
                        </a:spcBef>
                        <a:spcAft>
                          <a:spcPts val="0"/>
                        </a:spcAft>
                      </a:pPr>
                      <a:r>
                        <a:rPr lang="en-US" sz="1500" dirty="0">
                          <a:effectLst/>
                        </a:rPr>
                        <a:t>(</a:t>
                      </a:r>
                      <a:r>
                        <a:rPr lang="en-US" sz="1500" dirty="0" smtClean="0">
                          <a:effectLst/>
                        </a:rPr>
                        <a:t>Program</a:t>
                      </a:r>
                    </a:p>
                    <a:p>
                      <a:pPr marL="0" marR="0" algn="ctr">
                        <a:lnSpc>
                          <a:spcPct val="115000"/>
                        </a:lnSpc>
                        <a:spcBef>
                          <a:spcPts val="0"/>
                        </a:spcBef>
                        <a:spcAft>
                          <a:spcPts val="0"/>
                        </a:spcAft>
                      </a:pPr>
                      <a:r>
                        <a:rPr lang="en-US" sz="1500" dirty="0" smtClean="0">
                          <a:effectLst/>
                        </a:rPr>
                        <a:t> </a:t>
                      </a:r>
                      <a:r>
                        <a:rPr lang="en-US" sz="1500" dirty="0">
                          <a:effectLst/>
                        </a:rPr>
                        <a:t>Design)</a:t>
                      </a:r>
                      <a:endParaRPr lang="en-US" sz="1500" dirty="0">
                        <a:effectLst/>
                        <a:latin typeface="Calibri"/>
                        <a:ea typeface="Calibri"/>
                        <a:cs typeface="Times New Roman"/>
                      </a:endParaRPr>
                    </a:p>
                  </a:txBody>
                  <a:tcPr marL="52474" marR="52474" marT="0" marB="0">
                    <a:solidFill>
                      <a:srgbClr val="FFC000"/>
                    </a:solidFill>
                  </a:tcPr>
                </a:tc>
                <a:tc>
                  <a:txBody>
                    <a:bodyPr/>
                    <a:lstStyle/>
                    <a:p>
                      <a:pPr marL="0" marR="0" algn="ctr">
                        <a:lnSpc>
                          <a:spcPct val="115000"/>
                        </a:lnSpc>
                        <a:spcBef>
                          <a:spcPts val="0"/>
                        </a:spcBef>
                        <a:spcAft>
                          <a:spcPts val="0"/>
                        </a:spcAft>
                      </a:pPr>
                      <a:r>
                        <a:rPr lang="en-US" sz="1500" dirty="0">
                          <a:effectLst/>
                        </a:rPr>
                        <a:t> </a:t>
                      </a:r>
                    </a:p>
                    <a:p>
                      <a:pPr marL="0" marR="0" algn="ctr">
                        <a:lnSpc>
                          <a:spcPct val="115000"/>
                        </a:lnSpc>
                        <a:spcBef>
                          <a:spcPts val="0"/>
                        </a:spcBef>
                        <a:spcAft>
                          <a:spcPts val="0"/>
                        </a:spcAft>
                      </a:pPr>
                      <a:r>
                        <a:rPr lang="en-US" sz="1500" dirty="0">
                          <a:effectLst/>
                        </a:rPr>
                        <a:t>Implementation</a:t>
                      </a:r>
                      <a:endParaRPr lang="en-US" sz="1500" dirty="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Sustainment &amp; </a:t>
                      </a:r>
                    </a:p>
                    <a:p>
                      <a:pPr marL="0" marR="0" algn="ctr">
                        <a:lnSpc>
                          <a:spcPct val="115000"/>
                        </a:lnSpc>
                        <a:spcBef>
                          <a:spcPts val="0"/>
                        </a:spcBef>
                        <a:spcAft>
                          <a:spcPts val="0"/>
                        </a:spcAft>
                      </a:pPr>
                      <a:r>
                        <a:rPr lang="en-US" sz="1500">
                          <a:effectLst/>
                        </a:rPr>
                        <a:t>Monitoring </a:t>
                      </a:r>
                      <a:endParaRPr lang="en-US" sz="1500">
                        <a:effectLst/>
                        <a:latin typeface="Calibri"/>
                        <a:ea typeface="Calibri"/>
                        <a:cs typeface="Times New Roman"/>
                      </a:endParaRPr>
                    </a:p>
                  </a:txBody>
                  <a:tcPr marL="52474" marR="52474" marT="0" marB="0"/>
                </a:tc>
              </a:tr>
              <a:tr h="600636">
                <a:tc>
                  <a:txBody>
                    <a:bodyPr/>
                    <a:lstStyle/>
                    <a:p>
                      <a:pPr marL="0" marR="0">
                        <a:lnSpc>
                          <a:spcPct val="115000"/>
                        </a:lnSpc>
                        <a:spcBef>
                          <a:spcPts val="0"/>
                        </a:spcBef>
                        <a:spcAft>
                          <a:spcPts val="0"/>
                        </a:spcAft>
                      </a:pPr>
                      <a:r>
                        <a:rPr lang="en-US" sz="1500" dirty="0">
                          <a:solidFill>
                            <a:schemeClr val="tx1"/>
                          </a:solidFill>
                          <a:effectLst/>
                        </a:rPr>
                        <a:t>Concept</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Network Ethnography</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Network</a:t>
                      </a:r>
                    </a:p>
                    <a:p>
                      <a:pPr marL="0" marR="0" algn="ctr">
                        <a:lnSpc>
                          <a:spcPct val="115000"/>
                        </a:lnSpc>
                        <a:spcBef>
                          <a:spcPts val="0"/>
                        </a:spcBef>
                        <a:spcAft>
                          <a:spcPts val="0"/>
                        </a:spcAft>
                      </a:pPr>
                      <a:r>
                        <a:rPr lang="en-US" sz="1500" dirty="0">
                          <a:effectLst/>
                        </a:rPr>
                        <a:t>Interventions</a:t>
                      </a:r>
                      <a:endParaRPr lang="en-US" sz="1500" dirty="0">
                        <a:effectLst/>
                        <a:latin typeface="Calibri"/>
                        <a:ea typeface="Calibri"/>
                        <a:cs typeface="Times New Roman"/>
                      </a:endParaRPr>
                    </a:p>
                  </a:txBody>
                  <a:tcPr marL="52474" marR="52474" marT="0" marB="0">
                    <a:solidFill>
                      <a:srgbClr val="FFC000"/>
                    </a:solidFill>
                  </a:tcPr>
                </a:tc>
                <a:tc>
                  <a:txBody>
                    <a:bodyPr/>
                    <a:lstStyle/>
                    <a:p>
                      <a:pPr marL="0" marR="0" algn="ctr">
                        <a:lnSpc>
                          <a:spcPct val="115000"/>
                        </a:lnSpc>
                        <a:spcBef>
                          <a:spcPts val="0"/>
                        </a:spcBef>
                        <a:spcAft>
                          <a:spcPts val="0"/>
                        </a:spcAft>
                      </a:pPr>
                      <a:r>
                        <a:rPr lang="en-US" sz="1500">
                          <a:effectLst/>
                        </a:rPr>
                        <a:t>Network</a:t>
                      </a:r>
                    </a:p>
                    <a:p>
                      <a:pPr marL="0" marR="0" algn="ctr">
                        <a:lnSpc>
                          <a:spcPct val="115000"/>
                        </a:lnSpc>
                        <a:spcBef>
                          <a:spcPts val="0"/>
                        </a:spcBef>
                        <a:spcAft>
                          <a:spcPts val="0"/>
                        </a:spcAft>
                      </a:pPr>
                      <a:r>
                        <a:rPr lang="en-US" sz="1500">
                          <a:effectLst/>
                        </a:rPr>
                        <a:t>Diagnostics</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Network</a:t>
                      </a:r>
                    </a:p>
                    <a:p>
                      <a:pPr marL="0" marR="0" algn="ctr">
                        <a:lnSpc>
                          <a:spcPct val="115000"/>
                        </a:lnSpc>
                        <a:spcBef>
                          <a:spcPts val="0"/>
                        </a:spcBef>
                        <a:spcAft>
                          <a:spcPts val="0"/>
                        </a:spcAft>
                      </a:pPr>
                      <a:r>
                        <a:rPr lang="en-US" sz="1500" dirty="0">
                          <a:effectLst/>
                        </a:rPr>
                        <a:t>Surveillance</a:t>
                      </a:r>
                      <a:endParaRPr lang="en-US" sz="1500" dirty="0">
                        <a:effectLst/>
                        <a:latin typeface="Calibri"/>
                        <a:ea typeface="Calibri"/>
                        <a:cs typeface="Times New Roman"/>
                      </a:endParaRPr>
                    </a:p>
                  </a:txBody>
                  <a:tcPr marL="52474" marR="52474" marT="0" marB="0"/>
                </a:tc>
              </a:tr>
              <a:tr h="2102223">
                <a:tc>
                  <a:txBody>
                    <a:bodyPr/>
                    <a:lstStyle/>
                    <a:p>
                      <a:pPr marL="0" marR="0">
                        <a:lnSpc>
                          <a:spcPct val="115000"/>
                        </a:lnSpc>
                        <a:spcBef>
                          <a:spcPts val="0"/>
                        </a:spcBef>
                        <a:spcAft>
                          <a:spcPts val="0"/>
                        </a:spcAft>
                      </a:pPr>
                      <a:r>
                        <a:rPr lang="en-US" sz="1500" dirty="0">
                          <a:solidFill>
                            <a:schemeClr val="tx1"/>
                          </a:solidFill>
                          <a:effectLst/>
                        </a:rPr>
                        <a:t>Outcomes</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Document </a:t>
                      </a:r>
                      <a:r>
                        <a:rPr lang="en-US" sz="1500" dirty="0">
                          <a:effectLst/>
                        </a:rPr>
                        <a:t>network position and structure of those providing input into problem definition.</a:t>
                      </a:r>
                      <a:endParaRPr lang="en-US" sz="1500" dirty="0">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Select </a:t>
                      </a:r>
                      <a:r>
                        <a:rPr lang="en-US" sz="1500" dirty="0">
                          <a:effectLst/>
                        </a:rPr>
                        <a:t>network properties of intervention design.</a:t>
                      </a:r>
                      <a:endParaRPr lang="en-US" sz="1500" dirty="0">
                        <a:effectLst/>
                        <a:latin typeface="Calibri"/>
                        <a:ea typeface="Calibri"/>
                        <a:cs typeface="Times New Roman"/>
                      </a:endParaRPr>
                    </a:p>
                  </a:txBody>
                  <a:tcPr marL="52474" marR="52474" marT="0" marB="0">
                    <a:solidFill>
                      <a:srgbClr val="FFC000"/>
                    </a:solidFill>
                  </a:tcPr>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Use </a:t>
                      </a:r>
                      <a:r>
                        <a:rPr lang="en-US" sz="1500" dirty="0">
                          <a:effectLst/>
                        </a:rPr>
                        <a:t>network data to inform and modify intervention delivery.</a:t>
                      </a:r>
                      <a:endParaRPr lang="en-US" sz="1500" dirty="0">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Ensure </a:t>
                      </a:r>
                      <a:r>
                        <a:rPr lang="en-US" sz="1500" dirty="0">
                          <a:effectLst/>
                        </a:rPr>
                        <a:t>continued program use by important network nodes. </a:t>
                      </a:r>
                      <a:endParaRPr lang="en-US" sz="1500" dirty="0">
                        <a:effectLst/>
                        <a:latin typeface="Calibri"/>
                        <a:ea typeface="Calibri"/>
                        <a:cs typeface="Times New Roman"/>
                      </a:endParaRPr>
                    </a:p>
                  </a:txBody>
                  <a:tcPr marL="52474" marR="52474" marT="0" marB="0"/>
                </a:tc>
              </a:tr>
              <a:tr h="900953">
                <a:tc>
                  <a:txBody>
                    <a:bodyPr/>
                    <a:lstStyle/>
                    <a:p>
                      <a:pPr marL="0" marR="0">
                        <a:lnSpc>
                          <a:spcPct val="115000"/>
                        </a:lnSpc>
                        <a:spcBef>
                          <a:spcPts val="0"/>
                        </a:spcBef>
                        <a:spcAft>
                          <a:spcPts val="0"/>
                        </a:spcAft>
                      </a:pPr>
                      <a:r>
                        <a:rPr lang="en-US" sz="1500" dirty="0">
                          <a:solidFill>
                            <a:schemeClr val="tx1"/>
                          </a:solidFill>
                          <a:effectLst/>
                        </a:rPr>
                        <a:t>Citation</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r>
                        <a:rPr lang="en-US" sz="1500" dirty="0">
                          <a:effectLst/>
                        </a:rPr>
                        <a:t> </a:t>
                      </a:r>
                      <a:endParaRPr lang="en-US" sz="1500" dirty="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Valente, 2012</a:t>
                      </a:r>
                    </a:p>
                    <a:p>
                      <a:pPr marL="0" marR="0" algn="ctr">
                        <a:lnSpc>
                          <a:spcPct val="115000"/>
                        </a:lnSpc>
                        <a:spcBef>
                          <a:spcPts val="0"/>
                        </a:spcBef>
                        <a:spcAft>
                          <a:spcPts val="0"/>
                        </a:spcAft>
                      </a:pPr>
                      <a:r>
                        <a:rPr lang="en-US" sz="1500" dirty="0">
                          <a:effectLst/>
                        </a:rPr>
                        <a:t>[22]</a:t>
                      </a:r>
                      <a:endParaRPr lang="en-US" sz="1500" dirty="0">
                        <a:effectLst/>
                        <a:latin typeface="Calibri"/>
                        <a:ea typeface="Calibri"/>
                        <a:cs typeface="Times New Roman"/>
                      </a:endParaRPr>
                    </a:p>
                  </a:txBody>
                  <a:tcPr marL="52474" marR="52474" marT="0" marB="0">
                    <a:solidFill>
                      <a:srgbClr val="FFC000"/>
                    </a:solidFill>
                  </a:tcPr>
                </a:tc>
                <a:tc>
                  <a:txBody>
                    <a:bodyPr/>
                    <a:lstStyle/>
                    <a:p>
                      <a:pPr marL="0" marR="0" algn="ctr">
                        <a:lnSpc>
                          <a:spcPct val="115000"/>
                        </a:lnSpc>
                        <a:spcBef>
                          <a:spcPts val="0"/>
                        </a:spcBef>
                        <a:spcAft>
                          <a:spcPts val="0"/>
                        </a:spcAft>
                      </a:pPr>
                      <a:r>
                        <a:rPr lang="en-US" sz="1500">
                          <a:effectLst/>
                        </a:rPr>
                        <a:t>Gesell et al., 2013 [70]</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Iyengar et al., </a:t>
                      </a:r>
                      <a:r>
                        <a:rPr lang="en-US" sz="1500" dirty="0" smtClean="0">
                          <a:effectLst/>
                        </a:rPr>
                        <a:t>2010  [</a:t>
                      </a:r>
                      <a:r>
                        <a:rPr lang="en-US" sz="1500" dirty="0">
                          <a:effectLst/>
                        </a:rPr>
                        <a:t>75]</a:t>
                      </a:r>
                      <a:endParaRPr lang="en-US" sz="1500" dirty="0">
                        <a:effectLst/>
                        <a:latin typeface="Calibri"/>
                        <a:ea typeface="Calibri"/>
                        <a:cs typeface="Times New Roman"/>
                      </a:endParaRPr>
                    </a:p>
                  </a:txBody>
                  <a:tcPr marL="52474" marR="52474" marT="0" marB="0"/>
                </a:tc>
              </a:tr>
            </a:tbl>
          </a:graphicData>
        </a:graphic>
      </p:graphicFrame>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F032855D-970E-4A5B-9C21-8A4B9FE428C1}" type="slidenum">
              <a:rPr lang="en-US" smtClean="0"/>
              <a:pPr>
                <a:defRPr/>
              </a:pPr>
              <a:t>52</a:t>
            </a:fld>
            <a:endParaRPr lang="en-US"/>
          </a:p>
        </p:txBody>
      </p:sp>
    </p:spTree>
    <p:extLst>
      <p:ext uri="{BB962C8B-B14F-4D97-AF65-F5344CB8AC3E}">
        <p14:creationId xmlns:p14="http://schemas.microsoft.com/office/powerpoint/2010/main" val="1215743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0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3944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pPr eaLnBrk="1" hangingPunct="1"/>
            <a:r>
              <a:rPr lang="en-US" altLang="en-US" b="1" dirty="0" smtClean="0"/>
              <a:t>Network Interventions</a:t>
            </a:r>
          </a:p>
        </p:txBody>
      </p:sp>
      <p:sp>
        <p:nvSpPr>
          <p:cNvPr id="12291" name="Content Placeholder 1"/>
          <p:cNvSpPr>
            <a:spLocks noGrp="1"/>
          </p:cNvSpPr>
          <p:nvPr>
            <p:ph idx="1"/>
          </p:nvPr>
        </p:nvSpPr>
        <p:spPr>
          <a:xfrm>
            <a:off x="457200" y="1752600"/>
            <a:ext cx="8001000" cy="4429125"/>
          </a:xfrm>
        </p:spPr>
        <p:txBody>
          <a:bodyPr/>
          <a:lstStyle/>
          <a:p>
            <a:pPr marL="82550" indent="0">
              <a:buFont typeface="Wingdings 2" pitchFamily="18" charset="2"/>
              <a:buNone/>
            </a:pPr>
            <a:r>
              <a:rPr lang="en-US" altLang="en-US" sz="3600" dirty="0" smtClean="0"/>
              <a:t>“Network interventions are purposeful efforts to use social networks or social network data to generate social influence, accelerate behavior change, improve performance, and/or achieve desirable outcomes among individuals, communities, organizations, or populations.”</a:t>
            </a: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54</a:t>
            </a:fld>
            <a:endParaRPr lang="en-US" dirty="0"/>
          </a:p>
        </p:txBody>
      </p:sp>
    </p:spTree>
    <p:extLst>
      <p:ext uri="{BB962C8B-B14F-4D97-AF65-F5344CB8AC3E}">
        <p14:creationId xmlns:p14="http://schemas.microsoft.com/office/powerpoint/2010/main" val="7456775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08303182"/>
              </p:ext>
            </p:extLst>
          </p:nvPr>
        </p:nvGraphicFramePr>
        <p:xfrm>
          <a:off x="0" y="1371600"/>
          <a:ext cx="9144000" cy="5495924"/>
        </p:xfrm>
        <a:graphic>
          <a:graphicData uri="http://schemas.openxmlformats.org/drawingml/2006/table">
            <a:tbl>
              <a:tblPr firstRow="1" bandRow="1">
                <a:tableStyleId>{5C22544A-7EE6-4342-B048-85BDC9FD1C3A}</a:tableStyleId>
              </a:tblPr>
              <a:tblGrid>
                <a:gridCol w="2478280"/>
                <a:gridCol w="2820113"/>
                <a:gridCol w="3845607"/>
              </a:tblGrid>
              <a:tr h="1028665">
                <a:tc>
                  <a:txBody>
                    <a:bodyPr/>
                    <a:lstStyle/>
                    <a:p>
                      <a:pPr algn="ctr"/>
                      <a:r>
                        <a:rPr lang="en-US" sz="2600" dirty="0" smtClean="0">
                          <a:solidFill>
                            <a:schemeClr val="tx1"/>
                          </a:solidFill>
                        </a:rPr>
                        <a:t>Strategy</a:t>
                      </a:r>
                      <a:endParaRPr lang="en-US" sz="2600" dirty="0">
                        <a:solidFill>
                          <a:schemeClr val="tx1"/>
                        </a:solidFill>
                      </a:endParaRPr>
                    </a:p>
                  </a:txBody>
                  <a:tcPr marT="42862" marB="42862"/>
                </a:tc>
                <a:tc>
                  <a:txBody>
                    <a:bodyPr/>
                    <a:lstStyle/>
                    <a:p>
                      <a:pPr algn="ctr"/>
                      <a:r>
                        <a:rPr lang="en-US" sz="2600" dirty="0" smtClean="0">
                          <a:solidFill>
                            <a:schemeClr val="tx1"/>
                          </a:solidFill>
                        </a:rPr>
                        <a:t>Tactic</a:t>
                      </a:r>
                      <a:endParaRPr lang="en-US" sz="2600" dirty="0">
                        <a:solidFill>
                          <a:schemeClr val="tx1"/>
                        </a:solidFill>
                      </a:endParaRPr>
                    </a:p>
                  </a:txBody>
                  <a:tcPr marT="42862" marB="42862"/>
                </a:tc>
                <a:tc>
                  <a:txBody>
                    <a:bodyPr/>
                    <a:lstStyle/>
                    <a:p>
                      <a:pPr algn="ctr"/>
                      <a:r>
                        <a:rPr lang="en-US" sz="2600" dirty="0" smtClean="0">
                          <a:solidFill>
                            <a:schemeClr val="tx1"/>
                          </a:solidFill>
                        </a:rPr>
                        <a:t>Operationalization</a:t>
                      </a:r>
                      <a:endParaRPr lang="en-US" sz="2600" dirty="0">
                        <a:solidFill>
                          <a:schemeClr val="tx1"/>
                        </a:solidFill>
                      </a:endParaRPr>
                    </a:p>
                  </a:txBody>
                  <a:tcPr marT="42862" marB="42862"/>
                </a:tc>
              </a:tr>
              <a:tr h="1381264">
                <a:tc>
                  <a:txBody>
                    <a:bodyPr/>
                    <a:lstStyle/>
                    <a:p>
                      <a:r>
                        <a:rPr lang="en-US" sz="2300" b="1" dirty="0" smtClean="0"/>
                        <a:t>Identification</a:t>
                      </a:r>
                      <a:endParaRPr lang="en-US" sz="2300" b="1" dirty="0"/>
                    </a:p>
                  </a:txBody>
                  <a:tcPr marT="42862" marB="42862"/>
                </a:tc>
                <a:tc>
                  <a:txBody>
                    <a:bodyPr/>
                    <a:lstStyle/>
                    <a:p>
                      <a:r>
                        <a:rPr lang="en-US" sz="1700" dirty="0" smtClean="0"/>
                        <a:t>Leaders</a:t>
                      </a:r>
                    </a:p>
                    <a:p>
                      <a:r>
                        <a:rPr lang="en-US" sz="1700" dirty="0" smtClean="0"/>
                        <a:t>Bridges</a:t>
                      </a:r>
                    </a:p>
                    <a:p>
                      <a:r>
                        <a:rPr lang="en-US" sz="1700" dirty="0" smtClean="0"/>
                        <a:t>Key Players</a:t>
                      </a:r>
                    </a:p>
                    <a:p>
                      <a:r>
                        <a:rPr lang="en-US" sz="1700" dirty="0" smtClean="0"/>
                        <a:t>Peripherals</a:t>
                      </a:r>
                    </a:p>
                    <a:p>
                      <a:r>
                        <a:rPr lang="en-US" sz="1700" dirty="0" smtClean="0"/>
                        <a:t>Low</a:t>
                      </a:r>
                      <a:r>
                        <a:rPr lang="en-US" sz="1700" baseline="0" dirty="0" smtClean="0"/>
                        <a:t> Thresholds</a:t>
                      </a:r>
                      <a:endParaRPr lang="en-US" sz="1700" dirty="0"/>
                    </a:p>
                  </a:txBody>
                  <a:tcPr marT="42862" marB="42862"/>
                </a:tc>
                <a:tc>
                  <a:txBody>
                    <a:bodyPr/>
                    <a:lstStyle/>
                    <a:p>
                      <a:r>
                        <a:rPr lang="en-US" sz="1700" dirty="0" smtClean="0"/>
                        <a:t>Degree, Closeness, etc.</a:t>
                      </a:r>
                    </a:p>
                    <a:p>
                      <a:r>
                        <a:rPr lang="en-US" sz="1700" dirty="0" smtClean="0"/>
                        <a:t>Mediators,  Bridges</a:t>
                      </a:r>
                    </a:p>
                    <a:p>
                      <a:r>
                        <a:rPr lang="en-US" sz="1700" dirty="0" smtClean="0"/>
                        <a:t>Positive, Negative</a:t>
                      </a:r>
                    </a:p>
                    <a:p>
                      <a:endParaRPr lang="en-US" sz="1700" dirty="0" smtClean="0"/>
                    </a:p>
                    <a:p>
                      <a:r>
                        <a:rPr lang="en-US" sz="1700" dirty="0" smtClean="0"/>
                        <a:t>Proportions,</a:t>
                      </a:r>
                      <a:r>
                        <a:rPr lang="en-US" sz="1700" baseline="0" dirty="0" smtClean="0"/>
                        <a:t> Counts</a:t>
                      </a:r>
                      <a:endParaRPr lang="en-US" sz="1700" dirty="0"/>
                    </a:p>
                  </a:txBody>
                  <a:tcPr marT="42862" marB="42862"/>
                </a:tc>
              </a:tr>
              <a:tr h="1028665">
                <a:tc>
                  <a:txBody>
                    <a:bodyPr/>
                    <a:lstStyle/>
                    <a:p>
                      <a:r>
                        <a:rPr lang="en-US" sz="2300" b="1" dirty="0" smtClean="0"/>
                        <a:t>Segmentation</a:t>
                      </a:r>
                      <a:endParaRPr lang="en-US" sz="2300" b="1" dirty="0"/>
                    </a:p>
                  </a:txBody>
                  <a:tcPr marT="42862" marB="42862"/>
                </a:tc>
                <a:tc>
                  <a:txBody>
                    <a:bodyPr/>
                    <a:lstStyle/>
                    <a:p>
                      <a:r>
                        <a:rPr lang="en-US" sz="1700" dirty="0" smtClean="0"/>
                        <a:t>Groups</a:t>
                      </a:r>
                    </a:p>
                    <a:p>
                      <a:r>
                        <a:rPr lang="en-US" sz="1700" dirty="0" smtClean="0"/>
                        <a:t>Positions</a:t>
                      </a:r>
                      <a:endParaRPr lang="en-US" sz="1700" dirty="0"/>
                    </a:p>
                  </a:txBody>
                  <a:tcPr marT="42862" marB="42862"/>
                </a:tc>
                <a:tc>
                  <a:txBody>
                    <a:bodyPr/>
                    <a:lstStyle/>
                    <a:p>
                      <a:r>
                        <a:rPr lang="en-US" sz="1700" dirty="0" smtClean="0"/>
                        <a:t>Components, Cliques</a:t>
                      </a:r>
                    </a:p>
                    <a:p>
                      <a:r>
                        <a:rPr lang="en-US" sz="1700" dirty="0" smtClean="0"/>
                        <a:t>Structural Equivalence,  Hierarchies</a:t>
                      </a:r>
                      <a:endParaRPr lang="en-US" sz="1700" dirty="0"/>
                    </a:p>
                  </a:txBody>
                  <a:tcPr marT="42862" marB="42862"/>
                </a:tc>
              </a:tr>
              <a:tr h="1028665">
                <a:tc>
                  <a:txBody>
                    <a:bodyPr/>
                    <a:lstStyle/>
                    <a:p>
                      <a:r>
                        <a:rPr lang="en-US" sz="2300" b="1" dirty="0" smtClean="0"/>
                        <a:t>Induction</a:t>
                      </a:r>
                      <a:endParaRPr lang="en-US" sz="2300" b="1" dirty="0"/>
                    </a:p>
                  </a:txBody>
                  <a:tcPr marT="42862" marB="42862"/>
                </a:tc>
                <a:tc>
                  <a:txBody>
                    <a:bodyPr/>
                    <a:lstStyle/>
                    <a:p>
                      <a:r>
                        <a:rPr lang="en-US" sz="1700" dirty="0" smtClean="0"/>
                        <a:t>WOM</a:t>
                      </a:r>
                    </a:p>
                    <a:p>
                      <a:r>
                        <a:rPr lang="en-US" sz="1700" dirty="0" smtClean="0"/>
                        <a:t>Snowball</a:t>
                      </a:r>
                    </a:p>
                    <a:p>
                      <a:r>
                        <a:rPr lang="en-US" sz="1700" dirty="0" smtClean="0"/>
                        <a:t>Matching</a:t>
                      </a:r>
                      <a:endParaRPr lang="en-US" sz="1700" dirty="0"/>
                    </a:p>
                  </a:txBody>
                  <a:tcPr marT="42862" marB="42862"/>
                </a:tc>
                <a:tc>
                  <a:txBody>
                    <a:bodyPr/>
                    <a:lstStyle/>
                    <a:p>
                      <a:r>
                        <a:rPr lang="en-US" sz="1700" dirty="0" smtClean="0"/>
                        <a:t>Random Excitation</a:t>
                      </a:r>
                    </a:p>
                    <a:p>
                      <a:r>
                        <a:rPr lang="en-US" sz="1700" dirty="0" smtClean="0"/>
                        <a:t>RDS, Outreach</a:t>
                      </a:r>
                    </a:p>
                    <a:p>
                      <a:r>
                        <a:rPr lang="en-US" sz="1700" dirty="0" smtClean="0"/>
                        <a:t>Leaders</a:t>
                      </a:r>
                      <a:r>
                        <a:rPr lang="en-US" sz="1700" baseline="0" dirty="0" smtClean="0"/>
                        <a:t> 1</a:t>
                      </a:r>
                      <a:r>
                        <a:rPr lang="en-US" sz="1700" baseline="30000" dirty="0" smtClean="0"/>
                        <a:t>st</a:t>
                      </a:r>
                      <a:r>
                        <a:rPr lang="en-US" sz="1700" baseline="0" dirty="0" smtClean="0"/>
                        <a:t>, Groups 1</a:t>
                      </a:r>
                      <a:r>
                        <a:rPr lang="en-US" sz="1700" baseline="30000" dirty="0" smtClean="0"/>
                        <a:t>st</a:t>
                      </a:r>
                      <a:endParaRPr lang="en-US" sz="1700" baseline="0" dirty="0" smtClean="0"/>
                    </a:p>
                  </a:txBody>
                  <a:tcPr marT="42862" marB="42862"/>
                </a:tc>
              </a:tr>
              <a:tr h="1028665">
                <a:tc>
                  <a:txBody>
                    <a:bodyPr/>
                    <a:lstStyle/>
                    <a:p>
                      <a:r>
                        <a:rPr lang="en-US" sz="2300" b="1" dirty="0" smtClean="0"/>
                        <a:t>Alteration </a:t>
                      </a:r>
                      <a:r>
                        <a:rPr lang="en-US" sz="2300" dirty="0" smtClean="0"/>
                        <a:t>(Manipulation)</a:t>
                      </a:r>
                      <a:endParaRPr lang="en-US" sz="2300" dirty="0"/>
                    </a:p>
                  </a:txBody>
                  <a:tcPr marT="42862" marB="42862"/>
                </a:tc>
                <a:tc>
                  <a:txBody>
                    <a:bodyPr/>
                    <a:lstStyle/>
                    <a:p>
                      <a:r>
                        <a:rPr lang="en-US" sz="1700" dirty="0" smtClean="0"/>
                        <a:t>Deleting/Adding Nodes</a:t>
                      </a:r>
                    </a:p>
                    <a:p>
                      <a:r>
                        <a:rPr lang="en-US" sz="1700" dirty="0" smtClean="0"/>
                        <a:t>Deleting/Adding Links</a:t>
                      </a:r>
                    </a:p>
                    <a:p>
                      <a:r>
                        <a:rPr lang="en-US" sz="1700" dirty="0" smtClean="0"/>
                        <a:t>Rewiring</a:t>
                      </a:r>
                      <a:endParaRPr lang="en-US" sz="1700" dirty="0"/>
                    </a:p>
                  </a:txBody>
                  <a:tcPr marT="42862" marB="42862"/>
                </a:tc>
                <a:tc>
                  <a:txBody>
                    <a:bodyPr/>
                    <a:lstStyle/>
                    <a:p>
                      <a:r>
                        <a:rPr lang="en-US" sz="1700" dirty="0" smtClean="0"/>
                        <a:t>Vitality</a:t>
                      </a:r>
                    </a:p>
                    <a:p>
                      <a:r>
                        <a:rPr lang="en-US" sz="1700" dirty="0" smtClean="0"/>
                        <a:t>On Cohesion, Others</a:t>
                      </a:r>
                    </a:p>
                    <a:p>
                      <a:r>
                        <a:rPr lang="en-US" sz="1700" dirty="0" smtClean="0"/>
                        <a:t>On</a:t>
                      </a:r>
                      <a:r>
                        <a:rPr lang="en-US" sz="1700" baseline="0" dirty="0" smtClean="0"/>
                        <a:t> Network, On Behavior</a:t>
                      </a:r>
                      <a:endParaRPr lang="en-US" sz="1700" dirty="0"/>
                    </a:p>
                  </a:txBody>
                  <a:tcPr marT="42862" marB="42862"/>
                </a:tc>
              </a:tr>
            </a:tbl>
          </a:graphicData>
        </a:graphic>
      </p:graphicFrame>
      <p:sp>
        <p:nvSpPr>
          <p:cNvPr id="4" name="Title 3"/>
          <p:cNvSpPr>
            <a:spLocks noGrp="1"/>
          </p:cNvSpPr>
          <p:nvPr>
            <p:ph type="title"/>
          </p:nvPr>
        </p:nvSpPr>
        <p:spPr>
          <a:xfrm>
            <a:off x="0" y="427038"/>
            <a:ext cx="9144000" cy="944562"/>
          </a:xfrm>
        </p:spPr>
        <p:txBody>
          <a:bodyPr>
            <a:normAutofit/>
          </a:bodyPr>
          <a:lstStyle/>
          <a:p>
            <a:pPr>
              <a:defRPr/>
            </a:pPr>
            <a:r>
              <a:rPr lang="en-US" sz="3800" b="1" dirty="0" smtClean="0"/>
              <a:t>A Taxonomy of Network Interventions</a:t>
            </a:r>
            <a:endParaRPr lang="en-US" sz="3800" b="1"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F032855D-970E-4A5B-9C21-8A4B9FE428C1}" type="slidenum">
              <a:rPr lang="en-US" smtClean="0"/>
              <a:pPr>
                <a:defRPr/>
              </a:pPr>
              <a:t>55</a:t>
            </a:fld>
            <a:endParaRPr lang="en-US"/>
          </a:p>
        </p:txBody>
      </p:sp>
    </p:spTree>
    <p:extLst>
      <p:ext uri="{BB962C8B-B14F-4D97-AF65-F5344CB8AC3E}">
        <p14:creationId xmlns:p14="http://schemas.microsoft.com/office/powerpoint/2010/main" val="16789082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b="1" dirty="0" smtClean="0"/>
              <a:t>Opinion Leaders</a:t>
            </a:r>
          </a:p>
        </p:txBody>
      </p:sp>
      <p:sp>
        <p:nvSpPr>
          <p:cNvPr id="18435" name="Rectangle 3"/>
          <p:cNvSpPr>
            <a:spLocks noGrp="1" noChangeArrowheads="1"/>
          </p:cNvSpPr>
          <p:nvPr>
            <p:ph type="body" idx="1"/>
          </p:nvPr>
        </p:nvSpPr>
        <p:spPr/>
        <p:txBody>
          <a:bodyPr/>
          <a:lstStyle/>
          <a:p>
            <a:pPr eaLnBrk="1" hangingPunct="1"/>
            <a:r>
              <a:rPr lang="en-US" altLang="en-US" dirty="0" smtClean="0"/>
              <a:t>The most typical network intervention</a:t>
            </a:r>
          </a:p>
          <a:p>
            <a:pPr eaLnBrk="1" hangingPunct="1"/>
            <a:r>
              <a:rPr lang="en-US" altLang="en-US" dirty="0" smtClean="0"/>
              <a:t>Easy to measure</a:t>
            </a:r>
          </a:p>
          <a:p>
            <a:pPr eaLnBrk="1" hangingPunct="1"/>
            <a:r>
              <a:rPr lang="en-US" altLang="en-US" dirty="0" smtClean="0"/>
              <a:t>Intuitively appealing</a:t>
            </a:r>
          </a:p>
          <a:p>
            <a:pPr eaLnBrk="1" hangingPunct="1"/>
            <a:r>
              <a:rPr lang="en-US" altLang="en-US" dirty="0" smtClean="0"/>
              <a:t>Proven effectiveness</a:t>
            </a:r>
          </a:p>
          <a:p>
            <a:pPr eaLnBrk="1" hangingPunct="1"/>
            <a:r>
              <a:rPr lang="en-US" altLang="en-US" dirty="0" smtClean="0"/>
              <a:t>Over 20 studies using network data to identify OLs and hundreds of others using other OL identification techniques</a:t>
            </a:r>
          </a:p>
        </p:txBody>
      </p:sp>
      <p:sp>
        <p:nvSpPr>
          <p:cNvPr id="2" name="Date Placeholder 1"/>
          <p:cNvSpPr>
            <a:spLocks noGrp="1"/>
          </p:cNvSpPr>
          <p:nvPr>
            <p:ph type="dt" sz="half" idx="10"/>
          </p:nvPr>
        </p:nvSpPr>
        <p:spPr/>
        <p:txBody>
          <a:bodyPr/>
          <a:lstStyle/>
          <a:p>
            <a:pPr>
              <a:defRPr/>
            </a:pPr>
            <a:endParaRPr lang="en-US"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56</a:t>
            </a:fld>
            <a:endParaRPr lang="en-US" dirty="0"/>
          </a:p>
        </p:txBody>
      </p:sp>
    </p:spTree>
    <p:extLst>
      <p:ext uri="{BB962C8B-B14F-4D97-AF65-F5344CB8AC3E}">
        <p14:creationId xmlns:p14="http://schemas.microsoft.com/office/powerpoint/2010/main" val="19852346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609600"/>
            <a:ext cx="8686800" cy="1143000"/>
          </a:xfrm>
        </p:spPr>
        <p:txBody>
          <a:bodyPr/>
          <a:lstStyle/>
          <a:p>
            <a:r>
              <a:rPr lang="en-US" altLang="en-US" b="1" dirty="0" smtClean="0"/>
              <a:t>Cochrane Review of OL Studies </a:t>
            </a:r>
            <a:r>
              <a:rPr lang="en-US" altLang="en-US" dirty="0" smtClean="0"/>
              <a:t>(</a:t>
            </a:r>
            <a:r>
              <a:rPr lang="en-US" altLang="en-US" dirty="0" err="1" smtClean="0"/>
              <a:t>Flodgren</a:t>
            </a:r>
            <a:r>
              <a:rPr lang="en-US" altLang="en-US" dirty="0" smtClean="0"/>
              <a:t>, et al., 2011)</a:t>
            </a:r>
          </a:p>
        </p:txBody>
      </p:sp>
      <p:sp>
        <p:nvSpPr>
          <p:cNvPr id="20483" name="Content Placeholder 2"/>
          <p:cNvSpPr>
            <a:spLocks noGrp="1"/>
          </p:cNvSpPr>
          <p:nvPr>
            <p:ph idx="1"/>
          </p:nvPr>
        </p:nvSpPr>
        <p:spPr>
          <a:xfrm>
            <a:off x="457200" y="1874837"/>
            <a:ext cx="8229600" cy="4525963"/>
          </a:xfrm>
        </p:spPr>
        <p:txBody>
          <a:bodyPr/>
          <a:lstStyle/>
          <a:p>
            <a:r>
              <a:rPr lang="en-US" altLang="en-US" dirty="0" smtClean="0"/>
              <a:t>18 trials</a:t>
            </a:r>
          </a:p>
          <a:p>
            <a:pPr lvl="1"/>
            <a:r>
              <a:rPr lang="en-US" altLang="en-US" dirty="0" smtClean="0"/>
              <a:t>5 trials OL vs. No Intervention, +0.09;</a:t>
            </a:r>
          </a:p>
          <a:p>
            <a:pPr lvl="1"/>
            <a:r>
              <a:rPr lang="en-US" altLang="en-US" dirty="0" smtClean="0"/>
              <a:t>2 trials OL vs. 1 Interventions, +0.14;</a:t>
            </a:r>
          </a:p>
          <a:p>
            <a:pPr lvl="1"/>
            <a:r>
              <a:rPr lang="en-US" altLang="en-US" dirty="0" smtClean="0"/>
              <a:t>4 trials OL vs. 2+ Interventions, +0.10; and</a:t>
            </a:r>
          </a:p>
          <a:p>
            <a:pPr lvl="1"/>
            <a:r>
              <a:rPr lang="en-US" altLang="en-US" dirty="0" smtClean="0"/>
              <a:t>10 trials OL+ vs. + Interventions, +0.10. </a:t>
            </a:r>
          </a:p>
          <a:p>
            <a:r>
              <a:rPr lang="en-US" altLang="en-US" dirty="0" smtClean="0"/>
              <a:t>Overall, the median adjusted RD was +0.12 representing 12% absolute increase in compliance.</a:t>
            </a:r>
          </a:p>
        </p:txBody>
      </p:sp>
      <p:sp>
        <p:nvSpPr>
          <p:cNvPr id="2" name="Date Placeholder 1"/>
          <p:cNvSpPr>
            <a:spLocks noGrp="1"/>
          </p:cNvSpPr>
          <p:nvPr>
            <p:ph type="dt" sz="half" idx="10"/>
          </p:nvPr>
        </p:nvSpPr>
        <p:spPr/>
        <p:txBody>
          <a:bodyPr/>
          <a:lstStyle/>
          <a:p>
            <a:pPr>
              <a:defRPr/>
            </a:pPr>
            <a:endParaRPr lang="en-US"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57</a:t>
            </a:fld>
            <a:endParaRPr lang="en-US"/>
          </a:p>
        </p:txBody>
      </p:sp>
    </p:spTree>
    <p:extLst>
      <p:ext uri="{BB962C8B-B14F-4D97-AF65-F5344CB8AC3E}">
        <p14:creationId xmlns:p14="http://schemas.microsoft.com/office/powerpoint/2010/main" val="16268791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0"/>
            <a:ext cx="9144000" cy="630238"/>
          </a:xfrm>
        </p:spPr>
        <p:txBody>
          <a:bodyPr/>
          <a:lstStyle/>
          <a:p>
            <a:pPr eaLnBrk="1" hangingPunct="1"/>
            <a:r>
              <a:rPr lang="en-US" altLang="en-US" sz="3600" smtClean="0"/>
              <a:t>Graphical Displays of Intervention Choices</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630238"/>
            <a:ext cx="915193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21125"/>
            <a:ext cx="91440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109" name="TextBox 1"/>
          <p:cNvSpPr txBox="1">
            <a:spLocks noChangeArrowheads="1"/>
          </p:cNvSpPr>
          <p:nvPr/>
        </p:nvSpPr>
        <p:spPr bwMode="auto">
          <a:xfrm>
            <a:off x="7239000" y="5572125"/>
            <a:ext cx="1447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7200" b="1">
                <a:latin typeface="Times New Roman" pitchFamily="18" charset="0"/>
              </a:rPr>
              <a:t>?</a:t>
            </a:r>
          </a:p>
        </p:txBody>
      </p:sp>
      <p:sp>
        <p:nvSpPr>
          <p:cNvPr id="2" name="Date Placeholder 1"/>
          <p:cNvSpPr>
            <a:spLocks noGrp="1"/>
          </p:cNvSpPr>
          <p:nvPr>
            <p:ph type="dt" sz="half" idx="10"/>
          </p:nvPr>
        </p:nvSpPr>
        <p:spPr/>
        <p:txBody>
          <a:bodyPr/>
          <a:lstStyle/>
          <a:p>
            <a:pPr>
              <a:defRPr/>
            </a:pPr>
            <a:endParaRPr lang="en-US"/>
          </a:p>
        </p:txBody>
      </p:sp>
    </p:spTree>
    <p:extLst>
      <p:ext uri="{BB962C8B-B14F-4D97-AF65-F5344CB8AC3E}">
        <p14:creationId xmlns:p14="http://schemas.microsoft.com/office/powerpoint/2010/main" val="9982079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457200"/>
            <a:ext cx="9144000" cy="1143000"/>
          </a:xfrm>
        </p:spPr>
        <p:txBody>
          <a:bodyPr/>
          <a:lstStyle/>
          <a:p>
            <a:r>
              <a:rPr lang="en-US" altLang="en-US" b="1" dirty="0" smtClean="0"/>
              <a:t>Selecting a Network Intervention</a:t>
            </a:r>
          </a:p>
        </p:txBody>
      </p:sp>
      <p:sp>
        <p:nvSpPr>
          <p:cNvPr id="49155" name="Content Placeholder 2"/>
          <p:cNvSpPr>
            <a:spLocks noGrp="1"/>
          </p:cNvSpPr>
          <p:nvPr>
            <p:ph idx="1"/>
          </p:nvPr>
        </p:nvSpPr>
        <p:spPr/>
        <p:txBody>
          <a:bodyPr/>
          <a:lstStyle/>
          <a:p>
            <a:r>
              <a:rPr lang="en-US" altLang="en-US" dirty="0" smtClean="0"/>
              <a:t>Availability and type of data</a:t>
            </a:r>
          </a:p>
          <a:p>
            <a:pPr lvl="1"/>
            <a:r>
              <a:rPr lang="en-US" altLang="en-US" dirty="0" smtClean="0"/>
              <a:t>Types of networks</a:t>
            </a:r>
          </a:p>
          <a:p>
            <a:pPr lvl="1"/>
            <a:r>
              <a:rPr lang="en-US" altLang="en-US" dirty="0" smtClean="0"/>
              <a:t>Existing network structure</a:t>
            </a:r>
          </a:p>
          <a:p>
            <a:r>
              <a:rPr lang="en-US" altLang="en-US" dirty="0" smtClean="0"/>
              <a:t>Behavioral characteristics</a:t>
            </a:r>
          </a:p>
          <a:p>
            <a:pPr lvl="1"/>
            <a:r>
              <a:rPr lang="en-US" altLang="en-US" dirty="0" smtClean="0"/>
              <a:t>Existing prevalence</a:t>
            </a:r>
          </a:p>
          <a:p>
            <a:pPr lvl="1"/>
            <a:r>
              <a:rPr lang="en-US" altLang="en-US" dirty="0" smtClean="0"/>
              <a:t>Perceived characteristics such as cultural compatibility; cost; </a:t>
            </a:r>
            <a:r>
              <a:rPr lang="en-US" altLang="en-US" dirty="0" err="1" smtClean="0"/>
              <a:t>trialability</a:t>
            </a:r>
            <a:r>
              <a:rPr lang="en-US" altLang="en-US" dirty="0" smtClean="0"/>
              <a:t>; etc.</a:t>
            </a:r>
          </a:p>
          <a:p>
            <a:endParaRPr lang="en-US" altLang="en-US" dirty="0" smtClean="0"/>
          </a:p>
        </p:txBody>
      </p:sp>
      <p:sp>
        <p:nvSpPr>
          <p:cNvPr id="2" name="Date Placeholder 1"/>
          <p:cNvSpPr>
            <a:spLocks noGrp="1"/>
          </p:cNvSpPr>
          <p:nvPr>
            <p:ph type="dt" sz="half" idx="10"/>
          </p:nvPr>
        </p:nvSpPr>
        <p:spPr/>
        <p:txBody>
          <a:bodyPr/>
          <a:lstStyle/>
          <a:p>
            <a:pPr>
              <a:defRPr/>
            </a:pPr>
            <a:endParaRPr lang="en-US" dirty="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59</a:t>
            </a:fld>
            <a:endParaRPr lang="en-US"/>
          </a:p>
        </p:txBody>
      </p:sp>
    </p:spTree>
    <p:extLst>
      <p:ext uri="{BB962C8B-B14F-4D97-AF65-F5344CB8AC3E}">
        <p14:creationId xmlns:p14="http://schemas.microsoft.com/office/powerpoint/2010/main" val="2815700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3"/>
          <p:cNvSpPr>
            <a:spLocks noGrp="1"/>
          </p:cNvSpPr>
          <p:nvPr>
            <p:ph type="title"/>
          </p:nvPr>
        </p:nvSpPr>
        <p:spPr>
          <a:xfrm>
            <a:off x="461963" y="685800"/>
            <a:ext cx="8229600" cy="1143000"/>
          </a:xfrm>
        </p:spPr>
        <p:txBody>
          <a:bodyPr/>
          <a:lstStyle/>
          <a:p>
            <a:r>
              <a:rPr lang="en-US" altLang="en-US" b="1" dirty="0" smtClean="0"/>
              <a:t>Classroom Friendships </a:t>
            </a:r>
            <a:br>
              <a:rPr lang="en-US" altLang="en-US" b="1" dirty="0" smtClean="0"/>
            </a:br>
            <a:r>
              <a:rPr lang="en-US" altLang="en-US" b="1" dirty="0" smtClean="0"/>
              <a:t>Among 12-year Olds</a:t>
            </a: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1981795"/>
            <a:ext cx="9136062" cy="5104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pPr>
              <a:defRPr/>
            </a:pPr>
            <a:endParaRPr lang="en-US"/>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AEA59F46-BFC3-4301-82A8-B6D0758A3B9D}" type="slidenum">
              <a:rPr lang="en-US" smtClean="0"/>
              <a:pPr>
                <a:defRPr/>
              </a:pPr>
              <a:t>6</a:t>
            </a:fld>
            <a:endParaRPr lang="en-US"/>
          </a:p>
        </p:txBody>
      </p:sp>
    </p:spTree>
    <p:extLst>
      <p:ext uri="{BB962C8B-B14F-4D97-AF65-F5344CB8AC3E}">
        <p14:creationId xmlns:p14="http://schemas.microsoft.com/office/powerpoint/2010/main" val="26317241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55638"/>
            <a:ext cx="9144000" cy="1020762"/>
          </a:xfrm>
        </p:spPr>
        <p:txBody>
          <a:bodyPr rtlCol="0">
            <a:normAutofit fontScale="90000"/>
          </a:bodyPr>
          <a:lstStyle/>
          <a:p>
            <a:pPr eaLnBrk="1" fontAlgn="auto" hangingPunct="1">
              <a:spcAft>
                <a:spcPts val="0"/>
              </a:spcAft>
              <a:defRPr/>
            </a:pPr>
            <a:r>
              <a:rPr lang="en-US" b="1" dirty="0" smtClean="0"/>
              <a:t>Linking Theory to Intervention Strategy</a:t>
            </a:r>
            <a:endParaRPr lang="en-US" b="1" dirty="0"/>
          </a:p>
        </p:txBody>
      </p:sp>
      <p:sp>
        <p:nvSpPr>
          <p:cNvPr id="50179" name="Content Placeholder 1"/>
          <p:cNvSpPr>
            <a:spLocks noGrp="1"/>
          </p:cNvSpPr>
          <p:nvPr>
            <p:ph idx="1"/>
          </p:nvPr>
        </p:nvSpPr>
        <p:spPr>
          <a:xfrm>
            <a:off x="457200" y="1874837"/>
            <a:ext cx="8229600" cy="4525963"/>
          </a:xfrm>
        </p:spPr>
        <p:txBody>
          <a:bodyPr/>
          <a:lstStyle/>
          <a:p>
            <a:pPr eaLnBrk="1" hangingPunct="1"/>
            <a:r>
              <a:rPr lang="en-US" altLang="en-US" dirty="0" smtClean="0"/>
              <a:t>There are several theoretical mechanisms that drive contagion and/or behavior change.</a:t>
            </a:r>
          </a:p>
          <a:p>
            <a:pPr eaLnBrk="1" hangingPunct="1"/>
            <a:r>
              <a:rPr lang="en-US" altLang="en-US" dirty="0" smtClean="0"/>
              <a:t>Evidence for a particular mechanism suggests choice of intervention strategy or tactic.</a:t>
            </a:r>
          </a:p>
          <a:p>
            <a:pPr eaLnBrk="1" hangingPunct="1"/>
            <a:endParaRPr lang="en-US" altLang="en-US" dirty="0" smtClean="0"/>
          </a:p>
        </p:txBody>
      </p:sp>
      <p:sp>
        <p:nvSpPr>
          <p:cNvPr id="2" name="Date Placeholder 1"/>
          <p:cNvSpPr>
            <a:spLocks noGrp="1"/>
          </p:cNvSpPr>
          <p:nvPr>
            <p:ph type="dt" sz="half" idx="10"/>
          </p:nvPr>
        </p:nvSpPr>
        <p:spPr/>
        <p:txBody>
          <a:bodyPr/>
          <a:lstStyle/>
          <a:p>
            <a:pPr>
              <a:defRPr/>
            </a:pPr>
            <a:endParaRPr lang="en-US" dirty="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60</a:t>
            </a:fld>
            <a:endParaRPr lang="en-US" dirty="0"/>
          </a:p>
        </p:txBody>
      </p:sp>
    </p:spTree>
    <p:extLst>
      <p:ext uri="{BB962C8B-B14F-4D97-AF65-F5344CB8AC3E}">
        <p14:creationId xmlns:p14="http://schemas.microsoft.com/office/powerpoint/2010/main" val="34405708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3"/>
          <p:cNvSpPr>
            <a:spLocks noGrp="1"/>
          </p:cNvSpPr>
          <p:nvPr>
            <p:ph type="title"/>
          </p:nvPr>
        </p:nvSpPr>
        <p:spPr>
          <a:xfrm>
            <a:off x="76200" y="76200"/>
            <a:ext cx="8991600" cy="990600"/>
          </a:xfrm>
        </p:spPr>
        <p:txBody>
          <a:bodyPr/>
          <a:lstStyle/>
          <a:p>
            <a:pPr eaLnBrk="1" hangingPunct="1"/>
            <a:r>
              <a:rPr lang="en-US" altLang="en-US" sz="3200" b="1" dirty="0" smtClean="0">
                <a:solidFill>
                  <a:schemeClr val="bg1"/>
                </a:solidFill>
              </a:rPr>
              <a:t>Influence Mechanisms Aligned with </a:t>
            </a:r>
            <a:r>
              <a:rPr lang="en-US" altLang="en-US" sz="3200" b="1" dirty="0" err="1" smtClean="0">
                <a:solidFill>
                  <a:schemeClr val="bg1"/>
                </a:solidFill>
              </a:rPr>
              <a:t>Interv</a:t>
            </a:r>
            <a:r>
              <a:rPr lang="en-US" altLang="en-US" sz="3200" b="1" dirty="0" smtClean="0">
                <a:solidFill>
                  <a:schemeClr val="bg1"/>
                </a:solidFill>
              </a:rPr>
              <a:t>. </a:t>
            </a:r>
            <a:r>
              <a:rPr lang="en-US" altLang="en-US" sz="3200" b="1" dirty="0" smtClean="0"/>
              <a:t>Choices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54856004"/>
              </p:ext>
            </p:extLst>
          </p:nvPr>
        </p:nvGraphicFramePr>
        <p:xfrm>
          <a:off x="0" y="1161992"/>
          <a:ext cx="9144000" cy="5727928"/>
        </p:xfrm>
        <a:graphic>
          <a:graphicData uri="http://schemas.openxmlformats.org/drawingml/2006/table">
            <a:tbl>
              <a:tblPr firstRow="1" bandRow="1">
                <a:tableStyleId>{5C22544A-7EE6-4342-B048-85BDC9FD1C3A}</a:tableStyleId>
              </a:tblPr>
              <a:tblGrid>
                <a:gridCol w="5008089"/>
                <a:gridCol w="4135911"/>
              </a:tblGrid>
              <a:tr h="477848">
                <a:tc>
                  <a:txBody>
                    <a:bodyPr/>
                    <a:lstStyle/>
                    <a:p>
                      <a:pPr algn="ctr"/>
                      <a:r>
                        <a:rPr lang="en-US" sz="2300" dirty="0" smtClean="0">
                          <a:solidFill>
                            <a:schemeClr val="tx1"/>
                          </a:solidFill>
                        </a:rPr>
                        <a:t>Mechanism</a:t>
                      </a:r>
                      <a:endParaRPr lang="en-US" sz="2300" dirty="0">
                        <a:solidFill>
                          <a:schemeClr val="tx1"/>
                        </a:solidFill>
                      </a:endParaRPr>
                    </a:p>
                  </a:txBody>
                  <a:tcPr marT="42850" marB="42850"/>
                </a:tc>
                <a:tc>
                  <a:txBody>
                    <a:bodyPr/>
                    <a:lstStyle/>
                    <a:p>
                      <a:pPr algn="ctr"/>
                      <a:r>
                        <a:rPr lang="en-US" sz="2300" dirty="0" smtClean="0">
                          <a:solidFill>
                            <a:schemeClr val="tx1"/>
                          </a:solidFill>
                        </a:rPr>
                        <a:t>Tactic</a:t>
                      </a:r>
                      <a:endParaRPr lang="en-US" sz="2300" dirty="0">
                        <a:solidFill>
                          <a:schemeClr val="tx1"/>
                        </a:solidFill>
                      </a:endParaRPr>
                    </a:p>
                  </a:txBody>
                  <a:tcPr marT="42850" marB="42850"/>
                </a:tc>
              </a:tr>
              <a:tr h="1791588">
                <a:tc>
                  <a:txBody>
                    <a:bodyPr/>
                    <a:lstStyle/>
                    <a:p>
                      <a:r>
                        <a:rPr lang="en-US" sz="2300" dirty="0" smtClean="0"/>
                        <a:t>Power</a:t>
                      </a:r>
                    </a:p>
                    <a:p>
                      <a:r>
                        <a:rPr lang="en-US" sz="2300" dirty="0" smtClean="0"/>
                        <a:t>Conflict</a:t>
                      </a:r>
                    </a:p>
                    <a:p>
                      <a:r>
                        <a:rPr lang="en-US" sz="2300" dirty="0" smtClean="0"/>
                        <a:t>Cohesion</a:t>
                      </a:r>
                    </a:p>
                    <a:p>
                      <a:r>
                        <a:rPr lang="en-US" sz="2300" dirty="0" smtClean="0"/>
                        <a:t>Isolation</a:t>
                      </a:r>
                    </a:p>
                    <a:p>
                      <a:r>
                        <a:rPr lang="en-US" sz="2300" dirty="0" smtClean="0"/>
                        <a:t>Thresholds</a:t>
                      </a:r>
                      <a:endParaRPr lang="en-US" sz="2300" dirty="0"/>
                    </a:p>
                  </a:txBody>
                  <a:tcPr marT="42850" marB="42850"/>
                </a:tc>
                <a:tc>
                  <a:txBody>
                    <a:bodyPr/>
                    <a:lstStyle/>
                    <a:p>
                      <a:r>
                        <a:rPr lang="en-US" sz="2300" dirty="0" smtClean="0"/>
                        <a:t>Leaders</a:t>
                      </a:r>
                    </a:p>
                    <a:p>
                      <a:r>
                        <a:rPr lang="en-US" sz="2300" dirty="0" smtClean="0"/>
                        <a:t>Bridges</a:t>
                      </a:r>
                    </a:p>
                    <a:p>
                      <a:r>
                        <a:rPr lang="en-US" sz="2300" dirty="0" smtClean="0"/>
                        <a:t>Key Players</a:t>
                      </a:r>
                    </a:p>
                    <a:p>
                      <a:r>
                        <a:rPr lang="en-US" sz="2300" dirty="0" smtClean="0"/>
                        <a:t>Peripherals</a:t>
                      </a:r>
                    </a:p>
                    <a:p>
                      <a:r>
                        <a:rPr lang="en-US" sz="2300" dirty="0" smtClean="0"/>
                        <a:t>Low</a:t>
                      </a:r>
                      <a:r>
                        <a:rPr lang="en-US" sz="2300" baseline="0" dirty="0" smtClean="0"/>
                        <a:t> Thresholds</a:t>
                      </a:r>
                      <a:endParaRPr lang="en-US" sz="2300" dirty="0"/>
                    </a:p>
                  </a:txBody>
                  <a:tcPr marT="42850" marB="42850"/>
                </a:tc>
              </a:tr>
              <a:tr h="766748">
                <a:tc>
                  <a:txBody>
                    <a:bodyPr/>
                    <a:lstStyle/>
                    <a:p>
                      <a:r>
                        <a:rPr lang="en-US" sz="2300" dirty="0" smtClean="0"/>
                        <a:t>Group Identification</a:t>
                      </a:r>
                    </a:p>
                    <a:p>
                      <a:r>
                        <a:rPr lang="en-US" sz="2300" dirty="0" smtClean="0"/>
                        <a:t>Structural Equivalence</a:t>
                      </a:r>
                      <a:endParaRPr lang="en-US" sz="2300" dirty="0"/>
                    </a:p>
                  </a:txBody>
                  <a:tcPr marT="42850" marB="42850"/>
                </a:tc>
                <a:tc>
                  <a:txBody>
                    <a:bodyPr/>
                    <a:lstStyle/>
                    <a:p>
                      <a:r>
                        <a:rPr lang="en-US" sz="2300" dirty="0" smtClean="0"/>
                        <a:t>Groups</a:t>
                      </a:r>
                    </a:p>
                    <a:p>
                      <a:r>
                        <a:rPr lang="en-US" sz="2300" dirty="0" smtClean="0"/>
                        <a:t>Positions</a:t>
                      </a:r>
                      <a:endParaRPr lang="en-US" sz="2300" dirty="0"/>
                    </a:p>
                  </a:txBody>
                  <a:tcPr marT="42850" marB="42850"/>
                </a:tc>
              </a:tr>
              <a:tr h="1449975">
                <a:tc>
                  <a:txBody>
                    <a:bodyPr/>
                    <a:lstStyle/>
                    <a:p>
                      <a:r>
                        <a:rPr lang="en-US" sz="2300" dirty="0" smtClean="0"/>
                        <a:t>Information diffusion</a:t>
                      </a:r>
                    </a:p>
                    <a:p>
                      <a:r>
                        <a:rPr lang="en-US" sz="2300" dirty="0" smtClean="0"/>
                        <a:t>Hard to reach populations</a:t>
                      </a:r>
                    </a:p>
                    <a:p>
                      <a:r>
                        <a:rPr lang="en-US" sz="2300" dirty="0" smtClean="0"/>
                        <a:t>Closure</a:t>
                      </a:r>
                    </a:p>
                    <a:p>
                      <a:r>
                        <a:rPr lang="en-US" sz="2300" dirty="0" err="1" smtClean="0"/>
                        <a:t>Homophily</a:t>
                      </a:r>
                      <a:endParaRPr lang="en-US" sz="2300" dirty="0"/>
                    </a:p>
                  </a:txBody>
                  <a:tcPr marT="42850" marB="42850"/>
                </a:tc>
                <a:tc>
                  <a:txBody>
                    <a:bodyPr/>
                    <a:lstStyle/>
                    <a:p>
                      <a:r>
                        <a:rPr lang="en-US" sz="2300" dirty="0" smtClean="0"/>
                        <a:t>WOM</a:t>
                      </a:r>
                    </a:p>
                    <a:p>
                      <a:r>
                        <a:rPr lang="en-US" sz="2300" dirty="0" smtClean="0"/>
                        <a:t>Snowball</a:t>
                      </a:r>
                    </a:p>
                    <a:p>
                      <a:r>
                        <a:rPr lang="en-US" sz="2300" dirty="0" smtClean="0"/>
                        <a:t>Outreach</a:t>
                      </a:r>
                    </a:p>
                    <a:p>
                      <a:r>
                        <a:rPr lang="en-US" sz="2300" dirty="0" smtClean="0"/>
                        <a:t>Matching</a:t>
                      </a:r>
                      <a:endParaRPr lang="en-US" sz="2300" dirty="0"/>
                    </a:p>
                  </a:txBody>
                  <a:tcPr marT="42850" marB="42850"/>
                </a:tc>
              </a:tr>
              <a:tr h="1108361">
                <a:tc>
                  <a:txBody>
                    <a:bodyPr/>
                    <a:lstStyle/>
                    <a:p>
                      <a:r>
                        <a:rPr lang="en-US" sz="2300" dirty="0" smtClean="0"/>
                        <a:t>Attributes</a:t>
                      </a:r>
                    </a:p>
                    <a:p>
                      <a:r>
                        <a:rPr lang="en-US" sz="2300" dirty="0" smtClean="0"/>
                        <a:t>Structure</a:t>
                      </a:r>
                    </a:p>
                    <a:p>
                      <a:r>
                        <a:rPr lang="en-US" sz="2300" dirty="0" smtClean="0"/>
                        <a:t>Structure!!</a:t>
                      </a:r>
                      <a:endParaRPr lang="en-US" sz="2300" dirty="0"/>
                    </a:p>
                  </a:txBody>
                  <a:tcPr marT="42850" marB="42850"/>
                </a:tc>
                <a:tc>
                  <a:txBody>
                    <a:bodyPr/>
                    <a:lstStyle/>
                    <a:p>
                      <a:r>
                        <a:rPr lang="en-US" sz="2300" dirty="0" smtClean="0"/>
                        <a:t>Deleting/Adding Nodes</a:t>
                      </a:r>
                    </a:p>
                    <a:p>
                      <a:r>
                        <a:rPr lang="en-US" sz="2300" dirty="0" smtClean="0"/>
                        <a:t>Deleting/Adding Links</a:t>
                      </a:r>
                    </a:p>
                    <a:p>
                      <a:r>
                        <a:rPr lang="en-US" sz="2300" dirty="0" smtClean="0"/>
                        <a:t>Rewiring</a:t>
                      </a:r>
                      <a:endParaRPr lang="en-US" sz="2300" dirty="0"/>
                    </a:p>
                  </a:txBody>
                  <a:tcPr marT="42850" marB="42850"/>
                </a:tc>
              </a:tr>
            </a:tbl>
          </a:graphicData>
        </a:graphic>
      </p:graphicFrame>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F032855D-970E-4A5B-9C21-8A4B9FE428C1}" type="slidenum">
              <a:rPr lang="en-US" smtClean="0"/>
              <a:pPr>
                <a:defRPr/>
              </a:pPr>
              <a:t>61</a:t>
            </a:fld>
            <a:endParaRPr lang="en-US"/>
          </a:p>
        </p:txBody>
      </p:sp>
    </p:spTree>
    <p:extLst>
      <p:ext uri="{BB962C8B-B14F-4D97-AF65-F5344CB8AC3E}">
        <p14:creationId xmlns:p14="http://schemas.microsoft.com/office/powerpoint/2010/main" val="19280373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76200"/>
            <a:ext cx="8229600" cy="1143000"/>
          </a:xfrm>
        </p:spPr>
        <p:txBody>
          <a:bodyPr/>
          <a:lstStyle/>
          <a:p>
            <a:r>
              <a:rPr lang="en-US" altLang="en-US" sz="4000" b="1" dirty="0" smtClean="0">
                <a:solidFill>
                  <a:schemeClr val="bg1"/>
                </a:solidFill>
              </a:rPr>
              <a:t>Social Network Analysis for </a:t>
            </a:r>
            <a:r>
              <a:rPr lang="en-US" altLang="en-US" sz="4000" b="1" dirty="0" smtClean="0"/>
              <a:t>Program Implementation (SNAPI)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1599419"/>
              </p:ext>
            </p:extLst>
          </p:nvPr>
        </p:nvGraphicFramePr>
        <p:xfrm>
          <a:off x="0" y="1219201"/>
          <a:ext cx="9144000" cy="5638800"/>
        </p:xfrm>
        <a:graphic>
          <a:graphicData uri="http://schemas.openxmlformats.org/drawingml/2006/table">
            <a:tbl>
              <a:tblPr firstRow="1" firstCol="1" bandRow="1">
                <a:tableStyleId>{5C22544A-7EE6-4342-B048-85BDC9FD1C3A}</a:tableStyleId>
              </a:tblPr>
              <a:tblGrid>
                <a:gridCol w="1630324"/>
                <a:gridCol w="1913861"/>
                <a:gridCol w="1913861"/>
                <a:gridCol w="1842977"/>
                <a:gridCol w="1842977"/>
              </a:tblGrid>
              <a:tr h="663389">
                <a:tc rowSpan="2">
                  <a:txBody>
                    <a:bodyPr/>
                    <a:lstStyle/>
                    <a:p>
                      <a:pPr marL="0" marR="0">
                        <a:lnSpc>
                          <a:spcPct val="115000"/>
                        </a:lnSpc>
                        <a:spcBef>
                          <a:spcPts val="0"/>
                        </a:spcBef>
                        <a:spcAft>
                          <a:spcPts val="0"/>
                        </a:spcAft>
                      </a:pPr>
                      <a:r>
                        <a:rPr lang="en-US" sz="1500" dirty="0">
                          <a:solidFill>
                            <a:schemeClr val="tx1"/>
                          </a:solidFill>
                          <a:effectLst/>
                        </a:rPr>
                        <a:t> </a:t>
                      </a:r>
                      <a:endParaRPr lang="en-US" sz="1500" dirty="0">
                        <a:solidFill>
                          <a:schemeClr val="tx1"/>
                        </a:solidFill>
                        <a:effectLst/>
                        <a:latin typeface="Calibri"/>
                        <a:ea typeface="Calibri"/>
                        <a:cs typeface="Times New Roman"/>
                      </a:endParaRPr>
                    </a:p>
                  </a:txBody>
                  <a:tcPr marL="52474" marR="52474" marT="0" marB="0"/>
                </a:tc>
                <a:tc gridSpan="4">
                  <a:txBody>
                    <a:bodyPr/>
                    <a:lstStyle/>
                    <a:p>
                      <a:pPr marL="0" marR="0" algn="ctr">
                        <a:lnSpc>
                          <a:spcPct val="115000"/>
                        </a:lnSpc>
                        <a:spcBef>
                          <a:spcPts val="0"/>
                        </a:spcBef>
                        <a:spcAft>
                          <a:spcPts val="0"/>
                        </a:spcAft>
                      </a:pPr>
                      <a:r>
                        <a:rPr lang="en-US" sz="1500" dirty="0">
                          <a:solidFill>
                            <a:schemeClr val="tx1"/>
                          </a:solidFill>
                          <a:effectLst/>
                        </a:rPr>
                        <a:t>Stage of Implementation</a:t>
                      </a:r>
                    </a:p>
                    <a:p>
                      <a:pPr marL="0" marR="0" algn="ctr">
                        <a:lnSpc>
                          <a:spcPct val="115000"/>
                        </a:lnSpc>
                        <a:spcBef>
                          <a:spcPts val="0"/>
                        </a:spcBef>
                        <a:spcAft>
                          <a:spcPts val="0"/>
                        </a:spcAft>
                      </a:pPr>
                      <a:r>
                        <a:rPr lang="en-US" sz="1500" dirty="0">
                          <a:effectLst/>
                        </a:rPr>
                        <a:t> </a:t>
                      </a:r>
                      <a:endParaRPr lang="en-US" sz="1500" dirty="0">
                        <a:effectLst/>
                        <a:latin typeface="Calibri"/>
                        <a:ea typeface="Calibri"/>
                        <a:cs typeface="Times New Roman"/>
                      </a:endParaRPr>
                    </a:p>
                  </a:txBody>
                  <a:tcPr marL="52474" marR="52474"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995082">
                <a:tc vMerge="1">
                  <a:txBody>
                    <a:bodyPr/>
                    <a:lstStyle/>
                    <a:p>
                      <a:endParaRPr lang="en-US"/>
                    </a:p>
                  </a:txBody>
                  <a:tcPr/>
                </a:tc>
                <a:tc>
                  <a:txBody>
                    <a:bodyPr/>
                    <a:lstStyle/>
                    <a:p>
                      <a:pPr marL="0" marR="0" algn="ctr">
                        <a:lnSpc>
                          <a:spcPct val="115000"/>
                        </a:lnSpc>
                        <a:spcBef>
                          <a:spcPts val="0"/>
                        </a:spcBef>
                        <a:spcAft>
                          <a:spcPts val="0"/>
                        </a:spcAft>
                      </a:pPr>
                      <a:r>
                        <a:rPr lang="en-US" sz="1500">
                          <a:effectLst/>
                        </a:rPr>
                        <a:t>Exploration</a:t>
                      </a:r>
                    </a:p>
                    <a:p>
                      <a:pPr marL="0" marR="0" algn="ctr">
                        <a:lnSpc>
                          <a:spcPct val="115000"/>
                        </a:lnSpc>
                        <a:spcBef>
                          <a:spcPts val="0"/>
                        </a:spcBef>
                        <a:spcAft>
                          <a:spcPts val="0"/>
                        </a:spcAft>
                      </a:pPr>
                      <a:r>
                        <a:rPr lang="en-US" sz="1500">
                          <a:effectLst/>
                        </a:rPr>
                        <a:t>(Needs Assessment)</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Adoption</a:t>
                      </a:r>
                    </a:p>
                    <a:p>
                      <a:pPr marL="0" marR="0" algn="ctr">
                        <a:lnSpc>
                          <a:spcPct val="115000"/>
                        </a:lnSpc>
                        <a:spcBef>
                          <a:spcPts val="0"/>
                        </a:spcBef>
                        <a:spcAft>
                          <a:spcPts val="0"/>
                        </a:spcAft>
                      </a:pPr>
                      <a:r>
                        <a:rPr lang="en-US" sz="1500">
                          <a:effectLst/>
                        </a:rPr>
                        <a:t>(Program Design)</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 </a:t>
                      </a:r>
                    </a:p>
                    <a:p>
                      <a:pPr marL="0" marR="0" algn="ctr">
                        <a:lnSpc>
                          <a:spcPct val="115000"/>
                        </a:lnSpc>
                        <a:spcBef>
                          <a:spcPts val="0"/>
                        </a:spcBef>
                        <a:spcAft>
                          <a:spcPts val="0"/>
                        </a:spcAft>
                      </a:pPr>
                      <a:r>
                        <a:rPr lang="en-US" sz="1500" dirty="0">
                          <a:effectLst/>
                        </a:rPr>
                        <a:t>Implementation</a:t>
                      </a:r>
                      <a:endParaRPr lang="en-US" sz="1500" dirty="0">
                        <a:effectLst/>
                        <a:latin typeface="Calibri"/>
                        <a:ea typeface="Calibri"/>
                        <a:cs typeface="Times New Roman"/>
                      </a:endParaRPr>
                    </a:p>
                  </a:txBody>
                  <a:tcPr marL="52474" marR="52474" marT="0" marB="0">
                    <a:solidFill>
                      <a:srgbClr val="FFFF00"/>
                    </a:solidFill>
                  </a:tcPr>
                </a:tc>
                <a:tc>
                  <a:txBody>
                    <a:bodyPr/>
                    <a:lstStyle/>
                    <a:p>
                      <a:pPr marL="0" marR="0" algn="ctr">
                        <a:lnSpc>
                          <a:spcPct val="115000"/>
                        </a:lnSpc>
                        <a:spcBef>
                          <a:spcPts val="0"/>
                        </a:spcBef>
                        <a:spcAft>
                          <a:spcPts val="0"/>
                        </a:spcAft>
                      </a:pPr>
                      <a:r>
                        <a:rPr lang="en-US" sz="1500">
                          <a:effectLst/>
                        </a:rPr>
                        <a:t>Sustainment &amp; </a:t>
                      </a:r>
                    </a:p>
                    <a:p>
                      <a:pPr marL="0" marR="0" algn="ctr">
                        <a:lnSpc>
                          <a:spcPct val="115000"/>
                        </a:lnSpc>
                        <a:spcBef>
                          <a:spcPts val="0"/>
                        </a:spcBef>
                        <a:spcAft>
                          <a:spcPts val="0"/>
                        </a:spcAft>
                      </a:pPr>
                      <a:r>
                        <a:rPr lang="en-US" sz="1500">
                          <a:effectLst/>
                        </a:rPr>
                        <a:t>Monitoring </a:t>
                      </a:r>
                      <a:endParaRPr lang="en-US" sz="1500">
                        <a:effectLst/>
                        <a:latin typeface="Calibri"/>
                        <a:ea typeface="Calibri"/>
                        <a:cs typeface="Times New Roman"/>
                      </a:endParaRPr>
                    </a:p>
                  </a:txBody>
                  <a:tcPr marL="52474" marR="52474" marT="0" marB="0"/>
                </a:tc>
              </a:tr>
              <a:tr h="663389">
                <a:tc>
                  <a:txBody>
                    <a:bodyPr/>
                    <a:lstStyle/>
                    <a:p>
                      <a:pPr marL="0" marR="0">
                        <a:lnSpc>
                          <a:spcPct val="115000"/>
                        </a:lnSpc>
                        <a:spcBef>
                          <a:spcPts val="0"/>
                        </a:spcBef>
                        <a:spcAft>
                          <a:spcPts val="0"/>
                        </a:spcAft>
                      </a:pPr>
                      <a:r>
                        <a:rPr lang="en-US" sz="1500" dirty="0">
                          <a:solidFill>
                            <a:schemeClr val="tx1"/>
                          </a:solidFill>
                          <a:effectLst/>
                        </a:rPr>
                        <a:t>Concept</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Network Ethnography</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Network</a:t>
                      </a:r>
                    </a:p>
                    <a:p>
                      <a:pPr marL="0" marR="0" algn="ctr">
                        <a:lnSpc>
                          <a:spcPct val="115000"/>
                        </a:lnSpc>
                        <a:spcBef>
                          <a:spcPts val="0"/>
                        </a:spcBef>
                        <a:spcAft>
                          <a:spcPts val="0"/>
                        </a:spcAft>
                      </a:pPr>
                      <a:r>
                        <a:rPr lang="en-US" sz="1500">
                          <a:effectLst/>
                        </a:rPr>
                        <a:t>Interventions</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Network</a:t>
                      </a:r>
                    </a:p>
                    <a:p>
                      <a:pPr marL="0" marR="0" algn="ctr">
                        <a:lnSpc>
                          <a:spcPct val="115000"/>
                        </a:lnSpc>
                        <a:spcBef>
                          <a:spcPts val="0"/>
                        </a:spcBef>
                        <a:spcAft>
                          <a:spcPts val="0"/>
                        </a:spcAft>
                      </a:pPr>
                      <a:r>
                        <a:rPr lang="en-US" sz="1500" dirty="0">
                          <a:effectLst/>
                        </a:rPr>
                        <a:t>Diagnostics</a:t>
                      </a:r>
                      <a:endParaRPr lang="en-US" sz="1500" dirty="0">
                        <a:effectLst/>
                        <a:latin typeface="Calibri"/>
                        <a:ea typeface="Calibri"/>
                        <a:cs typeface="Times New Roman"/>
                      </a:endParaRPr>
                    </a:p>
                  </a:txBody>
                  <a:tcPr marL="52474" marR="52474" marT="0" marB="0">
                    <a:solidFill>
                      <a:srgbClr val="FFFF00"/>
                    </a:solidFill>
                  </a:tcPr>
                </a:tc>
                <a:tc>
                  <a:txBody>
                    <a:bodyPr/>
                    <a:lstStyle/>
                    <a:p>
                      <a:pPr marL="0" marR="0" algn="ctr">
                        <a:lnSpc>
                          <a:spcPct val="115000"/>
                        </a:lnSpc>
                        <a:spcBef>
                          <a:spcPts val="0"/>
                        </a:spcBef>
                        <a:spcAft>
                          <a:spcPts val="0"/>
                        </a:spcAft>
                      </a:pPr>
                      <a:r>
                        <a:rPr lang="en-US" sz="1500" dirty="0">
                          <a:effectLst/>
                        </a:rPr>
                        <a:t>Network</a:t>
                      </a:r>
                    </a:p>
                    <a:p>
                      <a:pPr marL="0" marR="0" algn="ctr">
                        <a:lnSpc>
                          <a:spcPct val="115000"/>
                        </a:lnSpc>
                        <a:spcBef>
                          <a:spcPts val="0"/>
                        </a:spcBef>
                        <a:spcAft>
                          <a:spcPts val="0"/>
                        </a:spcAft>
                      </a:pPr>
                      <a:r>
                        <a:rPr lang="en-US" sz="1500" dirty="0">
                          <a:effectLst/>
                        </a:rPr>
                        <a:t>Surveillance</a:t>
                      </a:r>
                      <a:endParaRPr lang="en-US" sz="1500" dirty="0">
                        <a:effectLst/>
                        <a:latin typeface="Calibri"/>
                        <a:ea typeface="Calibri"/>
                        <a:cs typeface="Times New Roman"/>
                      </a:endParaRPr>
                    </a:p>
                  </a:txBody>
                  <a:tcPr marL="52474" marR="52474" marT="0" marB="0"/>
                </a:tc>
              </a:tr>
              <a:tr h="2321858">
                <a:tc>
                  <a:txBody>
                    <a:bodyPr/>
                    <a:lstStyle/>
                    <a:p>
                      <a:pPr marL="0" marR="0">
                        <a:lnSpc>
                          <a:spcPct val="115000"/>
                        </a:lnSpc>
                        <a:spcBef>
                          <a:spcPts val="0"/>
                        </a:spcBef>
                        <a:spcAft>
                          <a:spcPts val="0"/>
                        </a:spcAft>
                      </a:pPr>
                      <a:r>
                        <a:rPr lang="en-US" sz="1500" dirty="0">
                          <a:solidFill>
                            <a:schemeClr val="tx1"/>
                          </a:solidFill>
                          <a:effectLst/>
                        </a:rPr>
                        <a:t>Outcomes</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Document </a:t>
                      </a:r>
                      <a:r>
                        <a:rPr lang="en-US" sz="1500" dirty="0">
                          <a:effectLst/>
                        </a:rPr>
                        <a:t>network position and structure of those providing input into problem definition.</a:t>
                      </a:r>
                      <a:endParaRPr lang="en-US" sz="1500" dirty="0">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Select </a:t>
                      </a:r>
                      <a:r>
                        <a:rPr lang="en-US" sz="1500" dirty="0">
                          <a:effectLst/>
                        </a:rPr>
                        <a:t>network properties of intervention design.</a:t>
                      </a:r>
                      <a:endParaRPr lang="en-US" sz="1500" dirty="0">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Use </a:t>
                      </a:r>
                      <a:r>
                        <a:rPr lang="en-US" sz="1500" dirty="0">
                          <a:effectLst/>
                        </a:rPr>
                        <a:t>network data to inform and modify intervention delivery.</a:t>
                      </a:r>
                      <a:endParaRPr lang="en-US" sz="1500" dirty="0">
                        <a:effectLst/>
                        <a:latin typeface="Calibri"/>
                        <a:ea typeface="Calibri"/>
                        <a:cs typeface="Times New Roman"/>
                      </a:endParaRPr>
                    </a:p>
                  </a:txBody>
                  <a:tcPr marL="52474" marR="52474" marT="0" marB="0">
                    <a:solidFill>
                      <a:srgbClr val="FFFF00"/>
                    </a:solidFill>
                  </a:tcPr>
                </a:tc>
                <a:tc>
                  <a:txBody>
                    <a:bodyPr/>
                    <a:lstStyle/>
                    <a:p>
                      <a:pPr marL="0" marR="0">
                        <a:lnSpc>
                          <a:spcPct val="115000"/>
                        </a:lnSpc>
                        <a:spcBef>
                          <a:spcPts val="0"/>
                        </a:spcBef>
                        <a:spcAft>
                          <a:spcPts val="0"/>
                        </a:spcAft>
                      </a:pPr>
                      <a:endParaRPr lang="en-US" sz="1500" dirty="0" smtClean="0">
                        <a:effectLst/>
                      </a:endParaRPr>
                    </a:p>
                    <a:p>
                      <a:pPr marL="0" marR="0">
                        <a:lnSpc>
                          <a:spcPct val="115000"/>
                        </a:lnSpc>
                        <a:spcBef>
                          <a:spcPts val="0"/>
                        </a:spcBef>
                        <a:spcAft>
                          <a:spcPts val="0"/>
                        </a:spcAft>
                      </a:pPr>
                      <a:r>
                        <a:rPr lang="en-US" sz="1500" dirty="0" smtClean="0">
                          <a:effectLst/>
                        </a:rPr>
                        <a:t>Ensure </a:t>
                      </a:r>
                      <a:r>
                        <a:rPr lang="en-US" sz="1500" dirty="0">
                          <a:effectLst/>
                        </a:rPr>
                        <a:t>continued program use by important network nodes. </a:t>
                      </a:r>
                      <a:endParaRPr lang="en-US" sz="1500" dirty="0">
                        <a:effectLst/>
                        <a:latin typeface="Calibri"/>
                        <a:ea typeface="Calibri"/>
                        <a:cs typeface="Times New Roman"/>
                      </a:endParaRPr>
                    </a:p>
                  </a:txBody>
                  <a:tcPr marL="52474" marR="52474" marT="0" marB="0"/>
                </a:tc>
              </a:tr>
              <a:tr h="995082">
                <a:tc>
                  <a:txBody>
                    <a:bodyPr/>
                    <a:lstStyle/>
                    <a:p>
                      <a:pPr marL="0" marR="0">
                        <a:lnSpc>
                          <a:spcPct val="115000"/>
                        </a:lnSpc>
                        <a:spcBef>
                          <a:spcPts val="0"/>
                        </a:spcBef>
                        <a:spcAft>
                          <a:spcPts val="0"/>
                        </a:spcAft>
                      </a:pPr>
                      <a:r>
                        <a:rPr lang="en-US" sz="1500" dirty="0">
                          <a:solidFill>
                            <a:schemeClr val="tx1"/>
                          </a:solidFill>
                          <a:effectLst/>
                        </a:rPr>
                        <a:t>Citation</a:t>
                      </a:r>
                      <a:endParaRPr lang="en-US" sz="1500" dirty="0">
                        <a:solidFill>
                          <a:schemeClr val="tx1"/>
                        </a:solidFill>
                        <a:effectLst/>
                        <a:latin typeface="Calibri"/>
                        <a:ea typeface="Calibri"/>
                        <a:cs typeface="Times New Roman"/>
                      </a:endParaRPr>
                    </a:p>
                  </a:txBody>
                  <a:tcPr marL="52474" marR="52474" marT="0" marB="0"/>
                </a:tc>
                <a:tc>
                  <a:txBody>
                    <a:bodyPr/>
                    <a:lstStyle/>
                    <a:p>
                      <a:pPr marL="0" marR="0">
                        <a:lnSpc>
                          <a:spcPct val="115000"/>
                        </a:lnSpc>
                        <a:spcBef>
                          <a:spcPts val="0"/>
                        </a:spcBef>
                        <a:spcAft>
                          <a:spcPts val="0"/>
                        </a:spcAft>
                      </a:pPr>
                      <a:r>
                        <a:rPr lang="en-US" sz="1500">
                          <a:effectLst/>
                        </a:rPr>
                        <a:t> </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a:effectLst/>
                        </a:rPr>
                        <a:t>Valente, 2012</a:t>
                      </a:r>
                    </a:p>
                    <a:p>
                      <a:pPr marL="0" marR="0" algn="ctr">
                        <a:lnSpc>
                          <a:spcPct val="115000"/>
                        </a:lnSpc>
                        <a:spcBef>
                          <a:spcPts val="0"/>
                        </a:spcBef>
                        <a:spcAft>
                          <a:spcPts val="0"/>
                        </a:spcAft>
                      </a:pPr>
                      <a:r>
                        <a:rPr lang="en-US" sz="1500">
                          <a:effectLst/>
                        </a:rPr>
                        <a:t>[22]</a:t>
                      </a:r>
                      <a:endParaRPr lang="en-US" sz="1500">
                        <a:effectLst/>
                        <a:latin typeface="Calibri"/>
                        <a:ea typeface="Calibri"/>
                        <a:cs typeface="Times New Roman"/>
                      </a:endParaRPr>
                    </a:p>
                  </a:txBody>
                  <a:tcPr marL="52474" marR="52474" marT="0" marB="0"/>
                </a:tc>
                <a:tc>
                  <a:txBody>
                    <a:bodyPr/>
                    <a:lstStyle/>
                    <a:p>
                      <a:pPr marL="0" marR="0" algn="ctr">
                        <a:lnSpc>
                          <a:spcPct val="115000"/>
                        </a:lnSpc>
                        <a:spcBef>
                          <a:spcPts val="0"/>
                        </a:spcBef>
                        <a:spcAft>
                          <a:spcPts val="0"/>
                        </a:spcAft>
                      </a:pPr>
                      <a:r>
                        <a:rPr lang="en-US" sz="1500" dirty="0">
                          <a:effectLst/>
                        </a:rPr>
                        <a:t>Gesell et al., 2013 [70]</a:t>
                      </a:r>
                      <a:endParaRPr lang="en-US" sz="1500" dirty="0">
                        <a:effectLst/>
                        <a:latin typeface="Calibri"/>
                        <a:ea typeface="Calibri"/>
                        <a:cs typeface="Times New Roman"/>
                      </a:endParaRPr>
                    </a:p>
                  </a:txBody>
                  <a:tcPr marL="52474" marR="52474" marT="0" marB="0">
                    <a:solidFill>
                      <a:srgbClr val="FFFF00"/>
                    </a:solidFill>
                  </a:tcPr>
                </a:tc>
                <a:tc>
                  <a:txBody>
                    <a:bodyPr/>
                    <a:lstStyle/>
                    <a:p>
                      <a:pPr marL="0" marR="0" algn="ctr">
                        <a:lnSpc>
                          <a:spcPct val="115000"/>
                        </a:lnSpc>
                        <a:spcBef>
                          <a:spcPts val="0"/>
                        </a:spcBef>
                        <a:spcAft>
                          <a:spcPts val="0"/>
                        </a:spcAft>
                      </a:pPr>
                      <a:r>
                        <a:rPr lang="en-US" sz="1500" dirty="0">
                          <a:effectLst/>
                        </a:rPr>
                        <a:t>Iyengar et al., </a:t>
                      </a:r>
                      <a:r>
                        <a:rPr lang="en-US" sz="1500" dirty="0" smtClean="0">
                          <a:effectLst/>
                        </a:rPr>
                        <a:t>2010  [</a:t>
                      </a:r>
                      <a:r>
                        <a:rPr lang="en-US" sz="1500" dirty="0">
                          <a:effectLst/>
                        </a:rPr>
                        <a:t>75]</a:t>
                      </a:r>
                      <a:endParaRPr lang="en-US" sz="1500" dirty="0">
                        <a:effectLst/>
                        <a:latin typeface="Calibri"/>
                        <a:ea typeface="Calibri"/>
                        <a:cs typeface="Times New Roman"/>
                      </a:endParaRPr>
                    </a:p>
                  </a:txBody>
                  <a:tcPr marL="52474" marR="52474" marT="0" marB="0"/>
                </a:tc>
              </a:tr>
            </a:tbl>
          </a:graphicData>
        </a:graphic>
      </p:graphicFrame>
      <p:sp>
        <p:nvSpPr>
          <p:cNvPr id="2" name="Date Placeholder 1"/>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5567588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3" y="1676400"/>
            <a:ext cx="9088437" cy="3414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251" name="Title 1"/>
          <p:cNvSpPr>
            <a:spLocks noGrp="1"/>
          </p:cNvSpPr>
          <p:nvPr>
            <p:ph type="title"/>
          </p:nvPr>
        </p:nvSpPr>
        <p:spPr/>
        <p:txBody>
          <a:bodyPr/>
          <a:lstStyle/>
          <a:p>
            <a:r>
              <a:rPr lang="en-US" altLang="en-US" b="1" dirty="0" smtClean="0"/>
              <a:t>Network Diagnostics</a:t>
            </a:r>
          </a:p>
        </p:txBody>
      </p:sp>
      <p:sp>
        <p:nvSpPr>
          <p:cNvPr id="2" name="Date Placeholder 1"/>
          <p:cNvSpPr>
            <a:spLocks noGrp="1"/>
          </p:cNvSpPr>
          <p:nvPr>
            <p:ph type="dt" sz="half" idx="10"/>
          </p:nvPr>
        </p:nvSpPr>
        <p:spPr/>
        <p:txBody>
          <a:bodyPr/>
          <a:lstStyle/>
          <a:p>
            <a:pPr>
              <a:defRPr/>
            </a:pPr>
            <a:endParaRPr lang="en-US"/>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AEA59F46-BFC3-4301-82A8-B6D0758A3B9D}" type="slidenum">
              <a:rPr lang="en-US" smtClean="0"/>
              <a:pPr algn="r">
                <a:defRPr/>
              </a:pPr>
              <a:t>63</a:t>
            </a:fld>
            <a:endParaRPr lang="en-US"/>
          </a:p>
        </p:txBody>
      </p:sp>
    </p:spTree>
    <p:extLst>
      <p:ext uri="{BB962C8B-B14F-4D97-AF65-F5344CB8AC3E}">
        <p14:creationId xmlns:p14="http://schemas.microsoft.com/office/powerpoint/2010/main" val="24855914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381000"/>
            <a:ext cx="8229600" cy="914400"/>
          </a:xfrm>
        </p:spPr>
        <p:txBody>
          <a:bodyPr/>
          <a:lstStyle/>
          <a:p>
            <a:r>
              <a:rPr lang="en-US" altLang="en-US" b="1" dirty="0" smtClean="0"/>
              <a:t>Network Diagnostics Tool</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124271343"/>
              </p:ext>
            </p:extLst>
          </p:nvPr>
        </p:nvGraphicFramePr>
        <p:xfrm>
          <a:off x="0" y="1219199"/>
          <a:ext cx="9144000" cy="5640723"/>
        </p:xfrm>
        <a:graphic>
          <a:graphicData uri="http://schemas.openxmlformats.org/drawingml/2006/table">
            <a:tbl>
              <a:tblPr firstRow="1" firstCol="1" bandRow="1">
                <a:tableStyleId>{5C22544A-7EE6-4342-B048-85BDC9FD1C3A}</a:tableStyleId>
              </a:tblPr>
              <a:tblGrid>
                <a:gridCol w="1667961"/>
                <a:gridCol w="2144521"/>
                <a:gridCol w="5331518"/>
              </a:tblGrid>
              <a:tr h="582909">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Metric</a:t>
                      </a:r>
                      <a:endParaRPr lang="en-US" sz="1600" dirty="0">
                        <a:solidFill>
                          <a:schemeClr val="tx1"/>
                        </a:solidFill>
                        <a:effectLst/>
                        <a:latin typeface="Arial" pitchFamily="34" charset="0"/>
                        <a:ea typeface="Calibri"/>
                        <a:cs typeface="Arial" pitchFamily="34" charset="0"/>
                      </a:endParaRPr>
                    </a:p>
                  </a:txBody>
                  <a:tcPr marL="32565" marR="32565" marT="0" marB="0"/>
                </a:tc>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 Threshold</a:t>
                      </a:r>
                      <a:endParaRPr lang="en-US" sz="1600" dirty="0">
                        <a:solidFill>
                          <a:schemeClr val="tx1"/>
                        </a:solidFill>
                        <a:effectLst/>
                        <a:latin typeface="Arial" pitchFamily="34" charset="0"/>
                        <a:ea typeface="Calibri"/>
                        <a:cs typeface="Arial" pitchFamily="34" charset="0"/>
                      </a:endParaRPr>
                    </a:p>
                  </a:txBody>
                  <a:tcPr marL="0" marR="0" marT="0" marB="0"/>
                </a:tc>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Examples of teaching methods thought to improve network structure  </a:t>
                      </a:r>
                      <a:endParaRPr lang="en-US" sz="1600" dirty="0">
                        <a:solidFill>
                          <a:schemeClr val="tx1"/>
                        </a:solidFill>
                        <a:effectLst/>
                        <a:latin typeface="Arial" pitchFamily="34" charset="0"/>
                        <a:ea typeface="Calibri"/>
                        <a:cs typeface="Arial" pitchFamily="34" charset="0"/>
                      </a:endParaRPr>
                    </a:p>
                  </a:txBody>
                  <a:tcPr marL="32565" marR="32565" marT="0" marB="0"/>
                </a:tc>
              </a:tr>
              <a:tr h="278494">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Isolates</a:t>
                      </a:r>
                      <a:endParaRPr lang="en-US" sz="1600" dirty="0">
                        <a:solidFill>
                          <a:schemeClr val="tx1"/>
                        </a:solidFill>
                        <a:effectLst/>
                        <a:latin typeface="Arial" pitchFamily="34" charset="0"/>
                        <a:ea typeface="Calibri"/>
                        <a:cs typeface="Arial" pitchFamily="34" charset="0"/>
                      </a:endParaRPr>
                    </a:p>
                  </a:txBody>
                  <a:tcPr marL="32565" marR="32565" marT="0" marB="0" anchor="ctr"/>
                </a:tc>
                <a:tc>
                  <a:txBody>
                    <a:bodyPr/>
                    <a:lstStyle/>
                    <a:p>
                      <a:pPr marL="91440" marR="0" algn="l">
                        <a:lnSpc>
                          <a:spcPct val="115000"/>
                        </a:lnSpc>
                        <a:spcBef>
                          <a:spcPts val="0"/>
                        </a:spcBef>
                        <a:spcAft>
                          <a:spcPts val="0"/>
                        </a:spcAft>
                      </a:pPr>
                      <a:r>
                        <a:rPr lang="en-US" sz="1100" dirty="0">
                          <a:effectLst/>
                          <a:latin typeface="Arial" pitchFamily="34" charset="0"/>
                          <a:cs typeface="Arial" pitchFamily="34" charset="0"/>
                        </a:rPr>
                        <a:t>Value should be equal to 0</a:t>
                      </a:r>
                      <a:endParaRPr lang="en-US" sz="1100" dirty="0">
                        <a:effectLst/>
                        <a:latin typeface="Arial" pitchFamily="34" charset="0"/>
                        <a:ea typeface="Calibri"/>
                        <a:cs typeface="Arial" pitchFamily="34" charset="0"/>
                      </a:endParaRPr>
                    </a:p>
                  </a:txBody>
                  <a:tcPr marL="0" marR="0" marT="0" marB="0" anchor="ctr"/>
                </a:tc>
                <a:tc>
                  <a:txBody>
                    <a:bodyPr/>
                    <a:lstStyle/>
                    <a:p>
                      <a:pPr marL="0" lvl="0" indent="0" algn="l">
                        <a:lnSpc>
                          <a:spcPct val="115000"/>
                        </a:lnSpc>
                        <a:buFont typeface="Times New Roman"/>
                        <a:buNone/>
                      </a:pPr>
                      <a:r>
                        <a:rPr lang="en-US" sz="1100" dirty="0">
                          <a:effectLst/>
                          <a:latin typeface="Arial" pitchFamily="34" charset="0"/>
                          <a:cs typeface="Arial" pitchFamily="34" charset="0"/>
                        </a:rPr>
                        <a:t>Give each participant the opportunity to be part of the conversation.</a:t>
                      </a:r>
                    </a:p>
                  </a:txBody>
                  <a:tcPr marL="32565" marR="32565" marT="0" marB="0" anchor="ctr"/>
                </a:tc>
              </a:tr>
              <a:tr h="431853">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Degree</a:t>
                      </a:r>
                      <a:endParaRPr lang="en-US" sz="1600" dirty="0">
                        <a:solidFill>
                          <a:schemeClr val="tx1"/>
                        </a:solidFill>
                        <a:effectLst/>
                        <a:latin typeface="Arial" pitchFamily="34" charset="0"/>
                        <a:ea typeface="Calibri"/>
                        <a:cs typeface="Arial" pitchFamily="34" charset="0"/>
                      </a:endParaRPr>
                    </a:p>
                  </a:txBody>
                  <a:tcPr marL="32565" marR="32565" marT="0" marB="0" anchor="ctr"/>
                </a:tc>
                <a:tc>
                  <a:txBody>
                    <a:bodyPr/>
                    <a:lstStyle/>
                    <a:p>
                      <a:pPr marL="91440" marR="0" algn="l">
                        <a:lnSpc>
                          <a:spcPct val="115000"/>
                        </a:lnSpc>
                        <a:spcBef>
                          <a:spcPts val="0"/>
                        </a:spcBef>
                        <a:spcAft>
                          <a:spcPts val="0"/>
                        </a:spcAft>
                      </a:pPr>
                      <a:r>
                        <a:rPr lang="en-US" sz="1100" dirty="0">
                          <a:effectLst/>
                          <a:latin typeface="Arial" pitchFamily="34" charset="0"/>
                          <a:cs typeface="Arial" pitchFamily="34" charset="0"/>
                        </a:rPr>
                        <a:t>Value should be greater than 1</a:t>
                      </a:r>
                      <a:endParaRPr lang="en-US" sz="1100" dirty="0">
                        <a:effectLst/>
                        <a:latin typeface="Arial" pitchFamily="34" charset="0"/>
                        <a:ea typeface="Calibri"/>
                        <a:cs typeface="Arial" pitchFamily="34" charset="0"/>
                      </a:endParaRPr>
                    </a:p>
                  </a:txBody>
                  <a:tcPr marL="0" marR="0" marT="0" marB="0" anchor="ctr"/>
                </a:tc>
                <a:tc>
                  <a:txBody>
                    <a:bodyPr/>
                    <a:lstStyle/>
                    <a:p>
                      <a:pPr marL="0" marR="0" lvl="0" indent="0" algn="l">
                        <a:lnSpc>
                          <a:spcPct val="150000"/>
                        </a:lnSpc>
                        <a:spcBef>
                          <a:spcPts val="0"/>
                        </a:spcBef>
                        <a:spcAft>
                          <a:spcPts val="0"/>
                        </a:spcAft>
                        <a:buFont typeface="Times New Roman"/>
                        <a:buNone/>
                      </a:pPr>
                      <a:r>
                        <a:rPr lang="en-US" sz="1100" dirty="0">
                          <a:effectLst/>
                          <a:latin typeface="Arial" pitchFamily="34" charset="0"/>
                          <a:cs typeface="Arial" pitchFamily="34" charset="0"/>
                        </a:rPr>
                        <a:t>Pair highly connected group members with others in small group activities in session. </a:t>
                      </a:r>
                      <a:endParaRPr lang="en-US" sz="1100" dirty="0">
                        <a:effectLst/>
                        <a:latin typeface="Arial" pitchFamily="34" charset="0"/>
                        <a:ea typeface="Calibri"/>
                        <a:cs typeface="Arial" pitchFamily="34" charset="0"/>
                      </a:endParaRPr>
                    </a:p>
                  </a:txBody>
                  <a:tcPr marL="32565" marR="32565" marT="0" marB="0" anchor="ctr"/>
                </a:tc>
              </a:tr>
              <a:tr h="819354">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Reciprocity</a:t>
                      </a:r>
                    </a:p>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 </a:t>
                      </a:r>
                      <a:endParaRPr lang="en-US" sz="1600" dirty="0">
                        <a:solidFill>
                          <a:schemeClr val="tx1"/>
                        </a:solidFill>
                        <a:effectLst/>
                        <a:latin typeface="Arial" pitchFamily="34" charset="0"/>
                        <a:ea typeface="Calibri"/>
                        <a:cs typeface="Arial" pitchFamily="34" charset="0"/>
                      </a:endParaRPr>
                    </a:p>
                  </a:txBody>
                  <a:tcPr marL="32565" marR="32565" marT="0" marB="0" anchor="ctr"/>
                </a:tc>
                <a:tc>
                  <a:txBody>
                    <a:bodyPr/>
                    <a:lstStyle/>
                    <a:p>
                      <a:pPr marL="91440" marR="0" algn="l">
                        <a:lnSpc>
                          <a:spcPct val="115000"/>
                        </a:lnSpc>
                        <a:spcBef>
                          <a:spcPts val="0"/>
                        </a:spcBef>
                        <a:spcAft>
                          <a:spcPts val="0"/>
                        </a:spcAft>
                      </a:pPr>
                      <a:r>
                        <a:rPr lang="en-US" sz="1100" dirty="0">
                          <a:effectLst/>
                          <a:latin typeface="Arial" pitchFamily="34" charset="0"/>
                          <a:cs typeface="Arial" pitchFamily="34" charset="0"/>
                        </a:rPr>
                        <a:t>Values should be &gt;0.50 </a:t>
                      </a:r>
                      <a:r>
                        <a:rPr lang="en-US" sz="1100" baseline="30000" dirty="0">
                          <a:effectLst/>
                          <a:latin typeface="Arial" pitchFamily="34" charset="0"/>
                          <a:cs typeface="Arial" pitchFamily="34" charset="0"/>
                        </a:rPr>
                        <a:t> </a:t>
                      </a:r>
                      <a:endParaRPr lang="en-US" sz="1100" dirty="0">
                        <a:effectLst/>
                        <a:latin typeface="Arial" pitchFamily="34" charset="0"/>
                        <a:ea typeface="Calibri"/>
                        <a:cs typeface="Arial" pitchFamily="34" charset="0"/>
                      </a:endParaRPr>
                    </a:p>
                  </a:txBody>
                  <a:tcPr marL="0" marR="0" marT="0" marB="0" anchor="ctr"/>
                </a:tc>
                <a:tc>
                  <a:txBody>
                    <a:bodyPr/>
                    <a:lstStyle/>
                    <a:p>
                      <a:pPr marL="0" lvl="0" indent="0" algn="l">
                        <a:lnSpc>
                          <a:spcPct val="115000"/>
                        </a:lnSpc>
                        <a:buFont typeface="Times New Roman"/>
                        <a:buNone/>
                      </a:pPr>
                      <a:r>
                        <a:rPr lang="en-US" sz="1100" dirty="0" smtClean="0">
                          <a:effectLst/>
                          <a:latin typeface="Arial" pitchFamily="34" charset="0"/>
                          <a:cs typeface="Arial" pitchFamily="34" charset="0"/>
                        </a:rPr>
                        <a:t>Interventionist </a:t>
                      </a:r>
                      <a:r>
                        <a:rPr lang="en-US" sz="1100" dirty="0">
                          <a:effectLst/>
                          <a:latin typeface="Arial" pitchFamily="34" charset="0"/>
                          <a:cs typeface="Arial" pitchFamily="34" charset="0"/>
                        </a:rPr>
                        <a:t>to pair non-reciprocated links: If A sends a tie to B, but B does not send a tie to A, then Interventionist will pair A and B in small group activities in session. </a:t>
                      </a:r>
                    </a:p>
                    <a:p>
                      <a:pPr marL="228600" algn="l">
                        <a:lnSpc>
                          <a:spcPct val="115000"/>
                        </a:lnSpc>
                      </a:pPr>
                      <a:r>
                        <a:rPr lang="en-US" sz="1100" dirty="0">
                          <a:effectLst/>
                          <a:latin typeface="Arial" pitchFamily="34" charset="0"/>
                          <a:cs typeface="Arial" pitchFamily="34" charset="0"/>
                        </a:rPr>
                        <a:t> </a:t>
                      </a:r>
                    </a:p>
                  </a:txBody>
                  <a:tcPr marL="32565" marR="32565" marT="0" marB="0" anchor="ctr"/>
                </a:tc>
              </a:tr>
              <a:tr h="610070">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Components</a:t>
                      </a:r>
                      <a:endParaRPr lang="en-US" sz="1600" dirty="0">
                        <a:solidFill>
                          <a:schemeClr val="tx1"/>
                        </a:solidFill>
                        <a:effectLst/>
                        <a:latin typeface="Arial" pitchFamily="34" charset="0"/>
                        <a:ea typeface="Calibri"/>
                        <a:cs typeface="Arial" pitchFamily="34" charset="0"/>
                      </a:endParaRPr>
                    </a:p>
                  </a:txBody>
                  <a:tcPr marL="32565" marR="32565" marT="0" marB="0" anchor="ctr"/>
                </a:tc>
                <a:tc>
                  <a:txBody>
                    <a:bodyPr/>
                    <a:lstStyle/>
                    <a:p>
                      <a:pPr marL="91440" marR="0" algn="l">
                        <a:lnSpc>
                          <a:spcPct val="115000"/>
                        </a:lnSpc>
                        <a:spcBef>
                          <a:spcPts val="0"/>
                        </a:spcBef>
                        <a:spcAft>
                          <a:spcPts val="0"/>
                        </a:spcAft>
                      </a:pPr>
                      <a:r>
                        <a:rPr lang="en-US" sz="1100" dirty="0">
                          <a:effectLst/>
                          <a:latin typeface="Arial" pitchFamily="34" charset="0"/>
                          <a:cs typeface="Arial" pitchFamily="34" charset="0"/>
                        </a:rPr>
                        <a:t>Value should be equal to 0</a:t>
                      </a:r>
                      <a:endParaRPr lang="en-US" sz="1100" dirty="0">
                        <a:effectLst/>
                        <a:latin typeface="Arial" pitchFamily="34" charset="0"/>
                        <a:ea typeface="Calibri"/>
                        <a:cs typeface="Arial" pitchFamily="34" charset="0"/>
                      </a:endParaRPr>
                    </a:p>
                  </a:txBody>
                  <a:tcPr marL="0" marR="0" marT="0" marB="0" anchor="ctr"/>
                </a:tc>
                <a:tc>
                  <a:txBody>
                    <a:bodyPr/>
                    <a:lstStyle/>
                    <a:p>
                      <a:pPr marL="0" lvl="0" indent="0" algn="l">
                        <a:lnSpc>
                          <a:spcPct val="115000"/>
                        </a:lnSpc>
                        <a:buFont typeface="Times New Roman"/>
                        <a:buNone/>
                      </a:pPr>
                      <a:r>
                        <a:rPr lang="en-US" sz="1100" dirty="0">
                          <a:effectLst/>
                          <a:latin typeface="Arial" pitchFamily="34" charset="0"/>
                          <a:cs typeface="Arial" pitchFamily="34" charset="0"/>
                        </a:rPr>
                        <a:t>Create bridges: Pair members from different subgroups in small group activities in session. </a:t>
                      </a:r>
                    </a:p>
                    <a:p>
                      <a:pPr marL="228600" algn="l">
                        <a:lnSpc>
                          <a:spcPct val="115000"/>
                        </a:lnSpc>
                      </a:pPr>
                      <a:r>
                        <a:rPr lang="en-US" sz="1100" dirty="0">
                          <a:effectLst/>
                          <a:latin typeface="Arial" pitchFamily="34" charset="0"/>
                          <a:cs typeface="Arial" pitchFamily="34" charset="0"/>
                        </a:rPr>
                        <a:t> </a:t>
                      </a:r>
                    </a:p>
                  </a:txBody>
                  <a:tcPr marL="32565" marR="32565" marT="0" marB="0" anchor="ctr"/>
                </a:tc>
              </a:tr>
              <a:tr h="887323">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Density</a:t>
                      </a:r>
                    </a:p>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 </a:t>
                      </a:r>
                    </a:p>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 </a:t>
                      </a:r>
                      <a:endParaRPr lang="en-US" sz="1600" dirty="0">
                        <a:solidFill>
                          <a:schemeClr val="tx1"/>
                        </a:solidFill>
                        <a:effectLst/>
                        <a:latin typeface="Arial" pitchFamily="34" charset="0"/>
                        <a:ea typeface="Calibri"/>
                        <a:cs typeface="Arial" pitchFamily="34" charset="0"/>
                      </a:endParaRPr>
                    </a:p>
                  </a:txBody>
                  <a:tcPr marL="32565" marR="32565" marT="0" marB="0" anchor="ctr"/>
                </a:tc>
                <a:tc>
                  <a:txBody>
                    <a:bodyPr/>
                    <a:lstStyle/>
                    <a:p>
                      <a:pPr marL="91440" marR="0" algn="l">
                        <a:lnSpc>
                          <a:spcPct val="115000"/>
                        </a:lnSpc>
                        <a:spcBef>
                          <a:spcPts val="0"/>
                        </a:spcBef>
                        <a:spcAft>
                          <a:spcPts val="0"/>
                        </a:spcAft>
                      </a:pPr>
                      <a:r>
                        <a:rPr lang="en-US" sz="1100" dirty="0">
                          <a:effectLst/>
                          <a:latin typeface="Arial" pitchFamily="34" charset="0"/>
                          <a:cs typeface="Arial" pitchFamily="34" charset="0"/>
                        </a:rPr>
                        <a:t>Value should be &gt;0.15 but &lt;0.50 </a:t>
                      </a:r>
                    </a:p>
                    <a:p>
                      <a:pPr marL="91440" marR="0" algn="l">
                        <a:lnSpc>
                          <a:spcPct val="115000"/>
                        </a:lnSpc>
                        <a:spcBef>
                          <a:spcPts val="0"/>
                        </a:spcBef>
                        <a:spcAft>
                          <a:spcPts val="0"/>
                        </a:spcAft>
                      </a:pPr>
                      <a:r>
                        <a:rPr lang="en-US" sz="1100" dirty="0">
                          <a:effectLst/>
                          <a:latin typeface="Arial" pitchFamily="34" charset="0"/>
                          <a:cs typeface="Arial" pitchFamily="34" charset="0"/>
                        </a:rPr>
                        <a:t> </a:t>
                      </a:r>
                      <a:endParaRPr lang="en-US" sz="1100" dirty="0">
                        <a:effectLst/>
                        <a:latin typeface="Arial" pitchFamily="34" charset="0"/>
                        <a:ea typeface="Calibri"/>
                        <a:cs typeface="Arial" pitchFamily="34" charset="0"/>
                      </a:endParaRPr>
                    </a:p>
                  </a:txBody>
                  <a:tcPr marL="0" marR="0" marT="0" marB="0" anchor="ctr"/>
                </a:tc>
                <a:tc>
                  <a:txBody>
                    <a:bodyPr/>
                    <a:lstStyle/>
                    <a:p>
                      <a:pPr marL="0" marR="0" lvl="0" indent="0" algn="l">
                        <a:lnSpc>
                          <a:spcPct val="150000"/>
                        </a:lnSpc>
                        <a:spcBef>
                          <a:spcPts val="0"/>
                        </a:spcBef>
                        <a:spcAft>
                          <a:spcPts val="0"/>
                        </a:spcAft>
                        <a:buFont typeface="Times New Roman"/>
                        <a:buNone/>
                      </a:pPr>
                      <a:r>
                        <a:rPr lang="en-US" sz="1100" dirty="0">
                          <a:effectLst/>
                          <a:latin typeface="Arial" pitchFamily="34" charset="0"/>
                          <a:cs typeface="Arial" pitchFamily="34" charset="0"/>
                        </a:rPr>
                        <a:t>Begin each session with an interactive, personalized, community-building ice breaker. </a:t>
                      </a:r>
                    </a:p>
                    <a:p>
                      <a:pPr algn="l">
                        <a:lnSpc>
                          <a:spcPct val="115000"/>
                        </a:lnSpc>
                      </a:pPr>
                      <a:r>
                        <a:rPr lang="en-US" sz="1100" dirty="0">
                          <a:effectLst/>
                          <a:latin typeface="Arial" pitchFamily="34" charset="0"/>
                          <a:cs typeface="Arial" pitchFamily="34" charset="0"/>
                        </a:rPr>
                        <a:t> </a:t>
                      </a:r>
                    </a:p>
                  </a:txBody>
                  <a:tcPr marL="32565" marR="32565" marT="0" marB="0" anchor="ctr"/>
                </a:tc>
              </a:tr>
              <a:tr h="887323">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Centralization</a:t>
                      </a:r>
                    </a:p>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 </a:t>
                      </a:r>
                    </a:p>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 </a:t>
                      </a:r>
                      <a:endParaRPr lang="en-US" sz="1600" dirty="0">
                        <a:solidFill>
                          <a:schemeClr val="tx1"/>
                        </a:solidFill>
                        <a:effectLst/>
                        <a:latin typeface="Arial" pitchFamily="34" charset="0"/>
                        <a:ea typeface="Calibri"/>
                        <a:cs typeface="Arial" pitchFamily="34" charset="0"/>
                      </a:endParaRPr>
                    </a:p>
                  </a:txBody>
                  <a:tcPr marL="32565" marR="32565" marT="0" marB="0" anchor="ctr"/>
                </a:tc>
                <a:tc>
                  <a:txBody>
                    <a:bodyPr/>
                    <a:lstStyle/>
                    <a:p>
                      <a:pPr marL="91440" marR="0" algn="l">
                        <a:lnSpc>
                          <a:spcPct val="115000"/>
                        </a:lnSpc>
                        <a:spcBef>
                          <a:spcPts val="0"/>
                        </a:spcBef>
                        <a:spcAft>
                          <a:spcPts val="0"/>
                        </a:spcAft>
                      </a:pPr>
                      <a:r>
                        <a:rPr lang="en-US" sz="1100" dirty="0">
                          <a:effectLst/>
                          <a:latin typeface="Arial" pitchFamily="34" charset="0"/>
                          <a:cs typeface="Arial" pitchFamily="34" charset="0"/>
                        </a:rPr>
                        <a:t>Values should be &lt;0.25</a:t>
                      </a:r>
                      <a:endParaRPr lang="en-US" sz="1100" dirty="0">
                        <a:effectLst/>
                        <a:latin typeface="Arial" pitchFamily="34" charset="0"/>
                        <a:ea typeface="Calibri"/>
                        <a:cs typeface="Arial" pitchFamily="34" charset="0"/>
                      </a:endParaRPr>
                    </a:p>
                  </a:txBody>
                  <a:tcPr marL="0" marR="0" marT="0" marB="0" anchor="ctr"/>
                </a:tc>
                <a:tc>
                  <a:txBody>
                    <a:bodyPr/>
                    <a:lstStyle/>
                    <a:p>
                      <a:pPr marL="0" marR="0" lvl="0" indent="0" algn="l">
                        <a:lnSpc>
                          <a:spcPct val="150000"/>
                        </a:lnSpc>
                        <a:spcBef>
                          <a:spcPts val="0"/>
                        </a:spcBef>
                        <a:spcAft>
                          <a:spcPts val="0"/>
                        </a:spcAft>
                        <a:buFont typeface="Times New Roman"/>
                        <a:buNone/>
                      </a:pPr>
                      <a:r>
                        <a:rPr lang="en-US" sz="1100" dirty="0">
                          <a:effectLst/>
                          <a:latin typeface="Arial" pitchFamily="34" charset="0"/>
                          <a:cs typeface="Arial" pitchFamily="34" charset="0"/>
                        </a:rPr>
                        <a:t>Avoid pairing central nodes with isolates.</a:t>
                      </a:r>
                    </a:p>
                    <a:p>
                      <a:pPr marL="228600" marR="0" algn="l">
                        <a:lnSpc>
                          <a:spcPct val="150000"/>
                        </a:lnSpc>
                        <a:spcBef>
                          <a:spcPts val="0"/>
                        </a:spcBef>
                        <a:spcAft>
                          <a:spcPts val="0"/>
                        </a:spcAft>
                      </a:pPr>
                      <a:r>
                        <a:rPr lang="en-US" sz="1100" dirty="0">
                          <a:effectLst/>
                          <a:latin typeface="Arial" pitchFamily="34" charset="0"/>
                          <a:cs typeface="Arial" pitchFamily="34" charset="0"/>
                        </a:rPr>
                        <a:t> </a:t>
                      </a:r>
                      <a:endParaRPr lang="en-US" sz="1100" dirty="0">
                        <a:effectLst/>
                        <a:latin typeface="Arial" pitchFamily="34" charset="0"/>
                        <a:ea typeface="Calibri"/>
                        <a:cs typeface="Arial" pitchFamily="34" charset="0"/>
                      </a:endParaRPr>
                    </a:p>
                  </a:txBody>
                  <a:tcPr marL="32565" marR="32565" marT="0" marB="0" anchor="ctr"/>
                </a:tc>
              </a:tr>
              <a:tr h="582909">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Transitivity </a:t>
                      </a:r>
                    </a:p>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 </a:t>
                      </a:r>
                      <a:endParaRPr lang="en-US" sz="1600" dirty="0">
                        <a:solidFill>
                          <a:schemeClr val="tx1"/>
                        </a:solidFill>
                        <a:effectLst/>
                        <a:latin typeface="Arial" pitchFamily="34" charset="0"/>
                        <a:ea typeface="Calibri"/>
                        <a:cs typeface="Arial" pitchFamily="34" charset="0"/>
                      </a:endParaRPr>
                    </a:p>
                  </a:txBody>
                  <a:tcPr marL="32565" marR="32565" marT="0" marB="0" anchor="ctr"/>
                </a:tc>
                <a:tc>
                  <a:txBody>
                    <a:bodyPr/>
                    <a:lstStyle/>
                    <a:p>
                      <a:pPr marL="91440" marR="0" algn="l">
                        <a:lnSpc>
                          <a:spcPct val="115000"/>
                        </a:lnSpc>
                        <a:spcBef>
                          <a:spcPts val="0"/>
                        </a:spcBef>
                        <a:spcAft>
                          <a:spcPts val="0"/>
                        </a:spcAft>
                      </a:pPr>
                      <a:r>
                        <a:rPr lang="en-US" sz="1100" dirty="0">
                          <a:effectLst/>
                          <a:latin typeface="Arial" pitchFamily="34" charset="0"/>
                          <a:cs typeface="Arial" pitchFamily="34" charset="0"/>
                        </a:rPr>
                        <a:t>Values should be &gt;0.3</a:t>
                      </a:r>
                      <a:endParaRPr lang="en-US" sz="1100" dirty="0">
                        <a:effectLst/>
                        <a:latin typeface="Arial" pitchFamily="34" charset="0"/>
                        <a:ea typeface="Calibri"/>
                        <a:cs typeface="Arial" pitchFamily="34" charset="0"/>
                      </a:endParaRPr>
                    </a:p>
                  </a:txBody>
                  <a:tcPr marL="0" marR="0" marT="0" marB="0" anchor="ctr"/>
                </a:tc>
                <a:tc>
                  <a:txBody>
                    <a:bodyPr/>
                    <a:lstStyle/>
                    <a:p>
                      <a:pPr marL="0" marR="0" lvl="0" indent="0" algn="l">
                        <a:lnSpc>
                          <a:spcPct val="150000"/>
                        </a:lnSpc>
                        <a:spcBef>
                          <a:spcPts val="0"/>
                        </a:spcBef>
                        <a:spcAft>
                          <a:spcPts val="0"/>
                        </a:spcAft>
                        <a:buFont typeface="Times New Roman"/>
                        <a:buNone/>
                      </a:pPr>
                      <a:r>
                        <a:rPr lang="en-US" sz="1100" dirty="0">
                          <a:effectLst/>
                          <a:latin typeface="Arial" pitchFamily="34" charset="0"/>
                          <a:cs typeface="Arial" pitchFamily="34" charset="0"/>
                        </a:rPr>
                        <a:t>Bring triads together for activities. If A is friends with B and C, connect B and C.</a:t>
                      </a:r>
                      <a:endParaRPr lang="en-US" sz="1100" dirty="0">
                        <a:effectLst/>
                        <a:latin typeface="Arial" pitchFamily="34" charset="0"/>
                        <a:ea typeface="Calibri"/>
                        <a:cs typeface="Arial" pitchFamily="34" charset="0"/>
                      </a:endParaRPr>
                    </a:p>
                  </a:txBody>
                  <a:tcPr marL="32565" marR="32565" marT="0" marB="0" anchor="ctr"/>
                </a:tc>
              </a:tr>
              <a:tr h="558566">
                <a:tc>
                  <a:txBody>
                    <a:bodyPr/>
                    <a:lstStyle/>
                    <a:p>
                      <a:pPr marL="0" marR="0">
                        <a:lnSpc>
                          <a:spcPct val="115000"/>
                        </a:lnSpc>
                        <a:spcBef>
                          <a:spcPts val="0"/>
                        </a:spcBef>
                        <a:spcAft>
                          <a:spcPts val="0"/>
                        </a:spcAft>
                      </a:pPr>
                      <a:r>
                        <a:rPr lang="en-US" sz="1600" dirty="0">
                          <a:solidFill>
                            <a:schemeClr val="tx1"/>
                          </a:solidFill>
                          <a:effectLst/>
                          <a:latin typeface="Arial" pitchFamily="34" charset="0"/>
                          <a:cs typeface="Arial" pitchFamily="34" charset="0"/>
                        </a:rPr>
                        <a:t>Cohesion  </a:t>
                      </a:r>
                      <a:endParaRPr lang="en-US" sz="1600" dirty="0">
                        <a:solidFill>
                          <a:schemeClr val="tx1"/>
                        </a:solidFill>
                        <a:effectLst/>
                        <a:latin typeface="Arial" pitchFamily="34" charset="0"/>
                        <a:ea typeface="Calibri"/>
                        <a:cs typeface="Arial" pitchFamily="34" charset="0"/>
                      </a:endParaRPr>
                    </a:p>
                  </a:txBody>
                  <a:tcPr marL="32565" marR="32565" marT="0" marB="0" anchor="ctr"/>
                </a:tc>
                <a:tc>
                  <a:txBody>
                    <a:bodyPr/>
                    <a:lstStyle/>
                    <a:p>
                      <a:pPr marL="91440" marR="0" algn="l">
                        <a:lnSpc>
                          <a:spcPct val="115000"/>
                        </a:lnSpc>
                        <a:spcBef>
                          <a:spcPts val="0"/>
                        </a:spcBef>
                        <a:spcAft>
                          <a:spcPts val="0"/>
                        </a:spcAft>
                      </a:pPr>
                      <a:r>
                        <a:rPr lang="en-US" sz="1100" dirty="0">
                          <a:effectLst/>
                          <a:latin typeface="Arial" pitchFamily="34" charset="0"/>
                          <a:cs typeface="Arial" pitchFamily="34" charset="0"/>
                        </a:rPr>
                        <a:t>Values should be &lt;0.50 (±.25)</a:t>
                      </a:r>
                      <a:endParaRPr lang="en-US" sz="1100" dirty="0">
                        <a:effectLst/>
                        <a:latin typeface="Arial" pitchFamily="34" charset="0"/>
                        <a:ea typeface="Calibri"/>
                        <a:cs typeface="Arial" pitchFamily="34" charset="0"/>
                      </a:endParaRPr>
                    </a:p>
                  </a:txBody>
                  <a:tcPr marL="0" marR="0" marT="0" marB="0" anchor="ctr"/>
                </a:tc>
                <a:tc>
                  <a:txBody>
                    <a:bodyPr/>
                    <a:lstStyle/>
                    <a:p>
                      <a:pPr marL="0" marR="0" lvl="0" indent="0" algn="l">
                        <a:lnSpc>
                          <a:spcPct val="150000"/>
                        </a:lnSpc>
                        <a:spcBef>
                          <a:spcPts val="0"/>
                        </a:spcBef>
                        <a:spcAft>
                          <a:spcPts val="0"/>
                        </a:spcAft>
                        <a:buFont typeface="Times New Roman"/>
                        <a:buNone/>
                      </a:pPr>
                      <a:r>
                        <a:rPr lang="en-US" sz="1100" dirty="0">
                          <a:effectLst/>
                          <a:latin typeface="Arial" pitchFamily="34" charset="0"/>
                          <a:cs typeface="Arial" pitchFamily="34" charset="0"/>
                        </a:rPr>
                        <a:t>Challenges group to make and meet a shared common goal (e.g., weekly wellness challenge: 15 minutes of walking per day). </a:t>
                      </a:r>
                      <a:endParaRPr lang="en-US" sz="1100" dirty="0">
                        <a:effectLst/>
                        <a:latin typeface="Arial" pitchFamily="34" charset="0"/>
                        <a:ea typeface="Calibri"/>
                        <a:cs typeface="Arial" pitchFamily="34" charset="0"/>
                      </a:endParaRPr>
                    </a:p>
                  </a:txBody>
                  <a:tcPr marL="32565" marR="32565" marT="0" marB="0" anchor="ctr"/>
                </a:tc>
              </a:tr>
            </a:tbl>
          </a:graphicData>
        </a:graphic>
      </p:graphicFrame>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F032855D-970E-4A5B-9C21-8A4B9FE428C1}" type="slidenum">
              <a:rPr lang="en-US" smtClean="0"/>
              <a:pPr>
                <a:defRPr/>
              </a:pPr>
              <a:t>64</a:t>
            </a:fld>
            <a:endParaRPr lang="en-US"/>
          </a:p>
        </p:txBody>
      </p:sp>
    </p:spTree>
    <p:extLst>
      <p:ext uri="{BB962C8B-B14F-4D97-AF65-F5344CB8AC3E}">
        <p14:creationId xmlns:p14="http://schemas.microsoft.com/office/powerpoint/2010/main" val="19013675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0" y="457200"/>
            <a:ext cx="8991600" cy="685800"/>
          </a:xfrm>
        </p:spPr>
        <p:txBody>
          <a:bodyPr/>
          <a:lstStyle/>
          <a:p>
            <a:r>
              <a:rPr lang="en-US" altLang="en-US" b="1" dirty="0" smtClean="0"/>
              <a:t>Action Report for Group Leader</a:t>
            </a:r>
          </a:p>
        </p:txBody>
      </p:sp>
      <p:pic>
        <p:nvPicPr>
          <p:cNvPr id="57347" name="Picture 2" descr="H:\K23\pics\fig 1 (2)_Page_1.jpg"/>
          <p:cNvPicPr>
            <a:picLocks noChangeAspect="1" noChangeArrowheads="1"/>
          </p:cNvPicPr>
          <p:nvPr/>
        </p:nvPicPr>
        <p:blipFill>
          <a:blip r:embed="rId3">
            <a:extLst>
              <a:ext uri="{28A0092B-C50C-407E-A947-70E740481C1C}">
                <a14:useLocalDpi xmlns:a14="http://schemas.microsoft.com/office/drawing/2010/main" val="0"/>
              </a:ext>
            </a:extLst>
          </a:blip>
          <a:srcRect l="10612" t="19171" r="7562" b="34544"/>
          <a:stretch>
            <a:fillRect/>
          </a:stretch>
        </p:blipFill>
        <p:spPr bwMode="auto">
          <a:xfrm>
            <a:off x="0" y="11430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65</a:t>
            </a:fld>
            <a:endParaRPr lang="en-US" dirty="0"/>
          </a:p>
        </p:txBody>
      </p:sp>
    </p:spTree>
    <p:extLst>
      <p:ext uri="{BB962C8B-B14F-4D97-AF65-F5344CB8AC3E}">
        <p14:creationId xmlns:p14="http://schemas.microsoft.com/office/powerpoint/2010/main" val="40446830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143000"/>
          </a:xfrm>
        </p:spPr>
        <p:txBody>
          <a:bodyPr/>
          <a:lstStyle/>
          <a:p>
            <a:r>
              <a:rPr lang="en-US" b="1" dirty="0" smtClean="0"/>
              <a:t>Networks as Mediators and/or Moderators</a:t>
            </a:r>
            <a:endParaRPr lang="en-US" b="1" dirty="0"/>
          </a:p>
        </p:txBody>
      </p:sp>
      <p:sp>
        <p:nvSpPr>
          <p:cNvPr id="3" name="Content Placeholder 2"/>
          <p:cNvSpPr>
            <a:spLocks noGrp="1"/>
          </p:cNvSpPr>
          <p:nvPr>
            <p:ph idx="1"/>
          </p:nvPr>
        </p:nvSpPr>
        <p:spPr>
          <a:xfrm>
            <a:off x="221776" y="1885666"/>
            <a:ext cx="8686800" cy="4221163"/>
          </a:xfrm>
        </p:spPr>
        <p:txBody>
          <a:bodyPr/>
          <a:lstStyle/>
          <a:p>
            <a:r>
              <a:rPr lang="en-US" dirty="0" smtClean="0"/>
              <a:t>Initial evidence suggests that program effectiveness depends on individual- and network-level characteristics.</a:t>
            </a:r>
          </a:p>
          <a:p>
            <a:r>
              <a:rPr lang="en-US" dirty="0" smtClean="0"/>
              <a:t>Moderators: Program works for people without users in the network (low threshold adopters for example)</a:t>
            </a:r>
          </a:p>
          <a:p>
            <a:r>
              <a:rPr lang="en-US" dirty="0" smtClean="0"/>
              <a:t>Mediators: Program designed to increase social support seeking.</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Slide Number Placeholder 4"/>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66</a:t>
            </a:fld>
            <a:endParaRPr lang="en-US" dirty="0"/>
          </a:p>
        </p:txBody>
      </p:sp>
    </p:spTree>
    <p:extLst>
      <p:ext uri="{BB962C8B-B14F-4D97-AF65-F5344CB8AC3E}">
        <p14:creationId xmlns:p14="http://schemas.microsoft.com/office/powerpoint/2010/main" val="12937380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Moderators &amp; Mediators</a:t>
            </a:r>
            <a:endParaRPr lang="en-US" b="1" dirty="0"/>
          </a:p>
        </p:txBody>
      </p:sp>
      <p:sp>
        <p:nvSpPr>
          <p:cNvPr id="4" name="Date Placeholder 3"/>
          <p:cNvSpPr>
            <a:spLocks noGrp="1"/>
          </p:cNvSpPr>
          <p:nvPr>
            <p:ph type="dt" sz="half" idx="10"/>
          </p:nvPr>
        </p:nvSpPr>
        <p:spPr/>
        <p:txBody>
          <a:bodyPr/>
          <a:lstStyle/>
          <a:p>
            <a:pPr>
              <a:defRPr/>
            </a:pPr>
            <a:endParaRPr lang="en-US"/>
          </a:p>
        </p:txBody>
      </p:sp>
      <p:sp>
        <p:nvSpPr>
          <p:cNvPr id="5" name="TextBox 4"/>
          <p:cNvSpPr txBox="1"/>
          <p:nvPr/>
        </p:nvSpPr>
        <p:spPr>
          <a:xfrm>
            <a:off x="1905000" y="2309183"/>
            <a:ext cx="1600200" cy="523220"/>
          </a:xfrm>
          <a:prstGeom prst="rect">
            <a:avLst/>
          </a:prstGeom>
          <a:noFill/>
          <a:ln>
            <a:solidFill>
              <a:schemeClr val="tx1"/>
            </a:solidFill>
          </a:ln>
        </p:spPr>
        <p:txBody>
          <a:bodyPr wrap="square" rtlCol="0">
            <a:spAutoFit/>
          </a:bodyPr>
          <a:lstStyle/>
          <a:p>
            <a:r>
              <a:rPr lang="en-US" sz="2800" dirty="0" smtClean="0"/>
              <a:t>Network</a:t>
            </a:r>
            <a:endParaRPr lang="en-US" sz="2800" dirty="0"/>
          </a:p>
        </p:txBody>
      </p:sp>
      <p:sp>
        <p:nvSpPr>
          <p:cNvPr id="6" name="TextBox 5"/>
          <p:cNvSpPr txBox="1"/>
          <p:nvPr/>
        </p:nvSpPr>
        <p:spPr>
          <a:xfrm>
            <a:off x="4495800" y="2286000"/>
            <a:ext cx="1683474" cy="523220"/>
          </a:xfrm>
          <a:prstGeom prst="rect">
            <a:avLst/>
          </a:prstGeom>
          <a:noFill/>
          <a:ln>
            <a:solidFill>
              <a:schemeClr val="tx1"/>
            </a:solidFill>
          </a:ln>
        </p:spPr>
        <p:txBody>
          <a:bodyPr wrap="none" rtlCol="0">
            <a:spAutoFit/>
          </a:bodyPr>
          <a:lstStyle/>
          <a:p>
            <a:r>
              <a:rPr lang="en-US" sz="2800" dirty="0" smtClean="0"/>
              <a:t>Exposure</a:t>
            </a:r>
            <a:endParaRPr lang="en-US" sz="2800" dirty="0"/>
          </a:p>
        </p:txBody>
      </p:sp>
      <p:sp>
        <p:nvSpPr>
          <p:cNvPr id="7" name="TextBox 6"/>
          <p:cNvSpPr txBox="1"/>
          <p:nvPr/>
        </p:nvSpPr>
        <p:spPr>
          <a:xfrm>
            <a:off x="6979440" y="2286000"/>
            <a:ext cx="1091966" cy="523220"/>
          </a:xfrm>
          <a:prstGeom prst="rect">
            <a:avLst/>
          </a:prstGeom>
          <a:noFill/>
          <a:ln>
            <a:solidFill>
              <a:schemeClr val="tx1"/>
            </a:solidFill>
          </a:ln>
        </p:spPr>
        <p:txBody>
          <a:bodyPr wrap="none" rtlCol="0">
            <a:spAutoFit/>
          </a:bodyPr>
          <a:lstStyle/>
          <a:p>
            <a:r>
              <a:rPr lang="en-US" sz="2800" dirty="0" smtClean="0"/>
              <a:t>Effect</a:t>
            </a:r>
            <a:endParaRPr lang="en-US" sz="2800" dirty="0"/>
          </a:p>
        </p:txBody>
      </p:sp>
      <p:cxnSp>
        <p:nvCxnSpPr>
          <p:cNvPr id="9" name="Straight Arrow Connector 8"/>
          <p:cNvCxnSpPr>
            <a:stCxn id="5" idx="3"/>
            <a:endCxn id="6" idx="1"/>
          </p:cNvCxnSpPr>
          <p:nvPr/>
        </p:nvCxnSpPr>
        <p:spPr>
          <a:xfrm flipV="1">
            <a:off x="3505200" y="2547610"/>
            <a:ext cx="990600" cy="2318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179274" y="2574821"/>
            <a:ext cx="804124" cy="1159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752600" y="4191000"/>
            <a:ext cx="1752600" cy="523220"/>
          </a:xfrm>
          <a:prstGeom prst="rect">
            <a:avLst/>
          </a:prstGeom>
          <a:noFill/>
          <a:ln>
            <a:solidFill>
              <a:schemeClr val="tx1"/>
            </a:solidFill>
          </a:ln>
        </p:spPr>
        <p:txBody>
          <a:bodyPr wrap="square" rtlCol="0">
            <a:spAutoFit/>
          </a:bodyPr>
          <a:lstStyle/>
          <a:p>
            <a:r>
              <a:rPr lang="en-US" sz="2800" dirty="0" smtClean="0"/>
              <a:t>Exposure</a:t>
            </a:r>
            <a:endParaRPr lang="en-US" sz="2800" dirty="0"/>
          </a:p>
        </p:txBody>
      </p:sp>
      <p:sp>
        <p:nvSpPr>
          <p:cNvPr id="13" name="TextBox 12"/>
          <p:cNvSpPr txBox="1"/>
          <p:nvPr/>
        </p:nvSpPr>
        <p:spPr>
          <a:xfrm>
            <a:off x="4495800" y="4167817"/>
            <a:ext cx="1601977" cy="523220"/>
          </a:xfrm>
          <a:prstGeom prst="rect">
            <a:avLst/>
          </a:prstGeom>
          <a:noFill/>
          <a:ln>
            <a:solidFill>
              <a:schemeClr val="tx1"/>
            </a:solidFill>
          </a:ln>
        </p:spPr>
        <p:txBody>
          <a:bodyPr wrap="none" rtlCol="0">
            <a:spAutoFit/>
          </a:bodyPr>
          <a:lstStyle/>
          <a:p>
            <a:r>
              <a:rPr lang="en-US" sz="2800" dirty="0" smtClean="0"/>
              <a:t>Network</a:t>
            </a:r>
            <a:endParaRPr lang="en-US" sz="2800" dirty="0"/>
          </a:p>
        </p:txBody>
      </p:sp>
      <p:sp>
        <p:nvSpPr>
          <p:cNvPr id="14" name="TextBox 13"/>
          <p:cNvSpPr txBox="1"/>
          <p:nvPr/>
        </p:nvSpPr>
        <p:spPr>
          <a:xfrm>
            <a:off x="6979440" y="4167817"/>
            <a:ext cx="1091966" cy="523220"/>
          </a:xfrm>
          <a:prstGeom prst="rect">
            <a:avLst/>
          </a:prstGeom>
          <a:noFill/>
          <a:ln>
            <a:solidFill>
              <a:schemeClr val="tx1"/>
            </a:solidFill>
          </a:ln>
        </p:spPr>
        <p:txBody>
          <a:bodyPr wrap="none" rtlCol="0">
            <a:spAutoFit/>
          </a:bodyPr>
          <a:lstStyle/>
          <a:p>
            <a:r>
              <a:rPr lang="en-US" sz="2800" dirty="0" smtClean="0"/>
              <a:t>Effect</a:t>
            </a:r>
            <a:endParaRPr lang="en-US" sz="2800" dirty="0"/>
          </a:p>
        </p:txBody>
      </p:sp>
      <p:cxnSp>
        <p:nvCxnSpPr>
          <p:cNvPr id="15" name="Straight Arrow Connector 14"/>
          <p:cNvCxnSpPr>
            <a:stCxn id="12" idx="3"/>
            <a:endCxn id="13" idx="1"/>
          </p:cNvCxnSpPr>
          <p:nvPr/>
        </p:nvCxnSpPr>
        <p:spPr>
          <a:xfrm flipV="1">
            <a:off x="3505200" y="4429427"/>
            <a:ext cx="990600" cy="2318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6179274" y="4456638"/>
            <a:ext cx="804124" cy="1159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194537" y="1524000"/>
            <a:ext cx="2286000" cy="523220"/>
          </a:xfrm>
          <a:prstGeom prst="rect">
            <a:avLst/>
          </a:prstGeom>
          <a:noFill/>
          <a:ln>
            <a:solidFill>
              <a:schemeClr val="tx1"/>
            </a:solidFill>
          </a:ln>
        </p:spPr>
        <p:txBody>
          <a:bodyPr wrap="square" rtlCol="0">
            <a:spAutoFit/>
          </a:bodyPr>
          <a:lstStyle/>
          <a:p>
            <a:pPr algn="ctr"/>
            <a:r>
              <a:rPr lang="en-US" sz="2800" b="1" dirty="0" smtClean="0">
                <a:solidFill>
                  <a:srgbClr val="0070C0"/>
                </a:solidFill>
              </a:rPr>
              <a:t>Moderation</a:t>
            </a:r>
            <a:endParaRPr lang="en-US" sz="2800" b="1" dirty="0">
              <a:solidFill>
                <a:srgbClr val="0070C0"/>
              </a:solidFill>
            </a:endParaRPr>
          </a:p>
        </p:txBody>
      </p:sp>
      <p:sp>
        <p:nvSpPr>
          <p:cNvPr id="21" name="TextBox 20"/>
          <p:cNvSpPr txBox="1"/>
          <p:nvPr/>
        </p:nvSpPr>
        <p:spPr>
          <a:xfrm>
            <a:off x="4287987" y="3276600"/>
            <a:ext cx="2036613" cy="523220"/>
          </a:xfrm>
          <a:prstGeom prst="rect">
            <a:avLst/>
          </a:prstGeom>
          <a:noFill/>
          <a:ln>
            <a:solidFill>
              <a:schemeClr val="tx1"/>
            </a:solidFill>
          </a:ln>
        </p:spPr>
        <p:txBody>
          <a:bodyPr wrap="square" rtlCol="0">
            <a:spAutoFit/>
          </a:bodyPr>
          <a:lstStyle/>
          <a:p>
            <a:pPr algn="ctr"/>
            <a:r>
              <a:rPr lang="en-US" sz="2800" b="1" dirty="0" smtClean="0">
                <a:solidFill>
                  <a:srgbClr val="0070C0"/>
                </a:solidFill>
              </a:rPr>
              <a:t>Mediation</a:t>
            </a:r>
            <a:endParaRPr lang="en-US" sz="2800" b="1" dirty="0">
              <a:solidFill>
                <a:srgbClr val="0070C0"/>
              </a:solidFill>
            </a:endParaRP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67</a:t>
            </a:fld>
            <a:endParaRPr lang="en-US" dirty="0"/>
          </a:p>
        </p:txBody>
      </p:sp>
    </p:spTree>
    <p:extLst>
      <p:ext uri="{BB962C8B-B14F-4D97-AF65-F5344CB8AC3E}">
        <p14:creationId xmlns:p14="http://schemas.microsoft.com/office/powerpoint/2010/main" val="20054975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3" name="Content Placeholder 2"/>
          <p:cNvSpPr>
            <a:spLocks noGrp="1"/>
          </p:cNvSpPr>
          <p:nvPr>
            <p:ph idx="1"/>
          </p:nvPr>
        </p:nvSpPr>
        <p:spPr>
          <a:xfrm>
            <a:off x="457200" y="1981200"/>
            <a:ext cx="8229600" cy="4144963"/>
          </a:xfrm>
        </p:spPr>
        <p:txBody>
          <a:bodyPr/>
          <a:lstStyle/>
          <a:p>
            <a:r>
              <a:rPr lang="en-US" dirty="0" smtClean="0"/>
              <a:t>Social network theory and analysis has been around for decades.</a:t>
            </a:r>
          </a:p>
          <a:p>
            <a:r>
              <a:rPr lang="en-US" dirty="0" smtClean="0"/>
              <a:t>The field is expanding rapidly today due to the many applications in all areas of science.</a:t>
            </a:r>
          </a:p>
          <a:p>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Slide Number Placeholder 4"/>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68</a:t>
            </a:fld>
            <a:endParaRPr lang="en-US" dirty="0"/>
          </a:p>
        </p:txBody>
      </p:sp>
    </p:spTree>
    <p:extLst>
      <p:ext uri="{BB962C8B-B14F-4D97-AF65-F5344CB8AC3E}">
        <p14:creationId xmlns:p14="http://schemas.microsoft.com/office/powerpoint/2010/main" val="1903923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808038"/>
          </a:xfrm>
        </p:spPr>
        <p:txBody>
          <a:bodyPr/>
          <a:lstStyle/>
          <a:p>
            <a:r>
              <a:rPr lang="en-US" sz="4000" dirty="0" smtClean="0"/>
              <a:t>Thanks to my Colleagues &amp; Friends!</a:t>
            </a:r>
            <a:endParaRPr lang="en-US" sz="40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5791200" cy="5036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51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962"/>
            <a:ext cx="9144000" cy="578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5" name="Title 2"/>
          <p:cNvSpPr>
            <a:spLocks noGrp="1"/>
          </p:cNvSpPr>
          <p:nvPr>
            <p:ph type="title"/>
          </p:nvPr>
        </p:nvSpPr>
        <p:spPr>
          <a:xfrm>
            <a:off x="0" y="609600"/>
            <a:ext cx="8991600" cy="914400"/>
          </a:xfrm>
        </p:spPr>
        <p:txBody>
          <a:bodyPr/>
          <a:lstStyle/>
          <a:p>
            <a:pPr eaLnBrk="1" hangingPunct="1">
              <a:lnSpc>
                <a:spcPts val="4900"/>
              </a:lnSpc>
            </a:pPr>
            <a:r>
              <a:rPr lang="en-US" altLang="en-US" sz="4000" b="1" dirty="0" smtClean="0"/>
              <a:t>Relationships among 10</a:t>
            </a:r>
            <a:r>
              <a:rPr lang="en-US" altLang="en-US" sz="4000" b="1" baseline="30000" dirty="0" smtClean="0"/>
              <a:t>th</a:t>
            </a:r>
            <a:r>
              <a:rPr lang="en-US" altLang="en-US" sz="4000" b="1" dirty="0" smtClean="0"/>
              <a:t> graders</a:t>
            </a: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defRPr/>
            </a:pPr>
            <a:fld id="{F032855D-970E-4A5B-9C21-8A4B9FE428C1}" type="slidenum">
              <a:rPr lang="en-US" smtClean="0"/>
              <a:pPr>
                <a:defRPr/>
              </a:pPr>
              <a:t>7</a:t>
            </a:fld>
            <a:endParaRPr lang="en-US"/>
          </a:p>
        </p:txBody>
      </p:sp>
    </p:spTree>
    <p:extLst>
      <p:ext uri="{BB962C8B-B14F-4D97-AF65-F5344CB8AC3E}">
        <p14:creationId xmlns:p14="http://schemas.microsoft.com/office/powerpoint/2010/main" val="10411491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Thank You</a:t>
            </a:r>
            <a:endParaRPr lang="en-US" b="1" dirty="0"/>
          </a:p>
        </p:txBody>
      </p:sp>
    </p:spTree>
    <p:extLst>
      <p:ext uri="{BB962C8B-B14F-4D97-AF65-F5344CB8AC3E}">
        <p14:creationId xmlns:p14="http://schemas.microsoft.com/office/powerpoint/2010/main" val="28769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685800"/>
            <a:ext cx="8534400" cy="1143000"/>
          </a:xfrm>
        </p:spPr>
        <p:txBody>
          <a:bodyPr/>
          <a:lstStyle/>
          <a:p>
            <a:r>
              <a:rPr lang="en-US" dirty="0" smtClean="0"/>
              <a:t>2) </a:t>
            </a:r>
            <a:r>
              <a:rPr lang="en-US" b="1" dirty="0" smtClean="0"/>
              <a:t>How do networks influence behavior</a:t>
            </a:r>
            <a:endParaRPr lang="en-US" b="1" dirty="0"/>
          </a:p>
        </p:txBody>
      </p:sp>
      <p:sp>
        <p:nvSpPr>
          <p:cNvPr id="6" name="Content Placeholder 5"/>
          <p:cNvSpPr>
            <a:spLocks noGrp="1"/>
          </p:cNvSpPr>
          <p:nvPr>
            <p:ph idx="1"/>
          </p:nvPr>
        </p:nvSpPr>
        <p:spPr>
          <a:xfrm>
            <a:off x="457200" y="2438400"/>
            <a:ext cx="8229600" cy="3733800"/>
          </a:xfrm>
        </p:spPr>
        <p:txBody>
          <a:bodyPr/>
          <a:lstStyle/>
          <a:p>
            <a:r>
              <a:rPr lang="en-US" dirty="0" smtClean="0"/>
              <a:t>Studying networks alone is very interesting</a:t>
            </a:r>
          </a:p>
          <a:p>
            <a:r>
              <a:rPr lang="en-US" dirty="0" smtClean="0"/>
              <a:t>Studying how networks influence behavior moves us from theories about networks to network theory (Borgatti)</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algn="r">
              <a:defRPr/>
            </a:pPr>
            <a:fld id="{F032855D-970E-4A5B-9C21-8A4B9FE428C1}" type="slidenum">
              <a:rPr lang="en-US" smtClean="0"/>
              <a:pPr algn="r">
                <a:defRPr/>
              </a:pPr>
              <a:t>8</a:t>
            </a:fld>
            <a:endParaRPr lang="en-US" dirty="0"/>
          </a:p>
        </p:txBody>
      </p:sp>
    </p:spTree>
    <p:extLst>
      <p:ext uri="{BB962C8B-B14F-4D97-AF65-F5344CB8AC3E}">
        <p14:creationId xmlns:p14="http://schemas.microsoft.com/office/powerpoint/2010/main" val="34548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7200" y="381000"/>
            <a:ext cx="8229600" cy="990600"/>
          </a:xfrm>
          <a:prstGeom prst="rect">
            <a:avLst/>
          </a:prstGeom>
        </p:spPr>
        <p:txBody>
          <a:bodyPr lIns="92075" tIns="46038" rIns="92075" bIns="46038"/>
          <a:lstStyle/>
          <a:p>
            <a:r>
              <a:rPr lang="en-US" altLang="en-US" sz="4000" b="1" dirty="0" smtClean="0"/>
              <a:t>Diffusion of Innovations</a:t>
            </a:r>
          </a:p>
        </p:txBody>
      </p:sp>
      <p:sp>
        <p:nvSpPr>
          <p:cNvPr id="52227" name="Rectangle 3"/>
          <p:cNvSpPr>
            <a:spLocks noGrp="1" noChangeArrowheads="1"/>
          </p:cNvSpPr>
          <p:nvPr>
            <p:ph idx="4294967295"/>
          </p:nvPr>
        </p:nvSpPr>
        <p:spPr>
          <a:xfrm>
            <a:off x="457200" y="1219200"/>
            <a:ext cx="8229600" cy="4525963"/>
          </a:xfrm>
          <a:prstGeom prst="rect">
            <a:avLst/>
          </a:prstGeom>
        </p:spPr>
        <p:txBody>
          <a:bodyPr lIns="92075" tIns="46038" rIns="92075" bIns="46038"/>
          <a:lstStyle/>
          <a:p>
            <a:pPr marL="0" indent="0">
              <a:buFontTx/>
              <a:buNone/>
            </a:pPr>
            <a:r>
              <a:rPr lang="en-US" altLang="en-US" sz="4000" dirty="0" smtClean="0"/>
              <a:t>New ideas and practices originate enter communities from some external source.  These external sources can be mass media, labor exchanges, cosmopolitan contact, technical shifts and so on. Adoption of the new idea or practice then flows through interpersonal contact networks.</a:t>
            </a:r>
          </a:p>
          <a:p>
            <a:pPr>
              <a:buFontTx/>
              <a:buNone/>
            </a:pPr>
            <a:endParaRPr lang="en-US" altLang="en-US" dirty="0" smtClean="0"/>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algn="r">
              <a:defRPr/>
            </a:pPr>
            <a:fld id="{B1214AF3-2129-4FE4-A119-C2C44DC35A63}" type="slidenum">
              <a:rPr lang="en-US" smtClean="0"/>
              <a:pPr algn="r">
                <a:defRPr/>
              </a:pPr>
              <a:t>9</a:t>
            </a:fld>
            <a:endParaRPr lang="en-US" dirty="0"/>
          </a:p>
        </p:txBody>
      </p:sp>
    </p:spTree>
    <p:extLst>
      <p:ext uri="{BB962C8B-B14F-4D97-AF65-F5344CB8AC3E}">
        <p14:creationId xmlns:p14="http://schemas.microsoft.com/office/powerpoint/2010/main" val="4005561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Environmental Health">
  <a:themeElements>
    <a:clrScheme name="">
      <a:dk1>
        <a:srgbClr val="000000"/>
      </a:dk1>
      <a:lt1>
        <a:srgbClr val="FFFFFF"/>
      </a:lt1>
      <a:dk2>
        <a:srgbClr val="990000"/>
      </a:dk2>
      <a:lt2>
        <a:srgbClr val="999999"/>
      </a:lt2>
      <a:accent1>
        <a:srgbClr val="CCCCCC"/>
      </a:accent1>
      <a:accent2>
        <a:srgbClr val="FFCC00"/>
      </a:accent2>
      <a:accent3>
        <a:srgbClr val="FFFFFF"/>
      </a:accent3>
      <a:accent4>
        <a:srgbClr val="000000"/>
      </a:accent4>
      <a:accent5>
        <a:srgbClr val="E2E2E2"/>
      </a:accent5>
      <a:accent6>
        <a:srgbClr val="E7B900"/>
      </a:accent6>
      <a:hlink>
        <a:srgbClr val="970000"/>
      </a:hlink>
      <a:folHlink>
        <a:srgbClr val="66666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C">
  <a:themeElements>
    <a:clrScheme name="">
      <a:dk1>
        <a:srgbClr val="000000"/>
      </a:dk1>
      <a:lt1>
        <a:srgbClr val="FFFFFF"/>
      </a:lt1>
      <a:dk2>
        <a:srgbClr val="990000"/>
      </a:dk2>
      <a:lt2>
        <a:srgbClr val="999999"/>
      </a:lt2>
      <a:accent1>
        <a:srgbClr val="CCCCCC"/>
      </a:accent1>
      <a:accent2>
        <a:srgbClr val="FFCC00"/>
      </a:accent2>
      <a:accent3>
        <a:srgbClr val="FFFFFF"/>
      </a:accent3>
      <a:accent4>
        <a:srgbClr val="000000"/>
      </a:accent4>
      <a:accent5>
        <a:srgbClr val="E2E2E2"/>
      </a:accent5>
      <a:accent6>
        <a:srgbClr val="E7B900"/>
      </a:accent6>
      <a:hlink>
        <a:srgbClr val="970000"/>
      </a:hlink>
      <a:folHlink>
        <a:srgbClr val="66666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20676</TotalTime>
  <Words>2623</Words>
  <Application>Microsoft Office PowerPoint</Application>
  <PresentationFormat>On-screen Show (4:3)</PresentationFormat>
  <Paragraphs>744</Paragraphs>
  <Slides>70</Slides>
  <Notes>15</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70</vt:i4>
      </vt:variant>
    </vt:vector>
  </HeadingPairs>
  <TitlesOfParts>
    <vt:vector size="74" baseType="lpstr">
      <vt:lpstr>Global Environmental Health</vt:lpstr>
      <vt:lpstr>USC</vt:lpstr>
      <vt:lpstr>1_Default Design</vt:lpstr>
      <vt:lpstr>Chart</vt:lpstr>
      <vt:lpstr>Contagion &amp; Interpersonal Influence: Network Models of and for  Behavior Change</vt:lpstr>
      <vt:lpstr>Outline</vt:lpstr>
      <vt:lpstr>Social Networks are  Ubiquitous &amp; Varied</vt:lpstr>
      <vt:lpstr>PowerPoint Presentation</vt:lpstr>
      <vt:lpstr>Influenza Pandemic, 1957</vt:lpstr>
      <vt:lpstr>Classroom Friendships  Among 12-year Olds</vt:lpstr>
      <vt:lpstr>Relationships among 10th graders</vt:lpstr>
      <vt:lpstr>2) How do networks influence behavior</vt:lpstr>
      <vt:lpstr>Diffusion of Innovations</vt:lpstr>
      <vt:lpstr>Diffusion Occurs Over Time</vt:lpstr>
      <vt:lpstr>PowerPoint Presentation</vt:lpstr>
      <vt:lpstr>Hypothetical Diffusion When Adopters Persuade Non-adopters at a Rate of One Percent (Homogenous Mixing)</vt:lpstr>
      <vt:lpstr>Hypothetical Cumulative and Incidence Adoption Curves for Diffusion Homogenous Mixing</vt:lpstr>
      <vt:lpstr>Clustering</vt:lpstr>
      <vt:lpstr>Simulated Diffusion Real vs. Random Network</vt:lpstr>
      <vt:lpstr>3) Social Network Influences on Behavior (SNA of Behavior Change)</vt:lpstr>
      <vt:lpstr>Network Exposure</vt:lpstr>
      <vt:lpstr>Ego Network with 6 Alters</vt:lpstr>
      <vt:lpstr>Exposure is Associated with Adoption</vt:lpstr>
      <vt:lpstr>Perceived Use is Associated with Use</vt:lpstr>
      <vt:lpstr>Simmelian Ties are Associated  with Influence</vt:lpstr>
      <vt:lpstr>Personal Network Environment Increases Influence</vt:lpstr>
      <vt:lpstr>Tie Strength is Associated with Influence</vt:lpstr>
      <vt:lpstr>Weak vs. Strong Ties</vt:lpstr>
      <vt:lpstr>Indirect Exposures May Matter</vt:lpstr>
      <vt:lpstr>Structural Equivalence is Associated with Influence</vt:lpstr>
      <vt:lpstr>Expanding the Radius of Influence in the Structural Equivalence (SE) Model</vt:lpstr>
      <vt:lpstr>Centrality Weighted Exposures</vt:lpstr>
      <vt:lpstr>Joint Participation / Identification</vt:lpstr>
      <vt:lpstr>Alter Attributes May Affect Influence</vt:lpstr>
      <vt:lpstr>Online vs Offline Network Influences</vt:lpstr>
      <vt:lpstr>Individuals Have Varying Thresholds</vt:lpstr>
      <vt:lpstr>Graph of Time of Adoption by Network Threshold for One Korean Family Planning Community</vt:lpstr>
      <vt:lpstr>Network Influence Weightings</vt:lpstr>
      <vt:lpstr>Classic Diffusion Network Studies </vt:lpstr>
      <vt:lpstr>NetdiffuseR</vt:lpstr>
      <vt:lpstr>Network Diffusion</vt:lpstr>
      <vt:lpstr>Data Limitations in the Classic Studies</vt:lpstr>
      <vt:lpstr>PowerPoint Presentation</vt:lpstr>
      <vt:lpstr>Treaty Ratification Depends on:</vt:lpstr>
      <vt:lpstr>Predictors of FCTC Adoption: Time</vt:lpstr>
      <vt:lpstr>Predictors of FCTC Adoption: Exposure</vt:lpstr>
      <vt:lpstr>Dynamic Estimation of Diffusion Effects</vt:lpstr>
      <vt:lpstr>Predictors of FCTC Adoption, Threshold, Factors Associated with FCTC Ratification </vt:lpstr>
      <vt:lpstr>4) Networks Influences for  Behavior Change</vt:lpstr>
      <vt:lpstr>Many Public Health Interventions  Are Network Interventions</vt:lpstr>
      <vt:lpstr>PowerPoint Presentation</vt:lpstr>
      <vt:lpstr>Social Network Analysis for Program Implementation (SNAPI)</vt:lpstr>
      <vt:lpstr>Exploration (Needs Assessment)</vt:lpstr>
      <vt:lpstr>Who Provides Input for Problem Definition &amp; Program Design?</vt:lpstr>
      <vt:lpstr>Community as Network</vt:lpstr>
      <vt:lpstr>Social Network Analysis for Program Implementation (SNAPI)</vt:lpstr>
      <vt:lpstr>PowerPoint Presentation</vt:lpstr>
      <vt:lpstr>Network Interventions</vt:lpstr>
      <vt:lpstr>A Taxonomy of Network Interventions</vt:lpstr>
      <vt:lpstr>Opinion Leaders</vt:lpstr>
      <vt:lpstr>Cochrane Review of OL Studies (Flodgren, et al., 2011)</vt:lpstr>
      <vt:lpstr>Graphical Displays of Intervention Choices</vt:lpstr>
      <vt:lpstr>Selecting a Network Intervention</vt:lpstr>
      <vt:lpstr>Linking Theory to Intervention Strategy</vt:lpstr>
      <vt:lpstr>Influence Mechanisms Aligned with Interv. Choices</vt:lpstr>
      <vt:lpstr>Social Network Analysis for Program Implementation (SNAPI)</vt:lpstr>
      <vt:lpstr>Network Diagnostics</vt:lpstr>
      <vt:lpstr>Network Diagnostics Tool</vt:lpstr>
      <vt:lpstr>Action Report for Group Leader</vt:lpstr>
      <vt:lpstr>Networks as Mediators and/or Moderators</vt:lpstr>
      <vt:lpstr>Moderators &amp; Mediators</vt:lpstr>
      <vt:lpstr>Conclusions</vt:lpstr>
      <vt:lpstr>Thanks to my Colleagues &amp; Friends!</vt:lpstr>
      <vt:lpstr>Thank You</vt:lpstr>
    </vt:vector>
  </TitlesOfParts>
  <Company>Johns Hopkins Bloomberg School of Public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public health and why do you want to know about it?</dc:title>
  <dc:creator>JSAMET</dc:creator>
  <cp:lastModifiedBy>tvalente</cp:lastModifiedBy>
  <cp:revision>160</cp:revision>
  <dcterms:created xsi:type="dcterms:W3CDTF">2008-12-04T02:22:13Z</dcterms:created>
  <dcterms:modified xsi:type="dcterms:W3CDTF">2018-05-13T22:27:00Z</dcterms:modified>
</cp:coreProperties>
</file>