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9" r:id="rId3"/>
    <p:sldId id="258" r:id="rId4"/>
    <p:sldId id="257" r:id="rId5"/>
    <p:sldId id="261" r:id="rId6"/>
    <p:sldId id="263" r:id="rId7"/>
    <p:sldId id="262" r:id="rId8"/>
    <p:sldId id="260" r:id="rId9"/>
    <p:sldId id="264" r:id="rId10"/>
    <p:sldId id="265" r:id="rId11"/>
    <p:sldId id="266" r:id="rId12"/>
    <p:sldId id="269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F17D46B-5D53-4A49-9F14-600177D41902}" type="datetimeFigureOut">
              <a:rPr lang="el-GR" smtClean="0"/>
              <a:t>13/1/2019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9ED6663-6280-4C40-9392-B08BC438E9F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1719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D46B-5D53-4A49-9F14-600177D41902}" type="datetimeFigureOut">
              <a:rPr lang="el-GR" smtClean="0"/>
              <a:t>13/1/2019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6663-6280-4C40-9392-B08BC438E9F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6953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17D46B-5D53-4A49-9F14-600177D41902}" type="datetimeFigureOut">
              <a:rPr lang="el-GR" smtClean="0"/>
              <a:t>13/1/2019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ED6663-6280-4C40-9392-B08BC438E9F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27538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17D46B-5D53-4A49-9F14-600177D41902}" type="datetimeFigureOut">
              <a:rPr lang="el-GR" smtClean="0"/>
              <a:t>13/1/2019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ED6663-6280-4C40-9392-B08BC438E9FF}" type="slidenum">
              <a:rPr lang="el-GR" smtClean="0"/>
              <a:t>‹#›</a:t>
            </a:fld>
            <a:endParaRPr lang="el-G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2330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17D46B-5D53-4A49-9F14-600177D41902}" type="datetimeFigureOut">
              <a:rPr lang="el-GR" smtClean="0"/>
              <a:t>13/1/2019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ED6663-6280-4C40-9392-B08BC438E9F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7340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D46B-5D53-4A49-9F14-600177D41902}" type="datetimeFigureOut">
              <a:rPr lang="el-GR" smtClean="0"/>
              <a:t>13/1/2019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6663-6280-4C40-9392-B08BC438E9F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75030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D46B-5D53-4A49-9F14-600177D41902}" type="datetimeFigureOut">
              <a:rPr lang="el-GR" smtClean="0"/>
              <a:t>13/1/2019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6663-6280-4C40-9392-B08BC438E9F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9795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D46B-5D53-4A49-9F14-600177D41902}" type="datetimeFigureOut">
              <a:rPr lang="el-GR" smtClean="0"/>
              <a:t>13/1/2019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6663-6280-4C40-9392-B08BC438E9F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48962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17D46B-5D53-4A49-9F14-600177D41902}" type="datetimeFigureOut">
              <a:rPr lang="el-GR" smtClean="0"/>
              <a:t>13/1/2019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ED6663-6280-4C40-9392-B08BC438E9F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2039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D46B-5D53-4A49-9F14-600177D41902}" type="datetimeFigureOut">
              <a:rPr lang="el-GR" smtClean="0"/>
              <a:t>13/1/2019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6663-6280-4C40-9392-B08BC438E9F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5312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17D46B-5D53-4A49-9F14-600177D41902}" type="datetimeFigureOut">
              <a:rPr lang="el-GR" smtClean="0"/>
              <a:t>13/1/2019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ED6663-6280-4C40-9392-B08BC438E9F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7139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D46B-5D53-4A49-9F14-600177D41902}" type="datetimeFigureOut">
              <a:rPr lang="el-GR" smtClean="0"/>
              <a:t>13/1/2019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6663-6280-4C40-9392-B08BC438E9F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8485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D46B-5D53-4A49-9F14-600177D41902}" type="datetimeFigureOut">
              <a:rPr lang="el-GR" smtClean="0"/>
              <a:t>13/1/2019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6663-6280-4C40-9392-B08BC438E9F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40569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D46B-5D53-4A49-9F14-600177D41902}" type="datetimeFigureOut">
              <a:rPr lang="el-GR" smtClean="0"/>
              <a:t>13/1/2019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6663-6280-4C40-9392-B08BC438E9F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1882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D46B-5D53-4A49-9F14-600177D41902}" type="datetimeFigureOut">
              <a:rPr lang="el-GR" smtClean="0"/>
              <a:t>13/1/2019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6663-6280-4C40-9392-B08BC438E9F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6972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D46B-5D53-4A49-9F14-600177D41902}" type="datetimeFigureOut">
              <a:rPr lang="el-GR" smtClean="0"/>
              <a:t>13/1/2019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6663-6280-4C40-9392-B08BC438E9F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7322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D46B-5D53-4A49-9F14-600177D41902}" type="datetimeFigureOut">
              <a:rPr lang="el-GR" smtClean="0"/>
              <a:t>13/1/2019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6663-6280-4C40-9392-B08BC438E9F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3832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7D46B-5D53-4A49-9F14-600177D41902}" type="datetimeFigureOut">
              <a:rPr lang="el-GR" smtClean="0"/>
              <a:t>13/1/2019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D6663-6280-4C40-9392-B08BC438E9F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10473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0E4B-CA67-4A36-9835-0C855B4F6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323474"/>
            <a:ext cx="9448800" cy="2305027"/>
          </a:xfrm>
        </p:spPr>
        <p:txBody>
          <a:bodyPr>
            <a:normAutofit fontScale="90000"/>
          </a:bodyPr>
          <a:lstStyle/>
          <a:p>
            <a:r>
              <a:rPr lang="el-GR" b="1" dirty="0"/>
              <a:t>­­­ΕΞΥΠΝΟ ΣΥΣΤΗΜΑ ΔΙΑΧΕΙΡΗΣΗΣ ΘΕΣΕΩΝ </a:t>
            </a:r>
            <a:r>
              <a:rPr lang="en-US" b="1" dirty="0"/>
              <a:t>parking</a:t>
            </a:r>
            <a:r>
              <a:rPr lang="el-GR" b="1" dirty="0"/>
              <a:t>.</a:t>
            </a:r>
            <a:endParaRPr lang="el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BD203-4311-444C-90E6-021B4D45B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1052"/>
            <a:ext cx="9144000" cy="1046747"/>
          </a:xfrm>
        </p:spPr>
        <p:txBody>
          <a:bodyPr>
            <a:normAutofit/>
          </a:bodyPr>
          <a:lstStyle/>
          <a:p>
            <a:r>
              <a:rPr lang="el-GR" dirty="0"/>
              <a:t>Λιούπης Παναγιώτης 1043795 </a:t>
            </a:r>
          </a:p>
          <a:p>
            <a:r>
              <a:rPr lang="el-GR" dirty="0"/>
              <a:t>Παπαδόπουλος Παντελής 1041854</a:t>
            </a:r>
          </a:p>
        </p:txBody>
      </p:sp>
    </p:spTree>
    <p:extLst>
      <p:ext uri="{BB962C8B-B14F-4D97-AF65-F5344CB8AC3E}">
        <p14:creationId xmlns:p14="http://schemas.microsoft.com/office/powerpoint/2010/main" val="22391496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7436-C8BD-4F0B-A583-B23A9333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ΑΡΧΙΤΕΚΤΟΝΙΚΗ ΛΟΓΙΣΜΙΚΟΥ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01FD2-48E7-42EC-A28F-20AF33B2B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04736"/>
            <a:ext cx="10820400" cy="4788569"/>
          </a:xfrm>
        </p:spPr>
        <p:txBody>
          <a:bodyPr>
            <a:normAutofit/>
          </a:bodyPr>
          <a:lstStyle/>
          <a:p>
            <a:pPr lvl="0"/>
            <a:r>
              <a:rPr lang="en-US" sz="2400" b="1" dirty="0"/>
              <a:t>sensor</a:t>
            </a:r>
            <a:r>
              <a:rPr lang="el-GR" sz="2400" b="1" dirty="0"/>
              <a:t>_</a:t>
            </a:r>
            <a:r>
              <a:rPr lang="en-US" sz="2400" b="1" dirty="0" err="1"/>
              <a:t>io</a:t>
            </a:r>
            <a:r>
              <a:rPr lang="el-GR" sz="2400" b="1" dirty="0"/>
              <a:t>: </a:t>
            </a:r>
            <a:r>
              <a:rPr lang="el-GR" sz="2400" dirty="0"/>
              <a:t>Για κάθε αισθητήρα στο </a:t>
            </a:r>
            <a:r>
              <a:rPr lang="en-US" sz="2400" dirty="0" err="1"/>
              <a:t>SensorArray</a:t>
            </a:r>
            <a:r>
              <a:rPr lang="en-US" sz="2400" dirty="0"/>
              <a:t> </a:t>
            </a:r>
            <a:r>
              <a:rPr lang="el-GR" sz="2400" dirty="0"/>
              <a:t>αναθέτει μια ονομασία για κάθε μια από τις θέσεις </a:t>
            </a:r>
            <a:r>
              <a:rPr lang="en-US" sz="2400" dirty="0"/>
              <a:t>parking</a:t>
            </a:r>
            <a:r>
              <a:rPr lang="el-GR" sz="2400" dirty="0"/>
              <a:t> (πχ. </a:t>
            </a:r>
            <a:r>
              <a:rPr lang="en-US" sz="2400" dirty="0"/>
              <a:t>Sensor</a:t>
            </a:r>
            <a:r>
              <a:rPr lang="el-GR" sz="2400" dirty="0"/>
              <a:t>1 -&gt; </a:t>
            </a:r>
            <a:r>
              <a:rPr lang="en-US" sz="2400" dirty="0" err="1"/>
              <a:t>ParkingSpot</a:t>
            </a:r>
            <a:r>
              <a:rPr lang="el-GR" sz="2400" dirty="0"/>
              <a:t>#1). </a:t>
            </a:r>
          </a:p>
          <a:p>
            <a:pPr lvl="0"/>
            <a:r>
              <a:rPr lang="en-US" sz="2400" b="1" dirty="0"/>
              <a:t>entrance</a:t>
            </a:r>
            <a:r>
              <a:rPr lang="el-GR" sz="2400" b="1" dirty="0"/>
              <a:t>_</a:t>
            </a:r>
            <a:r>
              <a:rPr lang="en-US" sz="2400" b="1" dirty="0"/>
              <a:t>exit</a:t>
            </a:r>
            <a:r>
              <a:rPr lang="el-GR" sz="2400" b="1" dirty="0"/>
              <a:t>_</a:t>
            </a:r>
            <a:r>
              <a:rPr lang="en-US" sz="2400" b="1" dirty="0"/>
              <a:t>control</a:t>
            </a:r>
            <a:r>
              <a:rPr lang="el-GR" sz="2400" b="1" dirty="0"/>
              <a:t>: </a:t>
            </a:r>
            <a:r>
              <a:rPr lang="el-GR" sz="2400" dirty="0"/>
              <a:t>Ο αλγόριθμος αυτός ελέγχει εάν κάποιο αυτοκίνητο βρίσκεται στην είσοδο ή την έξοδο του </a:t>
            </a:r>
            <a:r>
              <a:rPr lang="en-US" sz="2400" dirty="0"/>
              <a:t>parking</a:t>
            </a:r>
            <a:r>
              <a:rPr lang="el-GR" sz="2400" dirty="0"/>
              <a:t> και εκτελεί κάποιες ενέργειες. </a:t>
            </a:r>
            <a:endParaRPr lang="en-US" sz="2400" dirty="0"/>
          </a:p>
          <a:p>
            <a:pPr lvl="0"/>
            <a:r>
              <a:rPr lang="en-US" sz="2400" b="1" dirty="0"/>
              <a:t>ticket</a:t>
            </a:r>
            <a:r>
              <a:rPr lang="el-GR" sz="2400" b="1" dirty="0"/>
              <a:t>_</a:t>
            </a:r>
            <a:r>
              <a:rPr lang="en-US" sz="2400" b="1" dirty="0"/>
              <a:t>print</a:t>
            </a:r>
            <a:r>
              <a:rPr lang="el-GR" sz="2400" b="1" dirty="0"/>
              <a:t>: </a:t>
            </a:r>
            <a:r>
              <a:rPr lang="el-GR" sz="2400" dirty="0"/>
              <a:t>Τυπώνει ένα εισιτήριο με την πινακίδα του οχήματος στον πελάτη και κάνει την καταχώρηση του στη βάση δεδομένων.</a:t>
            </a:r>
          </a:p>
          <a:p>
            <a:r>
              <a:rPr lang="en-US" sz="2400" b="1" dirty="0"/>
              <a:t>ticket</a:t>
            </a:r>
            <a:r>
              <a:rPr lang="el-GR" sz="2400" b="1" dirty="0"/>
              <a:t>_</a:t>
            </a:r>
            <a:r>
              <a:rPr lang="en-US" sz="2400" b="1" dirty="0"/>
              <a:t>pay</a:t>
            </a:r>
            <a:r>
              <a:rPr lang="el-GR" sz="2400" b="1" dirty="0"/>
              <a:t>: </a:t>
            </a:r>
            <a:r>
              <a:rPr lang="el-GR" sz="2400" dirty="0"/>
              <a:t>Καλείται από τον αυτόματο σταθμό πληρωμής και υπολογίζει το αντίτιμο του εισιτήριου μέσω της βάσης δεδομένων. Εάν πληρωθεί το αντίτιμο γραφεί πάνω στη μαγνητική επίστρωση το αντίστοιχο </a:t>
            </a:r>
            <a:r>
              <a:rPr lang="en-US" sz="2400" dirty="0"/>
              <a:t>flag</a:t>
            </a:r>
            <a:r>
              <a:rPr lang="el-G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20819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7436-C8BD-4F0B-A583-B23A9333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ΑΡΧΙΤΕΚΤΟΝΙΚΗ ΛΟΓΙΣΜΙΚΟΥ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01FD2-48E7-42EC-A28F-20AF33B2B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69431"/>
            <a:ext cx="10820400" cy="3537285"/>
          </a:xfrm>
        </p:spPr>
        <p:txBody>
          <a:bodyPr>
            <a:normAutofit/>
          </a:bodyPr>
          <a:lstStyle/>
          <a:p>
            <a:pPr lvl="0"/>
            <a:r>
              <a:rPr lang="en-US" sz="2400" b="1" dirty="0"/>
              <a:t>monitor</a:t>
            </a:r>
            <a:r>
              <a:rPr lang="el-GR" sz="2400" b="1" dirty="0"/>
              <a:t>_</a:t>
            </a:r>
            <a:r>
              <a:rPr lang="en-US" sz="2400" b="1" dirty="0"/>
              <a:t>directions</a:t>
            </a:r>
            <a:r>
              <a:rPr lang="el-GR" sz="2400" b="1" dirty="0"/>
              <a:t>: </a:t>
            </a:r>
            <a:r>
              <a:rPr lang="el-GR" sz="2400" dirty="0"/>
              <a:t>Δεσμεύει μια διαθέσιμη θέση ή επιλέγει την κατοχυρωμένη του μηνιαίου και εμφανίζει πληροφορίες για αυτήν (όροφος, αριθμός θέσης).</a:t>
            </a:r>
          </a:p>
          <a:p>
            <a:pPr lvl="0"/>
            <a:r>
              <a:rPr lang="en-US" sz="2400" b="1" dirty="0"/>
              <a:t>keypad</a:t>
            </a:r>
            <a:r>
              <a:rPr lang="el-GR" sz="2400" b="1" dirty="0"/>
              <a:t>_</a:t>
            </a:r>
            <a:r>
              <a:rPr lang="en-US" sz="2400" b="1" dirty="0"/>
              <a:t>check</a:t>
            </a:r>
            <a:r>
              <a:rPr lang="el-GR" sz="2400" b="1" dirty="0"/>
              <a:t>: </a:t>
            </a:r>
            <a:r>
              <a:rPr lang="el-GR" sz="2400" dirty="0"/>
              <a:t>Ελέγχει την ορθότητα του κωδικού μέσω της βάσης και επιστρέφει στον </a:t>
            </a:r>
            <a:r>
              <a:rPr lang="en-US" sz="2400" dirty="0"/>
              <a:t>monitor</a:t>
            </a:r>
            <a:r>
              <a:rPr lang="el-GR" sz="2400" dirty="0"/>
              <a:t>_</a:t>
            </a:r>
            <a:r>
              <a:rPr lang="en-US" sz="2400" dirty="0"/>
              <a:t>directions</a:t>
            </a:r>
            <a:r>
              <a:rPr lang="el-GR" sz="2400" dirty="0"/>
              <a:t> την αντίστοιχη θέση.</a:t>
            </a:r>
          </a:p>
          <a:p>
            <a:r>
              <a:rPr lang="en-US" sz="2400" b="1" dirty="0"/>
              <a:t>Get</a:t>
            </a:r>
            <a:r>
              <a:rPr lang="el-GR" sz="2400" b="1" dirty="0"/>
              <a:t>_</a:t>
            </a:r>
            <a:r>
              <a:rPr lang="en-US" sz="2400" b="1" dirty="0"/>
              <a:t>license</a:t>
            </a:r>
            <a:r>
              <a:rPr lang="el-GR" sz="2400" b="1" dirty="0"/>
              <a:t>_</a:t>
            </a:r>
            <a:r>
              <a:rPr lang="en-US" sz="2400" b="1" dirty="0"/>
              <a:t>plate</a:t>
            </a:r>
            <a:r>
              <a:rPr lang="el-GR" sz="2400" b="1" dirty="0"/>
              <a:t>: </a:t>
            </a:r>
            <a:r>
              <a:rPr lang="el-GR" sz="2400" dirty="0"/>
              <a:t>Με την ενεργοποίηση του αισθητήρα εισόδου η κεντρική μονάδα αποθηκεύει ένα στιγμιότυπο από την ζωντανή ροή βίντεο της κάμερας, για να βρεθεί ο αριθμός πινακίδας του εισερχόμενου οχήματος, τον οποίο στέλνει στην </a:t>
            </a:r>
            <a:r>
              <a:rPr lang="en-US" sz="2400" dirty="0"/>
              <a:t>ticket</a:t>
            </a:r>
            <a:r>
              <a:rPr lang="el-GR" sz="2400" dirty="0"/>
              <a:t>_</a:t>
            </a:r>
            <a:r>
              <a:rPr lang="en-US" sz="2400" dirty="0"/>
              <a:t>print</a:t>
            </a:r>
            <a:r>
              <a:rPr lang="el-G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82949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523B-1746-4A9B-923E-805AE62B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ΛΕΙΤΟΥΡΓΙΚΟ ΣΥΣΤΗΜΑ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30C7B-00F9-4057-ADC2-E2D547B9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l-GR" sz="3200" dirty="0"/>
              <a:t>Στη συγκεκριμένη εφαρμογή δεν υπάρχει ανάγκη για χρήση ενός </a:t>
            </a:r>
            <a:r>
              <a:rPr lang="en-US" sz="3200" dirty="0"/>
              <a:t>hard</a:t>
            </a:r>
            <a:r>
              <a:rPr lang="el-GR" sz="3200" dirty="0"/>
              <a:t>-</a:t>
            </a:r>
            <a:r>
              <a:rPr lang="en-US" sz="3200" dirty="0"/>
              <a:t>time real time operating system </a:t>
            </a:r>
            <a:r>
              <a:rPr lang="el-GR" sz="3200" dirty="0"/>
              <a:t>αφού αν κάποιο </a:t>
            </a:r>
            <a:r>
              <a:rPr lang="en-US" sz="3200" dirty="0"/>
              <a:t>task </a:t>
            </a:r>
            <a:r>
              <a:rPr lang="el-GR" sz="3200" dirty="0"/>
              <a:t>χάσει για λίγο το </a:t>
            </a:r>
            <a:r>
              <a:rPr lang="en-US" sz="3200" dirty="0"/>
              <a:t>deadline </a:t>
            </a:r>
            <a:r>
              <a:rPr lang="el-GR" sz="3200" dirty="0"/>
              <a:t>του, δε θα επηρεαστεί κατά πολύ η ποιότητα του συστήματος. Ένα παράδειγμα λειτουργικού συστήματος που μπορεί να χρησιμοποιηθεί είναι το </a:t>
            </a:r>
            <a:r>
              <a:rPr lang="en-US" sz="3200" dirty="0"/>
              <a:t>VxWorks</a:t>
            </a:r>
            <a:r>
              <a:rPr lang="el-GR" sz="3200" dirty="0"/>
              <a:t>, είναι συμβατό με την οικογένεια επεξεργαστών </a:t>
            </a:r>
            <a:r>
              <a:rPr lang="en-US" sz="3200" dirty="0"/>
              <a:t>Atom E</a:t>
            </a:r>
            <a:r>
              <a:rPr lang="el-GR" sz="3200" dirty="0"/>
              <a:t>3800 και μπορεί να ρυθμιστεί σαν </a:t>
            </a:r>
            <a:r>
              <a:rPr lang="en-US" sz="3200" dirty="0"/>
              <a:t>soft</a:t>
            </a:r>
            <a:r>
              <a:rPr lang="el-GR" sz="3200" dirty="0"/>
              <a:t>-</a:t>
            </a:r>
            <a:r>
              <a:rPr lang="en-US" sz="3200" dirty="0"/>
              <a:t>time rtos</a:t>
            </a:r>
            <a:r>
              <a:rPr lang="el-G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81507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878A-91BC-43F8-8E32-77D6ADF5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ΕΠΙΠΛΕΟΝ ΠΙΘΑΝΕΣ ΔΥΝΑΤΟΤΗΤΕΣ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2CEB7-8AAD-49A8-8C17-CCDC98A40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49975"/>
            <a:ext cx="10820400" cy="3664871"/>
          </a:xfrm>
        </p:spPr>
        <p:txBody>
          <a:bodyPr vert="horz" anchor="t" anchorCtr="0">
            <a:noAutofit/>
          </a:bodyPr>
          <a:lstStyle/>
          <a:p>
            <a:r>
              <a:rPr lang="el-GR" sz="2800" dirty="0"/>
              <a:t>Ενσωμάτωση με κλειστό κύκλωμα παρακολούθησης (</a:t>
            </a:r>
            <a:r>
              <a:rPr lang="en-US" sz="2800" dirty="0"/>
              <a:t>CCTV</a:t>
            </a:r>
            <a:r>
              <a:rPr lang="el-GR" sz="2800" dirty="0"/>
              <a:t>) με σκοπό την ασφάλεια του χώρου και των αυτοκίνητων. </a:t>
            </a:r>
          </a:p>
          <a:p>
            <a:r>
              <a:rPr lang="el-GR" sz="2800" dirty="0"/>
              <a:t>Καταγραφή και αποθήκευση βίντεο σε περίπτωση ατυχήματος/ παραβίασης του χώρου. </a:t>
            </a:r>
          </a:p>
          <a:p>
            <a:r>
              <a:rPr lang="el-GR" sz="2800" dirty="0"/>
              <a:t>Υπάρχει η δυνατότητα, μέσω εφαρμογής </a:t>
            </a:r>
            <a:r>
              <a:rPr lang="en-US" sz="2800" dirty="0"/>
              <a:t>web</a:t>
            </a:r>
            <a:r>
              <a:rPr lang="el-GR" sz="2800" dirty="0"/>
              <a:t>/</a:t>
            </a:r>
            <a:r>
              <a:rPr lang="en-US" sz="2800" dirty="0"/>
              <a:t>smartphone</a:t>
            </a:r>
            <a:r>
              <a:rPr lang="el-GR" sz="2800" dirty="0"/>
              <a:t>,</a:t>
            </a:r>
            <a:r>
              <a:rPr lang="en-US" sz="2800" dirty="0"/>
              <a:t> real</a:t>
            </a:r>
            <a:r>
              <a:rPr lang="el-GR" sz="2800" dirty="0"/>
              <a:t>-</a:t>
            </a:r>
            <a:r>
              <a:rPr lang="en-US" sz="2800" dirty="0"/>
              <a:t>time </a:t>
            </a:r>
            <a:r>
              <a:rPr lang="el-GR" sz="2800" dirty="0"/>
              <a:t>ενημέρωσης των χρηστών για τη διαθεσιμότητα του </a:t>
            </a:r>
            <a:r>
              <a:rPr lang="en-US" sz="2800" dirty="0"/>
              <a:t>parking</a:t>
            </a:r>
            <a:r>
              <a:rPr lang="el-G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39204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80E481-8426-45CC-8FD6-66BAC92FB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197" y="2334127"/>
            <a:ext cx="9755605" cy="1729356"/>
          </a:xfrm>
        </p:spPr>
        <p:txBody>
          <a:bodyPr>
            <a:normAutofit/>
          </a:bodyPr>
          <a:lstStyle/>
          <a:p>
            <a:pPr algn="ctr"/>
            <a:r>
              <a:rPr lang="el-GR" sz="4400" dirty="0"/>
              <a:t>ΕΥΧΑΡΙΣΤΟΥΜΕ ΓΙΑ ΤΟΝ ΧΡΟΝΟ ΣΑΣ</a:t>
            </a:r>
          </a:p>
        </p:txBody>
      </p:sp>
    </p:spTree>
    <p:extLst>
      <p:ext uri="{BB962C8B-B14F-4D97-AF65-F5344CB8AC3E}">
        <p14:creationId xmlns:p14="http://schemas.microsoft.com/office/powerpoint/2010/main" val="10842559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467B6-A89D-4CE5-B603-1A5E1CC6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ΓΕΝΙΚΑ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FF0CF-BB3E-4F71-8DE0-AF7650B4D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401"/>
            <a:ext cx="10820400" cy="4161284"/>
          </a:xfrm>
        </p:spPr>
        <p:txBody>
          <a:bodyPr/>
          <a:lstStyle/>
          <a:p>
            <a:r>
              <a:rPr lang="el-GR" dirty="0"/>
              <a:t>Ο τρόπος λειτουργίας των χώρων στάθμευσης στις μέρες μας δεν είναι αποδοτικός. Τα περισσότερα </a:t>
            </a:r>
            <a:r>
              <a:rPr lang="en-US" dirty="0"/>
              <a:t>parking </a:t>
            </a:r>
            <a:r>
              <a:rPr lang="el-GR" dirty="0"/>
              <a:t>δεν διαθέτουν στους χρήστες τους πληροφορίες για το που και αν υπάρχει κάποια ελεύθερη θέση, με αποτέλεσμα οι οδηγοί να σπαταλούν αδίκως χρόνο.</a:t>
            </a:r>
          </a:p>
          <a:p>
            <a:r>
              <a:rPr lang="el-GR" dirty="0"/>
              <a:t>Έρευνες έχουν δείξει ότι το 45% της κίνησης στους δρόμους δημιουργείται από οδηγούς που ψάχνουν να παρκάρουν.</a:t>
            </a:r>
          </a:p>
          <a:p>
            <a:r>
              <a:rPr lang="el-GR" dirty="0"/>
              <a:t> Εφαρμόζοντας την ιδέα του έξυπνου </a:t>
            </a:r>
            <a:r>
              <a:rPr lang="en-US" dirty="0"/>
              <a:t>parking </a:t>
            </a:r>
            <a:r>
              <a:rPr lang="el-GR" dirty="0"/>
              <a:t>θα είναι δυνατό να επιτευχθεί καλύτερη εξυπηρέτηση των χρηστών, αποδοτικότερη αξιοποίηση του χώρου και μείωση των ρύπων λόγω καυσαερίων.</a:t>
            </a:r>
          </a:p>
          <a:p>
            <a:r>
              <a:rPr lang="el-GR" dirty="0"/>
              <a:t> Το σύστημα αυτό μπορεί να εφαρμοστεί σε κτήρια στάθμευσης, εμπορικά κέντρα και γενικότερα σε οποιεσδήποτε πολυσύχναστες περιοχές.</a:t>
            </a:r>
          </a:p>
        </p:txBody>
      </p:sp>
    </p:spTree>
    <p:extLst>
      <p:ext uri="{BB962C8B-B14F-4D97-AF65-F5344CB8AC3E}">
        <p14:creationId xmlns:p14="http://schemas.microsoft.com/office/powerpoint/2010/main" val="34026098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89570-9656-46CC-9F8D-35D3E476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E5623-3D7A-4359-88D8-F4240C66B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sz="3200" dirty="0"/>
              <a:t>Το έξυπνο </a:t>
            </a:r>
            <a:r>
              <a:rPr lang="en-US" sz="3200" dirty="0"/>
              <a:t>parking </a:t>
            </a:r>
            <a:r>
              <a:rPr lang="el-GR" sz="3200" dirty="0"/>
              <a:t>αποτελείται από:</a:t>
            </a:r>
          </a:p>
          <a:p>
            <a:pPr lvl="0"/>
            <a:r>
              <a:rPr lang="el-GR" sz="3200" dirty="0"/>
              <a:t>Δίκτυο αισθητήρων.</a:t>
            </a:r>
          </a:p>
          <a:p>
            <a:pPr lvl="0"/>
            <a:r>
              <a:rPr lang="el-GR" sz="3200" dirty="0"/>
              <a:t>Οθόνες που ενημερώνουν για την θέση του πελάτη και για την κατάσταση του </a:t>
            </a:r>
            <a:r>
              <a:rPr lang="en-US" sz="3200" dirty="0"/>
              <a:t>parking</a:t>
            </a:r>
            <a:r>
              <a:rPr lang="el-GR" sz="3200" dirty="0"/>
              <a:t>.</a:t>
            </a:r>
          </a:p>
          <a:p>
            <a:pPr lvl="0"/>
            <a:r>
              <a:rPr lang="el-GR" sz="3200" dirty="0"/>
              <a:t>Κεντρική μονάδα επεξεργασίας δεδομένων</a:t>
            </a:r>
            <a:r>
              <a:rPr lang="en-US" sz="3200" dirty="0"/>
              <a:t>.</a:t>
            </a:r>
          </a:p>
          <a:p>
            <a:pPr lvl="0"/>
            <a:r>
              <a:rPr lang="el-GR" sz="3200" dirty="0"/>
              <a:t>Μηχανήματα έκδοσης/πληρωμής εισιτηρίων.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708823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8C6A1-9AE8-461A-B14F-468C2FF93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610" y="400886"/>
            <a:ext cx="9603275" cy="826335"/>
          </a:xfrm>
        </p:spPr>
        <p:txBody>
          <a:bodyPr>
            <a:normAutofit/>
          </a:bodyPr>
          <a:lstStyle/>
          <a:p>
            <a:r>
              <a:rPr lang="el-GR" dirty="0"/>
              <a:t>ΠΑΡΑΔΕΙΓΜΑ ΥΛΟΠΟΙΗΣΗΣ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593E79-1DBB-4EFC-9B4D-5A09F5BA4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93692" y="1377386"/>
            <a:ext cx="7604615" cy="5013053"/>
          </a:xfrm>
          <a:prstGeom prst="roundRect">
            <a:avLst>
              <a:gd name="adj" fmla="val 2363"/>
            </a:avLst>
          </a:prstGeom>
          <a:solidFill>
            <a:srgbClr val="FFFFFF"/>
          </a:solidFill>
          <a:ln w="76200" cap="sq">
            <a:solidFill>
              <a:schemeClr val="accent1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598919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09F2D-7348-4974-B812-1ABB1D797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ΣΥΝΟΛΙΚΟ ΣΥΣΤΗΜΑ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AC5E781-D582-4923-A9D0-4B219C5A79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6072"/>
          <a:stretch/>
        </p:blipFill>
        <p:spPr>
          <a:xfrm>
            <a:off x="6172200" y="2369419"/>
            <a:ext cx="5010150" cy="3674403"/>
          </a:xfrm>
          <a:prstGeom prst="roundRect">
            <a:avLst>
              <a:gd name="adj" fmla="val 2300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41D0F43-02A1-4127-B944-6D59BB2B7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2369419"/>
            <a:ext cx="5334000" cy="4024125"/>
          </a:xfrm>
        </p:spPr>
        <p:txBody>
          <a:bodyPr>
            <a:normAutofit/>
          </a:bodyPr>
          <a:lstStyle/>
          <a:p>
            <a:r>
              <a:rPr lang="el-GR" sz="2800" dirty="0"/>
              <a:t>Κεντρική μονάδα ελέγχου</a:t>
            </a:r>
          </a:p>
          <a:p>
            <a:r>
              <a:rPr lang="el-GR" sz="2800" dirty="0"/>
              <a:t>Οθόνη</a:t>
            </a:r>
          </a:p>
          <a:p>
            <a:r>
              <a:rPr lang="el-GR" sz="2800" dirty="0"/>
              <a:t>Διαχείριση εισιτήριων</a:t>
            </a:r>
          </a:p>
          <a:p>
            <a:r>
              <a:rPr lang="el-GR" sz="2800" dirty="0"/>
              <a:t>Αισθητήρες</a:t>
            </a:r>
          </a:p>
          <a:p>
            <a:r>
              <a:rPr lang="el-GR" sz="2800" dirty="0"/>
              <a:t>Βάση δεδομένων</a:t>
            </a:r>
          </a:p>
          <a:p>
            <a:r>
              <a:rPr lang="el-GR" sz="2800" dirty="0"/>
              <a:t>Κάμερα αναγνώρισης πινακίδας</a:t>
            </a:r>
          </a:p>
        </p:txBody>
      </p:sp>
    </p:spTree>
    <p:extLst>
      <p:ext uri="{BB962C8B-B14F-4D97-AF65-F5344CB8AC3E}">
        <p14:creationId xmlns:p14="http://schemas.microsoft.com/office/powerpoint/2010/main" val="30136579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B931-903C-4666-8745-430D3F0F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ΑΡΧΙΤΕΚΤΟΝΙΚΗ ΥΛΙΚΟΥ ΚΕΝΤΡΙΚΗΣ ΜΟΝΑΔΑΣ ΕΠΕΞΕΡΓΑΣΙΑΣ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08BCD-DEFF-412C-91D3-565B2B86A3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l-GR" dirty="0"/>
              <a:t>Η ΚΜΕ βασίζεται στον επεξεργαστή </a:t>
            </a:r>
            <a:r>
              <a:rPr lang="en-US" dirty="0"/>
              <a:t>Intel Atom E</a:t>
            </a:r>
            <a:r>
              <a:rPr lang="el-GR" dirty="0"/>
              <a:t>3800.</a:t>
            </a:r>
          </a:p>
          <a:p>
            <a:r>
              <a:rPr lang="el-GR" dirty="0"/>
              <a:t>Η υλοποίηση του </a:t>
            </a:r>
            <a:r>
              <a:rPr lang="en-US" dirty="0"/>
              <a:t>board </a:t>
            </a:r>
            <a:r>
              <a:rPr lang="el-GR" dirty="0"/>
              <a:t>παρέχει έως 26 </a:t>
            </a:r>
            <a:r>
              <a:rPr lang="en-US" dirty="0"/>
              <a:t>pins </a:t>
            </a:r>
            <a:r>
              <a:rPr lang="el-GR" dirty="0"/>
              <a:t>για σύνδεση με τους αισθητήρες.</a:t>
            </a:r>
          </a:p>
          <a:p>
            <a:r>
              <a:rPr lang="el-GR" dirty="0"/>
              <a:t>Μέσω κυκλώματος </a:t>
            </a:r>
            <a:r>
              <a:rPr lang="el-GR" dirty="0" err="1"/>
              <a:t>πολυπλεκτών</a:t>
            </a:r>
            <a:r>
              <a:rPr lang="el-GR" dirty="0"/>
              <a:t> είναι δυνατό να αυξηθεί ο αριθμός των αισθητήρων.</a:t>
            </a:r>
          </a:p>
          <a:p>
            <a:r>
              <a:rPr lang="el-GR" dirty="0"/>
              <a:t>Η ενσωματωμένη κάρτα γραφικών και το </a:t>
            </a:r>
            <a:r>
              <a:rPr lang="en-US" dirty="0"/>
              <a:t>network controller</a:t>
            </a:r>
            <a:r>
              <a:rPr lang="el-GR" dirty="0"/>
              <a:t> </a:t>
            </a:r>
            <a:r>
              <a:rPr lang="el-GR" dirty="0" err="1"/>
              <a:t>χρησιμοποιουνται</a:t>
            </a:r>
            <a:r>
              <a:rPr lang="el-GR" dirty="0"/>
              <a:t> για την παρουσίαση δεδομένων στην οθόνη και την σύνδεση στη βάση δεδομένων.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851950-F5D0-43BA-9883-AE68ACCB3FBF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52731"/>
            <a:ext cx="5334000" cy="3906700"/>
          </a:xfrm>
          <a:prstGeom prst="roundRect">
            <a:avLst>
              <a:gd name="adj" fmla="val 1105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017397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6564-1DDC-46CC-85A4-4F92D6B4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Αισθητήρες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E9EF12-D4FC-4A86-9CB7-2D64F6A530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2556" t="28367" r="16992" b="7430"/>
          <a:stretch/>
        </p:blipFill>
        <p:spPr>
          <a:xfrm>
            <a:off x="6423585" y="2490538"/>
            <a:ext cx="5166836" cy="31232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81CCDD-7987-4304-9DD1-D89794D41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579" y="2194018"/>
            <a:ext cx="5334000" cy="4024125"/>
          </a:xfrm>
        </p:spPr>
        <p:txBody>
          <a:bodyPr>
            <a:normAutofit/>
          </a:bodyPr>
          <a:lstStyle/>
          <a:p>
            <a:r>
              <a:rPr lang="el-GR" sz="2600" dirty="0"/>
              <a:t>Οι αισθητήρες μας βασίζονται στο</a:t>
            </a:r>
            <a:r>
              <a:rPr lang="en-US" sz="2600" dirty="0"/>
              <a:t> </a:t>
            </a:r>
            <a:r>
              <a:rPr lang="el-GR" sz="2600" dirty="0"/>
              <a:t>ολοκληρωμένο κύκλωμα </a:t>
            </a:r>
            <a:r>
              <a:rPr lang="en-US" sz="2600" dirty="0"/>
              <a:t>LM358N.</a:t>
            </a:r>
          </a:p>
          <a:p>
            <a:r>
              <a:rPr lang="el-GR" sz="2600" dirty="0"/>
              <a:t>Χρησιμοποιούν 2 υπέρυθρα </a:t>
            </a:r>
            <a:r>
              <a:rPr lang="en-US" sz="2600" dirty="0"/>
              <a:t>led </a:t>
            </a:r>
            <a:r>
              <a:rPr lang="el-GR" sz="2600" dirty="0"/>
              <a:t>και 2 </a:t>
            </a:r>
            <a:r>
              <a:rPr lang="el-GR" sz="2600" dirty="0" err="1"/>
              <a:t>φωτοδιόδους</a:t>
            </a:r>
            <a:r>
              <a:rPr lang="el-GR" sz="2600" dirty="0"/>
              <a:t>.</a:t>
            </a:r>
          </a:p>
          <a:p>
            <a:r>
              <a:rPr lang="el-GR" sz="2600" dirty="0"/>
              <a:t>Η δεσμίδα φωτός από το </a:t>
            </a:r>
            <a:r>
              <a:rPr lang="en-US" sz="2600" dirty="0"/>
              <a:t>LED </a:t>
            </a:r>
            <a:r>
              <a:rPr lang="el-GR" sz="2600" dirty="0"/>
              <a:t>θα αντανακλάται στο αυτοκίνητο προς την </a:t>
            </a:r>
            <a:r>
              <a:rPr lang="el-GR" sz="2600" dirty="0" err="1"/>
              <a:t>φωτοδίοδο</a:t>
            </a:r>
            <a:r>
              <a:rPr lang="el-GR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03348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456E-452C-4E4C-ABF6-4B66407F5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411" y="764373"/>
            <a:ext cx="9063789" cy="1293028"/>
          </a:xfrm>
        </p:spPr>
        <p:txBody>
          <a:bodyPr/>
          <a:lstStyle/>
          <a:p>
            <a:r>
              <a:rPr lang="en-US" dirty="0"/>
              <a:t>Monitor output design example</a:t>
            </a:r>
            <a:endParaRPr lang="el-G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50014B-B29B-4077-B6CB-29CBEBF51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366" y="2582272"/>
            <a:ext cx="5714286" cy="32476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E6E30A87-B76A-4ABF-B98F-74A21CCE7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777" y="2582272"/>
            <a:ext cx="5742857" cy="32571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597225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DF100-D319-47B2-B9D9-C51012385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ΑΡΧΙΤΕΚΤΟΝΙΚΗ ΛΟΓΙΣΜΙΚΟΥ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5450C6-94A9-43C5-A405-0E787E92874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200" y="2193925"/>
            <a:ext cx="9379600" cy="4024313"/>
          </a:xfrm>
          <a:prstGeom prst="roundRect">
            <a:avLst>
              <a:gd name="adj" fmla="val 1696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2000" endA="300" endPos="1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42835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219</TotalTime>
  <Words>612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Vapor Trail</vt:lpstr>
      <vt:lpstr>­­­ΕΞΥΠΝΟ ΣΥΣΤΗΜΑ ΔΙΑΧΕΙΡΗΣΗΣ ΘΕΣΕΩΝ parking.</vt:lpstr>
      <vt:lpstr>ΓΕΝΙΚΑ</vt:lpstr>
      <vt:lpstr>introduction</vt:lpstr>
      <vt:lpstr>ΠΑΡΑΔΕΙΓΜΑ ΥΛΟΠΟΙΗΣΗΣ</vt:lpstr>
      <vt:lpstr>ΣΥΝΟΛΙΚΟ ΣΥΣΤΗΜΑ</vt:lpstr>
      <vt:lpstr>ΑΡΧΙΤΕΚΤΟΝΙΚΗ ΥΛΙΚΟΥ ΚΕΝΤΡΙΚΗΣ ΜΟΝΑΔΑΣ ΕΠΕΞΕΡΓΑΣΙΑΣ</vt:lpstr>
      <vt:lpstr>Αισθητήρες</vt:lpstr>
      <vt:lpstr>Monitor output design example</vt:lpstr>
      <vt:lpstr>ΑΡΧΙΤΕΚΤΟΝΙΚΗ ΛΟΓΙΣΜΙΚΟΥ</vt:lpstr>
      <vt:lpstr>ΑΡΧΙΤΕΚΤΟΝΙΚΗ ΛΟΓΙΣΜΙΚΟΥ</vt:lpstr>
      <vt:lpstr>ΑΡΧΙΤΕΚΤΟΝΙΚΗ ΛΟΓΙΣΜΙΚΟΥ</vt:lpstr>
      <vt:lpstr>ΛΕΙΤΟΥΡΓΙΚΟ ΣΥΣΤΗΜΑ</vt:lpstr>
      <vt:lpstr>ΕΠΙΠΛΕΟΝ ΠΙΘΑΝΕΣ ΔΥΝΑΤΟΤΗΤΕΣ</vt:lpstr>
      <vt:lpstr>ΕΥΧΑΡΙΣΤΟΥΜΕ ΓΙΑ ΤΟΝ ΧΡΟΝΟ ΣΑΣ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­­­εξυπνο συστημα διαχειρισης θεσεων parking.</dc:title>
  <dc:creator>Panagiotis</dc:creator>
  <cp:lastModifiedBy>Panagiotis</cp:lastModifiedBy>
  <cp:revision>16</cp:revision>
  <dcterms:created xsi:type="dcterms:W3CDTF">2019-01-13T17:18:05Z</dcterms:created>
  <dcterms:modified xsi:type="dcterms:W3CDTF">2019-01-13T20:57:31Z</dcterms:modified>
</cp:coreProperties>
</file>