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304" r:id="rId4"/>
    <p:sldId id="298" r:id="rId5"/>
    <p:sldId id="305" r:id="rId6"/>
    <p:sldId id="306" r:id="rId7"/>
    <p:sldId id="300" r:id="rId8"/>
    <p:sldId id="302" r:id="rId9"/>
    <p:sldId id="303" r:id="rId10"/>
    <p:sldId id="281" r:id="rId11"/>
    <p:sldId id="309" r:id="rId12"/>
    <p:sldId id="310" r:id="rId13"/>
    <p:sldId id="307" r:id="rId14"/>
    <p:sldId id="308" r:id="rId15"/>
    <p:sldId id="311" r:id="rId16"/>
    <p:sldId id="279" r:id="rId17"/>
    <p:sldId id="287" r:id="rId18"/>
    <p:sldId id="299" r:id="rId19"/>
    <p:sldId id="301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2EF76F2-92E8-4F88-B956-D9F98EBBF798}">
          <p14:sldIdLst>
            <p14:sldId id="256"/>
            <p14:sldId id="258"/>
            <p14:sldId id="304"/>
            <p14:sldId id="298"/>
            <p14:sldId id="305"/>
            <p14:sldId id="306"/>
            <p14:sldId id="300"/>
            <p14:sldId id="302"/>
            <p14:sldId id="303"/>
            <p14:sldId id="281"/>
            <p14:sldId id="309"/>
            <p14:sldId id="310"/>
            <p14:sldId id="307"/>
            <p14:sldId id="308"/>
            <p14:sldId id="311"/>
            <p14:sldId id="279"/>
            <p14:sldId id="287"/>
            <p14:sldId id="299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6DE"/>
    <a:srgbClr val="3DE388"/>
    <a:srgbClr val="FFCCFF"/>
    <a:srgbClr val="FFFFCC"/>
    <a:srgbClr val="FF99FF"/>
    <a:srgbClr val="5D2319"/>
    <a:srgbClr val="2EB050"/>
    <a:srgbClr val="640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3552" autoAdjust="0"/>
  </p:normalViewPr>
  <p:slideViewPr>
    <p:cSldViewPr>
      <p:cViewPr>
        <p:scale>
          <a:sx n="100" d="100"/>
          <a:sy n="100" d="100"/>
        </p:scale>
        <p:origin x="-96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3A60-3DFA-4663-9831-572354784922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66BD-45CF-409A-86FF-7622BCDD2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0789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38EAF-7C10-4F83-8E8B-A82897EB63E2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D3A6F-8CC2-4D35-B6AA-0D2BBBA11A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538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2258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284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60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60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60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60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662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662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564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60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60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207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60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60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60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60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60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60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6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EF65-9813-4BA8-9314-83922BF6B23C}" type="datetime1">
              <a:rPr lang="fr-FR" smtClean="0"/>
              <a:t>15/10/2013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9053-CDB7-4CC8-8D1B-A78582838BD7}" type="datetime1">
              <a:rPr lang="fr-FR" smtClean="0"/>
              <a:t>15/10/2013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993F-E451-4E87-ABD1-55A2007B9C44}" type="datetime1">
              <a:rPr lang="fr-FR" smtClean="0"/>
              <a:t>15/10/2013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CF8F-EDAC-455E-8469-7A339CFF138D}" type="datetime1">
              <a:rPr lang="fr-FR" smtClean="0"/>
              <a:t>15/10/2013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873-3432-462E-95AE-D1C1B75062D4}" type="datetime1">
              <a:rPr lang="fr-FR" smtClean="0"/>
              <a:t>15/10/2013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5D8D-7648-421E-8E8B-5FF67479EA61}" type="datetime1">
              <a:rPr lang="fr-FR" smtClean="0"/>
              <a:t>15/10/2013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EB0-3BE7-43D5-9785-78A0F5981B62}" type="datetime1">
              <a:rPr lang="fr-FR" smtClean="0"/>
              <a:t>15/10/2013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421A-0A1F-462A-8F95-340B5D67FB5C}" type="datetime1">
              <a:rPr lang="fr-FR" smtClean="0"/>
              <a:t>15/10/2013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2ED0-FA14-4D13-BFEE-633FD2045E68}" type="datetime1">
              <a:rPr lang="fr-FR" smtClean="0"/>
              <a:t>15/10/2013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A8F2-7F60-403A-A253-4C55F9E686A4}" type="datetime1">
              <a:rPr lang="fr-FR" smtClean="0"/>
              <a:t>15/10/2013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69B-1E4F-4FB1-8271-3DD5BCF4CCB9}" type="datetime1">
              <a:rPr lang="fr-FR" smtClean="0"/>
              <a:t>15/10/2013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92143B-AB21-4F3B-91B4-93144BC53F14}" type="datetime1">
              <a:rPr lang="fr-FR" smtClean="0"/>
              <a:t>15/10/2013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soc.lip6.fr/svn/verif_dhcc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042060" y="4077072"/>
            <a:ext cx="4976750" cy="128775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1800" smtClean="0">
                <a:latin typeface="Times New Roman" pitchFamily="18" charset="0"/>
                <a:cs typeface="Times New Roman" pitchFamily="18" charset="0"/>
              </a:rPr>
              <a:t>Zahia 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GHARBI</a:t>
            </a:r>
          </a:p>
          <a:p>
            <a:pPr algn="l"/>
            <a:r>
              <a:rPr lang="fr-FR" sz="1800" smtClean="0">
                <a:latin typeface="Times New Roman" pitchFamily="18" charset="0"/>
                <a:cs typeface="Times New Roman" pitchFamily="18" charset="0"/>
              </a:rPr>
              <a:t>Emmanuelle 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ENCRENAZ </a:t>
            </a:r>
          </a:p>
          <a:p>
            <a:pPr algn="l"/>
            <a:r>
              <a:rPr lang="fr-FR" sz="1800" smtClean="0">
                <a:latin typeface="Times New Roman" pitchFamily="18" charset="0"/>
                <a:cs typeface="Times New Roman" pitchFamily="18" charset="0"/>
              </a:rPr>
              <a:t>Quentin 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MEUNIER </a:t>
            </a:r>
          </a:p>
          <a:p>
            <a:pPr algn="l"/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Yann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THIERRY-MIEG</a:t>
            </a:r>
          </a:p>
          <a:p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1556792"/>
            <a:ext cx="8229600" cy="1470025"/>
          </a:xfrm>
        </p:spPr>
        <p:txBody>
          <a:bodyPr>
            <a:normAutofit/>
          </a:bodyPr>
          <a:lstStyle/>
          <a:p>
            <a:r>
              <a:rPr lang="fr-FR" smtClean="0">
                <a:latin typeface="Times New Roman" pitchFamily="18" charset="0"/>
                <a:cs typeface="Times New Roman" pitchFamily="18" charset="0"/>
              </a:rPr>
              <a:t>Vérification du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protocole de cohérence de </a:t>
            </a:r>
            <a:r>
              <a:rPr lang="fr-FR" smtClean="0">
                <a:latin typeface="Times New Roman" pitchFamily="18" charset="0"/>
                <a:cs typeface="Times New Roman" pitchFamily="18" charset="0"/>
              </a:rPr>
              <a:t>caches dans l’architecture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TSAR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21320"/>
            <a:ext cx="1276350" cy="123063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06299" y="61653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mtClean="0">
                <a:latin typeface="Times New Roman" pitchFamily="18" charset="0"/>
                <a:cs typeface="Times New Roman" pitchFamily="18" charset="0"/>
              </a:rPr>
              <a:t>16 Octobre 2013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81022" y="6260886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>
                <a:latin typeface="Times New Roman" pitchFamily="18" charset="0"/>
                <a:cs typeface="Times New Roman" pitchFamily="18" charset="0"/>
              </a:rPr>
              <a:t>1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20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71988586"/>
              </p:ext>
            </p:extLst>
          </p:nvPr>
        </p:nvGraphicFramePr>
        <p:xfrm>
          <a:off x="107504" y="1340768"/>
          <a:ext cx="8784976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1512168"/>
                <a:gridCol w="1728192"/>
                <a:gridCol w="136815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fr-FR" sz="1000" b="1" dirty="0" smtClean="0"/>
                    </a:p>
                    <a:p>
                      <a:pPr algn="ctr"/>
                      <a:r>
                        <a:rPr lang="fr-FR" sz="2000" b="1" dirty="0" smtClean="0"/>
                        <a:t>Plateformes</a:t>
                      </a:r>
                      <a:endParaRPr lang="fr-FR" sz="20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2000" b="1" smtClean="0"/>
                        <a:t>Analyse</a:t>
                      </a:r>
                      <a:r>
                        <a:rPr lang="fr-FR" sz="2000" b="1" baseline="0" smtClean="0"/>
                        <a:t> d’a</a:t>
                      </a:r>
                      <a:r>
                        <a:rPr lang="fr-FR" sz="2000" b="1" smtClean="0"/>
                        <a:t>ccessibilité</a:t>
                      </a:r>
                      <a:endParaRPr lang="fr-F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Etats parcourus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Transitions franchies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err="1" smtClean="0"/>
                        <a:t>Deadlocks</a:t>
                      </a:r>
                      <a:endParaRPr lang="fr-FR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Un processeur et une adresse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56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75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smtClean="0"/>
                        <a:t>Non</a:t>
                      </a:r>
                      <a:endParaRPr lang="fr-FR" sz="1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 smtClean="0"/>
                        <a:t>Un processeur et deux adresses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1 090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1 984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smtClean="0"/>
                        <a:t>Non</a:t>
                      </a:r>
                      <a:endParaRPr lang="fr-FR" sz="1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 smtClean="0"/>
                        <a:t>Deux processeurs et une adresse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 smtClean="0"/>
                        <a:t>TH =2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566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838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smtClean="0"/>
                        <a:t>Non</a:t>
                      </a:r>
                      <a:endParaRPr lang="fr-FR" sz="1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 smtClean="0"/>
                        <a:t>Deux processeurs et une adresse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 smtClean="0"/>
                        <a:t>TH =1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1 493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2 632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smtClean="0"/>
                        <a:t>Non</a:t>
                      </a:r>
                      <a:endParaRPr lang="fr-FR" sz="1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 smtClean="0"/>
                        <a:t>Deux processeurs et deux adresses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 smtClean="0"/>
                        <a:t>TH =2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78 160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191 232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smtClean="0"/>
                        <a:t>Non</a:t>
                      </a:r>
                      <a:endParaRPr lang="fr-FR" sz="1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 smtClean="0"/>
                        <a:t>Deux processeurs et deux adresses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 smtClean="0"/>
                        <a:t>TH =1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802 771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2 602 704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smtClean="0">
                          <a:solidFill>
                            <a:srgbClr val="FF0000"/>
                          </a:solidFill>
                        </a:rPr>
                        <a:t>Oui</a:t>
                      </a:r>
                      <a:endParaRPr lang="fr-FR" sz="1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756" y="188640"/>
            <a:ext cx="91440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400" b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3900" b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Résultats Accessibilité avec Modélisation V4</a:t>
            </a:r>
            <a:endParaRPr lang="fr-FR" sz="33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65703" y="6237312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10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31742"/>
            <a:ext cx="9144000" cy="1020994"/>
          </a:xfrm>
        </p:spPr>
        <p:txBody>
          <a:bodyPr>
            <a:normAutofit/>
          </a:bodyPr>
          <a:lstStyle/>
          <a:p>
            <a:pPr algn="ctr"/>
            <a:r>
              <a:rPr lang="fr-FR" sz="4400" b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Modélisation de l’architecture (V5)</a:t>
            </a:r>
            <a:endParaRPr lang="fr-FR" sz="29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481544" y="6165304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11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674114"/>
            <a:ext cx="8066351" cy="4275166"/>
          </a:xfrm>
        </p:spPr>
      </p:pic>
    </p:spTree>
    <p:extLst>
      <p:ext uri="{BB962C8B-B14F-4D97-AF65-F5344CB8AC3E}">
        <p14:creationId xmlns:p14="http://schemas.microsoft.com/office/powerpoint/2010/main" val="12735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49297239"/>
              </p:ext>
            </p:extLst>
          </p:nvPr>
        </p:nvGraphicFramePr>
        <p:xfrm>
          <a:off x="179512" y="764704"/>
          <a:ext cx="8351840" cy="5208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936104"/>
                <a:gridCol w="936104"/>
                <a:gridCol w="2232248"/>
                <a:gridCol w="576064"/>
                <a:gridCol w="648072"/>
                <a:gridCol w="502968"/>
              </a:tblGrid>
              <a:tr h="360040">
                <a:tc>
                  <a:txBody>
                    <a:bodyPr/>
                    <a:lstStyle/>
                    <a:p>
                      <a:r>
                        <a:rPr lang="fr-FR" smtClean="0"/>
                        <a:t>Nom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Source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Dest.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Messages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Full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Adr.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Id</a:t>
                      </a:r>
                      <a:endParaRPr lang="fr-FR"/>
                    </a:p>
                  </a:txBody>
                  <a:tcPr/>
                </a:tc>
              </a:tr>
              <a:tr h="484417">
                <a:tc>
                  <a:txBody>
                    <a:bodyPr/>
                    <a:lstStyle/>
                    <a:p>
                      <a:r>
                        <a:rPr lang="fr-FR" sz="1400" smtClean="0"/>
                        <a:t>PL1DTREQ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Proc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L1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DT_RD</a:t>
                      </a:r>
                    </a:p>
                    <a:p>
                      <a:r>
                        <a:rPr lang="fr-FR" sz="1400" smtClean="0"/>
                        <a:t>DT_WR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/</a:t>
                      </a:r>
                      <a:endParaRPr lang="fr-FR"/>
                    </a:p>
                  </a:txBody>
                  <a:tcPr/>
                </a:tc>
              </a:tr>
              <a:tr h="484417">
                <a:tc>
                  <a:txBody>
                    <a:bodyPr/>
                    <a:lstStyle/>
                    <a:p>
                      <a:r>
                        <a:rPr lang="fr-FR" sz="1400" smtClean="0"/>
                        <a:t>L1PDTACK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L1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Proc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ACK_DT_RD</a:t>
                      </a:r>
                    </a:p>
                    <a:p>
                      <a:r>
                        <a:rPr lang="fr-FR" sz="1400" smtClean="0"/>
                        <a:t>ACK_DT_WR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/</a:t>
                      </a:r>
                      <a:endParaRPr lang="fr-FR"/>
                    </a:p>
                  </a:txBody>
                  <a:tcPr/>
                </a:tc>
              </a:tr>
              <a:tr h="484417">
                <a:tc>
                  <a:txBody>
                    <a:bodyPr/>
                    <a:lstStyle/>
                    <a:p>
                      <a:r>
                        <a:rPr lang="fr-FR" sz="1400" smtClean="0"/>
                        <a:t>L1MCDTREQ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L1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MC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RD</a:t>
                      </a:r>
                    </a:p>
                    <a:p>
                      <a:r>
                        <a:rPr lang="fr-FR" sz="1400" smtClean="0"/>
                        <a:t>WR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</a:tr>
              <a:tr h="484417">
                <a:tc>
                  <a:txBody>
                    <a:bodyPr/>
                    <a:lstStyle/>
                    <a:p>
                      <a:r>
                        <a:rPr lang="fr-FR" sz="1400" smtClean="0"/>
                        <a:t>MCL1DTACK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MC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L1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ACK_RD</a:t>
                      </a:r>
                    </a:p>
                    <a:p>
                      <a:r>
                        <a:rPr lang="fr-FR" sz="1400" smtClean="0"/>
                        <a:t>ACK_WR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</a:tr>
              <a:tr h="484417">
                <a:tc>
                  <a:txBody>
                    <a:bodyPr/>
                    <a:lstStyle/>
                    <a:p>
                      <a:r>
                        <a:rPr lang="fr-FR" sz="1400" smtClean="0"/>
                        <a:t>MCL1CLACK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MC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L1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CLACK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</a:tr>
              <a:tr h="484417">
                <a:tc>
                  <a:txBody>
                    <a:bodyPr/>
                    <a:lstStyle/>
                    <a:p>
                      <a:r>
                        <a:rPr lang="fr-FR" sz="1400" smtClean="0"/>
                        <a:t>MCL1CPREQ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MC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L1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M_UP</a:t>
                      </a:r>
                    </a:p>
                    <a:p>
                      <a:r>
                        <a:rPr lang="fr-FR" sz="1400" smtClean="0"/>
                        <a:t>B_INV</a:t>
                      </a:r>
                    </a:p>
                    <a:p>
                      <a:r>
                        <a:rPr lang="fr-FR" sz="1400" smtClean="0"/>
                        <a:t>M_INV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</a:tr>
              <a:tr h="484417">
                <a:tc>
                  <a:txBody>
                    <a:bodyPr/>
                    <a:lstStyle/>
                    <a:p>
                      <a:r>
                        <a:rPr lang="fr-FR" sz="1400" smtClean="0"/>
                        <a:t>L1MCCPACK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L1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MC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ACK_M_UP</a:t>
                      </a:r>
                    </a:p>
                    <a:p>
                      <a:r>
                        <a:rPr lang="fr-FR" sz="1400" smtClean="0"/>
                        <a:t>CLNUP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</a:tr>
              <a:tr h="484417">
                <a:tc>
                  <a:txBody>
                    <a:bodyPr/>
                    <a:lstStyle/>
                    <a:p>
                      <a:r>
                        <a:rPr lang="fr-FR" sz="1400" smtClean="0"/>
                        <a:t>MCMEMDTREQ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MC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MEM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PUT</a:t>
                      </a:r>
                    </a:p>
                    <a:p>
                      <a:r>
                        <a:rPr lang="fr-FR" sz="1400" smtClean="0"/>
                        <a:t>GET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/</a:t>
                      </a:r>
                      <a:endParaRPr lang="fr-FR"/>
                    </a:p>
                  </a:txBody>
                  <a:tcPr/>
                </a:tc>
              </a:tr>
              <a:tr h="484417">
                <a:tc>
                  <a:txBody>
                    <a:bodyPr/>
                    <a:lstStyle/>
                    <a:p>
                      <a:r>
                        <a:rPr lang="fr-FR" sz="1400" smtClean="0"/>
                        <a:t>MEMMCDTACK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MEM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MC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ACK_PUT</a:t>
                      </a:r>
                    </a:p>
                    <a:p>
                      <a:r>
                        <a:rPr lang="fr-FR" sz="1400" smtClean="0"/>
                        <a:t>ACK_GET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/</a:t>
                      </a:r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31742"/>
            <a:ext cx="9144000" cy="80497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Types de messages (V5)</a:t>
            </a:r>
            <a:endParaRPr lang="fr-FR" sz="29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481544" y="6165304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12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01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1484784"/>
            <a:ext cx="8928992" cy="46805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r-FR" smtClean="0">
              <a:cs typeface="Times New Roman" pitchFamily="18" charset="0"/>
            </a:endParaRPr>
          </a:p>
          <a:p>
            <a:pPr algn="just"/>
            <a:endParaRPr lang="fr-FR"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31742"/>
            <a:ext cx="9144000" cy="876978"/>
          </a:xfrm>
        </p:spPr>
        <p:txBody>
          <a:bodyPr>
            <a:normAutofit/>
          </a:bodyPr>
          <a:lstStyle/>
          <a:p>
            <a:pPr algn="ctr"/>
            <a:r>
              <a:rPr lang="fr-FR" sz="4400" b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Automate du Cache L1</a:t>
            </a:r>
            <a:endParaRPr lang="fr-FR" sz="29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481544" y="6165304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13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836710"/>
            <a:ext cx="4896543" cy="58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1484784"/>
            <a:ext cx="8928992" cy="46805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r-FR" smtClean="0">
              <a:cs typeface="Times New Roman" pitchFamily="18" charset="0"/>
            </a:endParaRPr>
          </a:p>
          <a:p>
            <a:pPr algn="just"/>
            <a:endParaRPr lang="fr-FR"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31742"/>
            <a:ext cx="9144000" cy="876978"/>
          </a:xfrm>
        </p:spPr>
        <p:txBody>
          <a:bodyPr>
            <a:normAutofit/>
          </a:bodyPr>
          <a:lstStyle/>
          <a:p>
            <a:pPr algn="ctr"/>
            <a:r>
              <a:rPr lang="fr-FR" sz="4400" b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Automate du Memcache</a:t>
            </a:r>
            <a:endParaRPr lang="fr-FR" sz="29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481544" y="6165304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14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85278"/>
            <a:ext cx="4752528" cy="588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1268760"/>
            <a:ext cx="8928992" cy="511256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fr-FR" smtClean="0"/>
              <a:t>Les propriétés écrites et vérifiées portent sur :</a:t>
            </a:r>
          </a:p>
          <a:p>
            <a:pPr lvl="1" algn="just"/>
            <a:r>
              <a:rPr lang="fr-FR"/>
              <a:t>L</a:t>
            </a:r>
            <a:r>
              <a:rPr lang="fr-FR" smtClean="0"/>
              <a:t>a relation entre le nombre de copies dans le memcache et le nombre de copies effectif</a:t>
            </a:r>
          </a:p>
          <a:p>
            <a:pPr lvl="1" algn="just"/>
            <a:r>
              <a:rPr lang="fr-FR" smtClean="0"/>
              <a:t>L’état d’un cache L1 et les requêtes du processeur associé</a:t>
            </a:r>
          </a:p>
          <a:p>
            <a:pPr lvl="1" algn="just"/>
            <a:r>
              <a:rPr lang="fr-FR" smtClean="0"/>
              <a:t>L’acquittement des requêtes</a:t>
            </a:r>
          </a:p>
          <a:p>
            <a:pPr lvl="1" algn="just"/>
            <a:r>
              <a:rPr lang="fr-FR" smtClean="0"/>
              <a:t>L’envoi de requêtes de cohérence</a:t>
            </a:r>
          </a:p>
          <a:p>
            <a:pPr algn="just"/>
            <a:r>
              <a:rPr lang="fr-FR" smtClean="0"/>
              <a:t>Grand nombre de cas :</a:t>
            </a:r>
          </a:p>
          <a:p>
            <a:pPr lvl="1" algn="just"/>
            <a:r>
              <a:rPr lang="fr-FR" smtClean="0"/>
              <a:t>Nombre de caches L1 (1, 2 ou 3)</a:t>
            </a:r>
          </a:p>
          <a:p>
            <a:pPr lvl="1" algn="just"/>
            <a:r>
              <a:rPr lang="fr-FR" smtClean="0"/>
              <a:t>Nombre d’adresses (1 ou 2)</a:t>
            </a:r>
          </a:p>
          <a:p>
            <a:pPr lvl="1" algn="just"/>
            <a:r>
              <a:rPr lang="fr-FR" smtClean="0"/>
              <a:t>Valeur du seuil (0, 1, 2)</a:t>
            </a:r>
          </a:p>
          <a:p>
            <a:pPr lvl="1" algn="just"/>
            <a:r>
              <a:rPr lang="fr-FR" smtClean="0"/>
              <a:t>Cible finale (avec modélisation actuelle) : 3 caches L1, 2 adresses, seuil = 2</a:t>
            </a:r>
          </a:p>
          <a:p>
            <a:pPr lvl="1" algn="just"/>
            <a:r>
              <a:rPr lang="fr-FR" smtClean="0"/>
              <a:t>Problème de la fairness</a:t>
            </a:r>
          </a:p>
          <a:p>
            <a:pPr algn="just"/>
            <a:r>
              <a:rPr lang="fr-FR" smtClean="0"/>
              <a:t>In fine, traduction des propriétés liées au modèle de consistence en formules LTL</a:t>
            </a:r>
          </a:p>
          <a:p>
            <a:pPr lvl="1" algn="just"/>
            <a:r>
              <a:rPr lang="fr-FR" smtClean="0"/>
              <a:t>Un processeur doit lire la dernière valeur qu’il a écrite à une adresse données si pas d’autre écriture</a:t>
            </a:r>
          </a:p>
          <a:p>
            <a:pPr lvl="1" algn="just"/>
            <a:r>
              <a:rPr lang="fr-FR" smtClean="0"/>
              <a:t>Une valeur lue doit avoir été écrite</a:t>
            </a:r>
          </a:p>
          <a:p>
            <a:pPr lvl="1" algn="just"/>
            <a:r>
              <a:rPr lang="fr-FR" smtClean="0"/>
              <a:t>Une fois une valeur lue, on ne peut pas lire une valeur écrite antérieurement par le même processeur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166260"/>
            <a:ext cx="9144000" cy="886476"/>
          </a:xfrm>
        </p:spPr>
        <p:txBody>
          <a:bodyPr>
            <a:normAutofit/>
          </a:bodyPr>
          <a:lstStyle/>
          <a:p>
            <a:pPr algn="ctr"/>
            <a:r>
              <a:rPr lang="fr-FR" sz="4400" b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Propriétés </a:t>
            </a:r>
            <a:r>
              <a:rPr lang="fr-FR" sz="4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LTL</a:t>
            </a:r>
            <a:endParaRPr lang="fr-FR" sz="44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15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214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1447800"/>
            <a:ext cx="8928992" cy="2341240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dirty="0" smtClean="0"/>
              <a:t>La formule LTL </a:t>
            </a:r>
            <a:r>
              <a:rPr lang="fr-FR" dirty="0"/>
              <a:t>est transformée </a:t>
            </a:r>
            <a:r>
              <a:rPr lang="fr-FR" dirty="0" smtClean="0"/>
              <a:t>automatiquement en </a:t>
            </a:r>
            <a:r>
              <a:rPr lang="fr-FR" dirty="0"/>
              <a:t>un automate de </a:t>
            </a:r>
            <a:r>
              <a:rPr lang="fr-FR" dirty="0" err="1"/>
              <a:t>Büchi</a:t>
            </a:r>
            <a:r>
              <a:rPr lang="fr-FR" dirty="0"/>
              <a:t> reconnaissant les séquences contre-exemple de la </a:t>
            </a:r>
            <a:r>
              <a:rPr lang="fr-FR" dirty="0" smtClean="0"/>
              <a:t>propriété </a:t>
            </a:r>
          </a:p>
          <a:p>
            <a:pPr marL="0" indent="0" algn="just">
              <a:buNone/>
            </a:pPr>
            <a:endParaRPr lang="fr-FR" sz="500" dirty="0" smtClean="0"/>
          </a:p>
          <a:p>
            <a:pPr algn="just"/>
            <a:r>
              <a:rPr lang="fr-FR" dirty="0" smtClean="0"/>
              <a:t>L’automate de </a:t>
            </a:r>
            <a:r>
              <a:rPr lang="fr-FR" dirty="0" err="1" smtClean="0"/>
              <a:t>Büchi</a:t>
            </a:r>
            <a:r>
              <a:rPr lang="fr-FR" dirty="0" smtClean="0"/>
              <a:t> est </a:t>
            </a:r>
            <a:r>
              <a:rPr lang="fr-FR" dirty="0"/>
              <a:t>intégré par produit synchrone à la description du système </a:t>
            </a:r>
            <a:r>
              <a:rPr lang="fr-FR"/>
              <a:t>à </a:t>
            </a:r>
            <a:r>
              <a:rPr lang="fr-FR" smtClean="0"/>
              <a:t>vérifier</a:t>
            </a:r>
          </a:p>
          <a:p>
            <a:pPr algn="just"/>
            <a:r>
              <a:rPr lang="fr-FR" smtClean="0"/>
              <a:t>Exemple :</a:t>
            </a: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166260"/>
            <a:ext cx="9144000" cy="886476"/>
          </a:xfrm>
        </p:spPr>
        <p:txBody>
          <a:bodyPr>
            <a:normAutofit/>
          </a:bodyPr>
          <a:lstStyle/>
          <a:p>
            <a:pPr algn="ctr"/>
            <a:r>
              <a:rPr lang="fr-FR" sz="4400" b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Ecriture de propriétés </a:t>
            </a:r>
            <a:r>
              <a:rPr lang="fr-FR" sz="4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LTL</a:t>
            </a:r>
            <a:endParaRPr lang="fr-FR" sz="44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16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1520" y="3789040"/>
            <a:ext cx="8423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ligne_valide0</a:t>
            </a:r>
            <a:r>
              <a:rPr 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(v_cache_valide_0 == 1)</a:t>
            </a:r>
          </a:p>
          <a:p>
            <a:r>
              <a:rPr lang="fr-FR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p0_rdy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Processeur0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.ready)</a:t>
            </a:r>
          </a:p>
          <a:p>
            <a:r>
              <a:rPr lang="fr-FR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p0_w_rd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Processeur0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.wait_rd</a:t>
            </a:r>
            <a:r>
              <a:rPr 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up0_1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(chan_MCL1CPREQ_full == 1 &amp;&amp; chan_MCL1CPREQ_type == 12 &amp;&amp; chan_MCL1CPREQ_addr == 1 &amp;&amp; chan_MCL1CPREQ_id ==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fr-F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p0_w_rd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fr-F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p0_w_wr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fr-FR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(p0_rdy</a:t>
            </a:r>
            <a:r>
              <a:rPr 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fr-FR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fr-FR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ligne_valide0</a:t>
            </a:r>
            <a:r>
              <a:rPr 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fr-FR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ligne_cache0_1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fr-FR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ligne_valide1</a:t>
            </a:r>
            <a:r>
              <a:rPr 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fr-FR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ligne_cache1_1</a:t>
            </a:r>
            <a:r>
              <a:rPr 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fr-FR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wr_addr1_1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up0_1</a:t>
            </a:r>
            <a:r>
              <a:rPr 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0561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763508"/>
              </p:ext>
            </p:extLst>
          </p:nvPr>
        </p:nvGraphicFramePr>
        <p:xfrm>
          <a:off x="323529" y="1268760"/>
          <a:ext cx="8496943" cy="424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59"/>
                <a:gridCol w="1296144"/>
                <a:gridCol w="1368152"/>
                <a:gridCol w="1257054"/>
                <a:gridCol w="1335234"/>
              </a:tblGrid>
              <a:tr h="442709">
                <a:tc rowSpan="2">
                  <a:txBody>
                    <a:bodyPr/>
                    <a:lstStyle/>
                    <a:p>
                      <a:pPr algn="ctr"/>
                      <a:endParaRPr lang="fr-FR" sz="2000" dirty="0" smtClean="0"/>
                    </a:p>
                    <a:p>
                      <a:pPr algn="ctr"/>
                      <a:r>
                        <a:rPr lang="fr-FR" sz="2000" dirty="0" smtClean="0"/>
                        <a:t>Plateformes</a:t>
                      </a:r>
                      <a:endParaRPr lang="fr-FR" sz="2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Accessibilité</a:t>
                      </a:r>
                      <a:endParaRPr lang="fr-F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/>
                </a:tc>
              </a:tr>
              <a:tr h="783254">
                <a:tc v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Etats parcourus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Transitions franchies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 smtClean="0"/>
                        <a:t>Deadlocks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Temps de vérification</a:t>
                      </a:r>
                      <a:endParaRPr lang="fr-FR" sz="2000" dirty="0"/>
                    </a:p>
                  </a:txBody>
                  <a:tcPr/>
                </a:tc>
              </a:tr>
              <a:tr h="826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/>
                        <a:t>Deux processeurs et deux adresses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/>
                        <a:t>TH =1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519 152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1 730 128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smtClean="0"/>
                        <a:t>Non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2</a:t>
                      </a:r>
                      <a:r>
                        <a:rPr lang="fr-FR" sz="2000" baseline="0" dirty="0" smtClean="0"/>
                        <a:t> </a:t>
                      </a:r>
                      <a:r>
                        <a:rPr lang="fr-FR" sz="2000" dirty="0" smtClean="0"/>
                        <a:t>heures</a:t>
                      </a:r>
                      <a:endParaRPr lang="fr-FR" sz="2000" dirty="0"/>
                    </a:p>
                  </a:txBody>
                  <a:tcPr/>
                </a:tc>
              </a:tr>
              <a:tr h="7832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/>
                        <a:t>Trois processeurs et deux adresses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/>
                        <a:t>TH 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16 083 038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52 217 606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smtClean="0"/>
                        <a:t>Non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1 jour</a:t>
                      </a:r>
                      <a:endParaRPr lang="fr-FR" sz="2000" dirty="0"/>
                    </a:p>
                  </a:txBody>
                  <a:tcPr/>
                </a:tc>
              </a:tr>
              <a:tr h="7832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/>
                        <a:t>Trois processeurs et deux adresses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/>
                        <a:t>TH 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-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-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?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Plus</a:t>
                      </a:r>
                      <a:r>
                        <a:rPr lang="fr-FR" sz="2000" baseline="0" dirty="0" smtClean="0"/>
                        <a:t> d’un jour</a:t>
                      </a:r>
                      <a:endParaRPr lang="fr-FR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17</a:t>
            </a:fld>
            <a:r>
              <a:rPr lang="fr-FR" dirty="0" smtClean="0"/>
              <a:t>/19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8756" y="188640"/>
            <a:ext cx="91440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400" b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3900" b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Résultats Accessibilité avec Modélisation V5</a:t>
            </a:r>
            <a:endParaRPr lang="fr-FR" sz="33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1743862"/>
            <a:ext cx="8928992" cy="4421442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smtClean="0">
                <a:cs typeface="Times New Roman" pitchFamily="18" charset="0"/>
              </a:rPr>
              <a:t>Ajouter les données dans les caches</a:t>
            </a:r>
          </a:p>
          <a:p>
            <a:pPr algn="just"/>
            <a:r>
              <a:rPr lang="fr-FR" smtClean="0">
                <a:cs typeface="Times New Roman" pitchFamily="18" charset="0"/>
              </a:rPr>
              <a:t>Modéliser 3 adresses au lieu de 2, dont 2 sont mappées dans la même ligne de Memcache afin d’obtenir des évictions du Memcache (et des Multicast Inval)</a:t>
            </a:r>
          </a:p>
          <a:p>
            <a:pPr marL="320040" lvl="1" indent="0" algn="just">
              <a:buNone/>
            </a:pPr>
            <a:r>
              <a:rPr lang="fr-FR">
                <a:cs typeface="Times New Roman" pitchFamily="18" charset="0"/>
              </a:rPr>
              <a:t> </a:t>
            </a:r>
            <a:r>
              <a:rPr lang="fr-FR" smtClean="0">
                <a:cs typeface="Times New Roman" pitchFamily="18" charset="0"/>
              </a:rPr>
              <a:t>          Modification importante du modèle du L2</a:t>
            </a:r>
          </a:p>
          <a:p>
            <a:pPr algn="just"/>
            <a:r>
              <a:rPr lang="fr-FR" smtClean="0">
                <a:cs typeface="Times New Roman" pitchFamily="18" charset="0"/>
              </a:rPr>
              <a:t>Avoir 2 mots par ligne au lieu de 1. Exemple : Implémentation WB MESI sans aucune cohérence :</a:t>
            </a:r>
          </a:p>
          <a:p>
            <a:pPr lvl="1" algn="just"/>
            <a:r>
              <a:rPr lang="fr-FR" smtClean="0">
                <a:cs typeface="Times New Roman" pitchFamily="18" charset="0"/>
              </a:rPr>
              <a:t>Si 1 seul mot : accès concurrents non gérés par la consistance</a:t>
            </a:r>
          </a:p>
          <a:p>
            <a:pPr lvl="1" algn="just"/>
            <a:r>
              <a:rPr lang="fr-FR" smtClean="0">
                <a:cs typeface="Times New Roman" pitchFamily="18" charset="0"/>
              </a:rPr>
              <a:t>Si 2 mots, mise en évidence facile de l’incohérence : 2 accès/modifications concurrents sur les 2 mots d’une ligne, le 2</a:t>
            </a:r>
            <a:r>
              <a:rPr lang="fr-FR" baseline="30000" smtClean="0">
                <a:cs typeface="Times New Roman" pitchFamily="18" charset="0"/>
              </a:rPr>
              <a:t>e</a:t>
            </a:r>
            <a:r>
              <a:rPr lang="fr-FR" smtClean="0">
                <a:cs typeface="Times New Roman" pitchFamily="18" charset="0"/>
              </a:rPr>
              <a:t> write-back efface les modifications du 1er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31742"/>
            <a:ext cx="9144000" cy="1237018"/>
          </a:xfrm>
        </p:spPr>
        <p:txBody>
          <a:bodyPr>
            <a:normAutofit/>
          </a:bodyPr>
          <a:lstStyle/>
          <a:p>
            <a:pPr algn="ctr"/>
            <a:r>
              <a:rPr lang="fr-FR" sz="4400" b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Evolutions de la modélisation</a:t>
            </a:r>
            <a:endParaRPr lang="fr-FR" sz="29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481544" y="6165304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18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569318" y="3356992"/>
            <a:ext cx="576064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1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1743862"/>
            <a:ext cx="8928992" cy="4421442"/>
          </a:xfrm>
        </p:spPr>
        <p:txBody>
          <a:bodyPr>
            <a:normAutofit/>
          </a:bodyPr>
          <a:lstStyle/>
          <a:p>
            <a:pPr algn="just"/>
            <a:r>
              <a:rPr lang="fr-FR" smtClean="0">
                <a:cs typeface="Times New Roman" pitchFamily="18" charset="0"/>
              </a:rPr>
              <a:t>Corriger le modèle de la V5 de manière à ne plus avoir de deadlock</a:t>
            </a:r>
          </a:p>
          <a:p>
            <a:pPr algn="just"/>
            <a:r>
              <a:rPr lang="fr-FR" smtClean="0">
                <a:cs typeface="Times New Roman" pitchFamily="18" charset="0"/>
              </a:rPr>
              <a:t>Faire passer sur ce modèle les propriétés validées sur des « plates-formes » plus petites</a:t>
            </a:r>
          </a:p>
          <a:p>
            <a:pPr algn="just"/>
            <a:r>
              <a:rPr lang="fr-FR" smtClean="0">
                <a:cs typeface="Times New Roman" pitchFamily="18" charset="0"/>
              </a:rPr>
              <a:t>Intégrer les évolutions dans les modèles en vue d’obtenir des modèles plus proches de la réalité (voir à quel niveau ça ne passe plus)</a:t>
            </a:r>
          </a:p>
          <a:p>
            <a:pPr algn="just"/>
            <a:r>
              <a:rPr lang="fr-FR" smtClean="0">
                <a:cs typeface="Times New Roman" pitchFamily="18" charset="0"/>
              </a:rPr>
              <a:t>Idéalement, faire passer les propriétés liées au modèle de consistence mémoire</a:t>
            </a:r>
          </a:p>
          <a:p>
            <a:pPr algn="just"/>
            <a:r>
              <a:rPr lang="fr-FR">
                <a:cs typeface="Times New Roman" pitchFamily="18" charset="0"/>
              </a:rPr>
              <a:t>Différents rapports et code </a:t>
            </a:r>
            <a:r>
              <a:rPr lang="fr-FR" smtClean="0">
                <a:cs typeface="Times New Roman" pitchFamily="18" charset="0"/>
              </a:rPr>
              <a:t>disponibles sur </a:t>
            </a:r>
            <a:r>
              <a:rPr lang="fr-FR">
                <a:cs typeface="Times New Roman" pitchFamily="18" charset="0"/>
              </a:rPr>
              <a:t>le svn :</a:t>
            </a:r>
          </a:p>
          <a:p>
            <a:pPr lvl="1" algn="just"/>
            <a:r>
              <a:rPr lang="fr-FR">
                <a:cs typeface="Times New Roman" pitchFamily="18" charset="0"/>
              </a:rPr>
              <a:t>https://www-soc.lip6.fr/svn/verif_dhccp</a:t>
            </a:r>
            <a:endParaRPr lang="fr-FR">
              <a:cs typeface="Times New Roman" pitchFamily="18" charset="0"/>
              <a:hlinkClick r:id="rId3"/>
            </a:endParaRPr>
          </a:p>
          <a:p>
            <a:pPr algn="just"/>
            <a:endParaRPr lang="fr-FR" smtClean="0"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31742"/>
            <a:ext cx="9144000" cy="1020994"/>
          </a:xfrm>
        </p:spPr>
        <p:txBody>
          <a:bodyPr>
            <a:normAutofit/>
          </a:bodyPr>
          <a:lstStyle/>
          <a:p>
            <a:pPr algn="ctr"/>
            <a:r>
              <a:rPr lang="fr-FR" sz="4400" b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Travaux Futurs</a:t>
            </a:r>
            <a:endParaRPr lang="fr-FR" sz="29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481544" y="6165304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19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6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914400" y="1558640"/>
            <a:ext cx="7772400" cy="457200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smtClean="0"/>
              <a:t>Contexte</a:t>
            </a:r>
          </a:p>
          <a:p>
            <a:r>
              <a:rPr lang="fr-FR" smtClean="0"/>
              <a:t>Modélisations de l’architecture</a:t>
            </a:r>
          </a:p>
          <a:p>
            <a:r>
              <a:rPr lang="fr-FR" smtClean="0"/>
              <a:t>Automates du cache L1 et du Memcache</a:t>
            </a:r>
          </a:p>
          <a:p>
            <a:r>
              <a:rPr lang="fr-FR" smtClean="0"/>
              <a:t>Ecriture des propriétés</a:t>
            </a:r>
          </a:p>
          <a:p>
            <a:r>
              <a:rPr lang="fr-FR" smtClean="0"/>
              <a:t>Evolutions et Travaux futurs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  <a:endParaRPr lang="fr-FR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457200" cy="457200"/>
          </a:xfrm>
          <a:solidFill>
            <a:schemeClr val="accent3"/>
          </a:solidFill>
        </p:spPr>
        <p:txBody>
          <a:bodyPr/>
          <a:lstStyle/>
          <a:p>
            <a:pPr algn="r"/>
            <a:fld id="{75C3AD08-0C61-4770-8097-4A52757EB097}" type="slidenum">
              <a:rPr lang="fr-FR" smtClean="0">
                <a:solidFill>
                  <a:schemeClr val="bg1"/>
                </a:solidFill>
              </a:rPr>
              <a:pPr algn="r"/>
              <a:t>2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1484784"/>
            <a:ext cx="8928992" cy="46805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r-FR" smtClean="0">
              <a:cs typeface="Times New Roman" pitchFamily="18" charset="0"/>
            </a:endParaRPr>
          </a:p>
          <a:p>
            <a:pPr algn="just"/>
            <a:r>
              <a:rPr lang="fr-FR" smtClean="0">
                <a:cs typeface="Times New Roman" pitchFamily="18" charset="0"/>
              </a:rPr>
              <a:t>Poursuite d’un travail d’étudiants M1</a:t>
            </a:r>
            <a:endParaRPr lang="fr-FR" smtClean="0">
              <a:cs typeface="Times New Roman" pitchFamily="18" charset="0"/>
            </a:endParaRPr>
          </a:p>
          <a:p>
            <a:pPr algn="just"/>
            <a:r>
              <a:rPr lang="fr-FR" smtClean="0">
                <a:cs typeface="Times New Roman" pitchFamily="18" charset="0"/>
              </a:rPr>
              <a:t>Modélisation </a:t>
            </a:r>
            <a:r>
              <a:rPr lang="fr-FR" smtClean="0">
                <a:cs typeface="Times New Roman" pitchFamily="18" charset="0"/>
              </a:rPr>
              <a:t>de la V4 en promela (pas de résultat particulier)</a:t>
            </a:r>
          </a:p>
          <a:p>
            <a:pPr algn="just"/>
            <a:r>
              <a:rPr lang="fr-FR" smtClean="0">
                <a:cs typeface="Times New Roman" pitchFamily="18" charset="0"/>
              </a:rPr>
              <a:t>Modélisation de la V4 en divine : mise en évidence du problème du broadcast tardif, passage de quelques propriétés (cf. rapport)</a:t>
            </a:r>
          </a:p>
          <a:p>
            <a:pPr algn="just"/>
            <a:r>
              <a:rPr lang="fr-FR" smtClean="0">
                <a:cs typeface="Times New Roman" pitchFamily="18" charset="0"/>
              </a:rPr>
              <a:t>Modélisation de la V5 en divine : pas de deadlocks à 2 caches L1, ni à 3 caches L1 avec un seuil de 1 ou 3, pas de résultat avec un seuil de 2.</a:t>
            </a:r>
          </a:p>
          <a:p>
            <a:pPr algn="just"/>
            <a:endParaRPr lang="fr-FR"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008112"/>
          </a:xfrm>
        </p:spPr>
        <p:txBody>
          <a:bodyPr>
            <a:normAutofit/>
          </a:bodyPr>
          <a:lstStyle/>
          <a:p>
            <a:pPr algn="ctr"/>
            <a:r>
              <a:rPr lang="fr-FR" sz="3600" b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Contexte, Déroulement </a:t>
            </a:r>
            <a:r>
              <a:rPr lang="fr-FR" sz="3600" b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du Stage et Résultats</a:t>
            </a:r>
            <a:endParaRPr lang="fr-FR" sz="24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481544" y="6165304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3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92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1743862"/>
            <a:ext cx="8352928" cy="3744416"/>
          </a:xfrm>
        </p:spPr>
        <p:txBody>
          <a:bodyPr>
            <a:normAutofit fontScale="92500"/>
          </a:bodyPr>
          <a:lstStyle/>
          <a:p>
            <a:pPr algn="just"/>
            <a:r>
              <a:rPr lang="fr-FR">
                <a:cs typeface="Times New Roman" pitchFamily="18" charset="0"/>
              </a:rPr>
              <a:t>Modélisation </a:t>
            </a:r>
            <a:r>
              <a:rPr lang="fr-FR" smtClean="0">
                <a:cs typeface="Times New Roman" pitchFamily="18" charset="0"/>
              </a:rPr>
              <a:t>du protocole à haut </a:t>
            </a:r>
            <a:r>
              <a:rPr lang="fr-FR">
                <a:cs typeface="Times New Roman" pitchFamily="18" charset="0"/>
              </a:rPr>
              <a:t>niveau </a:t>
            </a:r>
            <a:r>
              <a:rPr lang="fr-FR" smtClean="0">
                <a:cs typeface="Times New Roman" pitchFamily="18" charset="0"/>
              </a:rPr>
              <a:t>(échange </a:t>
            </a:r>
            <a:r>
              <a:rPr lang="fr-FR">
                <a:cs typeface="Times New Roman" pitchFamily="18" charset="0"/>
              </a:rPr>
              <a:t>de messages</a:t>
            </a:r>
            <a:r>
              <a:rPr lang="fr-FR" smtClean="0">
                <a:cs typeface="Times New Roman" pitchFamily="18" charset="0"/>
              </a:rPr>
              <a:t>)</a:t>
            </a:r>
          </a:p>
          <a:p>
            <a:pPr lvl="1" algn="just"/>
            <a:r>
              <a:rPr lang="fr-FR">
                <a:cs typeface="Times New Roman" pitchFamily="18" charset="0"/>
              </a:rPr>
              <a:t>Processus communiquant par canaux : requêtes et messages de </a:t>
            </a:r>
            <a:r>
              <a:rPr lang="fr-FR" smtClean="0">
                <a:cs typeface="Times New Roman" pitchFamily="18" charset="0"/>
              </a:rPr>
              <a:t>cohérence</a:t>
            </a:r>
          </a:p>
          <a:p>
            <a:pPr algn="just"/>
            <a:r>
              <a:rPr lang="fr-FR" smtClean="0">
                <a:cs typeface="Times New Roman" pitchFamily="18" charset="0"/>
              </a:rPr>
              <a:t>Pas de modélisation de la hiérarchie inter-cluster, 1 seul Memcache</a:t>
            </a:r>
          </a:p>
          <a:p>
            <a:pPr algn="just"/>
            <a:r>
              <a:rPr lang="fr-FR" smtClean="0">
                <a:cs typeface="Times New Roman" pitchFamily="18" charset="0"/>
              </a:rPr>
              <a:t>Processus (automates) :</a:t>
            </a:r>
          </a:p>
          <a:p>
            <a:pPr lvl="1" algn="just"/>
            <a:r>
              <a:rPr lang="fr-FR" smtClean="0">
                <a:cs typeface="Times New Roman" pitchFamily="18" charset="0"/>
              </a:rPr>
              <a:t>1 par processeur (envoie Read ou Write), 3 maximum</a:t>
            </a:r>
          </a:p>
          <a:p>
            <a:pPr lvl="1" algn="just"/>
            <a:r>
              <a:rPr lang="fr-FR" smtClean="0">
                <a:cs typeface="Times New Roman" pitchFamily="18" charset="0"/>
              </a:rPr>
              <a:t>1 par cache L1, 3 maximum</a:t>
            </a:r>
          </a:p>
          <a:p>
            <a:pPr lvl="1" algn="just"/>
            <a:r>
              <a:rPr lang="fr-FR" smtClean="0">
                <a:cs typeface="Times New Roman" pitchFamily="18" charset="0"/>
              </a:rPr>
              <a:t>1 par adresse du MemCache (2 maximum) : le Memcache est obtenu par produit de ces différents sous-automates</a:t>
            </a:r>
            <a:endParaRPr lang="fr-FR" dirty="0">
              <a:cs typeface="Times New Roman" pitchFamily="18" charset="0"/>
            </a:endParaRPr>
          </a:p>
          <a:p>
            <a:pPr lvl="1" algn="just"/>
            <a:r>
              <a:rPr lang="fr-FR" smtClean="0">
                <a:cs typeface="Times New Roman" pitchFamily="18" charset="0"/>
              </a:rPr>
              <a:t>1 pour la mémoire</a:t>
            </a:r>
          </a:p>
          <a:p>
            <a:pPr algn="just"/>
            <a:endParaRPr lang="fr-FR"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175758"/>
            <a:ext cx="9144000" cy="123701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Modélisation de l’architecture et du protocole</a:t>
            </a:r>
            <a:endParaRPr lang="fr-FR" sz="29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481544" y="6165304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4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2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7880120" cy="4176464"/>
          </a:xfr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31742"/>
            <a:ext cx="9144000" cy="1093002"/>
          </a:xfrm>
        </p:spPr>
        <p:txBody>
          <a:bodyPr>
            <a:normAutofit/>
          </a:bodyPr>
          <a:lstStyle/>
          <a:p>
            <a:pPr algn="ctr"/>
            <a:r>
              <a:rPr lang="fr-FR" sz="4400" b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Modélisation de l’architecture (V4)</a:t>
            </a:r>
            <a:endParaRPr lang="fr-FR" sz="29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481544" y="6165304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5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03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82877315"/>
              </p:ext>
            </p:extLst>
          </p:nvPr>
        </p:nvGraphicFramePr>
        <p:xfrm>
          <a:off x="540640" y="764704"/>
          <a:ext cx="7775776" cy="5906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936104"/>
                <a:gridCol w="936104"/>
                <a:gridCol w="2232248"/>
                <a:gridCol w="648072"/>
                <a:gridCol w="502968"/>
              </a:tblGrid>
              <a:tr h="221744">
                <a:tc>
                  <a:txBody>
                    <a:bodyPr/>
                    <a:lstStyle/>
                    <a:p>
                      <a:r>
                        <a:rPr lang="fr-FR" smtClean="0"/>
                        <a:t>Nom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Source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Dest.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Messages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Adr.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Id</a:t>
                      </a:r>
                      <a:endParaRPr lang="fr-FR"/>
                    </a:p>
                  </a:txBody>
                  <a:tcPr/>
                </a:tc>
              </a:tr>
              <a:tr h="484417">
                <a:tc>
                  <a:txBody>
                    <a:bodyPr/>
                    <a:lstStyle/>
                    <a:p>
                      <a:r>
                        <a:rPr lang="fr-FR" sz="1400" smtClean="0"/>
                        <a:t>PL1DTREQ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Proc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L1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DT_RD</a:t>
                      </a:r>
                    </a:p>
                    <a:p>
                      <a:r>
                        <a:rPr lang="fr-FR" sz="1400" smtClean="0"/>
                        <a:t>DT_WR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/</a:t>
                      </a:r>
                      <a:endParaRPr lang="fr-FR"/>
                    </a:p>
                  </a:txBody>
                  <a:tcPr/>
                </a:tc>
              </a:tr>
              <a:tr h="484417">
                <a:tc>
                  <a:txBody>
                    <a:bodyPr/>
                    <a:lstStyle/>
                    <a:p>
                      <a:r>
                        <a:rPr lang="fr-FR" sz="1400" smtClean="0"/>
                        <a:t>L1PDTACK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L1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Proc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ACK_DT_RD</a:t>
                      </a:r>
                    </a:p>
                    <a:p>
                      <a:r>
                        <a:rPr lang="fr-FR" sz="1400" smtClean="0"/>
                        <a:t>ACK_DT_WR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/</a:t>
                      </a:r>
                      <a:endParaRPr lang="fr-FR"/>
                    </a:p>
                  </a:txBody>
                  <a:tcPr/>
                </a:tc>
              </a:tr>
              <a:tr h="484417">
                <a:tc>
                  <a:txBody>
                    <a:bodyPr/>
                    <a:lstStyle/>
                    <a:p>
                      <a:r>
                        <a:rPr lang="fr-FR" sz="1400" smtClean="0"/>
                        <a:t>L1MCDTREQ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L1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MC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RD</a:t>
                      </a:r>
                    </a:p>
                    <a:p>
                      <a:r>
                        <a:rPr lang="fr-FR" sz="1400" smtClean="0"/>
                        <a:t>WR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</a:tr>
              <a:tr h="484417">
                <a:tc>
                  <a:txBody>
                    <a:bodyPr/>
                    <a:lstStyle/>
                    <a:p>
                      <a:r>
                        <a:rPr lang="fr-FR" sz="1400" smtClean="0"/>
                        <a:t>MCL1DTACK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MC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L1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ACK_RD</a:t>
                      </a:r>
                    </a:p>
                    <a:p>
                      <a:r>
                        <a:rPr lang="fr-FR" sz="1400" smtClean="0"/>
                        <a:t>ACK_WR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</a:tr>
              <a:tr h="484417">
                <a:tc>
                  <a:txBody>
                    <a:bodyPr/>
                    <a:lstStyle/>
                    <a:p>
                      <a:r>
                        <a:rPr lang="fr-FR" sz="1400" smtClean="0"/>
                        <a:t>L1MCCUREQ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L1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MC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CLNUP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</a:tr>
              <a:tr h="484417">
                <a:tc>
                  <a:txBody>
                    <a:bodyPr/>
                    <a:lstStyle/>
                    <a:p>
                      <a:r>
                        <a:rPr lang="fr-FR" sz="1400" smtClean="0"/>
                        <a:t>MCL1CUACK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MC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L1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ACK_CLNUP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</a:tr>
              <a:tr h="484417">
                <a:tc>
                  <a:txBody>
                    <a:bodyPr/>
                    <a:lstStyle/>
                    <a:p>
                      <a:r>
                        <a:rPr lang="fr-FR" sz="1400" smtClean="0"/>
                        <a:t>MCL1CPREQ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MC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L1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M_UP</a:t>
                      </a:r>
                    </a:p>
                    <a:p>
                      <a:r>
                        <a:rPr lang="fr-FR" sz="1400" smtClean="0"/>
                        <a:t>B_INV</a:t>
                      </a:r>
                    </a:p>
                    <a:p>
                      <a:r>
                        <a:rPr lang="fr-FR" sz="1400" smtClean="0"/>
                        <a:t>M_INV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</a:tr>
              <a:tr h="484417">
                <a:tc>
                  <a:txBody>
                    <a:bodyPr/>
                    <a:lstStyle/>
                    <a:p>
                      <a:r>
                        <a:rPr lang="fr-FR" sz="1400" smtClean="0"/>
                        <a:t>L1MCCPACK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L1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MC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ACK_M_UP</a:t>
                      </a:r>
                    </a:p>
                    <a:p>
                      <a:r>
                        <a:rPr lang="fr-FR" sz="1400" smtClean="0"/>
                        <a:t>ACK_B_INV</a:t>
                      </a:r>
                    </a:p>
                    <a:p>
                      <a:r>
                        <a:rPr lang="fr-FR" sz="1400" smtClean="0"/>
                        <a:t>ACK_M_INV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</a:tr>
              <a:tr h="484417">
                <a:tc>
                  <a:txBody>
                    <a:bodyPr/>
                    <a:lstStyle/>
                    <a:p>
                      <a:r>
                        <a:rPr lang="fr-FR" sz="1400" smtClean="0"/>
                        <a:t>MCMEMDTREQ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MC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MEM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PUT</a:t>
                      </a:r>
                    </a:p>
                    <a:p>
                      <a:r>
                        <a:rPr lang="fr-FR" sz="1400" smtClean="0"/>
                        <a:t>GET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/</a:t>
                      </a:r>
                      <a:endParaRPr lang="fr-FR"/>
                    </a:p>
                  </a:txBody>
                  <a:tcPr/>
                </a:tc>
              </a:tr>
              <a:tr h="484417">
                <a:tc>
                  <a:txBody>
                    <a:bodyPr/>
                    <a:lstStyle/>
                    <a:p>
                      <a:r>
                        <a:rPr lang="fr-FR" sz="1400" smtClean="0"/>
                        <a:t>MEMMCDTACK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MEM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MC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mtClean="0"/>
                        <a:t>ACK_PUT</a:t>
                      </a:r>
                    </a:p>
                    <a:p>
                      <a:r>
                        <a:rPr lang="fr-FR" sz="1400" smtClean="0"/>
                        <a:t>ACK_GET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/</a:t>
                      </a:r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31742"/>
            <a:ext cx="9144000" cy="80497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Types de messages (V4)</a:t>
            </a:r>
            <a:endParaRPr lang="fr-FR" sz="29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481544" y="6165304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6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47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1484784"/>
            <a:ext cx="8928992" cy="46805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smtClean="0">
                <a:cs typeface="Times New Roman" pitchFamily="18" charset="0"/>
              </a:rPr>
              <a:t>Utilisation du langage Promela et de l’outil (I)SPIN</a:t>
            </a:r>
          </a:p>
          <a:p>
            <a:pPr algn="just"/>
            <a:r>
              <a:rPr lang="fr-FR" smtClean="0">
                <a:cs typeface="Times New Roman" pitchFamily="18" charset="0"/>
              </a:rPr>
              <a:t>Syntaxe de haut niveau. Exemple :</a:t>
            </a:r>
          </a:p>
          <a:p>
            <a:pPr marL="0" indent="0" algn="just">
              <a:buNone/>
            </a:pPr>
            <a:r>
              <a:rPr lang="fr-FR" smtClean="0">
                <a:cs typeface="Times New Roman" pitchFamily="18" charset="0"/>
              </a:rPr>
              <a:t>	</a:t>
            </a:r>
            <a:r>
              <a:rPr lang="fr-FR" sz="12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>
                <a:latin typeface="Courier New" panose="02070309020205020404" pitchFamily="49" charset="0"/>
                <a:cs typeface="Courier New" panose="02070309020205020404" pitchFamily="49" charset="0"/>
              </a:rPr>
              <a:t>L1MCCUREQ ? m.type, eval(line_addr), m.cache_id </a:t>
            </a:r>
            <a:r>
              <a:rPr lang="fr-F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sz="1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fr-F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2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supprime le cache id qui a fait la requête de la liste des </a:t>
            </a:r>
            <a:r>
              <a:rPr lang="fr-F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copies</a:t>
            </a:r>
            <a:endParaRPr lang="fr-FR" sz="120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fr-F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>
                <a:latin typeface="Courier New" panose="02070309020205020404" pitchFamily="49" charset="0"/>
                <a:cs typeface="Courier New" panose="02070309020205020404" pitchFamily="49" charset="0"/>
              </a:rPr>
              <a:t>(cpt == CACHE_TH) </a:t>
            </a:r>
            <a:r>
              <a:rPr lang="fr-F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fr-FR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fr-FR" sz="12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>
                <a:latin typeface="Courier New" panose="02070309020205020404" pitchFamily="49" charset="0"/>
                <a:cs typeface="Courier New" panose="02070309020205020404" pitchFamily="49" charset="0"/>
              </a:rPr>
              <a:t>((cpt &lt; CACHE_TH) &amp;&amp; (v_c_id[cpt] == VALIDE) &amp;&amp; (c_id[cpt] == m.cache_id)) </a:t>
            </a:r>
            <a:r>
              <a:rPr lang="fr-F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</a:p>
          <a:p>
            <a:pPr marL="0" indent="0" algn="just">
              <a:buNone/>
            </a:pPr>
            <a:r>
              <a:rPr lang="fr-F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		v_c_id[cpt</a:t>
            </a:r>
            <a:r>
              <a:rPr lang="fr-FR" sz="1200">
                <a:latin typeface="Courier New" panose="02070309020205020404" pitchFamily="49" charset="0"/>
                <a:cs typeface="Courier New" panose="02070309020205020404" pitchFamily="49" charset="0"/>
              </a:rPr>
              <a:t>] = INVALIDE;</a:t>
            </a:r>
          </a:p>
          <a:p>
            <a:pPr marL="0" indent="0" algn="just">
              <a:buNone/>
            </a:pPr>
            <a:r>
              <a:rPr lang="fr-F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		n_copies = n_copies </a:t>
            </a:r>
            <a:r>
              <a:rPr lang="fr-FR" sz="1200">
                <a:latin typeface="Courier New" panose="02070309020205020404" pitchFamily="49" charset="0"/>
                <a:cs typeface="Courier New" panose="02070309020205020404" pitchFamily="49" charset="0"/>
              </a:rPr>
              <a:t>- 1;</a:t>
            </a:r>
          </a:p>
          <a:p>
            <a:pPr marL="0" indent="0" algn="just">
              <a:buNone/>
            </a:pPr>
            <a:r>
              <a:rPr lang="fr-F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2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fr-FR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fr-F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sz="1200">
                <a:latin typeface="Courier New" panose="02070309020205020404" pitchFamily="49" charset="0"/>
                <a:cs typeface="Courier New" panose="02070309020205020404" pitchFamily="49" charset="0"/>
              </a:rPr>
              <a:t> cpt = cpt + 1;</a:t>
            </a:r>
          </a:p>
          <a:p>
            <a:pPr marL="0" indent="0" algn="just">
              <a:buNone/>
            </a:pPr>
            <a:r>
              <a:rPr lang="fr-F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</a:t>
            </a:r>
            <a:r>
              <a:rPr lang="fr-FR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fr-FR" smtClean="0">
                <a:cs typeface="Times New Roman" pitchFamily="18" charset="0"/>
              </a:rPr>
              <a:t>Contrainte pour la suite du stage : ambition d’utiliser une modélisation à base de SDD (outil d’un collègue du LIP6) + ne prend pas en entrée Promela</a:t>
            </a:r>
          </a:p>
          <a:p>
            <a:pPr algn="just"/>
            <a:r>
              <a:rPr lang="fr-FR" smtClean="0">
                <a:cs typeface="Times New Roman" pitchFamily="18" charset="0"/>
              </a:rPr>
              <a:t>=&gt; Seconde Modélisation</a:t>
            </a:r>
            <a:endParaRPr lang="fr-FR"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31742"/>
            <a:ext cx="9144000" cy="1237018"/>
          </a:xfrm>
        </p:spPr>
        <p:txBody>
          <a:bodyPr>
            <a:normAutofit/>
          </a:bodyPr>
          <a:lstStyle/>
          <a:p>
            <a:pPr algn="ctr"/>
            <a:r>
              <a:rPr lang="fr-FR" sz="4400" b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Première Modélisation</a:t>
            </a:r>
            <a:endParaRPr lang="fr-FR" sz="29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481544" y="6165304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7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19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1484784"/>
            <a:ext cx="8928992" cy="4680520"/>
          </a:xfrm>
        </p:spPr>
        <p:txBody>
          <a:bodyPr>
            <a:normAutofit/>
          </a:bodyPr>
          <a:lstStyle/>
          <a:p>
            <a:pPr algn="just"/>
            <a:r>
              <a:rPr lang="fr-FR">
                <a:cs typeface="Times New Roman" pitchFamily="18" charset="0"/>
              </a:rPr>
              <a:t>Modélisation utilisant le langage Divine (divine.fi.muni.cz)</a:t>
            </a:r>
          </a:p>
          <a:p>
            <a:pPr algn="just"/>
            <a:r>
              <a:rPr lang="fr-FR" smtClean="0">
                <a:cs typeface="Times New Roman" pitchFamily="18" charset="0"/>
              </a:rPr>
              <a:t>Syntaxe de bas niveau : états décrits explicitement</a:t>
            </a:r>
          </a:p>
          <a:p>
            <a:pPr lvl="1" algn="just"/>
            <a:r>
              <a:rPr lang="fr-FR" sz="2600" smtClean="0">
                <a:cs typeface="Times New Roman" pitchFamily="18" charset="0"/>
              </a:rPr>
              <a:t>+ pas de modèles de processus, utilisation de m4</a:t>
            </a:r>
            <a:endParaRPr lang="fr-FR" sz="2600" smtClean="0">
              <a:cs typeface="Courier New" panose="02070309020205020404" pitchFamily="49" charset="0"/>
            </a:endParaRPr>
          </a:p>
          <a:p>
            <a:pPr algn="just"/>
            <a:r>
              <a:rPr lang="fr-FR" smtClean="0">
                <a:cs typeface="Times New Roman" pitchFamily="18" charset="0"/>
              </a:rPr>
              <a:t>Inconvénient : syntaxe lourde et pénible à lire</a:t>
            </a:r>
          </a:p>
          <a:p>
            <a:pPr algn="just"/>
            <a:r>
              <a:rPr lang="fr-FR" smtClean="0">
                <a:cs typeface="Times New Roman" pitchFamily="18" charset="0"/>
              </a:rPr>
              <a:t>Avantage (indirect) : espace d’état beaucoup plus petit</a:t>
            </a:r>
          </a:p>
          <a:p>
            <a:pPr algn="just"/>
            <a:r>
              <a:rPr lang="fr-FR">
                <a:cs typeface="Times New Roman" pitchFamily="18" charset="0"/>
              </a:rPr>
              <a:t>Pas de possibilité d’utiliser les </a:t>
            </a:r>
            <a:r>
              <a:rPr lang="fr-FR" smtClean="0">
                <a:cs typeface="Times New Roman" pitchFamily="18" charset="0"/>
              </a:rPr>
              <a:t>canaux de communication </a:t>
            </a:r>
            <a:r>
              <a:rPr lang="fr-FR">
                <a:cs typeface="Times New Roman" pitchFamily="18" charset="0"/>
              </a:rPr>
              <a:t>intégrés aux </a:t>
            </a:r>
            <a:r>
              <a:rPr lang="fr-FR" smtClean="0">
                <a:cs typeface="Times New Roman" pitchFamily="18" charset="0"/>
              </a:rPr>
              <a:t>langages : implémentation à base de variables globales partagées</a:t>
            </a:r>
          </a:p>
          <a:p>
            <a:pPr algn="just"/>
            <a:r>
              <a:rPr lang="fr-FR" smtClean="0">
                <a:cs typeface="Times New Roman" pitchFamily="18" charset="0"/>
              </a:rPr>
              <a:t>2 types de propriétés : accessibilité (absence de deadlock) et propriétés LTL écrites à la main</a:t>
            </a:r>
          </a:p>
          <a:p>
            <a:pPr marL="0" indent="0" algn="just">
              <a:buNone/>
            </a:pPr>
            <a:endParaRPr lang="fr-FR" smtClean="0">
              <a:cs typeface="Times New Roman" pitchFamily="18" charset="0"/>
            </a:endParaRPr>
          </a:p>
          <a:p>
            <a:pPr algn="just"/>
            <a:endParaRPr lang="fr-FR"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31742"/>
            <a:ext cx="9144000" cy="1237018"/>
          </a:xfrm>
        </p:spPr>
        <p:txBody>
          <a:bodyPr>
            <a:normAutofit/>
          </a:bodyPr>
          <a:lstStyle/>
          <a:p>
            <a:pPr algn="ctr"/>
            <a:r>
              <a:rPr lang="fr-FR" sz="4400" b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Seconde Modélisation</a:t>
            </a:r>
            <a:endParaRPr lang="fr-FR" sz="29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481544" y="6165304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8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64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1484784"/>
            <a:ext cx="8928992" cy="4680520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buNone/>
            </a:pPr>
            <a:r>
              <a:rPr lang="fr-FR" sz="4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chan_P1P2_full = 0; // 0 =&gt; canal vide, 1 =&gt; y a un message dans le canal</a:t>
            </a:r>
          </a:p>
          <a:p>
            <a:pPr marL="0" indent="0" algn="just">
              <a:buNone/>
            </a:pPr>
            <a:r>
              <a:rPr lang="fr-FR" sz="4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chan_P2P1_full = 0;  // 0 =&gt; canal vide, 1 =&gt; y a un message dans le </a:t>
            </a:r>
            <a:r>
              <a:rPr lang="fr-FR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canal</a:t>
            </a:r>
            <a:endParaRPr lang="fr-FR" sz="4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fr-FR" sz="4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global_var = 0</a:t>
            </a:r>
            <a:r>
              <a:rPr lang="fr-FR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4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fr-FR" sz="4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P1 </a:t>
            </a:r>
            <a:r>
              <a:rPr lang="fr-FR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4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4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x1, x2; </a:t>
            </a:r>
          </a:p>
          <a:p>
            <a:pPr marL="0" indent="0" algn="just">
              <a:buNone/>
            </a:pP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4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x1</a:t>
            </a:r>
            <a:r>
              <a:rPr lang="fr-FR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4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40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</a:t>
            </a:r>
            <a:endParaRPr lang="fr-FR" sz="400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   x1 -&gt; x2 {</a:t>
            </a:r>
          </a:p>
          <a:p>
            <a:pPr marL="0" indent="0" algn="just">
              <a:buNone/>
            </a:pP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4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guard</a:t>
            </a: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(chan_P1P2_full == 0);</a:t>
            </a:r>
          </a:p>
          <a:p>
            <a:pPr marL="0" indent="0" algn="just">
              <a:buNone/>
            </a:pP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4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effect</a:t>
            </a: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chan_P1P2_full = 1;</a:t>
            </a:r>
          </a:p>
          <a:p>
            <a:pPr marL="0" indent="0" algn="just">
              <a:buNone/>
            </a:pP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fr-FR" sz="4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   x1 -&gt; x2 {</a:t>
            </a:r>
          </a:p>
          <a:p>
            <a:pPr marL="0" indent="0" algn="just">
              <a:buNone/>
            </a:pP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4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guard</a:t>
            </a: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(chan_P1P2_full == 0);</a:t>
            </a:r>
          </a:p>
          <a:p>
            <a:pPr marL="0" indent="0" algn="just">
              <a:buNone/>
            </a:pP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fr-FR" sz="4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   x2 -&gt; x1 {</a:t>
            </a:r>
          </a:p>
          <a:p>
            <a:pPr marL="0" indent="0" algn="just">
              <a:buNone/>
            </a:pP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4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guard</a:t>
            </a: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(chan_P2P1_full == 1);</a:t>
            </a:r>
          </a:p>
          <a:p>
            <a:pPr marL="0" indent="0" algn="just">
              <a:buNone/>
            </a:pP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4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effect</a:t>
            </a: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chan_P2P1_full = 0, global_var = 1;</a:t>
            </a:r>
          </a:p>
          <a:p>
            <a:pPr marL="0" indent="0" algn="just">
              <a:buNone/>
            </a:pP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FR" sz="4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fr-FR" sz="4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endParaRPr lang="fr-FR" smtClean="0">
              <a:cs typeface="Times New Roman" pitchFamily="18" charset="0"/>
            </a:endParaRPr>
          </a:p>
          <a:p>
            <a:pPr algn="just"/>
            <a:endParaRPr lang="fr-FR"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31742"/>
            <a:ext cx="9144000" cy="1237018"/>
          </a:xfrm>
        </p:spPr>
        <p:txBody>
          <a:bodyPr>
            <a:normAutofit/>
          </a:bodyPr>
          <a:lstStyle/>
          <a:p>
            <a:pPr algn="ctr"/>
            <a:r>
              <a:rPr lang="fr-FR" sz="4400" b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Exemple de Modélisation Divine</a:t>
            </a:r>
            <a:endParaRPr lang="fr-FR" sz="29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481544" y="6165304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9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14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Personnalisé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4425D"/>
      </a:accent1>
      <a:accent2>
        <a:srgbClr val="14425D"/>
      </a:accent2>
      <a:accent3>
        <a:srgbClr val="1B587C"/>
      </a:accent3>
      <a:accent4>
        <a:srgbClr val="14425D"/>
      </a:accent4>
      <a:accent5>
        <a:srgbClr val="14425D"/>
      </a:accent5>
      <a:accent6>
        <a:srgbClr val="14425D"/>
      </a:accent6>
      <a:hlink>
        <a:srgbClr val="14425D"/>
      </a:hlink>
      <a:folHlink>
        <a:srgbClr val="14425D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6126</TotalTime>
  <Words>1198</Words>
  <Application>Microsoft Office PowerPoint</Application>
  <PresentationFormat>Affichage à l'écran (4:3)</PresentationFormat>
  <Paragraphs>373</Paragraphs>
  <Slides>19</Slides>
  <Notes>19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Capitaux</vt:lpstr>
      <vt:lpstr>Vérification du protocole de cohérence de caches dans l’architecture TSAR</vt:lpstr>
      <vt:lpstr>Plan</vt:lpstr>
      <vt:lpstr>Contexte, Déroulement du Stage et Résultats</vt:lpstr>
      <vt:lpstr>Modélisation de l’architecture et du protocole</vt:lpstr>
      <vt:lpstr>Modélisation de l’architecture (V4)</vt:lpstr>
      <vt:lpstr>Types de messages (V4)</vt:lpstr>
      <vt:lpstr>Première Modélisation</vt:lpstr>
      <vt:lpstr>Seconde Modélisation</vt:lpstr>
      <vt:lpstr>Exemple de Modélisation Divine</vt:lpstr>
      <vt:lpstr> Résultats Accessibilité avec Modélisation V4</vt:lpstr>
      <vt:lpstr>Modélisation de l’architecture (V5)</vt:lpstr>
      <vt:lpstr>Types de messages (V5)</vt:lpstr>
      <vt:lpstr>Automate du Cache L1</vt:lpstr>
      <vt:lpstr>Automate du Memcache</vt:lpstr>
      <vt:lpstr>Propriétés LTL</vt:lpstr>
      <vt:lpstr>Ecriture de propriétés LTL</vt:lpstr>
      <vt:lpstr> Résultats Accessibilité avec Modélisation V5</vt:lpstr>
      <vt:lpstr>Evolutions de la modélisation</vt:lpstr>
      <vt:lpstr>Travaux Futurs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Vérification compositionnelle du protocole de cohérence de caches de la machine multiprocesseur TSAR</dc:title>
  <dc:creator>ZAHIA GHARBI</dc:creator>
  <cp:lastModifiedBy>Quentin MEUNIER</cp:lastModifiedBy>
  <cp:revision>380</cp:revision>
  <dcterms:created xsi:type="dcterms:W3CDTF">2013-09-05T08:34:41Z</dcterms:created>
  <dcterms:modified xsi:type="dcterms:W3CDTF">2013-10-15T11:42:32Z</dcterms:modified>
</cp:coreProperties>
</file>