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3" r:id="rId5"/>
    <p:sldId id="260" r:id="rId6"/>
    <p:sldId id="267" r:id="rId7"/>
    <p:sldId id="268" r:id="rId8"/>
    <p:sldId id="292" r:id="rId9"/>
    <p:sldId id="295" r:id="rId10"/>
    <p:sldId id="296" r:id="rId11"/>
    <p:sldId id="273" r:id="rId12"/>
    <p:sldId id="275" r:id="rId13"/>
    <p:sldId id="279" r:id="rId14"/>
    <p:sldId id="281" r:id="rId15"/>
    <p:sldId id="284" r:id="rId16"/>
    <p:sldId id="287" r:id="rId17"/>
    <p:sldId id="289" r:id="rId18"/>
    <p:sldId id="290" r:id="rId19"/>
    <p:sldId id="291" r:id="rId20"/>
    <p:sldId id="283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2EF76F2-92E8-4F88-B956-D9F98EBBF798}">
          <p14:sldIdLst>
            <p14:sldId id="256"/>
            <p14:sldId id="258"/>
            <p14:sldId id="259"/>
            <p14:sldId id="263"/>
            <p14:sldId id="260"/>
            <p14:sldId id="267"/>
            <p14:sldId id="268"/>
            <p14:sldId id="292"/>
            <p14:sldId id="295"/>
            <p14:sldId id="296"/>
            <p14:sldId id="273"/>
            <p14:sldId id="275"/>
            <p14:sldId id="279"/>
            <p14:sldId id="281"/>
            <p14:sldId id="284"/>
            <p14:sldId id="287"/>
            <p14:sldId id="289"/>
            <p14:sldId id="290"/>
            <p14:sldId id="291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6DE"/>
    <a:srgbClr val="3DE388"/>
    <a:srgbClr val="FFCCFF"/>
    <a:srgbClr val="FFFFCC"/>
    <a:srgbClr val="FF99FF"/>
    <a:srgbClr val="5D2319"/>
    <a:srgbClr val="2EB050"/>
    <a:srgbClr val="640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2456" autoAdjust="0"/>
  </p:normalViewPr>
  <p:slideViewPr>
    <p:cSldViewPr>
      <p:cViewPr>
        <p:scale>
          <a:sx n="60" d="100"/>
          <a:sy n="60" d="100"/>
        </p:scale>
        <p:origin x="-157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3A60-3DFA-4663-9831-572354784922}" type="datetimeFigureOut">
              <a:rPr lang="fr-FR" smtClean="0"/>
              <a:t>24/09/2013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66BD-45CF-409A-86FF-7622BCDD2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0789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38EAF-7C10-4F83-8E8B-A82897EB63E2}" type="datetimeFigureOut">
              <a:rPr lang="fr-FR" smtClean="0"/>
              <a:t>24/09/2013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D3A6F-8CC2-4D35-B6AA-0D2BBBA11A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538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2258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993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 smtClean="0"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834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37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662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284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430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564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889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130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48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207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55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158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698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183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6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560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247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3A6F-8CC2-4D35-B6AA-0D2BBBA11AA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78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EF65-9813-4BA8-9314-83922BF6B23C}" type="datetime1">
              <a:rPr lang="fr-FR" smtClean="0"/>
              <a:t>24/09/2013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5C3AD08-0C61-4770-8097-4A52757EB09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9053-CDB7-4CC8-8D1B-A78582838BD7}" type="datetime1">
              <a:rPr lang="fr-FR" smtClean="0"/>
              <a:t>24/09/2013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AD08-0C61-4770-8097-4A52757EB0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993F-E451-4E87-ABD1-55A2007B9C44}" type="datetime1">
              <a:rPr lang="fr-FR" smtClean="0"/>
              <a:t>24/09/2013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AD08-0C61-4770-8097-4A52757EB0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CF8F-EDAC-455E-8469-7A339CFF138D}" type="datetime1">
              <a:rPr lang="fr-FR" smtClean="0"/>
              <a:t>24/09/2013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AD08-0C61-4770-8097-4A52757EB09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3873-3432-462E-95AE-D1C1B75062D4}" type="datetime1">
              <a:rPr lang="fr-FR" smtClean="0"/>
              <a:t>24/09/2013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5D8D-7648-421E-8E8B-5FF67479EA61}" type="datetime1">
              <a:rPr lang="fr-FR" smtClean="0"/>
              <a:t>24/09/2013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AD08-0C61-4770-8097-4A52757EB09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DEB0-3BE7-43D5-9785-78A0F5981B62}" type="datetime1">
              <a:rPr lang="fr-FR" smtClean="0"/>
              <a:t>24/09/2013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AD08-0C61-4770-8097-4A52757EB09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421A-0A1F-462A-8F95-340B5D67FB5C}" type="datetime1">
              <a:rPr lang="fr-FR" smtClean="0"/>
              <a:t>24/09/2013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AD08-0C61-4770-8097-4A52757EB0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2ED0-FA14-4D13-BFEE-633FD2045E68}" type="datetime1">
              <a:rPr lang="fr-FR" smtClean="0"/>
              <a:t>24/09/2013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AD08-0C61-4770-8097-4A52757EB0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A8F2-7F60-403A-A253-4C55F9E686A4}" type="datetime1">
              <a:rPr lang="fr-FR" smtClean="0"/>
              <a:t>24/09/2013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AD08-0C61-4770-8097-4A52757EB09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869B-1E4F-4FB1-8271-3DD5BCF4CCB9}" type="datetime1">
              <a:rPr lang="fr-FR" smtClean="0"/>
              <a:t>24/09/2013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92143B-AB21-4F3B-91B4-93144BC53F14}" type="datetime1">
              <a:rPr lang="fr-FR" smtClean="0"/>
              <a:t>24/09/2013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5C3AD08-0C61-4770-8097-4A52757EB09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14896" y="4819586"/>
            <a:ext cx="4976750" cy="128775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Présenté par : 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Melle </a:t>
            </a:r>
            <a:r>
              <a:rPr lang="fr-FR" sz="1800" dirty="0" err="1" smtClean="0">
                <a:latin typeface="Times New Roman" pitchFamily="18" charset="0"/>
                <a:cs typeface="Times New Roman" pitchFamily="18" charset="0"/>
              </a:rPr>
              <a:t>Zahia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GHARBI</a:t>
            </a:r>
          </a:p>
          <a:p>
            <a:pPr algn="l"/>
            <a:r>
              <a:rPr lang="fr-FR" sz="1800" b="1" dirty="0" smtClean="0">
                <a:latin typeface="Times New Roman" pitchFamily="18" charset="0"/>
                <a:cs typeface="Times New Roman" pitchFamily="18" charset="0"/>
              </a:rPr>
              <a:t>Encadré par </a:t>
            </a:r>
            <a:r>
              <a:rPr lang="fr-FR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Mme Emmanuelle ENCRENAZ </a:t>
            </a:r>
          </a:p>
          <a:p>
            <a:pPr algn="l"/>
            <a:r>
              <a:rPr lang="fr-F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                       M</a:t>
            </a:r>
            <a:r>
              <a:rPr lang="fr-FR" sz="1800" dirty="0">
                <a:latin typeface="Times New Roman" pitchFamily="18" charset="0"/>
                <a:cs typeface="Times New Roman" pitchFamily="18" charset="0"/>
              </a:rPr>
              <a:t>. Quentin 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MEUNIER </a:t>
            </a:r>
          </a:p>
          <a:p>
            <a:pPr algn="l"/>
            <a:r>
              <a:rPr lang="fr-FR" sz="18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Yann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THIERRY-MIEG</a:t>
            </a:r>
          </a:p>
          <a:p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1556792"/>
            <a:ext cx="82296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Vérification compositionnelle du protocole de cohérence de caches de la machine multiprocesseur TSAR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21320"/>
            <a:ext cx="1276350" cy="123063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06299" y="61653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16 Septembre 2013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07983" y="3049449"/>
            <a:ext cx="288733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500" dirty="0" smtClean="0">
                <a:latin typeface="Times New Roman" pitchFamily="18" charset="0"/>
                <a:cs typeface="Times New Roman" pitchFamily="18" charset="0"/>
              </a:rPr>
              <a:t>Stage de fin d’études</a:t>
            </a:r>
          </a:p>
          <a:p>
            <a:pPr algn="ctr"/>
            <a:r>
              <a:rPr lang="fr-FR" sz="2500" dirty="0" smtClean="0">
                <a:latin typeface="Times New Roman" pitchFamily="18" charset="0"/>
                <a:cs typeface="Times New Roman" pitchFamily="18" charset="0"/>
              </a:rPr>
              <a:t>Master </a:t>
            </a:r>
            <a:r>
              <a:rPr lang="fr-FR" sz="2500" dirty="0">
                <a:latin typeface="Times New Roman" pitchFamily="18" charset="0"/>
                <a:cs typeface="Times New Roman" pitchFamily="18" charset="0"/>
              </a:rPr>
              <a:t>2 MOPS</a:t>
            </a:r>
          </a:p>
        </p:txBody>
      </p:sp>
      <p:pic>
        <p:nvPicPr>
          <p:cNvPr id="8" name="Imag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4" y="69662"/>
            <a:ext cx="1403648" cy="129614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81022" y="6260886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>
                <a:latin typeface="Times New Roman" pitchFamily="18" charset="0"/>
                <a:cs typeface="Times New Roman" pitchFamily="18" charset="0"/>
              </a:rPr>
              <a:t>1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20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10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52224" y="120520"/>
            <a:ext cx="3672408" cy="330848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6632" y="4430746"/>
            <a:ext cx="3600400" cy="7200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Réseau global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46009" y="189119"/>
            <a:ext cx="661560" cy="419508"/>
          </a:xfrm>
          <a:prstGeom prst="rect">
            <a:avLst/>
          </a:prstGeom>
          <a:solidFill>
            <a:srgbClr val="EBF6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113325" y="62247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Cluster 0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824632" y="14799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Cluster 1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245968" y="831002"/>
            <a:ext cx="1512168" cy="504056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500" dirty="0" smtClean="0"/>
          </a:p>
          <a:p>
            <a:endParaRPr lang="fr-FR" sz="1500" dirty="0" smtClean="0"/>
          </a:p>
          <a:p>
            <a:r>
              <a:rPr lang="fr-FR" sz="1500" dirty="0" smtClean="0"/>
              <a:t>Ligne </a:t>
            </a:r>
            <a:r>
              <a:rPr lang="fr-FR" sz="1500" dirty="0"/>
              <a:t>: valide</a:t>
            </a:r>
          </a:p>
          <a:p>
            <a:r>
              <a:rPr lang="fr-FR" sz="1500" dirty="0"/>
              <a:t>Adresse valide : 1 </a:t>
            </a:r>
          </a:p>
          <a:p>
            <a:r>
              <a:rPr lang="fr-FR" sz="1500" dirty="0" smtClean="0"/>
              <a:t> </a:t>
            </a:r>
          </a:p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726190" y="647036"/>
            <a:ext cx="776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Cache L1 0</a:t>
            </a:r>
            <a:endParaRPr lang="fr-FR" sz="1000" b="1" dirty="0"/>
          </a:p>
        </p:txBody>
      </p:sp>
      <p:sp>
        <p:nvSpPr>
          <p:cNvPr id="18" name="Flèche vers le bas 17"/>
          <p:cNvSpPr/>
          <p:nvPr/>
        </p:nvSpPr>
        <p:spPr>
          <a:xfrm>
            <a:off x="2752308" y="612037"/>
            <a:ext cx="144016" cy="22628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haut 18"/>
          <p:cNvSpPr/>
          <p:nvPr/>
        </p:nvSpPr>
        <p:spPr>
          <a:xfrm>
            <a:off x="3029599" y="607663"/>
            <a:ext cx="144016" cy="216024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836300" y="1844824"/>
            <a:ext cx="1872208" cy="504056"/>
          </a:xfrm>
          <a:prstGeom prst="rect">
            <a:avLst/>
          </a:prstGeom>
          <a:solidFill>
            <a:srgbClr val="3DE3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Ligne </a:t>
            </a:r>
            <a:r>
              <a:rPr lang="fr-FR" dirty="0">
                <a:solidFill>
                  <a:schemeClr val="tx1"/>
                </a:solidFill>
              </a:rPr>
              <a:t>: Invalide</a:t>
            </a:r>
          </a:p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2708508" y="1844824"/>
            <a:ext cx="396044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86726" y="1890239"/>
            <a:ext cx="784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Contrôleur mémoire</a:t>
            </a:r>
            <a:endParaRPr lang="fr-FR" sz="10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3060342" y="1923583"/>
            <a:ext cx="764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Directory</a:t>
            </a:r>
            <a:endParaRPr lang="fr-FR" sz="1000" b="1" dirty="0"/>
          </a:p>
        </p:txBody>
      </p:sp>
      <p:sp>
        <p:nvSpPr>
          <p:cNvPr id="27" name="Rectangle 26"/>
          <p:cNvSpPr/>
          <p:nvPr/>
        </p:nvSpPr>
        <p:spPr>
          <a:xfrm>
            <a:off x="1483063" y="2641498"/>
            <a:ext cx="983883" cy="72008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@ 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735332" y="2772420"/>
            <a:ext cx="714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Mémoire locale</a:t>
            </a:r>
            <a:endParaRPr lang="fr-FR" sz="1000" b="1" dirty="0"/>
          </a:p>
        </p:txBody>
      </p:sp>
      <p:sp>
        <p:nvSpPr>
          <p:cNvPr id="29" name="Flèche vers le bas 28"/>
          <p:cNvSpPr/>
          <p:nvPr/>
        </p:nvSpPr>
        <p:spPr>
          <a:xfrm>
            <a:off x="2738864" y="1342580"/>
            <a:ext cx="120119" cy="156834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haut 29"/>
          <p:cNvSpPr/>
          <p:nvPr/>
        </p:nvSpPr>
        <p:spPr>
          <a:xfrm>
            <a:off x="3100305" y="1335058"/>
            <a:ext cx="120119" cy="149726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bas 30"/>
          <p:cNvSpPr/>
          <p:nvPr/>
        </p:nvSpPr>
        <p:spPr>
          <a:xfrm>
            <a:off x="1577401" y="1708600"/>
            <a:ext cx="120312" cy="15085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vers le haut 31"/>
          <p:cNvSpPr/>
          <p:nvPr/>
        </p:nvSpPr>
        <p:spPr>
          <a:xfrm>
            <a:off x="1854692" y="1700808"/>
            <a:ext cx="120312" cy="144016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 vers le bas 32"/>
          <p:cNvSpPr/>
          <p:nvPr/>
        </p:nvSpPr>
        <p:spPr>
          <a:xfrm>
            <a:off x="1747141" y="2353254"/>
            <a:ext cx="144016" cy="30651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vers le haut 33"/>
          <p:cNvSpPr/>
          <p:nvPr/>
        </p:nvSpPr>
        <p:spPr>
          <a:xfrm>
            <a:off x="2024432" y="2348880"/>
            <a:ext cx="144016" cy="292618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coins arrondis 34"/>
          <p:cNvSpPr/>
          <p:nvPr/>
        </p:nvSpPr>
        <p:spPr>
          <a:xfrm>
            <a:off x="5044506" y="2998767"/>
            <a:ext cx="3672408" cy="3308480"/>
          </a:xfrm>
          <a:prstGeom prst="roundRect">
            <a:avLst>
              <a:gd name="adj" fmla="val 16254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5809370" y="5805264"/>
            <a:ext cx="661560" cy="419508"/>
          </a:xfrm>
          <a:prstGeom prst="rect">
            <a:avLst/>
          </a:prstGeom>
          <a:solidFill>
            <a:srgbClr val="EBF6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13232" y="5081089"/>
            <a:ext cx="1512168" cy="504056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500" dirty="0"/>
          </a:p>
          <a:p>
            <a:r>
              <a:rPr lang="fr-FR" sz="1500" dirty="0" smtClean="0"/>
              <a:t> </a:t>
            </a:r>
          </a:p>
          <a:p>
            <a:pPr algn="ctr"/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4617381" y="5195780"/>
            <a:ext cx="776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Cache L1 1</a:t>
            </a:r>
            <a:endParaRPr lang="fr-FR" sz="1000" b="1" dirty="0"/>
          </a:p>
        </p:txBody>
      </p:sp>
      <p:sp>
        <p:nvSpPr>
          <p:cNvPr id="39" name="Flèche vers le bas 38"/>
          <p:cNvSpPr/>
          <p:nvPr/>
        </p:nvSpPr>
        <p:spPr>
          <a:xfrm>
            <a:off x="5923695" y="5585145"/>
            <a:ext cx="144016" cy="22628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 vers le haut 39"/>
          <p:cNvSpPr/>
          <p:nvPr/>
        </p:nvSpPr>
        <p:spPr>
          <a:xfrm>
            <a:off x="6200986" y="5580771"/>
            <a:ext cx="144016" cy="216024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5728582" y="4060177"/>
            <a:ext cx="1872208" cy="504056"/>
          </a:xfrm>
          <a:prstGeom prst="rect">
            <a:avLst/>
          </a:prstGeom>
          <a:solidFill>
            <a:srgbClr val="3DE3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7600790" y="4060177"/>
            <a:ext cx="396044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6279151" y="3046818"/>
            <a:ext cx="983883" cy="72008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@ 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8" name="Flèche vers le bas 47"/>
          <p:cNvSpPr/>
          <p:nvPr/>
        </p:nvSpPr>
        <p:spPr>
          <a:xfrm>
            <a:off x="6630806" y="4574718"/>
            <a:ext cx="120119" cy="156834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 vers le haut 48"/>
          <p:cNvSpPr/>
          <p:nvPr/>
        </p:nvSpPr>
        <p:spPr>
          <a:xfrm>
            <a:off x="6908097" y="4567196"/>
            <a:ext cx="120119" cy="149726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èche vers le bas 49"/>
          <p:cNvSpPr/>
          <p:nvPr/>
        </p:nvSpPr>
        <p:spPr>
          <a:xfrm>
            <a:off x="5855223" y="4940738"/>
            <a:ext cx="120312" cy="15085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lèche vers le haut 50"/>
          <p:cNvSpPr/>
          <p:nvPr/>
        </p:nvSpPr>
        <p:spPr>
          <a:xfrm>
            <a:off x="6132514" y="4932946"/>
            <a:ext cx="120312" cy="144016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 vers le bas 51"/>
          <p:cNvSpPr/>
          <p:nvPr/>
        </p:nvSpPr>
        <p:spPr>
          <a:xfrm>
            <a:off x="6566273" y="3771272"/>
            <a:ext cx="144016" cy="30651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 vers le haut 52"/>
          <p:cNvSpPr/>
          <p:nvPr/>
        </p:nvSpPr>
        <p:spPr>
          <a:xfrm>
            <a:off x="6843564" y="3766898"/>
            <a:ext cx="144016" cy="292618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6146206" y="3997270"/>
            <a:ext cx="9017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/>
              <a:t>valide</a:t>
            </a:r>
            <a:endParaRPr lang="fr-FR" sz="1500" dirty="0"/>
          </a:p>
        </p:txBody>
      </p:sp>
      <p:sp>
        <p:nvSpPr>
          <p:cNvPr id="7" name="ZoneTexte 6"/>
          <p:cNvSpPr txBox="1"/>
          <p:nvPr/>
        </p:nvSpPr>
        <p:spPr>
          <a:xfrm>
            <a:off x="7549354" y="4037432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/>
              <a:t>Id =</a:t>
            </a:r>
          </a:p>
          <a:p>
            <a:r>
              <a:rPr lang="fr-FR" sz="1500" dirty="0" err="1" smtClean="0"/>
              <a:t>N_copies</a:t>
            </a:r>
            <a:r>
              <a:rPr lang="fr-FR" sz="1500" dirty="0" smtClean="0"/>
              <a:t> = </a:t>
            </a:r>
            <a:endParaRPr lang="fr-FR" sz="1500" dirty="0"/>
          </a:p>
        </p:txBody>
      </p:sp>
      <p:sp>
        <p:nvSpPr>
          <p:cNvPr id="10" name="ZoneTexte 9"/>
          <p:cNvSpPr txBox="1"/>
          <p:nvPr/>
        </p:nvSpPr>
        <p:spPr>
          <a:xfrm>
            <a:off x="5643082" y="4188646"/>
            <a:ext cx="1201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/>
              <a:t>Adresse : 1</a:t>
            </a:r>
            <a:endParaRPr lang="fr-FR" sz="15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639682" y="3994676"/>
            <a:ext cx="7935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Ligne </a:t>
            </a:r>
            <a:r>
              <a:rPr lang="fr-FR" sz="1500" dirty="0" smtClean="0"/>
              <a:t>:</a:t>
            </a:r>
            <a:endParaRPr lang="fr-FR" sz="1500" dirty="0"/>
          </a:p>
        </p:txBody>
      </p:sp>
      <p:sp>
        <p:nvSpPr>
          <p:cNvPr id="57" name="ZoneTexte 56"/>
          <p:cNvSpPr txBox="1"/>
          <p:nvPr/>
        </p:nvSpPr>
        <p:spPr>
          <a:xfrm>
            <a:off x="7892655" y="4007435"/>
            <a:ext cx="6719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/>
              <a:t>{0,1}</a:t>
            </a:r>
            <a:endParaRPr lang="fr-FR" sz="1500" dirty="0"/>
          </a:p>
        </p:txBody>
      </p:sp>
      <p:sp>
        <p:nvSpPr>
          <p:cNvPr id="58" name="ZoneTexte 57"/>
          <p:cNvSpPr txBox="1"/>
          <p:nvPr/>
        </p:nvSpPr>
        <p:spPr>
          <a:xfrm>
            <a:off x="8408764" y="4241939"/>
            <a:ext cx="2916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2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5238014" y="5178849"/>
            <a:ext cx="1206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Ligne : valide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5239280" y="5353977"/>
            <a:ext cx="14761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Adresse valide </a:t>
            </a:r>
            <a:r>
              <a:rPr lang="fr-FR" sz="1500" dirty="0" smtClean="0"/>
              <a:t>: 1 </a:t>
            </a:r>
            <a:endParaRPr lang="fr-FR" sz="1500" dirty="0"/>
          </a:p>
        </p:txBody>
      </p:sp>
      <p:sp>
        <p:nvSpPr>
          <p:cNvPr id="65" name="Rectangle 64"/>
          <p:cNvSpPr/>
          <p:nvPr/>
        </p:nvSpPr>
        <p:spPr>
          <a:xfrm>
            <a:off x="651407" y="231841"/>
            <a:ext cx="451855" cy="4195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00812" y="826424"/>
            <a:ext cx="1032831" cy="5040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500" dirty="0" smtClean="0"/>
              <a:t> </a:t>
            </a:r>
          </a:p>
          <a:p>
            <a:pPr algn="ctr"/>
            <a:endParaRPr lang="fr-FR" dirty="0"/>
          </a:p>
        </p:txBody>
      </p:sp>
      <p:sp>
        <p:nvSpPr>
          <p:cNvPr id="67" name="Flèche vers le bas 66"/>
          <p:cNvSpPr/>
          <p:nvPr/>
        </p:nvSpPr>
        <p:spPr>
          <a:xfrm>
            <a:off x="698844" y="664856"/>
            <a:ext cx="81294" cy="170007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lèche vers le haut 67"/>
          <p:cNvSpPr/>
          <p:nvPr/>
        </p:nvSpPr>
        <p:spPr>
          <a:xfrm>
            <a:off x="976135" y="659206"/>
            <a:ext cx="81294" cy="162302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 vers le bas 68"/>
          <p:cNvSpPr/>
          <p:nvPr/>
        </p:nvSpPr>
        <p:spPr>
          <a:xfrm>
            <a:off x="741286" y="1338252"/>
            <a:ext cx="82043" cy="15543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lèche vers le haut 69"/>
          <p:cNvSpPr/>
          <p:nvPr/>
        </p:nvSpPr>
        <p:spPr>
          <a:xfrm>
            <a:off x="1034518" y="1330480"/>
            <a:ext cx="82043" cy="149726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400812" y="964871"/>
            <a:ext cx="103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Cache L1 </a:t>
            </a:r>
            <a:endParaRPr lang="fr-FR" sz="1000" b="1" dirty="0"/>
          </a:p>
        </p:txBody>
      </p:sp>
      <p:sp>
        <p:nvSpPr>
          <p:cNvPr id="72" name="Rectangle 71"/>
          <p:cNvSpPr/>
          <p:nvPr/>
        </p:nvSpPr>
        <p:spPr>
          <a:xfrm>
            <a:off x="7892463" y="5619282"/>
            <a:ext cx="451855" cy="3151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631327" y="5067404"/>
            <a:ext cx="923275" cy="3745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500" dirty="0" smtClean="0"/>
              <a:t> </a:t>
            </a:r>
          </a:p>
          <a:p>
            <a:pPr algn="ctr"/>
            <a:endParaRPr lang="fr-FR" dirty="0"/>
          </a:p>
        </p:txBody>
      </p:sp>
      <p:sp>
        <p:nvSpPr>
          <p:cNvPr id="74" name="Flèche vers le bas 73"/>
          <p:cNvSpPr/>
          <p:nvPr/>
        </p:nvSpPr>
        <p:spPr>
          <a:xfrm>
            <a:off x="7967750" y="5452969"/>
            <a:ext cx="89423" cy="170007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Flèche vers le haut 74"/>
          <p:cNvSpPr/>
          <p:nvPr/>
        </p:nvSpPr>
        <p:spPr>
          <a:xfrm>
            <a:off x="8237090" y="5447155"/>
            <a:ext cx="89423" cy="178532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Flèche vers le bas 75"/>
          <p:cNvSpPr/>
          <p:nvPr/>
        </p:nvSpPr>
        <p:spPr>
          <a:xfrm>
            <a:off x="7941026" y="4930124"/>
            <a:ext cx="74585" cy="128457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Flèche vers le haut 76"/>
          <p:cNvSpPr/>
          <p:nvPr/>
        </p:nvSpPr>
        <p:spPr>
          <a:xfrm>
            <a:off x="8230529" y="4923621"/>
            <a:ext cx="82043" cy="136115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7631328" y="5150674"/>
            <a:ext cx="923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Cache L1</a:t>
            </a:r>
            <a:endParaRPr lang="fr-FR" sz="1000" b="1" dirty="0"/>
          </a:p>
        </p:txBody>
      </p:sp>
      <p:grpSp>
        <p:nvGrpSpPr>
          <p:cNvPr id="17" name="Groupe 16"/>
          <p:cNvGrpSpPr/>
          <p:nvPr/>
        </p:nvGrpSpPr>
        <p:grpSpPr>
          <a:xfrm>
            <a:off x="4341005" y="4627791"/>
            <a:ext cx="4304714" cy="418178"/>
            <a:chOff x="4341005" y="4600790"/>
            <a:chExt cx="4304714" cy="418178"/>
          </a:xfrm>
          <a:solidFill>
            <a:schemeClr val="bg1">
              <a:lumMod val="75000"/>
            </a:schemeClr>
          </a:solidFill>
        </p:grpSpPr>
        <p:sp>
          <p:nvSpPr>
            <p:cNvPr id="79" name="Flèche droite 78"/>
            <p:cNvSpPr/>
            <p:nvPr/>
          </p:nvSpPr>
          <p:spPr>
            <a:xfrm>
              <a:off x="8194189" y="4600790"/>
              <a:ext cx="451530" cy="418178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Flèche gauche 60"/>
            <p:cNvSpPr/>
            <p:nvPr/>
          </p:nvSpPr>
          <p:spPr>
            <a:xfrm>
              <a:off x="4341005" y="4604665"/>
              <a:ext cx="4067759" cy="392449"/>
            </a:xfrm>
            <a:prstGeom prst="lef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  <a:p>
              <a:pPr algn="ctr"/>
              <a:r>
                <a:rPr lang="fr-FR" dirty="0"/>
                <a:t> </a:t>
              </a:r>
              <a:r>
                <a:rPr lang="fr-FR" dirty="0" smtClean="0"/>
                <a:t>               Réseau </a:t>
              </a:r>
              <a:r>
                <a:rPr lang="fr-FR" dirty="0"/>
                <a:t>local</a:t>
              </a:r>
            </a:p>
            <a:p>
              <a:pPr algn="ctr"/>
              <a:endParaRPr lang="fr-FR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255208" y="1361597"/>
            <a:ext cx="3995225" cy="3053790"/>
            <a:chOff x="255208" y="1355247"/>
            <a:chExt cx="3995225" cy="3053790"/>
          </a:xfrm>
          <a:solidFill>
            <a:schemeClr val="bg1">
              <a:lumMod val="75000"/>
            </a:schemeClr>
          </a:solidFill>
        </p:grpSpPr>
        <p:grpSp>
          <p:nvGrpSpPr>
            <p:cNvPr id="62" name="Groupe 61"/>
            <p:cNvGrpSpPr/>
            <p:nvPr/>
          </p:nvGrpSpPr>
          <p:grpSpPr>
            <a:xfrm>
              <a:off x="486714" y="1485737"/>
              <a:ext cx="3763719" cy="2923300"/>
              <a:chOff x="280474" y="1484061"/>
              <a:chExt cx="3763719" cy="2923300"/>
            </a:xfrm>
            <a:grpFill/>
          </p:grpSpPr>
          <p:sp>
            <p:nvSpPr>
              <p:cNvPr id="64" name="Flèche à angle droit 63"/>
              <p:cNvSpPr/>
              <p:nvPr/>
            </p:nvSpPr>
            <p:spPr>
              <a:xfrm rot="10800000" flipH="1">
                <a:off x="3176970" y="1484061"/>
                <a:ext cx="867223" cy="2923300"/>
              </a:xfrm>
              <a:prstGeom prst="bentUp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80474" y="1484784"/>
                <a:ext cx="3653238" cy="21434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Réseau local</a:t>
                </a:r>
                <a:endParaRPr lang="fr-FR" dirty="0"/>
              </a:p>
            </p:txBody>
          </p:sp>
        </p:grpSp>
        <p:sp>
          <p:nvSpPr>
            <p:cNvPr id="80" name="Flèche gauche 79"/>
            <p:cNvSpPr/>
            <p:nvPr/>
          </p:nvSpPr>
          <p:spPr>
            <a:xfrm>
              <a:off x="255208" y="1355247"/>
              <a:ext cx="264354" cy="465827"/>
            </a:xfrm>
            <a:prstGeom prst="lef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/>
          <p:cNvSpPr txBox="1"/>
          <p:nvPr/>
        </p:nvSpPr>
        <p:spPr>
          <a:xfrm>
            <a:off x="2877697" y="366848"/>
            <a:ext cx="44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,1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502507" y="356078"/>
            <a:ext cx="5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WR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109071" y="4272438"/>
            <a:ext cx="84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M_UP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027036" y="5031025"/>
            <a:ext cx="135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ACK_M_UP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905033" y="4273185"/>
            <a:ext cx="110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ACK_WR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31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43201E-6 C 0.00035 0.04325 0.00052 0.08673 0.00139 0.13021 C 0.00156 0.13668 0.01181 0.14408 0.01181 0.14431 C 0.01736 0.14177 0.02222 0.13969 0.02813 0.1383 C 0.04809 0.14015 0.06441 0.14455 0.08472 0.1464 C 0.10208 0.14501 0.11736 0.14154 0.13386 0.14408 C 0.13542 0.15102 0.13698 0.15773 0.13837 0.16443 C 0.13629 0.2019 0.1316 0.24283 0.13976 0.27868 C 0.1349 0.29996 0.13993 0.31707 0.14271 0.33765 C 0.14184 0.36541 0.14445 0.41258 0.13837 0.43941 C 0.13924 0.47456 0.14601 0.52752 0.13837 0.56152 C 0.13611 0.58141 0.13524 0.5976 0.14566 0.61263 C 0.1467 0.61656 0.14757 0.62188 0.15018 0.62466 C 0.15261 0.6272 0.16511 0.62882 0.16511 0.62905 C 0.17899 0.62998 0.19306 0.62998 0.20677 0.63067 C 0.21667 0.63437 0.22674 0.63344 0.23663 0.63691 C 0.26997 0.63391 0.29913 0.62998 0.33333 0.62882 C 0.375 0.62234 0.41788 0.64085 0.45851 0.62674 C 0.45799 0.61795 0.45781 0.60893 0.45695 0.60014 C 0.45365 0.56892 0.45399 0.59413 0.45399 0.57794 " pathEditMode="relative" rAng="0" ptsTypes="fffffffffffffffffffA">
                                      <p:cBhvr>
                                        <p:cTn id="1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320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48148E-6 C 0.0026 0.01111 0.00208 0.02176 -0.00104 0.03264 C -0.00261 0.04676 -0.0066 0.04121 -0.01893 0.04028 C -0.02778 0.04051 -0.04948 0.04491 -0.06129 0.03889 C -0.06667 0.03935 -0.07309 0.03704 -0.07743 0.04144 C -0.08403 0.04838 -0.07465 0.04283 -0.08212 0.04653 C -0.08455 0.05116 -0.08559 0.05625 -0.08681 0.06158 C -0.08542 0.0676 -0.0849 0.07385 -0.0849 0.08033 " pathEditMode="relative" ptsTypes="fffffffA">
                                      <p:cBhvr>
                                        <p:cTn id="22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1457 C 0.0007 -0.03816 -0.00625 -0.04857 0.00799 -0.04973 C 0.01511 -0.05019 0.0224 -0.05042 0.02952 -0.05065 C 0.03872 -0.0488 0.04618 -0.04718 0.05608 -0.04649 C 0.06146 -0.04371 0.06806 -0.04672 0.07362 -0.04741 C 0.07917 -0.04996 0.08368 -0.05181 0.08959 -0.05296 C 0.0849 -0.06915 0.08646 -0.06615 0.08646 -0.09344 " pathEditMode="relative" rAng="0" ptsTypes="ffffffA">
                                      <p:cBhvr>
                                        <p:cTn id="2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395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24699E-6 C 0.00052 0.00208 0.00156 0.00393 0.00156 0.00601 C 0.00156 0.07215 0.00833 0.0518 -0.04635 0.04972 C -0.07222 0.04671 -0.09826 0.0481 -0.12396 0.04371 C -0.17656 0.0451 -0.22951 0.04903 -0.28212 0.04579 C -0.28264 0.01387 -0.28264 -0.01781 -0.28351 -0.04972 C -0.28403 -0.06846 -0.28889 -0.08858 -0.28055 -0.10546 C -0.27778 -0.12512 -0.27986 -0.105 -0.28055 -0.13136 C -0.28142 -0.16374 -0.28142 -0.19635 -0.28212 -0.22872 C -0.28246 -0.24584 -0.28298 -0.26318 -0.28351 -0.2803 C -0.28246 -0.31429 -0.28246 -0.31614 -0.27917 -0.33996 C -0.28003 -0.36587 -0.28125 -0.38252 -0.28507 -0.40564 C -0.28628 -0.41281 -0.28246 -0.42738 -0.28802 -0.42761 C -0.30139 -0.42831 -0.31493 -0.42877 -0.3283 -0.42947 C -0.34566 -0.4334 -0.36319 -0.43409 -0.38055 -0.43756 C -0.3816 -0.46693 -0.38403 -0.49075 -0.38802 -0.51897 C -0.3901 -0.55597 -0.38958 -0.53747 -0.38958 -0.5747 " pathEditMode="relative" ptsTypes="ffffffffffffffffA">
                                      <p:cBhvr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2" grpId="0"/>
      <p:bldP spid="2" grpId="1"/>
      <p:bldP spid="3" grpId="0"/>
      <p:bldP spid="3" grpId="1"/>
      <p:bldP spid="5" grpId="0"/>
      <p:bldP spid="5" grpId="1"/>
      <p:bldP spid="16" grpId="0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1772040"/>
            <a:ext cx="8928992" cy="3427016"/>
          </a:xfrm>
        </p:spPr>
        <p:txBody>
          <a:bodyPr>
            <a:noAutofit/>
          </a:bodyPr>
          <a:lstStyle/>
          <a:p>
            <a:pPr algn="just"/>
            <a:r>
              <a:rPr lang="fr-FR" dirty="0"/>
              <a:t>V</a:t>
            </a:r>
            <a:r>
              <a:rPr lang="fr-FR" dirty="0" smtClean="0"/>
              <a:t>érification des modèles existants décrits en PROMELA (avec SPIN) :</a:t>
            </a:r>
          </a:p>
          <a:p>
            <a:pPr marL="0" indent="0" algn="just">
              <a:buNone/>
            </a:pPr>
            <a:endParaRPr lang="fr-FR" dirty="0" smtClean="0"/>
          </a:p>
          <a:p>
            <a:pPr lvl="2" algn="just">
              <a:buFont typeface="Wingdings" pitchFamily="2" charset="2"/>
              <a:buChar char="ü"/>
            </a:pPr>
            <a:r>
              <a:rPr lang="fr-FR" sz="2600" dirty="0" smtClean="0"/>
              <a:t> Plateforme à </a:t>
            </a:r>
            <a:r>
              <a:rPr lang="fr-FR" sz="2600" dirty="0"/>
              <a:t>un </a:t>
            </a:r>
            <a:r>
              <a:rPr lang="fr-FR" sz="2600" dirty="0" smtClean="0"/>
              <a:t>processeur : absence de </a:t>
            </a:r>
            <a:r>
              <a:rPr lang="fr-FR" sz="2600" dirty="0" err="1"/>
              <a:t>deadlock</a:t>
            </a:r>
            <a:r>
              <a:rPr lang="fr-FR" sz="2600" dirty="0"/>
              <a:t> </a:t>
            </a:r>
            <a:r>
              <a:rPr lang="fr-FR" sz="2600" dirty="0" smtClean="0"/>
              <a:t> </a:t>
            </a:r>
          </a:p>
          <a:p>
            <a:pPr marL="594360" lvl="2" indent="0" algn="just">
              <a:buNone/>
            </a:pPr>
            <a:endParaRPr lang="fr-FR" sz="2600" dirty="0" smtClean="0"/>
          </a:p>
          <a:p>
            <a:pPr lvl="2" algn="just">
              <a:buFont typeface="Wingdings" pitchFamily="2" charset="2"/>
              <a:buChar char="ü"/>
            </a:pPr>
            <a:r>
              <a:rPr lang="fr-FR" sz="2600" dirty="0" smtClean="0"/>
              <a:t> Plateformes </a:t>
            </a:r>
            <a:r>
              <a:rPr lang="fr-FR" sz="2600" dirty="0"/>
              <a:t>à deux et </a:t>
            </a:r>
            <a:r>
              <a:rPr lang="fr-FR" sz="2600" dirty="0" smtClean="0"/>
              <a:t>à trois processeurs : vérification partielle  </a:t>
            </a:r>
          </a:p>
          <a:p>
            <a:pPr lvl="2" algn="just">
              <a:buFont typeface="Wingdings" pitchFamily="2" charset="2"/>
              <a:buChar char="ü"/>
            </a:pPr>
            <a:endParaRPr lang="fr-FR" sz="2600" dirty="0">
              <a:cs typeface="Times New Roman" pitchFamily="18" charset="0"/>
            </a:endParaRPr>
          </a:p>
          <a:p>
            <a:r>
              <a:rPr lang="fr-FR" dirty="0" smtClean="0">
                <a:cs typeface="Times New Roman" pitchFamily="18" charset="0"/>
              </a:rPr>
              <a:t> </a:t>
            </a:r>
            <a:r>
              <a:rPr lang="fr-FR" dirty="0" err="1" smtClean="0">
                <a:cs typeface="Times New Roman" pitchFamily="18" charset="0"/>
              </a:rPr>
              <a:t>Deadlock</a:t>
            </a:r>
            <a:r>
              <a:rPr lang="fr-FR" dirty="0" smtClean="0">
                <a:cs typeface="Times New Roman" pitchFamily="18" charset="0"/>
              </a:rPr>
              <a:t> apparu après une année de simulation   </a:t>
            </a:r>
            <a:endParaRPr lang="fr-FR" dirty="0">
              <a:cs typeface="Times New Roman" pitchFamily="18" charset="0"/>
            </a:endParaRPr>
          </a:p>
          <a:p>
            <a:endParaRPr lang="fr-FR" dirty="0"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86992"/>
            <a:ext cx="9144000" cy="79013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Problématique </a:t>
            </a:r>
            <a:endParaRPr lang="fr-FR" sz="44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11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93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446341"/>
              </p:ext>
            </p:extLst>
          </p:nvPr>
        </p:nvGraphicFramePr>
        <p:xfrm>
          <a:off x="179512" y="3251576"/>
          <a:ext cx="8712968" cy="3322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4125"/>
                <a:gridCol w="68188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500" dirty="0" smtClean="0"/>
                        <a:t>Model </a:t>
                      </a:r>
                      <a:r>
                        <a:rPr lang="fr-FR" sz="2500" dirty="0" err="1" smtClean="0"/>
                        <a:t>checker</a:t>
                      </a:r>
                      <a:endParaRPr lang="fr-FR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 smtClean="0"/>
                        <a:t>Avantages</a:t>
                      </a:r>
                      <a:endParaRPr lang="fr-FR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500" dirty="0" smtClean="0"/>
                        <a:t>DIVINE</a:t>
                      </a:r>
                      <a:endParaRPr lang="fr-FR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kumimoji="0" lang="fr-FR" sz="2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Modélisation abstraite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kumimoji="0" lang="fr-FR" sz="2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Utilisable</a:t>
                      </a:r>
                      <a:r>
                        <a:rPr kumimoji="0" lang="fr-FR" sz="2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dans</a:t>
                      </a:r>
                      <a:r>
                        <a:rPr kumimoji="0" lang="fr-FR" sz="2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outils de model </a:t>
                      </a:r>
                      <a:r>
                        <a:rPr kumimoji="0" lang="fr-FR" sz="25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checking</a:t>
                      </a:r>
                      <a:r>
                        <a:rPr kumimoji="0" lang="fr-FR" sz="2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symbolique (SDD)</a:t>
                      </a:r>
                      <a:endParaRPr lang="fr-FR" sz="2500" dirty="0"/>
                    </a:p>
                  </a:txBody>
                  <a:tcPr/>
                </a:tc>
              </a:tr>
              <a:tr h="829246">
                <a:tc>
                  <a:txBody>
                    <a:bodyPr/>
                    <a:lstStyle/>
                    <a:p>
                      <a:pPr algn="ctr"/>
                      <a:r>
                        <a:rPr lang="fr-FR" sz="2500" dirty="0" smtClean="0"/>
                        <a:t>SPIN</a:t>
                      </a:r>
                      <a:endParaRPr lang="fr-FR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fr-FR" sz="2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Définir des</a:t>
                      </a:r>
                      <a:r>
                        <a:rPr kumimoji="0" lang="fr-FR" sz="2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2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 énumérés</a:t>
                      </a:r>
                    </a:p>
                    <a:p>
                      <a:pPr marL="342900" marR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fr-FR" sz="2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Consulter le contenu du message qui se trouve dans le canal</a:t>
                      </a:r>
                      <a:endParaRPr lang="fr-FR" sz="25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1365226"/>
            <a:ext cx="8928992" cy="2351806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Model </a:t>
            </a:r>
            <a:r>
              <a:rPr lang="fr-FR" dirty="0" err="1"/>
              <a:t>Checker</a:t>
            </a:r>
            <a:r>
              <a:rPr lang="fr-FR" dirty="0" smtClean="0"/>
              <a:t>, 2010, Université Masaryk. </a:t>
            </a:r>
          </a:p>
          <a:p>
            <a:pPr algn="just"/>
            <a:r>
              <a:rPr lang="fr-FR" dirty="0" smtClean="0"/>
              <a:t>Vérification de systèmes concurrents : propriétés LTL</a:t>
            </a:r>
          </a:p>
          <a:p>
            <a:pPr algn="just"/>
            <a:r>
              <a:rPr lang="fr-FR" dirty="0" smtClean="0"/>
              <a:t>Description : ensemble </a:t>
            </a:r>
            <a:r>
              <a:rPr lang="fr-FR" dirty="0"/>
              <a:t>de processus </a:t>
            </a:r>
            <a:r>
              <a:rPr lang="fr-FR" dirty="0" smtClean="0"/>
              <a:t>concurrents, exécution synchrone ou asynchrone, </a:t>
            </a:r>
            <a:r>
              <a:rPr lang="fr-FR" dirty="0"/>
              <a:t>canaux, variables </a:t>
            </a:r>
            <a:r>
              <a:rPr lang="fr-FR" dirty="0" smtClean="0"/>
              <a:t>globales</a:t>
            </a:r>
          </a:p>
          <a:p>
            <a:pPr marL="0" indent="0" algn="just">
              <a:buNone/>
            </a:pPr>
            <a:endParaRPr lang="fr-FR" dirty="0"/>
          </a:p>
          <a:p>
            <a:pPr algn="just"/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180115"/>
            <a:ext cx="9144000" cy="114016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Contributions (1/6)</a:t>
            </a:r>
            <a:br>
              <a:rPr lang="fr-FR" sz="4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39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DIVINE</a:t>
            </a:r>
            <a:endParaRPr lang="fr-FR" sz="39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12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268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1447800"/>
            <a:ext cx="8928992" cy="4141440"/>
          </a:xfrm>
        </p:spPr>
        <p:txBody>
          <a:bodyPr/>
          <a:lstStyle/>
          <a:p>
            <a:pPr algn="just"/>
            <a:r>
              <a:rPr lang="fr-FR" dirty="0" smtClean="0"/>
              <a:t>La formule LTL </a:t>
            </a:r>
            <a:r>
              <a:rPr lang="fr-FR" dirty="0"/>
              <a:t>est transformée </a:t>
            </a:r>
            <a:r>
              <a:rPr lang="fr-FR" dirty="0" smtClean="0"/>
              <a:t>automatiquement en </a:t>
            </a:r>
            <a:r>
              <a:rPr lang="fr-FR" dirty="0"/>
              <a:t>un automate de </a:t>
            </a:r>
            <a:r>
              <a:rPr lang="fr-FR" dirty="0" err="1"/>
              <a:t>Büchi</a:t>
            </a:r>
            <a:r>
              <a:rPr lang="fr-FR" dirty="0"/>
              <a:t> reconnaissant les séquences contre-exemple de la </a:t>
            </a:r>
            <a:r>
              <a:rPr lang="fr-FR" dirty="0" smtClean="0"/>
              <a:t>propriété </a:t>
            </a:r>
          </a:p>
          <a:p>
            <a:pPr marL="0" indent="0" algn="just">
              <a:buNone/>
            </a:pPr>
            <a:endParaRPr lang="fr-FR" sz="500" dirty="0" smtClean="0"/>
          </a:p>
          <a:p>
            <a:pPr algn="just"/>
            <a:r>
              <a:rPr lang="fr-FR" dirty="0" smtClean="0"/>
              <a:t>L’automate de </a:t>
            </a:r>
            <a:r>
              <a:rPr lang="fr-FR" dirty="0" err="1" smtClean="0"/>
              <a:t>Büchi</a:t>
            </a:r>
            <a:r>
              <a:rPr lang="fr-FR" dirty="0" smtClean="0"/>
              <a:t> est </a:t>
            </a:r>
            <a:r>
              <a:rPr lang="fr-FR" dirty="0"/>
              <a:t>intégré par produit synchrone à la description du système à </a:t>
            </a:r>
            <a:r>
              <a:rPr lang="fr-FR" dirty="0" smtClean="0"/>
              <a:t>vérifier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166260"/>
            <a:ext cx="9144000" cy="114016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Contributions (3/6)</a:t>
            </a:r>
            <a:br>
              <a:rPr lang="fr-FR" sz="4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39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Propriétés LTL</a:t>
            </a:r>
            <a:endParaRPr lang="fr-FR" sz="39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13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3637817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dirty="0"/>
              <a:t>#</a:t>
            </a:r>
            <a:r>
              <a:rPr lang="fr-FR" sz="2600" dirty="0" err="1"/>
              <a:t>property</a:t>
            </a:r>
            <a:r>
              <a:rPr lang="fr-FR" sz="2600" dirty="0"/>
              <a:t> </a:t>
            </a:r>
            <a:r>
              <a:rPr lang="fr-FR" sz="2600" b="1" dirty="0"/>
              <a:t>G</a:t>
            </a:r>
            <a:r>
              <a:rPr lang="fr-FR" sz="2600" dirty="0"/>
              <a:t>((p0_w_rd || p0_w_wr) -&gt; </a:t>
            </a:r>
            <a:r>
              <a:rPr lang="fr-FR" sz="2600" b="1" dirty="0"/>
              <a:t>F</a:t>
            </a:r>
            <a:r>
              <a:rPr lang="fr-FR" sz="2600" dirty="0"/>
              <a:t>(p0_rdy))</a:t>
            </a:r>
          </a:p>
          <a:p>
            <a:pPr algn="ctr"/>
            <a:endParaRPr lang="fr-FR" sz="2600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4720444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dirty="0"/>
              <a:t>#</a:t>
            </a:r>
            <a:r>
              <a:rPr lang="fr-FR" sz="2600" dirty="0" err="1"/>
              <a:t>property</a:t>
            </a:r>
            <a:r>
              <a:rPr lang="fr-FR" sz="2600" dirty="0"/>
              <a:t> </a:t>
            </a:r>
            <a:r>
              <a:rPr lang="fr-FR" sz="2600" b="1" dirty="0"/>
              <a:t>G</a:t>
            </a:r>
            <a:r>
              <a:rPr lang="fr-FR" sz="2600" dirty="0"/>
              <a:t>((ligne_valid0 &amp;&amp; ligne_cache0_1 &amp;&amp; ligne_valid1 &amp;&amp; ligne_cache1_1 &amp;&amp; wr_addr1_1) -&gt; </a:t>
            </a:r>
            <a:r>
              <a:rPr lang="fr-FR" sz="2600" b="1" dirty="0"/>
              <a:t>F</a:t>
            </a:r>
            <a:r>
              <a:rPr lang="fr-FR" sz="2600" dirty="0"/>
              <a:t> (up0_1))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561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13393877"/>
              </p:ext>
            </p:extLst>
          </p:nvPr>
        </p:nvGraphicFramePr>
        <p:xfrm>
          <a:off x="107504" y="1916832"/>
          <a:ext cx="8784976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1512168"/>
                <a:gridCol w="1728192"/>
                <a:gridCol w="136815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fr-FR" sz="1000" b="1" dirty="0" smtClean="0"/>
                    </a:p>
                    <a:p>
                      <a:pPr algn="ctr"/>
                      <a:r>
                        <a:rPr lang="fr-FR" sz="2000" b="1" dirty="0" smtClean="0"/>
                        <a:t>Plateformes</a:t>
                      </a:r>
                      <a:endParaRPr lang="fr-FR" sz="20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Accessibilité</a:t>
                      </a:r>
                      <a:endParaRPr lang="fr-F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Etats parcourus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Transitions franchies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err="1" smtClean="0"/>
                        <a:t>Deadlocks</a:t>
                      </a:r>
                      <a:endParaRPr lang="fr-FR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Un processeur et une adresse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56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75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0</a:t>
                      </a:r>
                      <a:endParaRPr lang="fr-FR" sz="1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 smtClean="0"/>
                        <a:t>Un processeur et deux adresses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1 090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1 984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0</a:t>
                      </a:r>
                      <a:endParaRPr lang="fr-FR" sz="1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 smtClean="0"/>
                        <a:t>Deux processeurs et une adresse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 smtClean="0"/>
                        <a:t>TH =2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566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838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0</a:t>
                      </a:r>
                      <a:endParaRPr lang="fr-FR" sz="1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 smtClean="0"/>
                        <a:t>Deux processeurs et une adresse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 smtClean="0"/>
                        <a:t>TH =1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1 493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2 632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0</a:t>
                      </a:r>
                      <a:endParaRPr lang="fr-FR" sz="1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 smtClean="0"/>
                        <a:t>Deux processeurs et deux adresses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 smtClean="0"/>
                        <a:t>TH =2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78 160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191 232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0</a:t>
                      </a:r>
                      <a:endParaRPr lang="fr-FR" sz="1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 smtClean="0"/>
                        <a:t>Deux processeurs et deux adresses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900" dirty="0" smtClean="0"/>
                        <a:t>TH =1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802 771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/>
                        <a:t>2 602 704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 smtClean="0">
                          <a:solidFill>
                            <a:srgbClr val="FF0000"/>
                          </a:solidFill>
                        </a:rPr>
                        <a:t>236</a:t>
                      </a:r>
                      <a:endParaRPr lang="fr-FR" sz="1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678895"/>
            <a:ext cx="9144000" cy="114016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Contributions (4/6)</a:t>
            </a:r>
            <a:br>
              <a:rPr lang="fr-FR" sz="4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39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Tableau récapitulatif des résultats de vérification</a:t>
            </a:r>
            <a:endParaRPr lang="fr-FR" sz="33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65703" y="6237312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14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138550"/>
            <a:ext cx="9144000" cy="114016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Contributions (5/6)</a:t>
            </a:r>
            <a:br>
              <a:rPr lang="fr-FR" sz="4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Solution au </a:t>
            </a:r>
            <a:r>
              <a:rPr lang="fr-FR" sz="3900" b="1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Deadlock</a:t>
            </a:r>
            <a:endParaRPr lang="fr-FR" sz="33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1447800"/>
            <a:ext cx="8856984" cy="4572000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Processeur 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smtClean="0"/>
              <a:t>          cache L1 : pas de changement</a:t>
            </a:r>
          </a:p>
          <a:p>
            <a:pPr marL="0" indent="0" algn="just">
              <a:buNone/>
            </a:pPr>
            <a:endParaRPr lang="fr-FR" dirty="0" smtClean="0"/>
          </a:p>
          <a:p>
            <a:pPr algn="just"/>
            <a:r>
              <a:rPr lang="fr-FR" dirty="0" smtClean="0"/>
              <a:t>Contrôleur mémoire           </a:t>
            </a:r>
            <a:r>
              <a:rPr lang="fr-FR" dirty="0" err="1" smtClean="0"/>
              <a:t>mémoire</a:t>
            </a:r>
            <a:r>
              <a:rPr lang="fr-FR" dirty="0" smtClean="0"/>
              <a:t> </a:t>
            </a:r>
            <a:r>
              <a:rPr lang="fr-FR" dirty="0"/>
              <a:t>: pas de </a:t>
            </a:r>
            <a:r>
              <a:rPr lang="fr-FR" dirty="0" smtClean="0"/>
              <a:t>changement</a:t>
            </a:r>
          </a:p>
          <a:p>
            <a:pPr marL="0" indent="0" algn="just">
              <a:buNone/>
            </a:pPr>
            <a:endParaRPr lang="fr-FR" dirty="0"/>
          </a:p>
          <a:p>
            <a:pPr algn="just"/>
            <a:r>
              <a:rPr lang="fr-FR" dirty="0" smtClean="0"/>
              <a:t>Cache L1          contrôleur </a:t>
            </a:r>
            <a:r>
              <a:rPr lang="fr-FR" dirty="0"/>
              <a:t>mémoire </a:t>
            </a:r>
            <a:r>
              <a:rPr lang="fr-FR" dirty="0" smtClean="0"/>
              <a:t>: </a:t>
            </a:r>
          </a:p>
          <a:p>
            <a:pPr marL="0" indent="0" algn="just">
              <a:buNone/>
            </a:pPr>
            <a:endParaRPr lang="fr-FR" sz="1000" dirty="0" smtClean="0"/>
          </a:p>
          <a:p>
            <a:pPr lvl="3" algn="just">
              <a:buFont typeface="Wingdings" pitchFamily="2" charset="2"/>
              <a:buChar char="ü"/>
            </a:pPr>
            <a:r>
              <a:rPr lang="fr-FR" sz="2500" dirty="0" smtClean="0"/>
              <a:t>Redéfinition du rôle du message CLNUP : Acquittement invalidation</a:t>
            </a:r>
          </a:p>
          <a:p>
            <a:pPr lvl="3" algn="just">
              <a:buFont typeface="Wingdings" pitchFamily="2" charset="2"/>
              <a:buChar char="ü"/>
            </a:pPr>
            <a:r>
              <a:rPr lang="fr-FR" sz="2500" dirty="0"/>
              <a:t> </a:t>
            </a:r>
            <a:r>
              <a:rPr lang="fr-FR" sz="2500" dirty="0" smtClean="0"/>
              <a:t>Suppression des canaux propres aux évictions </a:t>
            </a:r>
          </a:p>
          <a:p>
            <a:pPr marL="868680" lvl="3" indent="0" algn="just">
              <a:buNone/>
            </a:pPr>
            <a:endParaRPr lang="fr-FR" sz="2500" dirty="0">
              <a:sym typeface="Wingdings" pitchFamily="2" charset="2"/>
            </a:endParaRPr>
          </a:p>
          <a:p>
            <a:pPr marL="868680" lvl="3" indent="0" algn="ctr">
              <a:buNone/>
            </a:pP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32440" y="6165304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15</a:t>
            </a:fld>
            <a:r>
              <a:rPr lang="fr-FR" dirty="0" smtClean="0"/>
              <a:t>/19</a:t>
            </a:r>
            <a:endParaRPr lang="fr-FR" dirty="0"/>
          </a:p>
        </p:txBody>
      </p:sp>
      <p:sp>
        <p:nvSpPr>
          <p:cNvPr id="3" name="Double flèche horizontale 2"/>
          <p:cNvSpPr/>
          <p:nvPr/>
        </p:nvSpPr>
        <p:spPr>
          <a:xfrm>
            <a:off x="1898760" y="1556792"/>
            <a:ext cx="648072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Double flèche horizontale 6"/>
          <p:cNvSpPr/>
          <p:nvPr/>
        </p:nvSpPr>
        <p:spPr>
          <a:xfrm>
            <a:off x="3066654" y="2504258"/>
            <a:ext cx="648072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Double flèche horizontale 7"/>
          <p:cNvSpPr/>
          <p:nvPr/>
        </p:nvSpPr>
        <p:spPr>
          <a:xfrm>
            <a:off x="1644382" y="3413234"/>
            <a:ext cx="648072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65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138550"/>
            <a:ext cx="9144000" cy="1140168"/>
          </a:xfrm>
          <a:prstGeom prst="rect">
            <a:avLst/>
          </a:prstGeom>
        </p:spPr>
        <p:txBody>
          <a:bodyPr bIns="91440" anchor="b" anchorCtr="0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Contributions (6/6)</a:t>
            </a:r>
            <a:br>
              <a:rPr lang="fr-FR" sz="4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Résultats de vérification</a:t>
            </a:r>
            <a:endParaRPr lang="fr-FR" sz="33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988103"/>
              </p:ext>
            </p:extLst>
          </p:nvPr>
        </p:nvGraphicFramePr>
        <p:xfrm>
          <a:off x="323529" y="1880160"/>
          <a:ext cx="8496943" cy="424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007"/>
                <a:gridCol w="1380496"/>
                <a:gridCol w="1368152"/>
                <a:gridCol w="1257054"/>
                <a:gridCol w="1335234"/>
              </a:tblGrid>
              <a:tr h="442709">
                <a:tc rowSpan="2">
                  <a:txBody>
                    <a:bodyPr/>
                    <a:lstStyle/>
                    <a:p>
                      <a:pPr algn="ctr"/>
                      <a:endParaRPr lang="fr-FR" sz="2000" dirty="0" smtClean="0"/>
                    </a:p>
                    <a:p>
                      <a:pPr algn="ctr"/>
                      <a:r>
                        <a:rPr lang="fr-FR" sz="2000" dirty="0" smtClean="0"/>
                        <a:t>Plateformes</a:t>
                      </a:r>
                      <a:endParaRPr lang="fr-FR" sz="2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Accessibilité</a:t>
                      </a:r>
                      <a:endParaRPr lang="fr-FR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</a:txBody>
                  <a:tcPr/>
                </a:tc>
              </a:tr>
              <a:tr h="783254">
                <a:tc v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Etats parcourus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Transitions franchies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 smtClean="0"/>
                        <a:t>Deadlocks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Temps de vérification</a:t>
                      </a:r>
                      <a:endParaRPr lang="fr-FR" sz="2000" dirty="0"/>
                    </a:p>
                  </a:txBody>
                  <a:tcPr/>
                </a:tc>
              </a:tr>
              <a:tr h="826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/>
                        <a:t>Deux processeurs et deux adresses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/>
                        <a:t>TH =1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519 152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1 730 128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0 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2</a:t>
                      </a:r>
                      <a:r>
                        <a:rPr lang="fr-FR" sz="2000" baseline="0" dirty="0" smtClean="0"/>
                        <a:t> </a:t>
                      </a:r>
                      <a:r>
                        <a:rPr lang="fr-FR" sz="2000" dirty="0" smtClean="0"/>
                        <a:t>heures</a:t>
                      </a:r>
                      <a:endParaRPr lang="fr-FR" sz="2000" dirty="0"/>
                    </a:p>
                  </a:txBody>
                  <a:tcPr/>
                </a:tc>
              </a:tr>
              <a:tr h="7832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/>
                        <a:t>Trois processeurs et deux adresses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/>
                        <a:t>TH 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16 083 038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52 217 606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0 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1 jour</a:t>
                      </a:r>
                      <a:endParaRPr lang="fr-FR" sz="2000" dirty="0"/>
                    </a:p>
                  </a:txBody>
                  <a:tcPr/>
                </a:tc>
              </a:tr>
              <a:tr h="7832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/>
                        <a:t>Trois processeurs et deux adresses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/>
                        <a:t>TH 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-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-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?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Plus</a:t>
                      </a:r>
                      <a:r>
                        <a:rPr lang="fr-FR" sz="2000" baseline="0" dirty="0" smtClean="0"/>
                        <a:t> d’un jour</a:t>
                      </a:r>
                      <a:endParaRPr lang="fr-FR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16</a:t>
            </a:fld>
            <a:r>
              <a:rPr lang="fr-FR" dirty="0" smtClean="0"/>
              <a:t>/19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9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79512" y="1996118"/>
            <a:ext cx="8856984" cy="4536504"/>
          </a:xfrm>
        </p:spPr>
        <p:txBody>
          <a:bodyPr/>
          <a:lstStyle/>
          <a:p>
            <a:pPr algn="just"/>
            <a:r>
              <a:rPr lang="fr-FR" dirty="0" smtClean="0"/>
              <a:t>Expérience intéressante </a:t>
            </a:r>
            <a:r>
              <a:rPr lang="fr-FR" dirty="0"/>
              <a:t>et </a:t>
            </a:r>
            <a:r>
              <a:rPr lang="fr-FR" dirty="0" smtClean="0"/>
              <a:t>enrichissante</a:t>
            </a:r>
          </a:p>
          <a:p>
            <a:pPr marL="0" indent="0" algn="just">
              <a:buNone/>
            </a:pPr>
            <a:endParaRPr lang="fr-FR" sz="1000" dirty="0" smtClean="0"/>
          </a:p>
          <a:p>
            <a:pPr algn="just"/>
            <a:r>
              <a:rPr lang="fr-FR" dirty="0" smtClean="0"/>
              <a:t>Comprendre un </a:t>
            </a:r>
            <a:r>
              <a:rPr lang="fr-FR" dirty="0"/>
              <a:t>protocole de </a:t>
            </a:r>
            <a:r>
              <a:rPr lang="fr-FR" dirty="0" smtClean="0"/>
              <a:t>cohérence de cache</a:t>
            </a:r>
          </a:p>
          <a:p>
            <a:pPr marL="0" indent="0" algn="just">
              <a:buNone/>
            </a:pPr>
            <a:endParaRPr lang="fr-FR" sz="1000" dirty="0" smtClean="0"/>
          </a:p>
          <a:p>
            <a:pPr algn="just"/>
            <a:r>
              <a:rPr lang="fr-FR" dirty="0" smtClean="0"/>
              <a:t>Modélisation de systèmes concurrents</a:t>
            </a:r>
          </a:p>
          <a:p>
            <a:pPr algn="just"/>
            <a:endParaRPr lang="fr-FR" sz="1000" dirty="0" smtClean="0"/>
          </a:p>
          <a:p>
            <a:pPr algn="just"/>
            <a:r>
              <a:rPr lang="fr-FR" dirty="0" smtClean="0"/>
              <a:t>Vérifications par model-</a:t>
            </a:r>
            <a:r>
              <a:rPr lang="fr-FR" dirty="0" err="1" smtClean="0"/>
              <a:t>checking</a:t>
            </a:r>
            <a:r>
              <a:rPr lang="fr-FR" dirty="0" smtClean="0"/>
              <a:t> avec des </a:t>
            </a:r>
            <a:r>
              <a:rPr lang="fr-FR" dirty="0"/>
              <a:t>outils </a:t>
            </a:r>
            <a:r>
              <a:rPr lang="fr-FR" dirty="0" smtClean="0"/>
              <a:t>(SPIN </a:t>
            </a:r>
            <a:r>
              <a:rPr lang="fr-FR" dirty="0"/>
              <a:t>et </a:t>
            </a:r>
            <a:r>
              <a:rPr lang="fr-FR" dirty="0" smtClean="0"/>
              <a:t>DIVINE)</a:t>
            </a:r>
            <a:endParaRPr lang="fr-FR" dirty="0"/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138550"/>
            <a:ext cx="9144000" cy="1140168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Conclusion et perspectives (1/2)</a:t>
            </a:r>
            <a:br>
              <a:rPr lang="fr-FR" sz="4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33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17</a:t>
            </a:fld>
            <a:r>
              <a:rPr lang="fr-FR" dirty="0" smtClean="0"/>
              <a:t>/19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80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2193404"/>
            <a:ext cx="8928992" cy="2917304"/>
          </a:xfrm>
        </p:spPr>
        <p:txBody>
          <a:bodyPr/>
          <a:lstStyle/>
          <a:p>
            <a:pPr lvl="0" algn="just"/>
            <a:r>
              <a:rPr lang="fr-FR" dirty="0" smtClean="0"/>
              <a:t>Poursuivre la vérification avec du model </a:t>
            </a:r>
            <a:r>
              <a:rPr lang="fr-FR" dirty="0" err="1" smtClean="0"/>
              <a:t>checking</a:t>
            </a:r>
            <a:r>
              <a:rPr lang="fr-FR" dirty="0" smtClean="0"/>
              <a:t> symbolique (SDD) </a:t>
            </a:r>
          </a:p>
          <a:p>
            <a:pPr marL="0" lvl="0" indent="0" algn="just">
              <a:buNone/>
            </a:pPr>
            <a:endParaRPr lang="fr-FR" sz="1000" dirty="0" smtClean="0"/>
          </a:p>
          <a:p>
            <a:pPr lvl="0" algn="just"/>
            <a:r>
              <a:rPr lang="fr-FR" dirty="0" smtClean="0"/>
              <a:t>Modéliser les données </a:t>
            </a:r>
          </a:p>
          <a:p>
            <a:pPr marL="0" lvl="0" indent="0" algn="just">
              <a:buNone/>
            </a:pPr>
            <a:endParaRPr lang="fr-FR" sz="1000" dirty="0" smtClean="0"/>
          </a:p>
          <a:p>
            <a:pPr lvl="0" algn="just"/>
            <a:r>
              <a:rPr lang="fr-FR" dirty="0" smtClean="0"/>
              <a:t>Modéliser une </a:t>
            </a:r>
            <a:r>
              <a:rPr lang="fr-FR" dirty="0"/>
              <a:t>mémoire à trois </a:t>
            </a:r>
            <a:r>
              <a:rPr lang="fr-FR" dirty="0" smtClean="0"/>
              <a:t>adresses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138550"/>
            <a:ext cx="9144000" cy="1140168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Conclusion et perspectives (2/2)</a:t>
            </a:r>
            <a:br>
              <a:rPr lang="fr-FR" sz="4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33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Perspectives</a:t>
            </a:r>
            <a:endParaRPr lang="fr-FR" sz="33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18</a:t>
            </a:fld>
            <a:r>
              <a:rPr lang="fr-FR" dirty="0" smtClean="0"/>
              <a:t>/19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Merci pour votre attention</a:t>
            </a:r>
            <a:endParaRPr lang="fr-FR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Taha\Pictures\question-ma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2950" y="1408716"/>
            <a:ext cx="3810000" cy="4762500"/>
          </a:xfrm>
          <a:prstGeom prst="rect">
            <a:avLst/>
          </a:prstGeom>
          <a:noFill/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00908" y="6250046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19</a:t>
            </a:fld>
            <a:r>
              <a:rPr lang="fr-FR" dirty="0" smtClean="0"/>
              <a:t>/19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358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914400" y="1558640"/>
            <a:ext cx="77724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sz="3000" dirty="0" smtClean="0"/>
              <a:t>Laboratoire LIP6</a:t>
            </a:r>
          </a:p>
          <a:p>
            <a:pPr>
              <a:lnSpc>
                <a:spcPct val="150000"/>
              </a:lnSpc>
            </a:pPr>
            <a:r>
              <a:rPr lang="fr-FR" sz="3000" dirty="0" smtClean="0"/>
              <a:t>Contexte et sujet du stage</a:t>
            </a:r>
          </a:p>
          <a:p>
            <a:pPr>
              <a:lnSpc>
                <a:spcPct val="150000"/>
              </a:lnSpc>
            </a:pPr>
            <a:r>
              <a:rPr lang="fr-FR" sz="3000" dirty="0" smtClean="0"/>
              <a:t>Protocole de cohérence de caches (DHCCP)</a:t>
            </a:r>
          </a:p>
          <a:p>
            <a:pPr>
              <a:lnSpc>
                <a:spcPct val="150000"/>
              </a:lnSpc>
            </a:pPr>
            <a:r>
              <a:rPr lang="fr-FR" sz="3000" dirty="0" smtClean="0"/>
              <a:t>Problématique</a:t>
            </a:r>
          </a:p>
          <a:p>
            <a:pPr>
              <a:lnSpc>
                <a:spcPct val="150000"/>
              </a:lnSpc>
            </a:pPr>
            <a:r>
              <a:rPr lang="fr-FR" sz="3000" dirty="0" smtClean="0"/>
              <a:t>Contributions</a:t>
            </a:r>
          </a:p>
          <a:p>
            <a:pPr>
              <a:lnSpc>
                <a:spcPct val="150000"/>
              </a:lnSpc>
            </a:pPr>
            <a:r>
              <a:rPr lang="fr-FR" sz="3000" dirty="0" smtClean="0"/>
              <a:t>Conclusion et perspectives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Plan</a:t>
            </a:r>
            <a:endParaRPr lang="fr-FR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457200" cy="457200"/>
          </a:xfrm>
          <a:solidFill>
            <a:schemeClr val="accent3"/>
          </a:solidFill>
        </p:spPr>
        <p:txBody>
          <a:bodyPr/>
          <a:lstStyle/>
          <a:p>
            <a:pPr algn="r"/>
            <a:fld id="{75C3AD08-0C61-4770-8097-4A52757EB097}" type="slidenum">
              <a:rPr lang="fr-FR" smtClean="0">
                <a:solidFill>
                  <a:schemeClr val="bg1"/>
                </a:solidFill>
              </a:rPr>
              <a:pPr algn="r"/>
              <a:t>2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Zone de texte 3"/>
          <p:cNvSpPr txBox="1"/>
          <p:nvPr/>
        </p:nvSpPr>
        <p:spPr>
          <a:xfrm>
            <a:off x="6653650" y="3582099"/>
            <a:ext cx="1155666" cy="26098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dirty="0">
                <a:effectLst/>
                <a:latin typeface="Times New Roman"/>
                <a:ea typeface="Calibri"/>
                <a:cs typeface="Times New Roman"/>
              </a:rPr>
              <a:t>(Etat </a:t>
            </a:r>
            <a:r>
              <a:rPr lang="fr-FR" sz="1100" dirty="0" err="1">
                <a:effectLst/>
                <a:latin typeface="Times New Roman"/>
                <a:ea typeface="Calibri"/>
                <a:cs typeface="Times New Roman"/>
              </a:rPr>
              <a:t>broadcast</a:t>
            </a:r>
            <a:r>
              <a:rPr lang="fr-FR" sz="1100" dirty="0">
                <a:effectLst/>
                <a:latin typeface="Times New Roman"/>
                <a:ea typeface="Calibri"/>
                <a:cs typeface="Times New Roman"/>
              </a:rPr>
              <a:t>)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5" name="Zone de texte 3"/>
          <p:cNvSpPr txBox="1"/>
          <p:nvPr/>
        </p:nvSpPr>
        <p:spPr>
          <a:xfrm>
            <a:off x="6651024" y="848995"/>
            <a:ext cx="1155666" cy="26098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100" dirty="0">
                <a:effectLst/>
                <a:latin typeface="Times New Roman"/>
                <a:ea typeface="Calibri"/>
                <a:cs typeface="Times New Roman"/>
              </a:rPr>
              <a:t>(Etat </a:t>
            </a:r>
            <a:r>
              <a:rPr lang="fr-FR" sz="1100" dirty="0" err="1">
                <a:effectLst/>
                <a:latin typeface="Times New Roman"/>
                <a:ea typeface="Calibri"/>
                <a:cs typeface="Times New Roman"/>
              </a:rPr>
              <a:t>broadcast</a:t>
            </a:r>
            <a:r>
              <a:rPr lang="fr-FR" sz="1100" dirty="0">
                <a:effectLst/>
                <a:latin typeface="Times New Roman"/>
                <a:ea typeface="Calibri"/>
                <a:cs typeface="Times New Roman"/>
              </a:rPr>
              <a:t>)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7" name="Zone de texte 628"/>
          <p:cNvSpPr txBox="1"/>
          <p:nvPr/>
        </p:nvSpPr>
        <p:spPr>
          <a:xfrm>
            <a:off x="5951860" y="4247802"/>
            <a:ext cx="853256" cy="275537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latin typeface="Times New Roman"/>
                <a:ea typeface="Calibri"/>
                <a:cs typeface="Times New Roman"/>
              </a:rPr>
              <a:t>ACK_RD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9" name="Zone de texte 594"/>
          <p:cNvSpPr txBox="1"/>
          <p:nvPr/>
        </p:nvSpPr>
        <p:spPr>
          <a:xfrm>
            <a:off x="6692826" y="1408624"/>
            <a:ext cx="1060335" cy="274955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>
                <a:effectLst/>
                <a:latin typeface="Times New Roman"/>
                <a:ea typeface="Calibri"/>
                <a:cs typeface="Times New Roman"/>
              </a:rPr>
              <a:t>N_copies</a:t>
            </a:r>
            <a:r>
              <a:rPr lang="fr-FR" sz="1100" dirty="0">
                <a:effectLst/>
                <a:latin typeface="Times New Roman"/>
                <a:ea typeface="Calibri"/>
                <a:cs typeface="Times New Roman"/>
              </a:rPr>
              <a:t> = 0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44" name="Zone de texte 263"/>
          <p:cNvSpPr txBox="1"/>
          <p:nvPr/>
        </p:nvSpPr>
        <p:spPr>
          <a:xfrm>
            <a:off x="3346696" y="5621105"/>
            <a:ext cx="1059491" cy="274246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latin typeface="Times New Roman"/>
                <a:ea typeface="Calibri"/>
                <a:cs typeface="Times New Roman"/>
              </a:rPr>
              <a:t>ACK_B_INV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46" name="Zone de texte 261"/>
          <p:cNvSpPr txBox="1"/>
          <p:nvPr/>
        </p:nvSpPr>
        <p:spPr>
          <a:xfrm>
            <a:off x="1897901" y="5008795"/>
            <a:ext cx="1059491" cy="274246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latin typeface="Times New Roman"/>
                <a:ea typeface="Calibri"/>
                <a:cs typeface="Times New Roman"/>
              </a:rPr>
              <a:t>ACK_B_INV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48" name="Zone de texte 250"/>
          <p:cNvSpPr txBox="1"/>
          <p:nvPr/>
        </p:nvSpPr>
        <p:spPr>
          <a:xfrm>
            <a:off x="1777168" y="3844544"/>
            <a:ext cx="430398" cy="274881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latin typeface="Times New Roman"/>
                <a:ea typeface="Calibri"/>
                <a:cs typeface="Times New Roman"/>
              </a:rPr>
              <a:t>RD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50" name="Zone de texte 254"/>
          <p:cNvSpPr txBox="1"/>
          <p:nvPr/>
        </p:nvSpPr>
        <p:spPr>
          <a:xfrm>
            <a:off x="3346696" y="4456854"/>
            <a:ext cx="430398" cy="274881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latin typeface="Times New Roman"/>
                <a:ea typeface="Calibri"/>
                <a:cs typeface="Times New Roman"/>
              </a:rPr>
              <a:t>WR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52" name="Zone de texte 255"/>
          <p:cNvSpPr txBox="1"/>
          <p:nvPr/>
        </p:nvSpPr>
        <p:spPr>
          <a:xfrm>
            <a:off x="5882087" y="4715576"/>
            <a:ext cx="766211" cy="274246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latin typeface="Times New Roman"/>
                <a:ea typeface="Calibri"/>
                <a:cs typeface="Times New Roman"/>
              </a:rPr>
              <a:t>B_INV_0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54" name="Zone de texte 256"/>
          <p:cNvSpPr txBox="1"/>
          <p:nvPr/>
        </p:nvSpPr>
        <p:spPr>
          <a:xfrm>
            <a:off x="5907958" y="5077788"/>
            <a:ext cx="766211" cy="274246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latin typeface="Times New Roman"/>
                <a:ea typeface="Calibri"/>
                <a:cs typeface="Times New Roman"/>
              </a:rPr>
              <a:t>B_INV_1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56" name="Zone de texte 265"/>
          <p:cNvSpPr txBox="1"/>
          <p:nvPr/>
        </p:nvSpPr>
        <p:spPr>
          <a:xfrm>
            <a:off x="6649603" y="5828082"/>
            <a:ext cx="982045" cy="274881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>
                <a:solidFill>
                  <a:srgbClr val="FF0000"/>
                </a:solidFill>
                <a:effectLst/>
                <a:latin typeface="Times New Roman"/>
                <a:ea typeface="Calibri"/>
                <a:cs typeface="Times New Roman"/>
              </a:rPr>
              <a:t>Rsp_cpt</a:t>
            </a:r>
            <a:r>
              <a:rPr lang="fr-FR" sz="1100" dirty="0">
                <a:solidFill>
                  <a:srgbClr val="FF0000"/>
                </a:solidFill>
                <a:effectLst/>
                <a:latin typeface="Times New Roman"/>
                <a:ea typeface="Calibri"/>
                <a:cs typeface="Times New Roman"/>
              </a:rPr>
              <a:t> = 1</a:t>
            </a:r>
            <a:endParaRPr lang="fr-FR" sz="1100" dirty="0">
              <a:solidFill>
                <a:srgbClr val="FF0000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58" name="Zone de texte 260"/>
          <p:cNvSpPr txBox="1"/>
          <p:nvPr/>
        </p:nvSpPr>
        <p:spPr>
          <a:xfrm>
            <a:off x="6675474" y="5336510"/>
            <a:ext cx="982045" cy="274881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>
                <a:effectLst/>
                <a:latin typeface="Times New Roman"/>
                <a:ea typeface="Calibri"/>
                <a:cs typeface="Times New Roman"/>
              </a:rPr>
              <a:t>Rsp_cpt</a:t>
            </a:r>
            <a:r>
              <a:rPr lang="fr-FR" sz="1100" dirty="0">
                <a:effectLst/>
                <a:latin typeface="Times New Roman"/>
                <a:ea typeface="Calibri"/>
                <a:cs typeface="Times New Roman"/>
              </a:rPr>
              <a:t> = 2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60" name="Zone de texte 257"/>
          <p:cNvSpPr txBox="1"/>
          <p:nvPr/>
        </p:nvSpPr>
        <p:spPr>
          <a:xfrm>
            <a:off x="6658226" y="4603463"/>
            <a:ext cx="982045" cy="274881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>
                <a:effectLst/>
                <a:latin typeface="Times New Roman"/>
                <a:ea typeface="Calibri"/>
                <a:cs typeface="Times New Roman"/>
              </a:rPr>
              <a:t>Rsp_cpt</a:t>
            </a:r>
            <a:r>
              <a:rPr lang="fr-FR" sz="1100" dirty="0">
                <a:effectLst/>
                <a:latin typeface="Times New Roman"/>
                <a:ea typeface="Calibri"/>
                <a:cs typeface="Times New Roman"/>
              </a:rPr>
              <a:t> = 3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62" name="Zone de texte 252"/>
          <p:cNvSpPr txBox="1"/>
          <p:nvPr/>
        </p:nvSpPr>
        <p:spPr>
          <a:xfrm>
            <a:off x="6649603" y="4275748"/>
            <a:ext cx="982045" cy="274881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>
                <a:effectLst/>
                <a:latin typeface="Times New Roman"/>
                <a:ea typeface="Calibri"/>
                <a:cs typeface="Times New Roman"/>
              </a:rPr>
              <a:t>N_copies</a:t>
            </a:r>
            <a:r>
              <a:rPr lang="fr-FR" sz="1100" dirty="0">
                <a:effectLst/>
                <a:latin typeface="Times New Roman"/>
                <a:ea typeface="Calibri"/>
                <a:cs typeface="Times New Roman"/>
              </a:rPr>
              <a:t> = 3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13" name="Zone de texte 209"/>
          <p:cNvSpPr txBox="1"/>
          <p:nvPr/>
        </p:nvSpPr>
        <p:spPr>
          <a:xfrm>
            <a:off x="3407206" y="2058826"/>
            <a:ext cx="431072" cy="275537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latin typeface="Times New Roman"/>
                <a:ea typeface="Calibri"/>
                <a:cs typeface="Times New Roman"/>
              </a:rPr>
              <a:t>RD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15" name="Zone de texte 214"/>
          <p:cNvSpPr txBox="1"/>
          <p:nvPr/>
        </p:nvSpPr>
        <p:spPr>
          <a:xfrm>
            <a:off x="3286462" y="2740181"/>
            <a:ext cx="1060221" cy="274902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latin typeface="Times New Roman"/>
                <a:ea typeface="Calibri"/>
                <a:cs typeface="Times New Roman"/>
              </a:rPr>
              <a:t>ACK_B_INV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17" name="Zone de texte 217"/>
          <p:cNvSpPr txBox="1"/>
          <p:nvPr/>
        </p:nvSpPr>
        <p:spPr>
          <a:xfrm>
            <a:off x="3510700" y="3223166"/>
            <a:ext cx="431072" cy="275537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latin typeface="Times New Roman"/>
                <a:ea typeface="Calibri"/>
                <a:cs typeface="Times New Roman"/>
              </a:rPr>
              <a:t>RD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19" name="Zone de texte 205"/>
          <p:cNvSpPr txBox="1"/>
          <p:nvPr/>
        </p:nvSpPr>
        <p:spPr>
          <a:xfrm>
            <a:off x="5813456" y="1463718"/>
            <a:ext cx="766914" cy="274902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FF0000"/>
                </a:solidFill>
                <a:effectLst/>
                <a:latin typeface="Times New Roman"/>
                <a:ea typeface="Calibri"/>
                <a:cs typeface="Times New Roman"/>
              </a:rPr>
              <a:t>B_INV_1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21" name="Zone de texte 210"/>
          <p:cNvSpPr txBox="1"/>
          <p:nvPr/>
        </p:nvSpPr>
        <p:spPr>
          <a:xfrm>
            <a:off x="5960073" y="2386566"/>
            <a:ext cx="853256" cy="275537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latin typeface="Times New Roman"/>
                <a:ea typeface="Calibri"/>
                <a:cs typeface="Times New Roman"/>
              </a:rPr>
              <a:t>ACK_RD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23" name="Zone de texte 220"/>
          <p:cNvSpPr txBox="1"/>
          <p:nvPr/>
        </p:nvSpPr>
        <p:spPr>
          <a:xfrm>
            <a:off x="5796206" y="3464660"/>
            <a:ext cx="853256" cy="275537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latin typeface="Times New Roman"/>
                <a:ea typeface="Calibri"/>
                <a:cs typeface="Times New Roman"/>
              </a:rPr>
              <a:t>ACK_RD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25" name="Zone de texte 218"/>
          <p:cNvSpPr txBox="1"/>
          <p:nvPr/>
        </p:nvSpPr>
        <p:spPr>
          <a:xfrm>
            <a:off x="6667286" y="3357213"/>
            <a:ext cx="982768" cy="275537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>
                <a:effectLst/>
                <a:latin typeface="Times New Roman"/>
                <a:ea typeface="Calibri"/>
                <a:cs typeface="Times New Roman"/>
              </a:rPr>
              <a:t>N_copies</a:t>
            </a:r>
            <a:r>
              <a:rPr lang="fr-FR" sz="1100" dirty="0">
                <a:effectLst/>
                <a:latin typeface="Times New Roman"/>
                <a:ea typeface="Calibri"/>
                <a:cs typeface="Times New Roman"/>
              </a:rPr>
              <a:t> = 2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27" name="Zone de texte 213"/>
          <p:cNvSpPr txBox="1"/>
          <p:nvPr/>
        </p:nvSpPr>
        <p:spPr>
          <a:xfrm>
            <a:off x="6675910" y="2179572"/>
            <a:ext cx="982768" cy="275537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>
                <a:effectLst/>
                <a:latin typeface="Times New Roman"/>
                <a:ea typeface="Calibri"/>
                <a:cs typeface="Times New Roman"/>
              </a:rPr>
              <a:t>N_copies</a:t>
            </a:r>
            <a:r>
              <a:rPr lang="fr-FR" sz="1100" dirty="0">
                <a:effectLst/>
                <a:latin typeface="Times New Roman"/>
                <a:ea typeface="Calibri"/>
                <a:cs typeface="Times New Roman"/>
              </a:rPr>
              <a:t> = 1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29" name="Zone de texte 181"/>
          <p:cNvSpPr txBox="1"/>
          <p:nvPr/>
        </p:nvSpPr>
        <p:spPr>
          <a:xfrm>
            <a:off x="6164749" y="391790"/>
            <a:ext cx="1017050" cy="45720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200" b="1">
                <a:effectLst/>
                <a:latin typeface="Times New Roman"/>
                <a:ea typeface="Calibri"/>
                <a:cs typeface="Times New Roman"/>
              </a:rPr>
              <a:t>Contrôleur Mémoire 1</a:t>
            </a:r>
            <a:endParaRPr lang="fr-FR" sz="1100">
              <a:effectLst/>
              <a:ea typeface="Calibri"/>
              <a:cs typeface="Times New Roman"/>
            </a:endParaRPr>
          </a:p>
        </p:txBody>
      </p:sp>
      <p:sp>
        <p:nvSpPr>
          <p:cNvPr id="31" name="Zone de texte 179"/>
          <p:cNvSpPr txBox="1"/>
          <p:nvPr/>
        </p:nvSpPr>
        <p:spPr>
          <a:xfrm>
            <a:off x="2898361" y="696727"/>
            <a:ext cx="1130310" cy="352992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200" b="1">
                <a:effectLst/>
                <a:latin typeface="Times New Roman"/>
                <a:ea typeface="Calibri"/>
                <a:cs typeface="Times New Roman"/>
              </a:rPr>
              <a:t>Cache L1_1</a:t>
            </a:r>
            <a:endParaRPr lang="fr-FR" sz="1100">
              <a:effectLst/>
              <a:ea typeface="Calibri"/>
              <a:cs typeface="Times New Roman"/>
            </a:endParaRPr>
          </a:p>
        </p:txBody>
      </p:sp>
      <p:sp>
        <p:nvSpPr>
          <p:cNvPr id="33" name="Zone de texte 178"/>
          <p:cNvSpPr txBox="1"/>
          <p:nvPr/>
        </p:nvSpPr>
        <p:spPr>
          <a:xfrm>
            <a:off x="1337310" y="685306"/>
            <a:ext cx="1078269" cy="29173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200" b="1">
                <a:effectLst/>
                <a:latin typeface="Times New Roman"/>
                <a:ea typeface="Calibri"/>
                <a:cs typeface="Times New Roman"/>
              </a:rPr>
              <a:t>Cache L1_0</a:t>
            </a:r>
            <a:endParaRPr lang="fr-FR" sz="1100">
              <a:effectLst/>
              <a:ea typeface="Calibri"/>
              <a:cs typeface="Times New Roman"/>
            </a:endParaRPr>
          </a:p>
        </p:txBody>
      </p:sp>
      <p:cxnSp>
        <p:nvCxnSpPr>
          <p:cNvPr id="35" name="Connecteur droit 34"/>
          <p:cNvCxnSpPr/>
          <p:nvPr/>
        </p:nvCxnSpPr>
        <p:spPr>
          <a:xfrm>
            <a:off x="6710409" y="929163"/>
            <a:ext cx="0" cy="54680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6" name="Connecteur droit 35"/>
          <p:cNvCxnSpPr/>
          <p:nvPr/>
        </p:nvCxnSpPr>
        <p:spPr>
          <a:xfrm>
            <a:off x="3355458" y="972290"/>
            <a:ext cx="0" cy="54249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37" name="Connecteur droit 36"/>
          <p:cNvCxnSpPr/>
          <p:nvPr/>
        </p:nvCxnSpPr>
        <p:spPr>
          <a:xfrm>
            <a:off x="1768547" y="972290"/>
            <a:ext cx="0" cy="5424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32440" y="6177981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10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111E-6 L 0.33212 0.001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97" y="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-0.31145 0.1615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73" y="807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27 0.00347 L -0.33195 0.0935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449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277 L 0.32048 0.0023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-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5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162 L -0.31077 0.01505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30" y="83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3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125 L 0.31094 0.16667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8" y="77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0.51042 0.03495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1" y="173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8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301 L -0.50208 0.01065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43" y="37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9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347 L 0.33733 0.01203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41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0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0"/>
                            </p:stCondLst>
                            <p:childTnLst>
                              <p:par>
                                <p:cTn id="15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0.0037 L -0.48958 0.0169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19" y="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1"/>
                                            </p:cond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500"/>
                            </p:stCondLst>
                            <p:childTnLst>
                              <p:par>
                                <p:cTn id="1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0833 L 0.47083 0.04167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42" y="16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7"/>
                                            </p:cond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000"/>
                            </p:stCondLst>
                            <p:childTnLst>
                              <p:par>
                                <p:cTn id="1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500"/>
                            </p:stCondLst>
                            <p:childTnLst>
                              <p:par>
                                <p:cTn id="1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0439 L -0.31736 0.04838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12" y="219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1"/>
                                            </p:cond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000"/>
                            </p:stCondLst>
                            <p:childTnLst>
                              <p:par>
                                <p:cTn id="2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30434 0.01736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85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1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500"/>
                            </p:stCondLst>
                            <p:childTnLst>
                              <p:par>
                                <p:cTn id="2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44" grpId="0" animBg="1"/>
      <p:bldP spid="44" grpId="1" animBg="1"/>
      <p:bldP spid="46" grpId="0" animBg="1"/>
      <p:bldP spid="46" grpId="1" animBg="1"/>
      <p:bldP spid="48" grpId="0" animBg="1"/>
      <p:bldP spid="48" grpId="1" animBg="1"/>
      <p:bldP spid="50" grpId="0" animBg="1"/>
      <p:bldP spid="50" grpId="1" animBg="1"/>
      <p:bldP spid="52" grpId="0" animBg="1"/>
      <p:bldP spid="52" grpId="1" animBg="1"/>
      <p:bldP spid="54" grpId="0" animBg="1"/>
      <p:bldP spid="54" grpId="1" animBg="1"/>
      <p:bldP spid="56" grpId="0" animBg="1"/>
      <p:bldP spid="58" grpId="0" animBg="1"/>
      <p:bldP spid="58" grpId="1" animBg="1"/>
      <p:bldP spid="60" grpId="0" animBg="1"/>
      <p:bldP spid="60" grpId="1" animBg="1"/>
      <p:bldP spid="62" grpId="0" animBg="1"/>
      <p:bldP spid="62" grpId="1" animBg="1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5" grpId="0" animBg="1"/>
      <p:bldP spid="25" grpId="1" animBg="1"/>
      <p:bldP spid="27" grpId="0" animBg="1"/>
      <p:bldP spid="2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94198"/>
            <a:ext cx="9144000" cy="796950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Laboratoire d’Informatique de Paris 6</a:t>
            </a:r>
            <a:endParaRPr lang="fr-FR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1052736"/>
            <a:ext cx="8856984" cy="56166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Créé en Janvier 1997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Laboratoire sous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tutelle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de l’UPMC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et du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CNRS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Structuré en 5 départements </a:t>
            </a:r>
          </a:p>
          <a:p>
            <a:pPr marL="1143000" lvl="4" indent="0">
              <a:lnSpc>
                <a:spcPct val="150000"/>
              </a:lnSpc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Connecteur droit avec flèche 4"/>
          <p:cNvCxnSpPr>
            <a:endCxn id="6" idx="0"/>
          </p:cNvCxnSpPr>
          <p:nvPr/>
        </p:nvCxnSpPr>
        <p:spPr>
          <a:xfrm flipH="1">
            <a:off x="2508840" y="2924944"/>
            <a:ext cx="1769378" cy="913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112796" y="383880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SOC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necteur droit avec flèche 7"/>
          <p:cNvCxnSpPr>
            <a:stCxn id="6" idx="2"/>
          </p:cNvCxnSpPr>
          <p:nvPr/>
        </p:nvCxnSpPr>
        <p:spPr>
          <a:xfrm>
            <a:off x="2508840" y="4238914"/>
            <a:ext cx="0" cy="558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960391" y="4816473"/>
            <a:ext cx="108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ALSOC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1475656" y="5216583"/>
            <a:ext cx="720080" cy="599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9" idx="2"/>
          </p:cNvCxnSpPr>
          <p:nvPr/>
        </p:nvCxnSpPr>
        <p:spPr>
          <a:xfrm>
            <a:off x="2501818" y="5216583"/>
            <a:ext cx="7022" cy="516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771800" y="5216583"/>
            <a:ext cx="1008112" cy="558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82055" y="5774821"/>
            <a:ext cx="17281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E. ENCRENAZ</a:t>
            </a:r>
          </a:p>
          <a:p>
            <a:pPr algn="ctr"/>
            <a:r>
              <a:rPr lang="fr-FR" sz="1500" i="1" dirty="0" smtClean="0">
                <a:latin typeface="Times New Roman" pitchFamily="18" charset="0"/>
                <a:cs typeface="Times New Roman" pitchFamily="18" charset="0"/>
              </a:rPr>
              <a:t>Responsable </a:t>
            </a:r>
            <a:endParaRPr lang="fr-FR" sz="15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899125" y="5751662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Q. MEUNIER</a:t>
            </a:r>
          </a:p>
          <a:p>
            <a:pPr algn="ctr"/>
            <a:r>
              <a:rPr lang="fr-FR" sz="1500" i="1" dirty="0" smtClean="0">
                <a:latin typeface="Times New Roman" pitchFamily="18" charset="0"/>
                <a:cs typeface="Times New Roman" pitchFamily="18" charset="0"/>
              </a:rPr>
              <a:t>Enseignant chercheur </a:t>
            </a:r>
            <a:endParaRPr lang="fr-FR" sz="15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522133" y="5733256"/>
            <a:ext cx="15121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Z. GHARBI</a:t>
            </a:r>
          </a:p>
          <a:p>
            <a:pPr algn="ctr"/>
            <a:r>
              <a:rPr lang="fr-FR" sz="1500" i="1" dirty="0" smtClean="0">
                <a:latin typeface="Times New Roman" pitchFamily="18" charset="0"/>
                <a:cs typeface="Times New Roman" pitchFamily="18" charset="0"/>
              </a:rPr>
              <a:t>Stagiaire</a:t>
            </a:r>
            <a:endParaRPr lang="fr-FR" sz="1500" i="1" dirty="0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4427984" y="2924944"/>
            <a:ext cx="1656184" cy="913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682658" y="3860278"/>
            <a:ext cx="82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RSR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6012160" y="4238914"/>
            <a:ext cx="0" cy="558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5479556" y="4802613"/>
            <a:ext cx="108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MOVE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6020269" y="5147303"/>
            <a:ext cx="0" cy="558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264898" y="5735282"/>
            <a:ext cx="21154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THIERRY-MIEG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FR" sz="1500" i="1" dirty="0" smtClean="0">
                <a:latin typeface="Times New Roman" pitchFamily="18" charset="0"/>
                <a:cs typeface="Times New Roman" pitchFamily="18" charset="0"/>
              </a:rPr>
              <a:t>Enseignant chercheur </a:t>
            </a:r>
            <a:endParaRPr lang="fr-FR" sz="15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440" y="6167160"/>
            <a:ext cx="457200" cy="457200"/>
          </a:xfrm>
        </p:spPr>
        <p:txBody>
          <a:bodyPr/>
          <a:lstStyle/>
          <a:p>
            <a:pPr algn="r"/>
            <a:fld id="{75C3AD08-0C61-4770-8097-4A52757EB097}" type="slidenum">
              <a:rPr lang="fr-FR" smtClean="0"/>
              <a:pPr algn="r"/>
              <a:t>3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71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7" grpId="0"/>
      <p:bldP spid="18" grpId="0"/>
      <p:bldP spid="19" grpId="0"/>
      <p:bldP spid="29" grpId="0"/>
      <p:bldP spid="31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9190" y="1887834"/>
            <a:ext cx="4359417" cy="4418907"/>
          </a:xfrm>
        </p:spPr>
        <p:txBody>
          <a:bodyPr>
            <a:noAutofit/>
          </a:bodyPr>
          <a:lstStyle/>
          <a:p>
            <a:r>
              <a:rPr lang="fr-FR" sz="2500" dirty="0" smtClean="0">
                <a:cs typeface="Times New Roman" pitchFamily="18" charset="0"/>
              </a:rPr>
              <a:t>Machine multiprocesseur définie dans le cadre d’un projet Européen coordonné par la société BULL</a:t>
            </a:r>
          </a:p>
          <a:p>
            <a:r>
              <a:rPr lang="fr-FR" sz="2500" dirty="0" smtClean="0">
                <a:cs typeface="Times New Roman" pitchFamily="18" charset="0"/>
              </a:rPr>
              <a:t>4096 processeurs et 1024 clusters</a:t>
            </a:r>
          </a:p>
          <a:p>
            <a:r>
              <a:rPr lang="fr-FR" sz="2500" dirty="0" smtClean="0">
                <a:cs typeface="Times New Roman" pitchFamily="18" charset="0"/>
              </a:rPr>
              <a:t>Réseau de communication distribué</a:t>
            </a:r>
          </a:p>
          <a:p>
            <a:r>
              <a:rPr lang="fr-FR" sz="2500" dirty="0" smtClean="0">
                <a:cs typeface="Times New Roman" pitchFamily="18" charset="0"/>
              </a:rPr>
              <a:t>Mémoire : 1 Téraoctet, physiquement distribuée et logiquement partagée</a:t>
            </a:r>
            <a:endParaRPr lang="fr-FR" sz="2500" dirty="0">
              <a:cs typeface="Times New Roman" pitchFamily="18" charset="0"/>
            </a:endParaRPr>
          </a:p>
          <a:p>
            <a:endParaRPr lang="fr-FR" sz="2500" dirty="0" smtClean="0"/>
          </a:p>
          <a:p>
            <a:endParaRPr lang="fr-FR" sz="25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17336"/>
            <a:ext cx="9144000" cy="1872208"/>
          </a:xfrm>
        </p:spPr>
        <p:txBody>
          <a:bodyPr>
            <a:normAutofit/>
          </a:bodyPr>
          <a:lstStyle/>
          <a:p>
            <a:pPr marL="0" indent="0" algn="ctr"/>
            <a:r>
              <a:rPr lang="fr-FR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Contexte du stage (1/2)</a:t>
            </a:r>
            <a:r>
              <a:rPr lang="fr-FR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35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Projet TSAR </a:t>
            </a:r>
            <a:br>
              <a:rPr lang="fr-FR" sz="35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3500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« </a:t>
            </a:r>
            <a:r>
              <a:rPr lang="fr-FR" sz="3500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Tera-Scale</a:t>
            </a:r>
            <a:r>
              <a:rPr lang="fr-FR" sz="3500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Architecture </a:t>
            </a:r>
            <a:r>
              <a:rPr lang="fr-FR" sz="35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fr-FR" sz="35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" descr="A description...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8607" y="1916832"/>
            <a:ext cx="4464496" cy="475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08832" y="6211608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4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23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8148"/>
            <a:ext cx="9144000" cy="77809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Contexte du stage</a:t>
            </a:r>
            <a:endParaRPr lang="fr-FR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1037884"/>
            <a:ext cx="8928992" cy="4623364"/>
          </a:xfrm>
        </p:spPr>
        <p:txBody>
          <a:bodyPr>
            <a:noAutofit/>
          </a:bodyPr>
          <a:lstStyle/>
          <a:p>
            <a:pPr algn="just"/>
            <a:r>
              <a:rPr lang="fr-FR" sz="2500" dirty="0" smtClean="0">
                <a:cs typeface="Times New Roman" pitchFamily="18" charset="0"/>
              </a:rPr>
              <a:t>L’équipe ALSOC travaille sur le protocole de cohérence de caches « DHCCP » de la machine TSAR</a:t>
            </a:r>
          </a:p>
          <a:p>
            <a:pPr algn="just"/>
            <a:r>
              <a:rPr lang="fr-FR" sz="2500" dirty="0" smtClean="0">
                <a:cs typeface="Times New Roman" pitchFamily="18" charset="0"/>
              </a:rPr>
              <a:t>Plusieurs </a:t>
            </a:r>
            <a:r>
              <a:rPr lang="fr-FR" sz="2500" dirty="0">
                <a:cs typeface="Times New Roman" pitchFamily="18" charset="0"/>
              </a:rPr>
              <a:t>caches peuvent contenir simultanément </a:t>
            </a:r>
            <a:r>
              <a:rPr lang="fr-FR" sz="2500" dirty="0" smtClean="0">
                <a:cs typeface="Times New Roman" pitchFamily="18" charset="0"/>
              </a:rPr>
              <a:t>une copie </a:t>
            </a:r>
            <a:r>
              <a:rPr lang="fr-FR" sz="2500" dirty="0">
                <a:cs typeface="Times New Roman" pitchFamily="18" charset="0"/>
              </a:rPr>
              <a:t>d’un </a:t>
            </a:r>
            <a:r>
              <a:rPr lang="fr-FR" sz="2500" dirty="0" smtClean="0">
                <a:cs typeface="Times New Roman" pitchFamily="18" charset="0"/>
              </a:rPr>
              <a:t>même bloc mémoire : </a:t>
            </a:r>
          </a:p>
          <a:p>
            <a:pPr lvl="2" algn="just">
              <a:buFont typeface="Wingdings" pitchFamily="2" charset="2"/>
              <a:buChar char="Ø"/>
            </a:pPr>
            <a:r>
              <a:rPr lang="fr-FR" sz="2500" dirty="0" smtClean="0">
                <a:cs typeface="Times New Roman" pitchFamily="18" charset="0"/>
              </a:rPr>
              <a:t>Si écriture sur un bloc </a:t>
            </a:r>
            <a:r>
              <a:rPr lang="fr-FR" sz="2500" dirty="0" smtClean="0">
                <a:cs typeface="Times New Roman" pitchFamily="18" charset="0"/>
                <a:sym typeface="Wingdings" pitchFamily="2" charset="2"/>
              </a:rPr>
              <a:t> </a:t>
            </a:r>
            <a:r>
              <a:rPr lang="fr-FR" sz="2500" dirty="0" smtClean="0">
                <a:cs typeface="Times New Roman" pitchFamily="18" charset="0"/>
              </a:rPr>
              <a:t>assurer la cohérence des copies</a:t>
            </a:r>
          </a:p>
          <a:p>
            <a:pPr marL="2695575" lvl="8" indent="0" algn="just">
              <a:buNone/>
            </a:pPr>
            <a:endParaRPr lang="fr-FR" sz="2500" dirty="0" smtClean="0">
              <a:cs typeface="Times New Roman" pitchFamily="18" charset="0"/>
            </a:endParaRPr>
          </a:p>
          <a:p>
            <a:pPr marL="2695575" lvl="8" indent="0" algn="just">
              <a:buNone/>
            </a:pPr>
            <a:endParaRPr lang="fr-FR" sz="2500" dirty="0" smtClean="0">
              <a:cs typeface="Times New Roman" pitchFamily="18" charset="0"/>
            </a:endParaRPr>
          </a:p>
          <a:p>
            <a:pPr algn="just"/>
            <a:r>
              <a:rPr lang="fr-FR" sz="2500" dirty="0">
                <a:cs typeface="Times New Roman" pitchFamily="18" charset="0"/>
              </a:rPr>
              <a:t>Protocole très complexe </a:t>
            </a:r>
            <a:r>
              <a:rPr lang="fr-FR" sz="2500" dirty="0">
                <a:cs typeface="Times New Roman" pitchFamily="18" charset="0"/>
                <a:sym typeface="Wingdings" pitchFamily="2" charset="2"/>
              </a:rPr>
              <a:t> Possibilité d’introduire des défauts                    				    </a:t>
            </a:r>
            <a:r>
              <a:rPr lang="fr-FR" sz="2500" dirty="0" smtClean="0">
                <a:cs typeface="Times New Roman" pitchFamily="18" charset="0"/>
                <a:sym typeface="Wingdings" pitchFamily="2" charset="2"/>
              </a:rPr>
              <a:t>    de conception</a:t>
            </a:r>
            <a:endParaRPr lang="fr-FR" sz="2500" dirty="0"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fr-FR" sz="2500" dirty="0">
                <a:cs typeface="Times New Roman" pitchFamily="18" charset="0"/>
              </a:rPr>
              <a:t>                      </a:t>
            </a:r>
            <a:r>
              <a:rPr lang="fr-FR" sz="2500" dirty="0" smtClean="0">
                <a:cs typeface="Times New Roman" pitchFamily="18" charset="0"/>
              </a:rPr>
              <a:t>Nécessité de vérification</a:t>
            </a:r>
          </a:p>
          <a:p>
            <a:pPr marL="0" indent="0" algn="just">
              <a:buNone/>
            </a:pPr>
            <a:r>
              <a:rPr lang="fr-FR" sz="2500" dirty="0">
                <a:cs typeface="Times New Roman" pitchFamily="18" charset="0"/>
              </a:rPr>
              <a:t> </a:t>
            </a:r>
            <a:r>
              <a:rPr lang="fr-FR" sz="2500" dirty="0" smtClean="0">
                <a:cs typeface="Times New Roman" pitchFamily="18" charset="0"/>
              </a:rPr>
              <a:t>                     Model </a:t>
            </a:r>
            <a:r>
              <a:rPr lang="fr-FR" sz="2500" dirty="0" err="1" smtClean="0">
                <a:cs typeface="Times New Roman" pitchFamily="18" charset="0"/>
              </a:rPr>
              <a:t>Checking</a:t>
            </a:r>
            <a:endParaRPr lang="fr-FR" sz="2500" dirty="0">
              <a:cs typeface="Times New Roman" pitchFamily="18" charset="0"/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1019461" y="4941168"/>
            <a:ext cx="623540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5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696004" y="3356992"/>
            <a:ext cx="16328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i="1" dirty="0">
                <a:cs typeface="Times New Roman" pitchFamily="18" charset="0"/>
              </a:rPr>
              <a:t>Invalidation</a:t>
            </a:r>
            <a:endParaRPr lang="fr-FR" sz="2500" dirty="0"/>
          </a:p>
        </p:txBody>
      </p:sp>
      <p:sp>
        <p:nvSpPr>
          <p:cNvPr id="7" name="ZoneTexte 6"/>
          <p:cNvSpPr txBox="1"/>
          <p:nvPr/>
        </p:nvSpPr>
        <p:spPr>
          <a:xfrm>
            <a:off x="4280180" y="3356992"/>
            <a:ext cx="4320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/>
              <a:t>/</a:t>
            </a:r>
            <a:endParaRPr lang="fr-FR" sz="2500" dirty="0"/>
          </a:p>
        </p:txBody>
      </p:sp>
      <p:sp>
        <p:nvSpPr>
          <p:cNvPr id="8" name="ZoneTexte 7"/>
          <p:cNvSpPr txBox="1"/>
          <p:nvPr/>
        </p:nvSpPr>
        <p:spPr>
          <a:xfrm>
            <a:off x="4795302" y="3356992"/>
            <a:ext cx="16561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8"/>
            <a:r>
              <a:rPr lang="fr-FR" sz="2500" i="1" dirty="0">
                <a:cs typeface="Times New Roman" pitchFamily="18" charset="0"/>
              </a:rPr>
              <a:t>Mise à jour 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1019461" y="5351733"/>
            <a:ext cx="623540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5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993880"/>
            <a:ext cx="8928992" cy="583264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500" dirty="0" smtClean="0">
                <a:cs typeface="Times New Roman" pitchFamily="18" charset="0"/>
              </a:rPr>
              <a:t>Compréhension de l’architecture TSAR et de son protocole DHCCP</a:t>
            </a:r>
          </a:p>
          <a:p>
            <a:pPr lvl="0" algn="just">
              <a:lnSpc>
                <a:spcPct val="150000"/>
              </a:lnSpc>
            </a:pPr>
            <a:r>
              <a:rPr lang="fr-FR" sz="2500" dirty="0" smtClean="0">
                <a:cs typeface="Times New Roman" pitchFamily="18" charset="0"/>
              </a:rPr>
              <a:t>Modélisation </a:t>
            </a:r>
            <a:r>
              <a:rPr lang="fr-FR" sz="2500" dirty="0">
                <a:cs typeface="Times New Roman" pitchFamily="18" charset="0"/>
              </a:rPr>
              <a:t>des entités constitutives du </a:t>
            </a:r>
            <a:r>
              <a:rPr lang="fr-FR" sz="2500" dirty="0" smtClean="0">
                <a:cs typeface="Times New Roman" pitchFamily="18" charset="0"/>
              </a:rPr>
              <a:t>protocole </a:t>
            </a:r>
          </a:p>
          <a:p>
            <a:pPr lvl="0" algn="just">
              <a:lnSpc>
                <a:spcPct val="150000"/>
              </a:lnSpc>
            </a:pPr>
            <a:r>
              <a:rPr lang="fr-FR" sz="2500" dirty="0" smtClean="0">
                <a:cs typeface="Times New Roman" pitchFamily="18" charset="0"/>
              </a:rPr>
              <a:t>Construction d'une plateforme </a:t>
            </a:r>
            <a:r>
              <a:rPr lang="fr-FR" sz="2500" dirty="0">
                <a:cs typeface="Times New Roman" pitchFamily="18" charset="0"/>
              </a:rPr>
              <a:t>permettant l'activation de tous les mécanismes du </a:t>
            </a:r>
            <a:r>
              <a:rPr lang="fr-FR" sz="2500" dirty="0" smtClean="0">
                <a:cs typeface="Times New Roman" pitchFamily="18" charset="0"/>
              </a:rPr>
              <a:t>protocole</a:t>
            </a:r>
          </a:p>
          <a:p>
            <a:pPr algn="just">
              <a:lnSpc>
                <a:spcPct val="150000"/>
              </a:lnSpc>
            </a:pPr>
            <a:r>
              <a:rPr lang="fr-FR" sz="2500" dirty="0" smtClean="0">
                <a:cs typeface="Times New Roman" pitchFamily="18" charset="0"/>
              </a:rPr>
              <a:t>Ecriture de propriétés et vérification</a:t>
            </a:r>
          </a:p>
          <a:p>
            <a:pPr lvl="0" algn="just">
              <a:lnSpc>
                <a:spcPct val="150000"/>
              </a:lnSpc>
            </a:pPr>
            <a:r>
              <a:rPr lang="fr-FR" sz="2500" dirty="0" smtClean="0">
                <a:cs typeface="Times New Roman" pitchFamily="18" charset="0"/>
              </a:rPr>
              <a:t>Mise </a:t>
            </a:r>
            <a:r>
              <a:rPr lang="fr-FR" sz="2500" dirty="0">
                <a:cs typeface="Times New Roman" pitchFamily="18" charset="0"/>
              </a:rPr>
              <a:t>en évidence du </a:t>
            </a:r>
            <a:r>
              <a:rPr lang="fr-FR" sz="2500" dirty="0" err="1">
                <a:cs typeface="Times New Roman" pitchFamily="18" charset="0"/>
              </a:rPr>
              <a:t>deadlock</a:t>
            </a:r>
            <a:r>
              <a:rPr lang="fr-FR" sz="2500" dirty="0">
                <a:cs typeface="Times New Roman" pitchFamily="18" charset="0"/>
              </a:rPr>
              <a:t>, modélisation de sa correction et vérification de la </a:t>
            </a:r>
            <a:r>
              <a:rPr lang="fr-FR" sz="2500" dirty="0" smtClean="0">
                <a:cs typeface="Times New Roman" pitchFamily="18" charset="0"/>
              </a:rPr>
              <a:t>correction</a:t>
            </a:r>
            <a:endParaRPr lang="fr-FR" sz="2500" dirty="0">
              <a:cs typeface="Times New Roman" pitchFamily="18" charset="0"/>
            </a:endParaRPr>
          </a:p>
          <a:p>
            <a:pPr marL="0" indent="0" algn="just">
              <a:buNone/>
            </a:pPr>
            <a:endParaRPr lang="fr-FR" dirty="0"/>
          </a:p>
          <a:p>
            <a:pPr lvl="0" algn="just"/>
            <a:endParaRPr lang="fr-FR" dirty="0" smtClean="0"/>
          </a:p>
          <a:p>
            <a:pPr lvl="0" algn="just"/>
            <a:endParaRPr lang="fr-FR" dirty="0"/>
          </a:p>
          <a:p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31742"/>
            <a:ext cx="9144000" cy="77809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Sujet de stage</a:t>
            </a:r>
            <a:endParaRPr lang="fr-FR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6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43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1743862"/>
            <a:ext cx="8928992" cy="3744416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>
                <a:cs typeface="Times New Roman" pitchFamily="18" charset="0"/>
              </a:rPr>
              <a:t>Protocole  à répertoire </a:t>
            </a:r>
          </a:p>
          <a:p>
            <a:pPr algn="just"/>
            <a:r>
              <a:rPr lang="fr-FR" dirty="0" smtClean="0">
                <a:cs typeface="Times New Roman" pitchFamily="18" charset="0"/>
              </a:rPr>
              <a:t>Un répertoire par cluster </a:t>
            </a:r>
          </a:p>
          <a:p>
            <a:pPr marL="0" indent="0" algn="just">
              <a:buNone/>
            </a:pPr>
            <a:r>
              <a:rPr lang="fr-FR" dirty="0" smtClean="0">
                <a:cs typeface="Times New Roman" pitchFamily="18" charset="0"/>
              </a:rPr>
              <a:t>    </a:t>
            </a:r>
            <a:endParaRPr lang="fr-FR" sz="500" dirty="0" smtClean="0"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31742"/>
            <a:ext cx="9144000" cy="123701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Protocole DHCCP (1/4)</a:t>
            </a:r>
            <a:r>
              <a:rPr lang="fr-FR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29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« </a:t>
            </a:r>
            <a:r>
              <a:rPr lang="fr-FR" sz="2900" b="1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Distributed</a:t>
            </a:r>
            <a:r>
              <a:rPr lang="fr-FR" sz="29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900" b="1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Hybrid</a:t>
            </a:r>
            <a:r>
              <a:rPr lang="fr-FR" sz="29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Cache </a:t>
            </a:r>
            <a:r>
              <a:rPr lang="fr-FR" sz="2900" b="1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Coherence</a:t>
            </a:r>
            <a:r>
              <a:rPr lang="fr-FR" sz="29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Protocol »</a:t>
            </a:r>
            <a:endParaRPr lang="fr-FR" sz="29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ccolades 6"/>
          <p:cNvSpPr/>
          <p:nvPr/>
        </p:nvSpPr>
        <p:spPr>
          <a:xfrm>
            <a:off x="1965272" y="2924944"/>
            <a:ext cx="5442328" cy="201622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542925" lvl="4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200" dirty="0">
                <a:cs typeface="Times New Roman" pitchFamily="18" charset="0"/>
              </a:rPr>
              <a:t>Validité de la </a:t>
            </a:r>
            <a:r>
              <a:rPr lang="fr-FR" sz="2200" dirty="0" smtClean="0">
                <a:cs typeface="Times New Roman" pitchFamily="18" charset="0"/>
              </a:rPr>
              <a:t>ligne</a:t>
            </a:r>
            <a:endParaRPr lang="fr-FR" sz="2200" dirty="0">
              <a:cs typeface="Times New Roman" pitchFamily="18" charset="0"/>
            </a:endParaRPr>
          </a:p>
          <a:p>
            <a:pPr marL="542925" lvl="4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200" dirty="0">
                <a:cs typeface="Times New Roman" pitchFamily="18" charset="0"/>
              </a:rPr>
              <a:t>Modification de la </a:t>
            </a:r>
            <a:r>
              <a:rPr lang="fr-FR" sz="2200" dirty="0" smtClean="0">
                <a:cs typeface="Times New Roman" pitchFamily="18" charset="0"/>
              </a:rPr>
              <a:t>ligne</a:t>
            </a:r>
            <a:endParaRPr lang="fr-FR" sz="2200" dirty="0">
              <a:cs typeface="Times New Roman" pitchFamily="18" charset="0"/>
            </a:endParaRPr>
          </a:p>
          <a:p>
            <a:pPr marL="542925" lvl="4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200" dirty="0">
                <a:cs typeface="Times New Roman" pitchFamily="18" charset="0"/>
              </a:rPr>
              <a:t>Nombre de copies du bloc </a:t>
            </a:r>
            <a:r>
              <a:rPr lang="fr-FR" sz="2200" dirty="0" smtClean="0">
                <a:cs typeface="Times New Roman" pitchFamily="18" charset="0"/>
              </a:rPr>
              <a:t>mémoire</a:t>
            </a:r>
            <a:endParaRPr lang="fr-FR" sz="2200" dirty="0">
              <a:cs typeface="Times New Roman" pitchFamily="18" charset="0"/>
            </a:endParaRPr>
          </a:p>
          <a:p>
            <a:pPr marL="542925" lvl="4" indent="-357188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200" dirty="0">
                <a:cs typeface="Times New Roman" pitchFamily="18" charset="0"/>
              </a:rPr>
              <a:t>Identifiants </a:t>
            </a:r>
            <a:r>
              <a:rPr lang="fr-FR" sz="2200" dirty="0" smtClean="0">
                <a:cs typeface="Times New Roman" pitchFamily="18" charset="0"/>
              </a:rPr>
              <a:t>des caches</a:t>
            </a:r>
            <a:endParaRPr lang="fr-FR" sz="2200" dirty="0"/>
          </a:p>
        </p:txBody>
      </p:sp>
      <p:sp>
        <p:nvSpPr>
          <p:cNvPr id="8" name="ZoneTexte 7"/>
          <p:cNvSpPr txBox="1"/>
          <p:nvPr/>
        </p:nvSpPr>
        <p:spPr>
          <a:xfrm>
            <a:off x="422824" y="3570085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cs typeface="Times New Roman" pitchFamily="18" charset="0"/>
              </a:rPr>
              <a:t>Une entrée du répertoire</a:t>
            </a:r>
            <a:endParaRPr lang="fr-FR" sz="2200" dirty="0"/>
          </a:p>
        </p:txBody>
      </p:sp>
      <p:sp>
        <p:nvSpPr>
          <p:cNvPr id="9" name="ZoneTexte 8"/>
          <p:cNvSpPr txBox="1"/>
          <p:nvPr/>
        </p:nvSpPr>
        <p:spPr>
          <a:xfrm>
            <a:off x="7607436" y="3568130"/>
            <a:ext cx="1190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smtClean="0">
                <a:cs typeface="Times New Roman" pitchFamily="18" charset="0"/>
              </a:rPr>
              <a:t>Un </a:t>
            </a:r>
            <a:r>
              <a:rPr lang="fr-FR" sz="2200" dirty="0">
                <a:cs typeface="Times New Roman" pitchFamily="18" charset="0"/>
              </a:rPr>
              <a:t>bloc mémoire</a:t>
            </a:r>
            <a:endParaRPr lang="fr-FR" sz="22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481544" y="6165304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7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2007000" y="3743864"/>
            <a:ext cx="5600436" cy="404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12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8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04926" y="120520"/>
            <a:ext cx="3672408" cy="330848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83568" y="4351916"/>
            <a:ext cx="3600400" cy="7200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Réseau global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393847" y="177899"/>
            <a:ext cx="661560" cy="419508"/>
          </a:xfrm>
          <a:prstGeom prst="rect">
            <a:avLst/>
          </a:prstGeom>
          <a:solidFill>
            <a:srgbClr val="EBF6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522174" y="63626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Cluster 0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797718" y="13911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Cluster 1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993806" y="831002"/>
            <a:ext cx="1512168" cy="504056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500" dirty="0" smtClean="0"/>
              <a:t>Ligne : </a:t>
            </a:r>
          </a:p>
          <a:p>
            <a:pPr algn="ctr"/>
            <a:endParaRPr lang="fr-FR" dirty="0"/>
          </a:p>
        </p:txBody>
      </p:sp>
      <p:sp>
        <p:nvSpPr>
          <p:cNvPr id="18" name="Flèche vers le bas 17"/>
          <p:cNvSpPr/>
          <p:nvPr/>
        </p:nvSpPr>
        <p:spPr>
          <a:xfrm>
            <a:off x="2500146" y="612037"/>
            <a:ext cx="144016" cy="22628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haut 18"/>
          <p:cNvSpPr/>
          <p:nvPr/>
        </p:nvSpPr>
        <p:spPr>
          <a:xfrm>
            <a:off x="2777437" y="607663"/>
            <a:ext cx="144016" cy="216024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73236" y="1844824"/>
            <a:ext cx="1872208" cy="504056"/>
          </a:xfrm>
          <a:prstGeom prst="rect">
            <a:avLst/>
          </a:prstGeom>
          <a:solidFill>
            <a:srgbClr val="3DE3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Ligne </a:t>
            </a:r>
            <a:r>
              <a:rPr lang="fr-FR" dirty="0">
                <a:solidFill>
                  <a:schemeClr val="tx1"/>
                </a:solidFill>
              </a:rPr>
              <a:t>: Invalide</a:t>
            </a:r>
          </a:p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2645444" y="1844824"/>
            <a:ext cx="396044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23662" y="1890239"/>
            <a:ext cx="784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Contrôleur mémoire</a:t>
            </a:r>
            <a:endParaRPr lang="fr-FR" sz="10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2997278" y="1923583"/>
            <a:ext cx="764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Directory</a:t>
            </a:r>
            <a:endParaRPr lang="fr-FR" sz="1000" b="1" dirty="0"/>
          </a:p>
        </p:txBody>
      </p:sp>
      <p:sp>
        <p:nvSpPr>
          <p:cNvPr id="27" name="Rectangle 26"/>
          <p:cNvSpPr/>
          <p:nvPr/>
        </p:nvSpPr>
        <p:spPr>
          <a:xfrm>
            <a:off x="1419999" y="2641498"/>
            <a:ext cx="983883" cy="72008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@ 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758528" y="2772420"/>
            <a:ext cx="714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Mémoire locale</a:t>
            </a:r>
            <a:endParaRPr lang="fr-FR" sz="1000" b="1" dirty="0"/>
          </a:p>
        </p:txBody>
      </p:sp>
      <p:sp>
        <p:nvSpPr>
          <p:cNvPr id="29" name="Flèche vers le bas 28"/>
          <p:cNvSpPr/>
          <p:nvPr/>
        </p:nvSpPr>
        <p:spPr>
          <a:xfrm>
            <a:off x="2570852" y="1342580"/>
            <a:ext cx="120119" cy="156834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haut 29"/>
          <p:cNvSpPr/>
          <p:nvPr/>
        </p:nvSpPr>
        <p:spPr>
          <a:xfrm>
            <a:off x="2848143" y="1335058"/>
            <a:ext cx="120119" cy="149726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bas 30"/>
          <p:cNvSpPr/>
          <p:nvPr/>
        </p:nvSpPr>
        <p:spPr>
          <a:xfrm>
            <a:off x="1703529" y="1708600"/>
            <a:ext cx="120312" cy="15085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vers le haut 31"/>
          <p:cNvSpPr/>
          <p:nvPr/>
        </p:nvSpPr>
        <p:spPr>
          <a:xfrm>
            <a:off x="1980820" y="1700808"/>
            <a:ext cx="120312" cy="144016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 vers le bas 32"/>
          <p:cNvSpPr/>
          <p:nvPr/>
        </p:nvSpPr>
        <p:spPr>
          <a:xfrm>
            <a:off x="1684077" y="2353254"/>
            <a:ext cx="144016" cy="30651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vers le haut 33"/>
          <p:cNvSpPr/>
          <p:nvPr/>
        </p:nvSpPr>
        <p:spPr>
          <a:xfrm>
            <a:off x="1961368" y="2348880"/>
            <a:ext cx="144016" cy="292618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coins arrondis 34"/>
          <p:cNvSpPr/>
          <p:nvPr/>
        </p:nvSpPr>
        <p:spPr>
          <a:xfrm>
            <a:off x="5044506" y="2935702"/>
            <a:ext cx="3672408" cy="3401347"/>
          </a:xfrm>
          <a:prstGeom prst="roundRect">
            <a:avLst>
              <a:gd name="adj" fmla="val 16254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6149944" y="5805264"/>
            <a:ext cx="661560" cy="419508"/>
          </a:xfrm>
          <a:prstGeom prst="rect">
            <a:avLst/>
          </a:prstGeom>
          <a:solidFill>
            <a:srgbClr val="EBF6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653806" y="5081089"/>
            <a:ext cx="1512168" cy="504056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500" dirty="0" smtClean="0"/>
          </a:p>
          <a:p>
            <a:pPr algn="ctr"/>
            <a:r>
              <a:rPr lang="fr-FR" sz="1500" dirty="0" smtClean="0"/>
              <a:t>Ligne : Invalide</a:t>
            </a:r>
          </a:p>
          <a:p>
            <a:pPr algn="ctr"/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4981213" y="5253095"/>
            <a:ext cx="776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Cache L1 1</a:t>
            </a:r>
            <a:endParaRPr lang="fr-FR" sz="1000" b="1" dirty="0"/>
          </a:p>
        </p:txBody>
      </p:sp>
      <p:sp>
        <p:nvSpPr>
          <p:cNvPr id="39" name="Flèche vers le bas 38"/>
          <p:cNvSpPr/>
          <p:nvPr/>
        </p:nvSpPr>
        <p:spPr>
          <a:xfrm>
            <a:off x="6264269" y="5585145"/>
            <a:ext cx="144016" cy="22628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 vers le haut 39"/>
          <p:cNvSpPr/>
          <p:nvPr/>
        </p:nvSpPr>
        <p:spPr>
          <a:xfrm>
            <a:off x="6541560" y="5580771"/>
            <a:ext cx="144016" cy="216024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5728582" y="4060177"/>
            <a:ext cx="1872208" cy="504056"/>
          </a:xfrm>
          <a:prstGeom prst="rect">
            <a:avLst/>
          </a:prstGeom>
          <a:solidFill>
            <a:srgbClr val="3DE3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7600790" y="4060177"/>
            <a:ext cx="396044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6279151" y="3046818"/>
            <a:ext cx="983883" cy="72008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@ 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8" name="Flèche vers le bas 47"/>
          <p:cNvSpPr/>
          <p:nvPr/>
        </p:nvSpPr>
        <p:spPr>
          <a:xfrm>
            <a:off x="6630806" y="4574718"/>
            <a:ext cx="120119" cy="156834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 vers le haut 48"/>
          <p:cNvSpPr/>
          <p:nvPr/>
        </p:nvSpPr>
        <p:spPr>
          <a:xfrm>
            <a:off x="6908097" y="4567196"/>
            <a:ext cx="120119" cy="149726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èche vers le bas 49"/>
          <p:cNvSpPr/>
          <p:nvPr/>
        </p:nvSpPr>
        <p:spPr>
          <a:xfrm>
            <a:off x="6195797" y="4940738"/>
            <a:ext cx="120312" cy="15085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lèche vers le haut 50"/>
          <p:cNvSpPr/>
          <p:nvPr/>
        </p:nvSpPr>
        <p:spPr>
          <a:xfrm>
            <a:off x="6473088" y="4932946"/>
            <a:ext cx="120312" cy="144016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 vers le bas 51"/>
          <p:cNvSpPr/>
          <p:nvPr/>
        </p:nvSpPr>
        <p:spPr>
          <a:xfrm>
            <a:off x="6566273" y="3771272"/>
            <a:ext cx="144016" cy="30651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 vers le haut 52"/>
          <p:cNvSpPr/>
          <p:nvPr/>
        </p:nvSpPr>
        <p:spPr>
          <a:xfrm>
            <a:off x="6843564" y="3766898"/>
            <a:ext cx="144016" cy="292618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6699085" y="3970315"/>
            <a:ext cx="90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GET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796136" y="3533992"/>
            <a:ext cx="127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ACK_GET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242536" y="3985906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Invalide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248606" y="3985127"/>
            <a:ext cx="91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valide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549354" y="4031655"/>
            <a:ext cx="1487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rgbClr val="FF0000"/>
                </a:solidFill>
              </a:rPr>
              <a:t>Id = {0}</a:t>
            </a:r>
          </a:p>
          <a:p>
            <a:r>
              <a:rPr lang="fr-FR" sz="1500" b="1" dirty="0" err="1" smtClean="0">
                <a:solidFill>
                  <a:srgbClr val="FF0000"/>
                </a:solidFill>
              </a:rPr>
              <a:t>N_copies</a:t>
            </a:r>
            <a:r>
              <a:rPr lang="fr-FR" sz="1500" b="1" dirty="0" smtClean="0">
                <a:solidFill>
                  <a:srgbClr val="FF0000"/>
                </a:solidFill>
              </a:rPr>
              <a:t> = 1</a:t>
            </a:r>
            <a:endParaRPr lang="fr-FR" sz="1500" b="1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47092" y="4199998"/>
            <a:ext cx="120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Adresse : 1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655502" y="3985906"/>
            <a:ext cx="79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Ligne :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501216" y="801247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i</a:t>
            </a:r>
            <a:r>
              <a:rPr lang="fr-FR" sz="1500" dirty="0" smtClean="0"/>
              <a:t>nvalide</a:t>
            </a:r>
            <a:endParaRPr lang="fr-FR" sz="15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497664" y="801246"/>
            <a:ext cx="7227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>
                <a:solidFill>
                  <a:srgbClr val="FF0000"/>
                </a:solidFill>
              </a:rPr>
              <a:t>v</a:t>
            </a:r>
            <a:r>
              <a:rPr lang="fr-FR" sz="1500" b="1" dirty="0" smtClean="0">
                <a:solidFill>
                  <a:srgbClr val="FF0000"/>
                </a:solidFill>
              </a:rPr>
              <a:t>alide</a:t>
            </a:r>
            <a:endParaRPr lang="fr-FR" sz="1500" b="1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252" y="484127"/>
            <a:ext cx="451855" cy="38137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964344" y="1011893"/>
            <a:ext cx="15995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>
                <a:solidFill>
                  <a:srgbClr val="FF0000"/>
                </a:solidFill>
              </a:rPr>
              <a:t>Adresse valide </a:t>
            </a:r>
            <a:r>
              <a:rPr lang="fr-FR" sz="1500" b="1" dirty="0" smtClean="0">
                <a:solidFill>
                  <a:srgbClr val="FF0000"/>
                </a:solidFill>
              </a:rPr>
              <a:t>: 1 </a:t>
            </a:r>
            <a:endParaRPr lang="fr-FR" sz="1500" b="1" dirty="0">
              <a:solidFill>
                <a:srgbClr val="FF000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709078" y="729130"/>
            <a:ext cx="10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ACK_RD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68619" y="1021319"/>
            <a:ext cx="917613" cy="3315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500" dirty="0" smtClean="0"/>
              <a:t> </a:t>
            </a:r>
          </a:p>
          <a:p>
            <a:pPr algn="ctr"/>
            <a:endParaRPr lang="fr-FR" dirty="0"/>
          </a:p>
        </p:txBody>
      </p:sp>
      <p:sp>
        <p:nvSpPr>
          <p:cNvPr id="61" name="Flèche vers le bas 60"/>
          <p:cNvSpPr/>
          <p:nvPr/>
        </p:nvSpPr>
        <p:spPr>
          <a:xfrm>
            <a:off x="763652" y="878477"/>
            <a:ext cx="89423" cy="140502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lèche vers le haut 61"/>
          <p:cNvSpPr/>
          <p:nvPr/>
        </p:nvSpPr>
        <p:spPr>
          <a:xfrm>
            <a:off x="981399" y="880110"/>
            <a:ext cx="81294" cy="134134"/>
          </a:xfrm>
          <a:prstGeom prst="up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 vers le bas 62"/>
          <p:cNvSpPr/>
          <p:nvPr/>
        </p:nvSpPr>
        <p:spPr>
          <a:xfrm>
            <a:off x="753865" y="1365192"/>
            <a:ext cx="82043" cy="12845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lèche vers le haut 63"/>
          <p:cNvSpPr/>
          <p:nvPr/>
        </p:nvSpPr>
        <p:spPr>
          <a:xfrm>
            <a:off x="1047733" y="1358689"/>
            <a:ext cx="82043" cy="136115"/>
          </a:xfrm>
          <a:prstGeom prst="up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1408248" y="636073"/>
            <a:ext cx="776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Cache L1 0</a:t>
            </a:r>
            <a:endParaRPr lang="fr-FR" sz="1000" b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468620" y="1061074"/>
            <a:ext cx="917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Cache L1 </a:t>
            </a:r>
            <a:endParaRPr lang="fr-FR" sz="1000" b="1" dirty="0"/>
          </a:p>
        </p:txBody>
      </p:sp>
      <p:sp>
        <p:nvSpPr>
          <p:cNvPr id="72" name="Rectangle 71"/>
          <p:cNvSpPr/>
          <p:nvPr/>
        </p:nvSpPr>
        <p:spPr>
          <a:xfrm>
            <a:off x="7867391" y="5658440"/>
            <a:ext cx="451855" cy="3151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622365" y="5090659"/>
            <a:ext cx="877696" cy="39438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effectLst>
            <a:outerShdw blurRad="38100" dist="25400" dir="5400000" algn="t" rotWithShape="0">
              <a:srgbClr val="000000">
                <a:alpha val="50000"/>
              </a:srgbClr>
            </a:outerShdw>
            <a:softEdge rad="127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500" dirty="0" smtClean="0"/>
              <a:t> </a:t>
            </a:r>
          </a:p>
          <a:p>
            <a:pPr algn="ctr"/>
            <a:endParaRPr lang="fr-FR" dirty="0"/>
          </a:p>
        </p:txBody>
      </p:sp>
      <p:sp>
        <p:nvSpPr>
          <p:cNvPr id="74" name="Flèche vers le bas 73"/>
          <p:cNvSpPr/>
          <p:nvPr/>
        </p:nvSpPr>
        <p:spPr>
          <a:xfrm>
            <a:off x="7904195" y="5490855"/>
            <a:ext cx="89423" cy="170007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Flèche vers le haut 74"/>
          <p:cNvSpPr/>
          <p:nvPr/>
        </p:nvSpPr>
        <p:spPr>
          <a:xfrm>
            <a:off x="8173535" y="5485041"/>
            <a:ext cx="89423" cy="178532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Flèche vers le bas 75"/>
          <p:cNvSpPr/>
          <p:nvPr/>
        </p:nvSpPr>
        <p:spPr>
          <a:xfrm>
            <a:off x="7876955" y="4953380"/>
            <a:ext cx="90247" cy="128457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Flèche vers le haut 76"/>
          <p:cNvSpPr/>
          <p:nvPr/>
        </p:nvSpPr>
        <p:spPr>
          <a:xfrm>
            <a:off x="8166974" y="4946877"/>
            <a:ext cx="82043" cy="136115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7622365" y="5173929"/>
            <a:ext cx="877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Cache L1</a:t>
            </a:r>
            <a:endParaRPr lang="fr-FR" sz="1000" b="1" dirty="0"/>
          </a:p>
        </p:txBody>
      </p:sp>
      <p:grpSp>
        <p:nvGrpSpPr>
          <p:cNvPr id="45" name="Groupe 44"/>
          <p:cNvGrpSpPr/>
          <p:nvPr/>
        </p:nvGrpSpPr>
        <p:grpSpPr>
          <a:xfrm>
            <a:off x="145870" y="1377723"/>
            <a:ext cx="4180472" cy="2951940"/>
            <a:chOff x="145870" y="1377723"/>
            <a:chExt cx="4180472" cy="2951940"/>
          </a:xfrm>
          <a:solidFill>
            <a:schemeClr val="bg1">
              <a:lumMod val="75000"/>
            </a:schemeClr>
          </a:solidFill>
        </p:grpSpPr>
        <p:grpSp>
          <p:nvGrpSpPr>
            <p:cNvPr id="58" name="Groupe 57"/>
            <p:cNvGrpSpPr/>
            <p:nvPr/>
          </p:nvGrpSpPr>
          <p:grpSpPr>
            <a:xfrm>
              <a:off x="315064" y="1484780"/>
              <a:ext cx="4011278" cy="2844883"/>
              <a:chOff x="315064" y="1484780"/>
              <a:chExt cx="4011278" cy="2844883"/>
            </a:xfrm>
            <a:grpFill/>
          </p:grpSpPr>
          <p:sp>
            <p:nvSpPr>
              <p:cNvPr id="57" name="Flèche à angle droit 56"/>
              <p:cNvSpPr/>
              <p:nvPr/>
            </p:nvSpPr>
            <p:spPr>
              <a:xfrm rot="10800000" flipH="1">
                <a:off x="3505974" y="1484780"/>
                <a:ext cx="820368" cy="2844883"/>
              </a:xfrm>
              <a:prstGeom prst="bentUp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15064" y="1484784"/>
                <a:ext cx="3901171" cy="2238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Réseau local</a:t>
                </a:r>
                <a:endParaRPr lang="fr-FR" dirty="0"/>
              </a:p>
            </p:txBody>
          </p:sp>
        </p:grpSp>
        <p:sp>
          <p:nvSpPr>
            <p:cNvPr id="41" name="Flèche gauche 40"/>
            <p:cNvSpPr/>
            <p:nvPr/>
          </p:nvSpPr>
          <p:spPr>
            <a:xfrm>
              <a:off x="145870" y="1377723"/>
              <a:ext cx="311122" cy="430243"/>
            </a:xfrm>
            <a:prstGeom prst="lef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9" name="Groupe 78"/>
          <p:cNvGrpSpPr/>
          <p:nvPr/>
        </p:nvGrpSpPr>
        <p:grpSpPr>
          <a:xfrm>
            <a:off x="4284776" y="4643668"/>
            <a:ext cx="4347698" cy="387621"/>
            <a:chOff x="4308536" y="4397336"/>
            <a:chExt cx="4347698" cy="436080"/>
          </a:xfrm>
          <a:solidFill>
            <a:schemeClr val="bg1">
              <a:lumMod val="75000"/>
            </a:schemeClr>
          </a:solidFill>
        </p:grpSpPr>
        <p:sp>
          <p:nvSpPr>
            <p:cNvPr id="47" name="Flèche droite 46"/>
            <p:cNvSpPr/>
            <p:nvPr/>
          </p:nvSpPr>
          <p:spPr>
            <a:xfrm>
              <a:off x="8204704" y="4415238"/>
              <a:ext cx="451530" cy="418178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Flèche gauche 53"/>
            <p:cNvSpPr/>
            <p:nvPr/>
          </p:nvSpPr>
          <p:spPr>
            <a:xfrm>
              <a:off x="4308536" y="4397336"/>
              <a:ext cx="4160692" cy="431028"/>
            </a:xfrm>
            <a:prstGeom prst="lef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  <a:p>
              <a:pPr algn="ctr"/>
              <a:r>
                <a:rPr lang="fr-FR" dirty="0"/>
                <a:t> </a:t>
              </a:r>
              <a:r>
                <a:rPr lang="fr-FR" dirty="0" smtClean="0"/>
                <a:t>               Réseau </a:t>
              </a:r>
              <a:r>
                <a:rPr lang="fr-FR" dirty="0"/>
                <a:t>local</a:t>
              </a:r>
            </a:p>
            <a:p>
              <a:pPr algn="ctr"/>
              <a:endParaRPr lang="fr-FR" dirty="0"/>
            </a:p>
          </p:txBody>
        </p:sp>
      </p:grpSp>
      <p:sp>
        <p:nvSpPr>
          <p:cNvPr id="55" name="ZoneTexte 54"/>
          <p:cNvSpPr txBox="1"/>
          <p:nvPr/>
        </p:nvSpPr>
        <p:spPr>
          <a:xfrm>
            <a:off x="2303928" y="33814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RD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870578" y="4297187"/>
            <a:ext cx="114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ACK_RD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2622765" y="326697"/>
            <a:ext cx="42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, 1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68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87 0.04324 0.00017 0.05666 0.0059 0.0895 C 0.00642 0.10407 0.00677 0.11864 0.00746 0.13321 C 0.00781 0.13922 0.00573 0.14708 0.00885 0.15124 C 0.01198 0.15541 0.01788 0.1524 0.02239 0.1531 C 0.0309 0.15402 0.03923 0.15448 0.04774 0.15518 C 0.05677 0.15448 0.06562 0.15356 0.07465 0.1531 C 0.09097 0.15194 0.10746 0.15217 0.12378 0.15124 C 0.12673 0.15101 0.13264 0.1487 0.13576 0.14731 C 0.13871 0.14593 0.14479 0.14315 0.14479 0.14315 C 0.14982 0.14408 0.15607 0.14223 0.15972 0.14731 C 0.16076 0.1487 0.16041 0.15124 0.16111 0.1531 C 0.16198 0.15518 0.16319 0.15703 0.16423 0.15911 C 0.16701 0.17113 0.16996 0.18316 0.17309 0.19495 C 0.1691 0.20999 0.17187 0.19727 0.17309 0.22872 C 0.1743 0.25948 0.17535 0.28954 0.1776 0.3203 C 0.17639 0.35545 0.175 0.38922 0.17014 0.42368 C 0.17135 0.46022 0.17274 0.49676 0.1776 0.53284 C 0.17621 0.55018 0.17569 0.57238 0.17153 0.58857 C 0.17239 0.60476 0.16996 0.61563 0.1776 0.6265 C 0.20364 0.62141 0.19548 0.62257 0.23732 0.62442 C 0.24531 0.62372 0.25312 0.6228 0.26111 0.62234 C 0.27708 0.62141 0.29288 0.62164 0.30885 0.62049 C 0.31337 0.62026 0.31788 0.61517 0.32239 0.61447 C 0.33021 0.61332 0.33819 0.61309 0.34618 0.61239 C 0.38837 0.61424 0.4309 0.61748 0.47309 0.62234 C 0.47656 0.62164 0.48229 0.62488 0.48351 0.62049 C 0.48646 0.60939 0.48055 0.58464 0.48055 0.57053 " pathEditMode="relative" ptsTypes="fffffffffffffffffffffffffffA">
                                      <p:cBhvr>
                                        <p:cTn id="16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66451E-6 L 1.66667E-6 -0.0636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9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81259E-7 L 0.00539 0.0555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277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956E-6 C -0.00104 0.03862 0.00834 0.04671 -0.01198 0.05365 C -0.03455 0.05111 -0.05659 0.04371 -0.07916 0.03977 C -0.16545 0.04139 -0.14514 0.03561 -0.18802 0.04764 C -0.23264 0.04602 -0.23142 0.04741 -0.25972 0.04162 C -0.26962 0.03769 -0.25989 0.04324 -0.26562 0.03376 C -0.26666 0.03191 -0.26857 0.03122 -0.27014 0.02983 C -0.27187 0.02312 -0.27309 0.0178 -0.27604 0.01179 C -0.27708 -0.01504 -0.27691 -0.04718 -0.28212 -0.07355 C -0.28125 -0.10292 -0.2835 -0.14015 -0.27604 -0.16906 C -0.2783 -0.2278 -0.28455 -0.28839 -0.27309 -0.34598 C -0.27378 -0.3698 -0.271 -0.40472 -0.28212 -0.42762 C -0.31441 -0.42623 -0.34687 -0.42276 -0.37916 -0.42554 C -0.38854 -0.43016 -0.38958 -0.44589 -0.39253 -0.45745 C -0.39201 -0.4593 -0.39097 -0.46323 -0.39097 -0.46323 " pathEditMode="relative" ptsTypes="ffffffffffffffA">
                                      <p:cBhvr>
                                        <p:cTn id="5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61 -0.01042 L -0.02882 -0.04977 " pathEditMode="relative" rAng="0" ptsTypes="AA">
                                      <p:cBhvr>
                                        <p:cTn id="66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196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2"/>
      <p:bldP spid="2" grpId="0"/>
      <p:bldP spid="2" grpId="1"/>
      <p:bldP spid="3" grpId="0"/>
      <p:bldP spid="5" grpId="0"/>
      <p:bldP spid="7" grpId="0"/>
      <p:bldP spid="10" grpId="0"/>
      <p:bldP spid="17" grpId="0"/>
      <p:bldP spid="20" grpId="0"/>
      <p:bldP spid="24" grpId="0"/>
      <p:bldP spid="44" grpId="0"/>
      <p:bldP spid="44" grpId="1"/>
      <p:bldP spid="55" grpId="0"/>
      <p:bldP spid="55" grpId="1"/>
      <p:bldP spid="16" grpId="0"/>
      <p:bldP spid="16" grpId="1"/>
      <p:bldP spid="80" grpId="0"/>
      <p:bldP spid="8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457200" cy="457200"/>
          </a:xfrm>
        </p:spPr>
        <p:txBody>
          <a:bodyPr/>
          <a:lstStyle/>
          <a:p>
            <a:fld id="{75C3AD08-0C61-4770-8097-4A52757EB097}" type="slidenum">
              <a:rPr lang="fr-FR" smtClean="0"/>
              <a:t>9</a:t>
            </a:fld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/19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36458" y="120520"/>
            <a:ext cx="3672408" cy="330848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1046" y="4431927"/>
            <a:ext cx="3600400" cy="7200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Réseau global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19975" y="177899"/>
            <a:ext cx="661560" cy="419508"/>
          </a:xfrm>
          <a:prstGeom prst="rect">
            <a:avLst/>
          </a:prstGeom>
          <a:solidFill>
            <a:srgbClr val="EBF6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1253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Cluster 0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935906" y="17127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Cluster 1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119934" y="831002"/>
            <a:ext cx="1512168" cy="504056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500" dirty="0" smtClean="0"/>
              <a:t>Ligne : </a:t>
            </a:r>
          </a:p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434966" y="935016"/>
            <a:ext cx="776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Cache L1 0</a:t>
            </a:r>
            <a:endParaRPr lang="fr-FR" sz="1000" b="1" dirty="0"/>
          </a:p>
        </p:txBody>
      </p:sp>
      <p:sp>
        <p:nvSpPr>
          <p:cNvPr id="18" name="Flèche vers le bas 17"/>
          <p:cNvSpPr/>
          <p:nvPr/>
        </p:nvSpPr>
        <p:spPr>
          <a:xfrm>
            <a:off x="2626274" y="612037"/>
            <a:ext cx="144016" cy="22628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haut 18"/>
          <p:cNvSpPr/>
          <p:nvPr/>
        </p:nvSpPr>
        <p:spPr>
          <a:xfrm>
            <a:off x="2903565" y="607663"/>
            <a:ext cx="144016" cy="216024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820534" y="1844824"/>
            <a:ext cx="1872208" cy="504056"/>
          </a:xfrm>
          <a:prstGeom prst="rect">
            <a:avLst/>
          </a:prstGeom>
          <a:solidFill>
            <a:srgbClr val="3DE3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Ligne </a:t>
            </a:r>
            <a:r>
              <a:rPr lang="fr-FR" dirty="0">
                <a:solidFill>
                  <a:schemeClr val="tx1"/>
                </a:solidFill>
              </a:rPr>
              <a:t>: Invalide</a:t>
            </a:r>
          </a:p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2692742" y="1844824"/>
            <a:ext cx="396044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70960" y="1890239"/>
            <a:ext cx="784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Contrôleur mémoire</a:t>
            </a:r>
            <a:endParaRPr lang="fr-FR" sz="10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3044576" y="1923583"/>
            <a:ext cx="764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Directory</a:t>
            </a:r>
            <a:endParaRPr lang="fr-FR" sz="1000" b="1" dirty="0"/>
          </a:p>
        </p:txBody>
      </p:sp>
      <p:sp>
        <p:nvSpPr>
          <p:cNvPr id="27" name="Rectangle 26"/>
          <p:cNvSpPr/>
          <p:nvPr/>
        </p:nvSpPr>
        <p:spPr>
          <a:xfrm>
            <a:off x="1467297" y="2641498"/>
            <a:ext cx="983883" cy="72008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@ 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719566" y="2772420"/>
            <a:ext cx="714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Mémoire locale</a:t>
            </a:r>
            <a:endParaRPr lang="fr-FR" sz="1000" b="1" dirty="0"/>
          </a:p>
        </p:txBody>
      </p:sp>
      <p:sp>
        <p:nvSpPr>
          <p:cNvPr id="29" name="Flèche vers le bas 28"/>
          <p:cNvSpPr/>
          <p:nvPr/>
        </p:nvSpPr>
        <p:spPr>
          <a:xfrm>
            <a:off x="2696980" y="1342580"/>
            <a:ext cx="120119" cy="156834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haut 29"/>
          <p:cNvSpPr/>
          <p:nvPr/>
        </p:nvSpPr>
        <p:spPr>
          <a:xfrm>
            <a:off x="2974271" y="1335058"/>
            <a:ext cx="120119" cy="149726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bas 30"/>
          <p:cNvSpPr/>
          <p:nvPr/>
        </p:nvSpPr>
        <p:spPr>
          <a:xfrm>
            <a:off x="1561635" y="1708600"/>
            <a:ext cx="120312" cy="15085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vers le haut 31"/>
          <p:cNvSpPr/>
          <p:nvPr/>
        </p:nvSpPr>
        <p:spPr>
          <a:xfrm>
            <a:off x="1838926" y="1700808"/>
            <a:ext cx="120312" cy="144016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 vers le bas 32"/>
          <p:cNvSpPr/>
          <p:nvPr/>
        </p:nvSpPr>
        <p:spPr>
          <a:xfrm>
            <a:off x="1731375" y="2353254"/>
            <a:ext cx="144016" cy="30651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vers le haut 33"/>
          <p:cNvSpPr/>
          <p:nvPr/>
        </p:nvSpPr>
        <p:spPr>
          <a:xfrm>
            <a:off x="2008666" y="2348880"/>
            <a:ext cx="144016" cy="292618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coins arrondis 34"/>
          <p:cNvSpPr/>
          <p:nvPr/>
        </p:nvSpPr>
        <p:spPr>
          <a:xfrm>
            <a:off x="5311912" y="2935702"/>
            <a:ext cx="3672408" cy="3373617"/>
          </a:xfrm>
          <a:prstGeom prst="roundRect">
            <a:avLst>
              <a:gd name="adj" fmla="val 16254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6067200" y="5805264"/>
            <a:ext cx="661560" cy="419508"/>
          </a:xfrm>
          <a:prstGeom prst="rect">
            <a:avLst/>
          </a:prstGeom>
          <a:solidFill>
            <a:srgbClr val="EBF6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71062" y="5081089"/>
            <a:ext cx="1512168" cy="504056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500" dirty="0" smtClean="0"/>
              <a:t>Ligne : </a:t>
            </a:r>
          </a:p>
          <a:p>
            <a:pPr algn="ctr"/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5058010" y="5580771"/>
            <a:ext cx="776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Cache L1 1</a:t>
            </a:r>
            <a:endParaRPr lang="fr-FR" sz="1000" b="1" dirty="0"/>
          </a:p>
        </p:txBody>
      </p:sp>
      <p:sp>
        <p:nvSpPr>
          <p:cNvPr id="39" name="Flèche vers le bas 38"/>
          <p:cNvSpPr/>
          <p:nvPr/>
        </p:nvSpPr>
        <p:spPr>
          <a:xfrm>
            <a:off x="6181525" y="5585145"/>
            <a:ext cx="144016" cy="22628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 vers le haut 39"/>
          <p:cNvSpPr/>
          <p:nvPr/>
        </p:nvSpPr>
        <p:spPr>
          <a:xfrm>
            <a:off x="6458816" y="5580771"/>
            <a:ext cx="144016" cy="216024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5728582" y="4060177"/>
            <a:ext cx="1872208" cy="504056"/>
          </a:xfrm>
          <a:prstGeom prst="rect">
            <a:avLst/>
          </a:prstGeom>
          <a:solidFill>
            <a:srgbClr val="3DE3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7600790" y="4060177"/>
            <a:ext cx="396044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6279151" y="3046818"/>
            <a:ext cx="983883" cy="72008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@ 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8" name="Flèche vers le bas 47"/>
          <p:cNvSpPr/>
          <p:nvPr/>
        </p:nvSpPr>
        <p:spPr>
          <a:xfrm>
            <a:off x="6630806" y="4574718"/>
            <a:ext cx="120119" cy="156834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 vers le haut 48"/>
          <p:cNvSpPr/>
          <p:nvPr/>
        </p:nvSpPr>
        <p:spPr>
          <a:xfrm>
            <a:off x="6908097" y="4567196"/>
            <a:ext cx="120119" cy="149726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èche vers le bas 49"/>
          <p:cNvSpPr/>
          <p:nvPr/>
        </p:nvSpPr>
        <p:spPr>
          <a:xfrm>
            <a:off x="6113053" y="4940738"/>
            <a:ext cx="120312" cy="15085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lèche vers le haut 50"/>
          <p:cNvSpPr/>
          <p:nvPr/>
        </p:nvSpPr>
        <p:spPr>
          <a:xfrm>
            <a:off x="6390344" y="4932946"/>
            <a:ext cx="120312" cy="144016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 vers le bas 51"/>
          <p:cNvSpPr/>
          <p:nvPr/>
        </p:nvSpPr>
        <p:spPr>
          <a:xfrm>
            <a:off x="6566273" y="3771272"/>
            <a:ext cx="144016" cy="30651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 vers le haut 52"/>
          <p:cNvSpPr/>
          <p:nvPr/>
        </p:nvSpPr>
        <p:spPr>
          <a:xfrm>
            <a:off x="6843564" y="3766898"/>
            <a:ext cx="144016" cy="292618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6300846" y="4011495"/>
            <a:ext cx="9017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/>
              <a:t>valide</a:t>
            </a:r>
            <a:endParaRPr lang="fr-FR" sz="1500" dirty="0"/>
          </a:p>
        </p:txBody>
      </p:sp>
      <p:sp>
        <p:nvSpPr>
          <p:cNvPr id="7" name="ZoneTexte 6"/>
          <p:cNvSpPr txBox="1"/>
          <p:nvPr/>
        </p:nvSpPr>
        <p:spPr>
          <a:xfrm>
            <a:off x="7549354" y="4043370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/>
              <a:t>Id =</a:t>
            </a:r>
          </a:p>
          <a:p>
            <a:r>
              <a:rPr lang="fr-FR" sz="1500" dirty="0" err="1" smtClean="0"/>
              <a:t>N_copies</a:t>
            </a:r>
            <a:r>
              <a:rPr lang="fr-FR" sz="1500" dirty="0" smtClean="0"/>
              <a:t> = </a:t>
            </a:r>
            <a:endParaRPr lang="fr-FR" sz="1500" dirty="0"/>
          </a:p>
        </p:txBody>
      </p:sp>
      <p:sp>
        <p:nvSpPr>
          <p:cNvPr id="10" name="ZoneTexte 9"/>
          <p:cNvSpPr txBox="1"/>
          <p:nvPr/>
        </p:nvSpPr>
        <p:spPr>
          <a:xfrm>
            <a:off x="5674427" y="4200536"/>
            <a:ext cx="12016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/>
              <a:t>Adresse : 1</a:t>
            </a:r>
            <a:endParaRPr lang="fr-FR" sz="15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677377" y="3984061"/>
            <a:ext cx="79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Ligne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647855" y="786459"/>
            <a:ext cx="620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v</a:t>
            </a:r>
            <a:r>
              <a:rPr lang="fr-FR" sz="1500" dirty="0" smtClean="0"/>
              <a:t>alide</a:t>
            </a:r>
            <a:endParaRPr lang="fr-FR" sz="15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090473" y="1011893"/>
            <a:ext cx="14093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Adresse valide </a:t>
            </a:r>
            <a:r>
              <a:rPr lang="fr-FR" sz="1500" dirty="0" smtClean="0"/>
              <a:t>: 1 </a:t>
            </a:r>
            <a:endParaRPr lang="fr-FR" sz="1500" dirty="0"/>
          </a:p>
        </p:txBody>
      </p:sp>
      <p:sp>
        <p:nvSpPr>
          <p:cNvPr id="45" name="ZoneTexte 44"/>
          <p:cNvSpPr txBox="1"/>
          <p:nvPr/>
        </p:nvSpPr>
        <p:spPr>
          <a:xfrm>
            <a:off x="7893322" y="3998690"/>
            <a:ext cx="5356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/>
              <a:t>{0</a:t>
            </a:r>
            <a:r>
              <a:rPr lang="fr-FR" sz="1500" dirty="0"/>
              <a:t>}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8376396" y="4244565"/>
            <a:ext cx="3026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/>
              <a:t>1</a:t>
            </a:r>
            <a:endParaRPr lang="fr-FR" sz="1500" dirty="0"/>
          </a:p>
        </p:txBody>
      </p:sp>
      <p:sp>
        <p:nvSpPr>
          <p:cNvPr id="57" name="ZoneTexte 56"/>
          <p:cNvSpPr txBox="1"/>
          <p:nvPr/>
        </p:nvSpPr>
        <p:spPr>
          <a:xfrm>
            <a:off x="7892866" y="4009376"/>
            <a:ext cx="67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smtClean="0"/>
              <a:t>{0,</a:t>
            </a:r>
            <a:r>
              <a:rPr lang="fr-FR" b="1" dirty="0" smtClean="0">
                <a:solidFill>
                  <a:srgbClr val="FF0000"/>
                </a:solidFill>
              </a:rPr>
              <a:t>1</a:t>
            </a:r>
            <a:r>
              <a:rPr lang="fr-FR" sz="1500" dirty="0" smtClean="0"/>
              <a:t>}</a:t>
            </a:r>
            <a:endParaRPr lang="fr-FR" sz="1500" dirty="0"/>
          </a:p>
        </p:txBody>
      </p:sp>
      <p:sp>
        <p:nvSpPr>
          <p:cNvPr id="58" name="ZoneTexte 57"/>
          <p:cNvSpPr txBox="1"/>
          <p:nvPr/>
        </p:nvSpPr>
        <p:spPr>
          <a:xfrm>
            <a:off x="8400040" y="4239370"/>
            <a:ext cx="29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6094843" y="5030967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i</a:t>
            </a:r>
            <a:r>
              <a:rPr lang="fr-FR" sz="1500" dirty="0" smtClean="0"/>
              <a:t>nvalide</a:t>
            </a:r>
            <a:endParaRPr lang="fr-FR" sz="1500" dirty="0"/>
          </a:p>
        </p:txBody>
      </p:sp>
      <p:sp>
        <p:nvSpPr>
          <p:cNvPr id="59" name="ZoneTexte 58"/>
          <p:cNvSpPr txBox="1"/>
          <p:nvPr/>
        </p:nvSpPr>
        <p:spPr>
          <a:xfrm>
            <a:off x="6086216" y="5038479"/>
            <a:ext cx="789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rgbClr val="FF0000"/>
                </a:solidFill>
              </a:rPr>
              <a:t>valide</a:t>
            </a:r>
            <a:endParaRPr lang="fr-FR" sz="1500" b="1" dirty="0">
              <a:solidFill>
                <a:srgbClr val="FF0000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548314" y="5189379"/>
            <a:ext cx="15924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>
                <a:solidFill>
                  <a:srgbClr val="FF0000"/>
                </a:solidFill>
              </a:rPr>
              <a:t>Adresse valide </a:t>
            </a:r>
            <a:r>
              <a:rPr lang="fr-FR" sz="1500" b="1" dirty="0" smtClean="0">
                <a:solidFill>
                  <a:srgbClr val="FF0000"/>
                </a:solidFill>
              </a:rPr>
              <a:t>: 1 </a:t>
            </a:r>
            <a:endParaRPr lang="fr-FR" sz="1500" b="1" dirty="0">
              <a:solidFill>
                <a:srgbClr val="FF0000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5493936" y="5358858"/>
            <a:ext cx="11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ACK_RD</a:t>
            </a:r>
            <a:endParaRPr lang="fr-FR" b="1" dirty="0">
              <a:solidFill>
                <a:srgbClr val="FF0000"/>
              </a:solidFill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36458" y="1378997"/>
            <a:ext cx="4181236" cy="3029266"/>
            <a:chOff x="136458" y="1378997"/>
            <a:chExt cx="3819787" cy="3029266"/>
          </a:xfrm>
          <a:solidFill>
            <a:schemeClr val="bg1">
              <a:lumMod val="75000"/>
            </a:schemeClr>
          </a:solidFill>
        </p:grpSpPr>
        <p:grpSp>
          <p:nvGrpSpPr>
            <p:cNvPr id="2" name="Groupe 1"/>
            <p:cNvGrpSpPr/>
            <p:nvPr/>
          </p:nvGrpSpPr>
          <p:grpSpPr>
            <a:xfrm>
              <a:off x="280474" y="1484784"/>
              <a:ext cx="3675771" cy="2923479"/>
              <a:chOff x="280474" y="1484784"/>
              <a:chExt cx="3675771" cy="2923479"/>
            </a:xfrm>
            <a:grpFill/>
          </p:grpSpPr>
          <p:sp>
            <p:nvSpPr>
              <p:cNvPr id="63" name="Flèche à angle droit 62"/>
              <p:cNvSpPr/>
              <p:nvPr/>
            </p:nvSpPr>
            <p:spPr>
              <a:xfrm rot="10800000" flipH="1">
                <a:off x="3218221" y="1500316"/>
                <a:ext cx="738024" cy="2907947"/>
              </a:xfrm>
              <a:prstGeom prst="bentUp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80474" y="1484784"/>
                <a:ext cx="3579177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Réseau local</a:t>
                </a:r>
                <a:endParaRPr lang="fr-FR" dirty="0"/>
              </a:p>
            </p:txBody>
          </p:sp>
        </p:grpSp>
        <p:sp>
          <p:nvSpPr>
            <p:cNvPr id="64" name="Flèche gauche 63"/>
            <p:cNvSpPr/>
            <p:nvPr/>
          </p:nvSpPr>
          <p:spPr>
            <a:xfrm>
              <a:off x="136458" y="1378997"/>
              <a:ext cx="298629" cy="421287"/>
            </a:xfrm>
            <a:prstGeom prst="lef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4341005" y="4619295"/>
            <a:ext cx="4375964" cy="431028"/>
            <a:chOff x="4341005" y="4611980"/>
            <a:chExt cx="4375964" cy="431028"/>
          </a:xfrm>
          <a:solidFill>
            <a:schemeClr val="bg1">
              <a:lumMod val="75000"/>
            </a:schemeClr>
          </a:solidFill>
        </p:grpSpPr>
        <p:sp>
          <p:nvSpPr>
            <p:cNvPr id="65" name="Flèche droite 64"/>
            <p:cNvSpPr/>
            <p:nvPr/>
          </p:nvSpPr>
          <p:spPr>
            <a:xfrm>
              <a:off x="8265439" y="4612029"/>
              <a:ext cx="451530" cy="418178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Flèche gauche 61"/>
            <p:cNvSpPr/>
            <p:nvPr/>
          </p:nvSpPr>
          <p:spPr>
            <a:xfrm>
              <a:off x="4341005" y="4611980"/>
              <a:ext cx="4160692" cy="431028"/>
            </a:xfrm>
            <a:prstGeom prst="lef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  <a:p>
              <a:pPr algn="ctr"/>
              <a:r>
                <a:rPr lang="fr-FR" dirty="0"/>
                <a:t> </a:t>
              </a:r>
              <a:r>
                <a:rPr lang="fr-FR" dirty="0" smtClean="0"/>
                <a:t>               Réseau </a:t>
              </a:r>
              <a:r>
                <a:rPr lang="fr-FR" dirty="0"/>
                <a:t>local</a:t>
              </a:r>
            </a:p>
            <a:p>
              <a:pPr algn="ctr"/>
              <a:endParaRPr lang="fr-FR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64622" y="357015"/>
            <a:ext cx="451855" cy="4195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4027" y="948040"/>
            <a:ext cx="917613" cy="38039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500" dirty="0" smtClean="0"/>
              <a:t> </a:t>
            </a:r>
          </a:p>
          <a:p>
            <a:pPr algn="ctr"/>
            <a:endParaRPr lang="fr-FR" dirty="0"/>
          </a:p>
        </p:txBody>
      </p:sp>
      <p:sp>
        <p:nvSpPr>
          <p:cNvPr id="68" name="Flèche vers le bas 67"/>
          <p:cNvSpPr/>
          <p:nvPr/>
        </p:nvSpPr>
        <p:spPr>
          <a:xfrm>
            <a:off x="712059" y="790030"/>
            <a:ext cx="81294" cy="170007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 vers le haut 68"/>
          <p:cNvSpPr/>
          <p:nvPr/>
        </p:nvSpPr>
        <p:spPr>
          <a:xfrm>
            <a:off x="989350" y="784380"/>
            <a:ext cx="81294" cy="162302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lèche vers le bas 69"/>
          <p:cNvSpPr/>
          <p:nvPr/>
        </p:nvSpPr>
        <p:spPr>
          <a:xfrm>
            <a:off x="754501" y="1336210"/>
            <a:ext cx="82043" cy="155433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lèche vers le haut 70"/>
          <p:cNvSpPr/>
          <p:nvPr/>
        </p:nvSpPr>
        <p:spPr>
          <a:xfrm>
            <a:off x="1047733" y="1328438"/>
            <a:ext cx="82043" cy="149726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414027" y="1010535"/>
            <a:ext cx="917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Cache L1 </a:t>
            </a:r>
            <a:endParaRPr lang="fr-FR" sz="1000" b="1" dirty="0"/>
          </a:p>
        </p:txBody>
      </p:sp>
      <p:sp>
        <p:nvSpPr>
          <p:cNvPr id="73" name="Rectangle 72"/>
          <p:cNvSpPr/>
          <p:nvPr/>
        </p:nvSpPr>
        <p:spPr>
          <a:xfrm>
            <a:off x="7996781" y="5588460"/>
            <a:ext cx="451855" cy="31518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752820" y="5075209"/>
            <a:ext cx="867686" cy="33631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500" dirty="0" smtClean="0"/>
              <a:t> </a:t>
            </a:r>
          </a:p>
          <a:p>
            <a:pPr algn="ctr"/>
            <a:endParaRPr lang="fr-FR" dirty="0"/>
          </a:p>
        </p:txBody>
      </p:sp>
      <p:sp>
        <p:nvSpPr>
          <p:cNvPr id="75" name="Flèche vers le bas 74"/>
          <p:cNvSpPr/>
          <p:nvPr/>
        </p:nvSpPr>
        <p:spPr>
          <a:xfrm>
            <a:off x="8033585" y="5419893"/>
            <a:ext cx="89423" cy="170007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Flèche vers le haut 75"/>
          <p:cNvSpPr/>
          <p:nvPr/>
        </p:nvSpPr>
        <p:spPr>
          <a:xfrm>
            <a:off x="8302925" y="5414079"/>
            <a:ext cx="89423" cy="178532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Flèche vers le bas 76"/>
          <p:cNvSpPr/>
          <p:nvPr/>
        </p:nvSpPr>
        <p:spPr>
          <a:xfrm>
            <a:off x="8006861" y="4944754"/>
            <a:ext cx="74585" cy="128457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Flèche vers le haut 77"/>
          <p:cNvSpPr/>
          <p:nvPr/>
        </p:nvSpPr>
        <p:spPr>
          <a:xfrm>
            <a:off x="8296364" y="4938251"/>
            <a:ext cx="82043" cy="136115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7768352" y="5120256"/>
            <a:ext cx="844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Cache L1</a:t>
            </a:r>
            <a:endParaRPr lang="fr-FR" sz="10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6636460" y="5738275"/>
            <a:ext cx="37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,1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6335995" y="572131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RD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5940152" y="4279751"/>
            <a:ext cx="110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ACK_RD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1389 C -0.00069 -0.02731 -0.00087 -0.03102 -0.00278 -0.04167 C -0.00364 -0.06643 -0.00243 -0.10023 -0.00851 -0.12338 C -0.00434 -0.17245 -0.01666 -0.15208 0.04531 -0.15347 C 0.04722 -0.15393 0.0507 -0.15231 0.05104 -0.15486 C 0.05261 -0.16597 0.05 -0.18866 0.05 -0.18842 " pathEditMode="relative" rAng="0" ptsTypes="fffffA">
                                      <p:cBhvr>
                                        <p:cTn id="15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" y="-875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23091E-6 C 0.0033 0.01226 0.00087 0.0192 -0.00243 0.02985 C -0.0033 0.03285 -0.0026 0.03679 -0.00399 0.03956 C -0.00469 0.04072 -0.00607 0.04049 -0.00712 0.04049 C -0.01649 0.04118 -0.02587 0.04118 -0.03524 0.04165 C -0.04184 0.04442 -0.04618 0.04512 -0.05364 0.04581 C -0.05764 0.0516 -0.05677 0.05113 -0.0559 0.06085 C -0.05677 0.0789 -0.05677 0.07219 -0.05677 0.08098 " pathEditMode="relative" ptsTypes="fffffffA">
                                      <p:cBhvr>
                                        <p:cTn id="37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-1.11111E-6 L -0.00816 0.04167 " pathEditMode="relative" rAng="0" ptsTypes="AA">
                                      <p:cBhvr>
                                        <p:cTn id="53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08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"/>
                                            </p:cond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57" grpId="0"/>
      <p:bldP spid="58" grpId="0"/>
      <p:bldP spid="54" grpId="0"/>
      <p:bldP spid="59" grpId="0"/>
      <p:bldP spid="60" grpId="0"/>
      <p:bldP spid="61" grpId="0"/>
      <p:bldP spid="61" grpId="1"/>
      <p:bldP spid="16" grpId="0"/>
      <p:bldP spid="16" grpId="1"/>
      <p:bldP spid="55" grpId="0"/>
      <p:bldP spid="55" grpId="1"/>
      <p:bldP spid="44" grpId="0"/>
      <p:bldP spid="44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Personnalisé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14425D"/>
      </a:accent1>
      <a:accent2>
        <a:srgbClr val="14425D"/>
      </a:accent2>
      <a:accent3>
        <a:srgbClr val="1B587C"/>
      </a:accent3>
      <a:accent4>
        <a:srgbClr val="14425D"/>
      </a:accent4>
      <a:accent5>
        <a:srgbClr val="14425D"/>
      </a:accent5>
      <a:accent6>
        <a:srgbClr val="14425D"/>
      </a:accent6>
      <a:hlink>
        <a:srgbClr val="14425D"/>
      </a:hlink>
      <a:folHlink>
        <a:srgbClr val="14425D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5498</TotalTime>
  <Words>981</Words>
  <Application>Microsoft Office PowerPoint</Application>
  <PresentationFormat>Affichage à l'écran (4:3)</PresentationFormat>
  <Paragraphs>374</Paragraphs>
  <Slides>20</Slides>
  <Notes>20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Capitaux</vt:lpstr>
      <vt:lpstr>Vérification compositionnelle du protocole de cohérence de caches de la machine multiprocesseur TSAR</vt:lpstr>
      <vt:lpstr>Plan</vt:lpstr>
      <vt:lpstr>Laboratoire d’Informatique de Paris 6</vt:lpstr>
      <vt:lpstr>Contexte du stage (1/2) Projet TSAR  « Tera-Scale Architecture »</vt:lpstr>
      <vt:lpstr>Contexte du stage</vt:lpstr>
      <vt:lpstr>Sujet de stage</vt:lpstr>
      <vt:lpstr>Protocole DHCCP (1/4) « Distributed Hybrid Cache Coherence Protocol »</vt:lpstr>
      <vt:lpstr>Présentation PowerPoint</vt:lpstr>
      <vt:lpstr>Présentation PowerPoint</vt:lpstr>
      <vt:lpstr>Présentation PowerPoint</vt:lpstr>
      <vt:lpstr>Problématique </vt:lpstr>
      <vt:lpstr>Contributions (1/6) DIVINE</vt:lpstr>
      <vt:lpstr>Contributions (3/6) Propriétés LTL</vt:lpstr>
      <vt:lpstr>Contributions (4/6) Tableau récapitulatif des résultats de vérification</vt:lpstr>
      <vt:lpstr>Contributions (5/6) Solution au Deadlock</vt:lpstr>
      <vt:lpstr>Présentation PowerPoint</vt:lpstr>
      <vt:lpstr>Présentation PowerPoint</vt:lpstr>
      <vt:lpstr>Présentation PowerPoint</vt:lpstr>
      <vt:lpstr>Merci pour votre attention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Vérification compositionnelle du protocole de cohérence de caches de la machine multiprocesseur TSAR</dc:title>
  <dc:creator>ZAHIA GHARBI</dc:creator>
  <cp:lastModifiedBy>ZAHIA GHARBI</cp:lastModifiedBy>
  <cp:revision>334</cp:revision>
  <dcterms:created xsi:type="dcterms:W3CDTF">2013-09-05T08:34:41Z</dcterms:created>
  <dcterms:modified xsi:type="dcterms:W3CDTF">2013-09-24T11:21:16Z</dcterms:modified>
</cp:coreProperties>
</file>