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83" r:id="rId3"/>
    <p:sldId id="286" r:id="rId4"/>
    <p:sldId id="303" r:id="rId5"/>
    <p:sldId id="287" r:id="rId6"/>
    <p:sldId id="288" r:id="rId7"/>
    <p:sldId id="289" r:id="rId8"/>
    <p:sldId id="301" r:id="rId9"/>
    <p:sldId id="290" r:id="rId10"/>
    <p:sldId id="291" r:id="rId11"/>
    <p:sldId id="302" r:id="rId12"/>
    <p:sldId id="292" r:id="rId13"/>
    <p:sldId id="293" r:id="rId14"/>
    <p:sldId id="294" r:id="rId15"/>
    <p:sldId id="295" r:id="rId16"/>
    <p:sldId id="296" r:id="rId17"/>
    <p:sldId id="300" r:id="rId18"/>
  </p:sldIdLst>
  <p:sldSz cx="9144000" cy="5715000" type="screen16x1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F4BE31-D975-2C7A-C818-78A0C09B0251}" name="Diogo Miguel" initials="DM" userId="Diogo Migu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594C8"/>
    <a:srgbClr val="0594DC"/>
    <a:srgbClr val="FBB900"/>
    <a:srgbClr val="FFD45B"/>
    <a:srgbClr val="7F7F7F"/>
    <a:srgbClr val="7F0000"/>
    <a:srgbClr val="ECE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02DBF-8E21-B0CA-1EFE-9B9F914FE889}" v="489" dt="2022-06-12T21:42:55.521"/>
    <p1510:client id="{8CFAF5CC-AB15-4F81-AAA8-AA7B0BC8CB1D}" v="2887" dt="2022-06-12T19:46:21.449"/>
    <p1510:client id="{B6521992-C689-466F-BEED-109643C3B57D}" v="628" dt="2022-06-13T15:35:05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48" y="-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48C24B26-30DB-4B90-8ECB-45F9F78A4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D46C2A4-3C97-4ADA-867F-1D5356F45D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B7690C-338C-4E8D-9960-DED12175721A}" type="datetimeFigureOut">
              <a:rPr lang="pt-PT"/>
              <a:pPr>
                <a:defRPr/>
              </a:pPr>
              <a:t>13/06/2022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ECD0284B-6454-44E3-957A-961052917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D4C8EC29-6FE3-495A-AC35-FC29CAA4B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2ACE44-102E-4D20-A185-82922FD6D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C8046B-854E-4872-8ECF-BB6CA7461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AA31A53-100F-437F-8570-D2A5B0EA2590}" type="slidenum">
              <a:rPr lang="pt-PT" altLang="ru-RU"/>
              <a:pPr/>
              <a:t>‹nº›</a:t>
            </a:fld>
            <a:endParaRPr lang="pt-PT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12788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5600" algn="l" defTabSz="712788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2788" algn="l" defTabSz="712788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8388" algn="l" defTabSz="712788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5575" algn="l" defTabSz="712788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31A53-100F-437F-8570-D2A5B0EA2590}" type="slidenum">
              <a:rPr lang="pt-PT" altLang="ru-RU" smtClean="0"/>
              <a:pPr/>
              <a:t>11</a:t>
            </a:fld>
            <a:endParaRPr lang="pt-PT" altLang="ru-RU"/>
          </a:p>
        </p:txBody>
      </p:sp>
    </p:spTree>
    <p:extLst>
      <p:ext uri="{BB962C8B-B14F-4D97-AF65-F5344CB8AC3E}">
        <p14:creationId xmlns:p14="http://schemas.microsoft.com/office/powerpoint/2010/main" val="285027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12">
            <a:extLst>
              <a:ext uri="{FF2B5EF4-FFF2-40B4-BE49-F238E27FC236}">
                <a16:creationId xmlns:a16="http://schemas.microsoft.com/office/drawing/2014/main" id="{D9C1A752-E086-49E8-850E-56975CA209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2103854" y="3471415"/>
            <a:ext cx="400110" cy="396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pt-PT" sz="1400" b="1" i="0" err="1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Biostatistics</a:t>
            </a:r>
            <a:endParaRPr lang="pt-PT" sz="1400" i="0">
              <a:solidFill>
                <a:sysClr val="windowText" lastClr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aixaDeTexto 12">
            <a:extLst>
              <a:ext uri="{FF2B5EF4-FFF2-40B4-BE49-F238E27FC236}">
                <a16:creationId xmlns:a16="http://schemas.microsoft.com/office/drawing/2014/main" id="{52ED0385-4D37-49F0-8A63-7C8873498A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6640037" y="3467662"/>
            <a:ext cx="400110" cy="396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pt-PT" sz="1400" b="0" i="0" err="1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June</a:t>
            </a:r>
            <a:r>
              <a:rPr lang="pt-PT" sz="1400" b="0" i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2022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1408FE5C-1EC6-4936-B7B1-733E789338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71820"/>
            <a:ext cx="9144000" cy="36000"/>
          </a:xfrm>
          <a:prstGeom prst="rect">
            <a:avLst/>
          </a:prstGeom>
          <a:solidFill>
            <a:srgbClr val="0594D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</a:endParaRP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C312754F-D745-490E-ACF1-99D0315F97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121607"/>
            <a:ext cx="9144000" cy="36000"/>
          </a:xfrm>
          <a:prstGeom prst="rect">
            <a:avLst/>
          </a:prstGeom>
          <a:solidFill>
            <a:srgbClr val="0594D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</a:endParaRP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C8EAE73C-918A-42B1-A736-99D1BE1A7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1884" y="43062"/>
            <a:ext cx="1000125" cy="381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52BCE971-F8ED-4F35-B7DF-12D94E4346C5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4634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11">
            <a:extLst>
              <a:ext uri="{FF2B5EF4-FFF2-40B4-BE49-F238E27FC236}">
                <a16:creationId xmlns:a16="http://schemas.microsoft.com/office/drawing/2014/main" id="{5EE4163B-484E-4F79-94F7-61A820F0D4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1" y="140744"/>
            <a:ext cx="1014735" cy="23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592BD03-D893-A937-BB79-BD036BBC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</a:t>
            </a:fld>
            <a:endParaRPr lang="pt-PT" alt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75D677-5232-6A06-BB70-32620139B084}"/>
              </a:ext>
            </a:extLst>
          </p:cNvPr>
          <p:cNvSpPr txBox="1"/>
          <p:nvPr/>
        </p:nvSpPr>
        <p:spPr>
          <a:xfrm>
            <a:off x="376768" y="2803160"/>
            <a:ext cx="3367177" cy="2493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89789  </a:t>
            </a:r>
            <a:r>
              <a:rPr lang="pt-PT" sz="3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Augusto Marques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92434  </a:t>
            </a:r>
            <a:r>
              <a:rPr lang="pt-PT" sz="1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Catarina Rodrigues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92626  </a:t>
            </a:r>
            <a:r>
              <a:rPr lang="pt-PT" sz="1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4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Filipa Costa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92643  </a:t>
            </a:r>
            <a:r>
              <a:rPr lang="pt-PT" sz="3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Patrícia Roxo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101475 </a:t>
            </a:r>
            <a:r>
              <a:rPr lang="pt-PT" sz="9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1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</a:t>
            </a:r>
            <a:r>
              <a:rPr lang="pt-PT" sz="1400" err="1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Maximilian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Buxadé</a:t>
            </a:r>
            <a:endParaRPr lang="pt-PT" sz="140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endParaRPr lang="pt-PT" sz="160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     </a:t>
            </a:r>
            <a:endParaRPr lang="pt-PT" sz="160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78FC561E-D4E1-34AD-B329-3F786B69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19" y="871551"/>
            <a:ext cx="3666707" cy="39958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96A5B1-AB87-0257-60B9-F4534C434984}"/>
              </a:ext>
            </a:extLst>
          </p:cNvPr>
          <p:cNvSpPr txBox="1"/>
          <p:nvPr/>
        </p:nvSpPr>
        <p:spPr>
          <a:xfrm>
            <a:off x="376767" y="1010056"/>
            <a:ext cx="47145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Impact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Air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pollution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On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Hospitalizations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from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respiratory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disease</a:t>
            </a:r>
            <a:endParaRPr lang="pt-PT" sz="32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419DD-207D-E60C-0F39-69B7BCF75E0D}"/>
              </a:ext>
            </a:extLst>
          </p:cNvPr>
          <p:cNvSpPr txBox="1"/>
          <p:nvPr/>
        </p:nvSpPr>
        <p:spPr>
          <a:xfrm>
            <a:off x="376767" y="4551055"/>
            <a:ext cx="37858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Professor: Maria do Rosário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23792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3FD681E-F66C-E599-9CBD-D219A42F0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10</a:t>
            </a:fld>
            <a:endParaRPr lang="pt-PT" altLang="pt-PT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5CF8BAD1-01EA-6CA0-BD8F-CC8E6ED1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44" y="1202294"/>
            <a:ext cx="5188711" cy="33104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499681-C78D-C025-0832-A1EE8F509DC8}"/>
              </a:ext>
            </a:extLst>
          </p:cNvPr>
          <p:cNvSpPr txBox="1"/>
          <p:nvPr/>
        </p:nvSpPr>
        <p:spPr>
          <a:xfrm>
            <a:off x="2062255" y="4386664"/>
            <a:ext cx="51041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b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Figure 7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: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Correlation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between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each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pollutant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relative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number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of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per 100 000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residents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for age </a:t>
            </a:r>
            <a:r>
              <a:rPr lang="pt-PT" sz="1400" err="1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ea typeface="Arial"/>
                <a:cs typeface="Segoe UI Semilight" panose="020B0402040204020203" pitchFamily="34" charset="0"/>
              </a:rPr>
              <a:t> [0,25[.</a:t>
            </a:r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C21480-9F3A-C1B5-6B81-92222DE5BECD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2.4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Correlation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A71DB2F-94D3-96DE-5652-A92981FA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11</a:t>
            </a:fld>
            <a:endParaRPr lang="pt-PT" alt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56FC4F-7DB3-482D-7A49-D19EF1071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68" t="38048" r="33333" b="51346"/>
          <a:stretch/>
        </p:blipFill>
        <p:spPr>
          <a:xfrm>
            <a:off x="390543" y="1614985"/>
            <a:ext cx="1800650" cy="15132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733216-22E1-A173-1866-54CAD510F13B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2.5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Missing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Values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2A2C56-C38D-8DE4-56E0-52D0BDA89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81" t="51388" r="32880" b="37976"/>
          <a:stretch/>
        </p:blipFill>
        <p:spPr>
          <a:xfrm>
            <a:off x="1906302" y="1614985"/>
            <a:ext cx="2336594" cy="1513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511BA3-0752-C3AE-4277-CD333A16A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80" t="83168" r="33333" b="14051"/>
          <a:stretch/>
        </p:blipFill>
        <p:spPr>
          <a:xfrm>
            <a:off x="1271693" y="3979859"/>
            <a:ext cx="5808326" cy="5755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13380F-D465-6BC8-9494-2812DF334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28" t="61797" r="33333" b="27373"/>
          <a:stretch/>
        </p:blipFill>
        <p:spPr>
          <a:xfrm>
            <a:off x="4175856" y="1564104"/>
            <a:ext cx="2371843" cy="1564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7E5071-8EFE-B6D8-42F5-795332372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28" t="72493" r="33333" b="16677"/>
          <a:stretch/>
        </p:blipFill>
        <p:spPr>
          <a:xfrm>
            <a:off x="6254526" y="1564104"/>
            <a:ext cx="2371843" cy="15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3906A7D-2F19-5B36-2A91-259E8783A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12</a:t>
            </a:fld>
            <a:endParaRPr lang="pt-PT" alt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4DAD5D7-0F6B-9121-3135-505BF484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649" y="1843361"/>
            <a:ext cx="3414909" cy="2185916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F784EE98-47FF-A575-307E-6DC15504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3" y="1843361"/>
            <a:ext cx="3414909" cy="21859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6B49DB-396A-DFDB-01E7-DF57E1846B0B}"/>
              </a:ext>
            </a:extLst>
          </p:cNvPr>
          <p:cNvSpPr txBox="1"/>
          <p:nvPr/>
        </p:nvSpPr>
        <p:spPr>
          <a:xfrm>
            <a:off x="683703" y="4569542"/>
            <a:ext cx="7920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8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Hospitalizations per 100.000 habitants of age group [0,25[ for different levels of (a) CO and (b) NOx.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795D18-B634-35F7-C2FA-D8DC79DC23BB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Results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Discussion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0041EB-BC51-0CE1-8685-98C8E8759926}"/>
              </a:ext>
            </a:extLst>
          </p:cNvPr>
          <p:cNvSpPr txBox="1"/>
          <p:nvPr/>
        </p:nvSpPr>
        <p:spPr>
          <a:xfrm>
            <a:off x="237023" y="1224059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3.1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Kruskal-Wallis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Test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DB718-0F30-218A-5D25-708CED71E444}"/>
              </a:ext>
            </a:extLst>
          </p:cNvPr>
          <p:cNvSpPr txBox="1"/>
          <p:nvPr/>
        </p:nvSpPr>
        <p:spPr>
          <a:xfrm>
            <a:off x="2223565" y="4137828"/>
            <a:ext cx="4276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(a)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1E2442-D403-43EA-60A1-F350557B4C72}"/>
              </a:ext>
            </a:extLst>
          </p:cNvPr>
          <p:cNvSpPr txBox="1"/>
          <p:nvPr/>
        </p:nvSpPr>
        <p:spPr>
          <a:xfrm>
            <a:off x="6610510" y="4137827"/>
            <a:ext cx="4276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(b)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F17D99D-B7E0-3D0A-91ED-2E64E9610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13</a:t>
            </a:fld>
            <a:endParaRPr lang="pt-PT" altLang="pt-PT"/>
          </a:p>
        </p:txBody>
      </p:sp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B23F82F4-19F9-A071-25F6-2048D966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87" y="1666271"/>
            <a:ext cx="6015625" cy="3384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05FA8A-1BB8-6907-83A2-411429C928C8}"/>
              </a:ext>
            </a:extLst>
          </p:cNvPr>
          <p:cNvSpPr txBox="1"/>
          <p:nvPr/>
        </p:nvSpPr>
        <p:spPr>
          <a:xfrm>
            <a:off x="2892364" y="1358494"/>
            <a:ext cx="54995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2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 Kruskal Wallis Test p-value results.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1584A5-CF9C-AC16-F493-FE3BB1D04311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3.2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Model</a:t>
            </a:r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6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71E51C0-80CE-E41D-C5C1-D18C0E55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5C35AE-1496-5CEC-8EF1-5B89BDBDA0C7}"/>
              </a:ext>
            </a:extLst>
          </p:cNvPr>
          <p:cNvSpPr txBox="1"/>
          <p:nvPr/>
        </p:nvSpPr>
        <p:spPr>
          <a:xfrm>
            <a:off x="360126" y="1456823"/>
            <a:ext cx="44090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3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 Results of Breusch-Pagan Test, Shapiro-wilk Test and Durbin-Watson Test for nine models considered to verify different assumptions; Results of performance measures  R2 adj,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AICc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BIC and PRESS.</a:t>
            </a:r>
            <a:endParaRPr lang="pt-PT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4876A4-C2A5-7309-95CC-C564E5FAEA2B}"/>
              </a:ext>
            </a:extLst>
          </p:cNvPr>
          <p:cNvSpPr txBox="1"/>
          <p:nvPr/>
        </p:nvSpPr>
        <p:spPr>
          <a:xfrm>
            <a:off x="4769140" y="1733343"/>
            <a:ext cx="427326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pt-PT" sz="1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</a:t>
            </a:r>
            <a:r>
              <a:rPr lang="pt-PT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1, Age [0,25[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= 7,756*** + 0.037.(CO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)*** + 0.069.(PM2.5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)*** - 0.076.(O3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max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)*** - 0.059.(NOX as NO2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)*** + 0.064.(O3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</a:t>
            </a: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/>
              <a:buChar char="q"/>
            </a:pPr>
            <a:r>
              <a:rPr lang="pt-PT" sz="1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</a:t>
            </a:r>
            <a:r>
              <a:rPr lang="pt-PT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 1, Age [25,45[: 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 = 2.836*** + 0.833.(LVT)* + 1.396.(Madeira)** +  0.451.(Norte) + 0.019.(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NOx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as NO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)** + 0.027.(O3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 - 0.006.(O3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max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algn="just"/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/>
              <a:buChar char="q"/>
            </a:pPr>
            <a:r>
              <a:rPr lang="pt-PT" sz="1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</a:t>
            </a:r>
            <a:r>
              <a:rPr lang="pt-PT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1, Age[45,65[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 = 7.659*** + 1.498. (LVT).+ 5.601.(Madeira)*** + 0.139.(Norte) + 0.016.(CO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)*** + 0.017.(O3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max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63E361-3568-30C4-F97C-0561F559F8C5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3.3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0E5CA98-0FFB-BC83-02BD-9502393F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5" t="37251" r="13693" b="14327"/>
          <a:stretch/>
        </p:blipFill>
        <p:spPr>
          <a:xfrm>
            <a:off x="173981" y="2488861"/>
            <a:ext cx="4655390" cy="24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85E9B20-843B-ABC3-B2DB-61A2B38D7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E4C43A-6F61-42EB-E62A-5C842F8DE9E7}"/>
              </a:ext>
            </a:extLst>
          </p:cNvPr>
          <p:cNvSpPr txBox="1"/>
          <p:nvPr/>
        </p:nvSpPr>
        <p:spPr>
          <a:xfrm>
            <a:off x="4237880" y="951323"/>
            <a:ext cx="36540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4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 Prediction Results for Age group 6.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41405B4E-F0BC-9181-D451-B24CF309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0" y="2857500"/>
            <a:ext cx="3400135" cy="21322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CE87229-9B00-4010-4757-6E4E5FFC8D9E}"/>
              </a:ext>
            </a:extLst>
          </p:cNvPr>
          <p:cNvSpPr txBox="1"/>
          <p:nvPr/>
        </p:nvSpPr>
        <p:spPr>
          <a:xfrm>
            <a:off x="3996266" y="4178901"/>
            <a:ext cx="368995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9</a:t>
            </a:r>
            <a:r>
              <a:rPr lang="en-US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: Hospitalizations per 100.000 residents of Age Group 6, for Centro Region, from March 2020 until December 2020.</a:t>
            </a:r>
          </a:p>
        </p:txBody>
      </p:sp>
      <p:pic>
        <p:nvPicPr>
          <p:cNvPr id="9" name="Imagem 9" descr="Uma imagem com mesa&#10;&#10;Descrição gerada automaticamente">
            <a:extLst>
              <a:ext uri="{FF2B5EF4-FFF2-40B4-BE49-F238E27FC236}">
                <a16:creationId xmlns:a16="http://schemas.microsoft.com/office/drawing/2014/main" id="{88827366-9645-0A99-6C73-3B7A8AAA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3" y="1276538"/>
            <a:ext cx="8400496" cy="14774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02385D-28D9-808E-0344-0EC929E61121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3.3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4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C98E384-3748-D7BF-99FE-BE6FEEABB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16</a:t>
            </a:fld>
            <a:endParaRPr lang="pt-PT" alt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D0B8EA-B6E9-A595-529F-B1692FC3B053}"/>
              </a:ext>
            </a:extLst>
          </p:cNvPr>
          <p:cNvSpPr txBox="1"/>
          <p:nvPr/>
        </p:nvSpPr>
        <p:spPr>
          <a:xfrm>
            <a:off x="237023" y="1402670"/>
            <a:ext cx="8286088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was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possible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infer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a positive link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between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two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singled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out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pollutants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NO2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CO,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respiratory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used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effect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pollutants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were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taken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sudden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drop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in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during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COVID-19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pandemic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seen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in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predicted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values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from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show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during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pandemic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due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respiratory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decreased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significantly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Men’s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more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affected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pollution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women’s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Infants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through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young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adults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susceptible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 more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pollutants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other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age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; </a:t>
            </a: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older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half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working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population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aged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[45,65[,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being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best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modelled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are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presumably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less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exposed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other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random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factors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could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influence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their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respiratory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system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3E1F47-B70A-36A7-F457-96D2D4B7832A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4.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Conclusions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6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592BD03-D893-A937-BB79-BD036BBC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17</a:t>
            </a:fld>
            <a:endParaRPr lang="pt-PT" alt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75D677-5232-6A06-BB70-32620139B084}"/>
              </a:ext>
            </a:extLst>
          </p:cNvPr>
          <p:cNvSpPr txBox="1"/>
          <p:nvPr/>
        </p:nvSpPr>
        <p:spPr>
          <a:xfrm>
            <a:off x="376768" y="2803160"/>
            <a:ext cx="3367177" cy="2493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89789  </a:t>
            </a:r>
            <a:r>
              <a:rPr lang="pt-PT" sz="3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Augusto Marques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92434  </a:t>
            </a:r>
            <a:r>
              <a:rPr lang="pt-PT" sz="1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Catarina Rodrigues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92626  </a:t>
            </a:r>
            <a:r>
              <a:rPr lang="pt-PT" sz="1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4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Filipa Costa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92643  </a:t>
            </a:r>
            <a:r>
              <a:rPr lang="pt-PT" sz="3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3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00">
                <a:solidFill>
                  <a:schemeClr val="bg1"/>
                </a:solidFill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.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Patrícia Roxo</a:t>
            </a: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101475 </a:t>
            </a:r>
            <a:r>
              <a:rPr lang="pt-PT" sz="9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1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| </a:t>
            </a:r>
            <a:r>
              <a:rPr lang="pt-PT" sz="1400" err="1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Maximilian</a:t>
            </a:r>
            <a:r>
              <a:rPr lang="pt-PT" sz="14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Buxadé</a:t>
            </a:r>
            <a:endParaRPr lang="pt-PT" sz="140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 marL="93345" indent="-93345" defTabSz="963613">
              <a:lnSpc>
                <a:spcPct val="150000"/>
              </a:lnSpc>
              <a:tabLst>
                <a:tab pos="1797050" algn="l"/>
                <a:tab pos="2513013" algn="l"/>
                <a:tab pos="4667250" algn="l"/>
              </a:tabLst>
            </a:pPr>
            <a:endParaRPr lang="pt-PT" sz="160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>
                <a:latin typeface="Segoe UI Semilight" panose="020B0402040204020203" pitchFamily="34" charset="0"/>
                <a:ea typeface="Verdana"/>
                <a:cs typeface="Segoe UI Semilight" panose="020B0402040204020203" pitchFamily="34" charset="0"/>
              </a:rPr>
              <a:t>     </a:t>
            </a:r>
            <a:endParaRPr lang="pt-PT" sz="160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78FC561E-D4E1-34AD-B329-3F786B69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19" y="871551"/>
            <a:ext cx="3666707" cy="39958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96A5B1-AB87-0257-60B9-F4534C434984}"/>
              </a:ext>
            </a:extLst>
          </p:cNvPr>
          <p:cNvSpPr txBox="1"/>
          <p:nvPr/>
        </p:nvSpPr>
        <p:spPr>
          <a:xfrm>
            <a:off x="376767" y="1010056"/>
            <a:ext cx="47145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Impact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Air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pollution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On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Hospitalizations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from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respiratory</a:t>
            </a:r>
            <a:r>
              <a:rPr lang="pt-PT" sz="3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32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disease</a:t>
            </a:r>
            <a:endParaRPr lang="pt-PT" sz="32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419DD-207D-E60C-0F39-69B7BCF75E0D}"/>
              </a:ext>
            </a:extLst>
          </p:cNvPr>
          <p:cNvSpPr txBox="1"/>
          <p:nvPr/>
        </p:nvSpPr>
        <p:spPr>
          <a:xfrm>
            <a:off x="376767" y="4551055"/>
            <a:ext cx="37858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Professor: Maria do Rosário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79843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920EB94-8D76-2E4E-B488-CF166098F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2</a:t>
            </a:fld>
            <a:endParaRPr lang="pt-PT" alt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252971-892B-DF25-ADEE-2FDD3BB27787}"/>
              </a:ext>
            </a:extLst>
          </p:cNvPr>
          <p:cNvSpPr txBox="1"/>
          <p:nvPr/>
        </p:nvSpPr>
        <p:spPr>
          <a:xfrm>
            <a:off x="541868" y="2124601"/>
            <a:ext cx="813928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Many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world’s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megacities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exceed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WHO’s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guideline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levels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for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air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quality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by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more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than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5 times,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representing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a major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risk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people’s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0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health</a:t>
            </a:r>
            <a:r>
              <a:rPr lang="pt-PT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” </a:t>
            </a:r>
          </a:p>
          <a:p>
            <a:pPr algn="just"/>
            <a:endParaRPr lang="pt-PT" sz="2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Dr. Maria Neira,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Department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Public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, Social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Environmental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Determinants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20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at</a:t>
            </a:r>
            <a:r>
              <a:rPr lang="pt-PT" sz="2000">
                <a:latin typeface="Segoe UI Semilight" panose="020B0402040204020203" pitchFamily="34" charset="0"/>
                <a:cs typeface="Segoe UI Semilight" panose="020B0402040204020203" pitchFamily="34" charset="0"/>
              </a:rPr>
              <a:t> WHO.</a:t>
            </a:r>
            <a:endParaRPr lang="pt-PT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2F95D0-5D8F-303F-A88A-AF4EE43A6E93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1.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65D98D6-DC2C-9B09-7731-4121A1F93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3</a:t>
            </a:fld>
            <a:endParaRPr lang="pt-PT" alt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178BC5-9924-E047-B6DC-848BAEBE7EB8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Materials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Methods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E4D8CD-4A47-B9F1-33C6-6EC7A6AD3B0D}"/>
              </a:ext>
            </a:extLst>
          </p:cNvPr>
          <p:cNvSpPr txBox="1"/>
          <p:nvPr/>
        </p:nvSpPr>
        <p:spPr>
          <a:xfrm>
            <a:off x="237023" y="1224059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2.1 Data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Preparation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6FF9BFE-5CAC-A95D-094A-55020AF42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3" t="28818" r="32239" b="7115"/>
          <a:stretch/>
        </p:blipFill>
        <p:spPr>
          <a:xfrm>
            <a:off x="4817660" y="1028267"/>
            <a:ext cx="3843657" cy="403506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496B84-C62D-EAEC-4E29-34F0149A8462}"/>
              </a:ext>
            </a:extLst>
          </p:cNvPr>
          <p:cNvSpPr txBox="1"/>
          <p:nvPr/>
        </p:nvSpPr>
        <p:spPr>
          <a:xfrm>
            <a:off x="237023" y="2963090"/>
            <a:ext cx="4451935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¹</a:t>
            </a:r>
            <a:r>
              <a:rPr lang="pt-PT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Norte, Centro, LVT (Lisboa e Vale do Tejo), Algarve e Madeira. Does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not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include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Açores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Alentejo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regions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endParaRPr lang="pt-PT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pt-PT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²</a:t>
            </a:r>
            <a:r>
              <a:rPr lang="pt-PT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 age range of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represents ages between 0 and 25 years old. An age range of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represents ages between 25 and 45 years old,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between 45 and 65 years old, 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between 65 and 120 years old.</a:t>
            </a:r>
            <a:endParaRPr lang="pt-PT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539FE9-FFD5-E200-06A1-B8F58385494D}"/>
              </a:ext>
            </a:extLst>
          </p:cNvPr>
          <p:cNvSpPr txBox="1"/>
          <p:nvPr/>
        </p:nvSpPr>
        <p:spPr>
          <a:xfrm>
            <a:off x="5065486" y="566602"/>
            <a:ext cx="34192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1: 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 belonging to the used dataset, and their description.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E65D98D6-DC2C-9B09-7731-4121A1F93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4</a:t>
            </a:fld>
            <a:endParaRPr lang="pt-PT" altLang="pt-PT"/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E4EB9DBD-4D50-B94A-271C-2D8451B2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03" y="1790739"/>
            <a:ext cx="3516561" cy="2242898"/>
          </a:xfrm>
          <a:prstGeom prst="rect">
            <a:avLst/>
          </a:prstGeom>
        </p:spPr>
      </p:pic>
      <p:pic>
        <p:nvPicPr>
          <p:cNvPr id="5" name="Imagem 9">
            <a:extLst>
              <a:ext uri="{FF2B5EF4-FFF2-40B4-BE49-F238E27FC236}">
                <a16:creationId xmlns:a16="http://schemas.microsoft.com/office/drawing/2014/main" id="{62C9EE34-1AB3-9050-A55C-948D73C6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06" y="1790739"/>
            <a:ext cx="3516560" cy="22385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C29AF2-C957-79AE-3D25-78FF78B80414}"/>
              </a:ext>
            </a:extLst>
          </p:cNvPr>
          <p:cNvSpPr txBox="1"/>
          <p:nvPr/>
        </p:nvSpPr>
        <p:spPr>
          <a:xfrm>
            <a:off x="396081" y="4565182"/>
            <a:ext cx="86514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1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Distribution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(a) per age ranges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(b) gender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in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original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retrieved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from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SNS website.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178BC5-9924-E047-B6DC-848BAEBE7EB8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Materials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Methods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E4D8CD-4A47-B9F1-33C6-6EC7A6AD3B0D}"/>
              </a:ext>
            </a:extLst>
          </p:cNvPr>
          <p:cNvSpPr txBox="1"/>
          <p:nvPr/>
        </p:nvSpPr>
        <p:spPr>
          <a:xfrm>
            <a:off x="237023" y="1224059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2.1 Data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Preparation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BDAA0-E2BF-397B-3825-EF5FAAAAEC91}"/>
              </a:ext>
            </a:extLst>
          </p:cNvPr>
          <p:cNvSpPr txBox="1"/>
          <p:nvPr/>
        </p:nvSpPr>
        <p:spPr>
          <a:xfrm>
            <a:off x="2223565" y="4137828"/>
            <a:ext cx="4276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(a)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DCE950-699E-DA94-D405-AC7072979440}"/>
              </a:ext>
            </a:extLst>
          </p:cNvPr>
          <p:cNvSpPr txBox="1"/>
          <p:nvPr/>
        </p:nvSpPr>
        <p:spPr>
          <a:xfrm>
            <a:off x="6610510" y="4137827"/>
            <a:ext cx="4276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(b)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BCF7131-6086-C042-51D0-95FA45E3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5</a:t>
            </a:fld>
            <a:endParaRPr lang="pt-PT" alt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D726FB-324B-6588-0715-DC193737A7EA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2.2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Outliers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Distributions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13AD72-4D1D-E502-4E6E-7ADE7866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18" y="1480254"/>
            <a:ext cx="3002848" cy="30028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6CA80D-B709-98A6-2C46-45A914C6C3F9}"/>
              </a:ext>
            </a:extLst>
          </p:cNvPr>
          <p:cNvSpPr txBox="1"/>
          <p:nvPr/>
        </p:nvSpPr>
        <p:spPr>
          <a:xfrm>
            <a:off x="2037097" y="4332790"/>
            <a:ext cx="50698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2: 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Boxplots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100 000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habitants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14F7133-E4E8-554A-DEB4-7C12A702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6</a:t>
            </a:fld>
            <a:endParaRPr lang="pt-PT" alt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C2D15FB-7AEA-10B8-A5D9-DC5AF716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85" y="1488342"/>
            <a:ext cx="4191140" cy="2755506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407B565-2CA8-EBEC-B069-BD9D4ACF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5" y="1488342"/>
            <a:ext cx="4113692" cy="27492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FE5321-BF03-618C-75E5-EE83AF0200D8}"/>
              </a:ext>
            </a:extLst>
          </p:cNvPr>
          <p:cNvSpPr txBox="1"/>
          <p:nvPr/>
        </p:nvSpPr>
        <p:spPr>
          <a:xfrm>
            <a:off x="1858311" y="4625177"/>
            <a:ext cx="57409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3: 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Boxplots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air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pollutants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(a)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(b)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max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respectively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5ADA9B-D5B9-71C5-DF98-C3CAC6697B6E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2.2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Outliers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pt-PT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Distributions</a:t>
            </a:r>
            <a:endParaRPr lang="pt-PT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2B3FCB-FB69-9094-E4AD-0FD5D0CD8B32}"/>
              </a:ext>
            </a:extLst>
          </p:cNvPr>
          <p:cNvSpPr txBox="1"/>
          <p:nvPr/>
        </p:nvSpPr>
        <p:spPr>
          <a:xfrm>
            <a:off x="2223565" y="4137828"/>
            <a:ext cx="4276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(a)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26C917-7ACB-1B6F-BD5F-E05522500F87}"/>
              </a:ext>
            </a:extLst>
          </p:cNvPr>
          <p:cNvSpPr txBox="1"/>
          <p:nvPr/>
        </p:nvSpPr>
        <p:spPr>
          <a:xfrm>
            <a:off x="6610510" y="4137827"/>
            <a:ext cx="4276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(b)</a:t>
            </a:r>
            <a:br>
              <a:rPr lang="pt-PT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0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5448A7E-ECCF-92C2-670E-2717115B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7</a:t>
            </a:fld>
            <a:endParaRPr lang="pt-PT" alt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1E57D-CB67-26E1-9B13-4CF19C3BCC6B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2.3 Temporal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Imagem 4">
            <a:extLst>
              <a:ext uri="{FF2B5EF4-FFF2-40B4-BE49-F238E27FC236}">
                <a16:creationId xmlns:a16="http://schemas.microsoft.com/office/drawing/2014/main" id="{FB1967F2-5FC2-E234-16C6-3E4C9F4F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6" y="1333021"/>
            <a:ext cx="6291261" cy="30489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DFC3DF9-BCB5-B271-E2DE-C5956649AD22}"/>
              </a:ext>
            </a:extLst>
          </p:cNvPr>
          <p:cNvSpPr txBox="1"/>
          <p:nvPr/>
        </p:nvSpPr>
        <p:spPr>
          <a:xfrm>
            <a:off x="1426726" y="4451600"/>
            <a:ext cx="62186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4: 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levels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air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pollutants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over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time in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each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region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Portugal.</a:t>
            </a:r>
            <a:endParaRPr lang="pt-P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0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5448A7E-ECCF-92C2-670E-2717115B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8</a:t>
            </a:fld>
            <a:endParaRPr lang="pt-PT" alt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356B8-9402-39AB-BBE7-79C2D9521123}"/>
              </a:ext>
            </a:extLst>
          </p:cNvPr>
          <p:cNvSpPr txBox="1"/>
          <p:nvPr/>
        </p:nvSpPr>
        <p:spPr>
          <a:xfrm>
            <a:off x="2133799" y="4593805"/>
            <a:ext cx="48764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5: 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100 000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residents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age ranges.</a:t>
            </a:r>
            <a:endParaRPr lang="pt-PT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837CDAA-CE9E-70D4-5B45-156BCCD3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88" y="1265687"/>
            <a:ext cx="4481637" cy="333938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361E57D-CB67-26E1-9B13-4CF19C3BCC6B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2.3 Temporal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9B54D74-A2A2-D96F-9F98-9C4AD7F2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CE971-F8ED-4F35-B7DF-12D94E4346C5}" type="slidenum">
              <a:rPr lang="pt-PT" altLang="pt-PT" smtClean="0"/>
              <a:pPr/>
              <a:t>9</a:t>
            </a:fld>
            <a:endParaRPr lang="pt-PT" alt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D75329F-48AF-DB24-1396-165CBBB7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70" y="1262785"/>
            <a:ext cx="5368474" cy="27341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5D5CA6-DAE2-6688-23D6-59936E462510}"/>
              </a:ext>
            </a:extLst>
          </p:cNvPr>
          <p:cNvSpPr txBox="1"/>
          <p:nvPr/>
        </p:nvSpPr>
        <p:spPr>
          <a:xfrm>
            <a:off x="252267" y="3922861"/>
            <a:ext cx="878327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Figure 6: 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From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left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-to-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right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between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PM10, O3,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NOx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as NO2 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mean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NO, PM2.5, CO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100 000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residents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age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From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top-to-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bottom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age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[0,25[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density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age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[25,45[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density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age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[45,65[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density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age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[65,120[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respective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hospitalizations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PT" sz="1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density</a:t>
            </a:r>
            <a:r>
              <a:rPr lang="pt-PT" sz="140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pt-PT" sz="1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endParaRPr lang="pt-PT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EB3B10-D333-2188-F4F0-A5CC763CA7EF}"/>
              </a:ext>
            </a:extLst>
          </p:cNvPr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2.4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Correlation</a:t>
            </a:r>
            <a:r>
              <a:rPr lang="pt-PT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2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pt-PT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43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Apresentação no Ecrã (16:10)</PresentationFormat>
  <Paragraphs>95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Semibold</vt:lpstr>
      <vt:lpstr>Segoe UI Semilight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PPT_G4_Bioest2122</dc:title>
  <dc:creator>Grupo 4 - Bioest2122</dc:creator>
  <cp:lastModifiedBy>Augusto Miguel De Sousa Marques</cp:lastModifiedBy>
  <cp:revision>1</cp:revision>
  <dcterms:created xsi:type="dcterms:W3CDTF">2010-04-14T09:38:56Z</dcterms:created>
  <dcterms:modified xsi:type="dcterms:W3CDTF">2022-06-13T15:39:29Z</dcterms:modified>
</cp:coreProperties>
</file>