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7" r:id="rId4"/>
    <p:sldId id="269" r:id="rId5"/>
    <p:sldId id="273" r:id="rId6"/>
    <p:sldId id="272" r:id="rId7"/>
    <p:sldId id="268" r:id="rId8"/>
    <p:sldId id="270" r:id="rId9"/>
    <p:sldId id="27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B4CB"/>
    <a:srgbClr val="E62E96"/>
    <a:srgbClr val="425066"/>
    <a:srgbClr val="FAB315"/>
    <a:srgbClr val="9232E8"/>
    <a:srgbClr val="CB1A4F"/>
    <a:srgbClr val="C6BBB0"/>
    <a:srgbClr val="4B89CB"/>
    <a:srgbClr val="21A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6"/>
    <p:restoredTop sz="96405"/>
  </p:normalViewPr>
  <p:slideViewPr>
    <p:cSldViewPr snapToGrid="0">
      <p:cViewPr>
        <p:scale>
          <a:sx n="97" d="100"/>
          <a:sy n="97" d="100"/>
        </p:scale>
        <p:origin x="1168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9C385-A121-DE00-0D23-B16C61E07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7ED5A2-1FB6-E5DE-53EE-FBC4D7405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668EC0-A757-9A97-A264-0F50589AD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CE35-3253-5441-BA8A-C77A70CCFC62}" type="datetimeFigureOut">
              <a:t>2024/3/25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870F39-215B-9FB0-1EE1-6BFECD25C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789C8E-3B8C-54A1-8A0B-0AB1D91F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EDE0-06A0-CC44-9845-69084FEC613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023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27827-3B5E-970D-B247-7C603FCE3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3245EF-5E7F-8424-221D-80D3AD0D0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C3C7D-0F2A-B612-E466-7F887ECBA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CE35-3253-5441-BA8A-C77A70CCFC62}" type="datetimeFigureOut">
              <a:t>2024/3/25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944081-A728-BFB5-628B-EA9C1AE63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1341D9-3F76-3306-6A66-1C9E4366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EDE0-06A0-CC44-9845-69084FEC613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227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1936F5-FDD7-AAC2-DF3C-ED0BF3257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28F14C-0160-E30B-0E89-50E2F2705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98764A-481E-EBA3-D87C-EC10D8E7B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CE35-3253-5441-BA8A-C77A70CCFC62}" type="datetimeFigureOut">
              <a:t>2024/3/25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9F4425-6C88-3707-5D59-7DE59EDFF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E4DA7E-EBD3-9291-5837-D0163651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EDE0-06A0-CC44-9845-69084FEC613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658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5AC5C-0067-39A0-C340-3639086EC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6583E2-F320-923A-9963-94CC3E4C8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E4B3F2-8C1F-C84C-E2EB-0769407F2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CE35-3253-5441-BA8A-C77A70CCFC62}" type="datetimeFigureOut">
              <a:t>2024/3/25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278B3F-DA76-23BE-5F62-D7358146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88B77E-FD2F-9F25-5F07-A059A64A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EDE0-06A0-CC44-9845-69084FEC613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19703-65D7-DD20-357E-4A02FDBFD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3D9CEF-AFC7-AEC3-8F9E-94CF46E08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6B4475-6EC4-051D-798B-E56DFD24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CE35-3253-5441-BA8A-C77A70CCFC62}" type="datetimeFigureOut">
              <a:t>2024/3/25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D6711A-96FD-A6D4-CC96-431C2FFB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FE5DE1-0575-113F-AB0D-CE0F6F41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EDE0-06A0-CC44-9845-69084FEC613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9199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B2F54-78EE-2487-FEB5-8AEA018D0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7F637-E2E3-9917-3E04-60DB7B3C6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21C9CB-9DE0-0641-7092-3A3FB879D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7CDBD7-D913-DA3E-B5F1-99955357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CE35-3253-5441-BA8A-C77A70CCFC62}" type="datetimeFigureOut">
              <a:t>2024/3/25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A62E86-9C2E-73AB-21AF-D632FCD8A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1B14CE-68ED-CC60-0C05-FB2AB01E5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EDE0-06A0-CC44-9845-69084FEC613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9057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FCFFA-0F8B-5257-10A0-03A872844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15F81C-627B-69BA-EF89-3E10F70FF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2CF1E4-9037-79D3-385B-2F0E39BAF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154F85-AA6C-214C-77FB-2A14C88CB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4AECD9-B8FD-B251-C5BC-E66A063BE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D32034-5AFE-5B14-F044-826C1040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CE35-3253-5441-BA8A-C77A70CCFC62}" type="datetimeFigureOut">
              <a:t>2024/3/25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C89DA9-AE16-B7B7-D427-EBC8B8D8C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D4593C-9EF8-52B0-710C-8244E7A13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EDE0-06A0-CC44-9845-69084FEC613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159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F1562-548D-9F4A-8BC7-2B9828521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794B99-47CC-9AFE-85B7-DF56AC899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CE35-3253-5441-BA8A-C77A70CCFC62}" type="datetimeFigureOut">
              <a:t>2024/3/25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49E965-587D-ED49-8362-EEC0A57C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219363-6B4F-ACE8-4849-A96F41B5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EDE0-06A0-CC44-9845-69084FEC613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675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D3A71CA4-8641-D3AB-FF98-80CC7B7DF512}"/>
              </a:ext>
            </a:extLst>
          </p:cNvPr>
          <p:cNvGrpSpPr/>
          <p:nvPr userDrawn="1"/>
        </p:nvGrpSpPr>
        <p:grpSpPr>
          <a:xfrm>
            <a:off x="0" y="-19904"/>
            <a:ext cx="12192000" cy="749670"/>
            <a:chOff x="0" y="-19484"/>
            <a:chExt cx="12192000" cy="74967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035A5D7-1705-4CED-01E1-7B0A6B0EE5F4}"/>
                </a:ext>
              </a:extLst>
            </p:cNvPr>
            <p:cNvSpPr/>
            <p:nvPr/>
          </p:nvSpPr>
          <p:spPr>
            <a:xfrm>
              <a:off x="0" y="0"/>
              <a:ext cx="12192000" cy="730186"/>
            </a:xfrm>
            <a:prstGeom prst="rect">
              <a:avLst/>
            </a:prstGeom>
            <a:solidFill>
              <a:srgbClr val="0C2F6F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002060"/>
                </a:solidFill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1C9E7B5-192F-D1AF-4A25-34967CDCAE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2483" r="77512" b="-1"/>
            <a:stretch/>
          </p:blipFill>
          <p:spPr>
            <a:xfrm>
              <a:off x="9572626" y="-19484"/>
              <a:ext cx="2614056" cy="7496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591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85EB4-C3D3-34B9-93A7-682489119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B28EC-9AB6-54B3-718A-D2605DC30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6ED0D2-273C-61BF-033A-5535ADCCF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82097A-9F91-AD53-B57D-F5ECABD5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CE35-3253-5441-BA8A-C77A70CCFC62}" type="datetimeFigureOut">
              <a:t>2024/3/25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37D06E-D9E1-029F-C17E-A1836F8BC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A37F75-B081-FF70-F655-6AC2BD3A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EDE0-06A0-CC44-9845-69084FEC613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547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0B9F0-6751-9791-8C2C-DB40B735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30ADB7-6284-5DF0-51DD-247AD3FB1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ACB3DB-2D64-9241-1480-A03486526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A99947-DD63-46F3-41A6-E627680D7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CE35-3253-5441-BA8A-C77A70CCFC62}" type="datetimeFigureOut">
              <a:t>2024/3/25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199C9E-D06B-F36C-E2BB-D9ADAB5C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AAC6AF-D30A-60DC-C70F-E50F62882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EDE0-06A0-CC44-9845-69084FEC613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959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278BB6-8DE9-CFDF-B1A0-485023BB1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DBC651-5795-70CE-A246-759CFCD3B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C823BA-51C3-AF08-58A1-7A2A8E432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2CE35-3253-5441-BA8A-C77A70CCFC62}" type="datetimeFigureOut">
              <a:t>2024/3/25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08F349-C5E4-18EA-C1EB-2FA4D8CB6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78F416-FC3A-6A05-339B-D3A264D78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3EDE0-06A0-CC44-9845-69084FEC613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509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95DDE-95E5-1052-DCB2-929B6A5CDB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5BB6F9-8A46-4B61-66C7-50077443EB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4982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5D56250B-6D45-A3E8-8FBA-D7A6B71A05DA}"/>
              </a:ext>
            </a:extLst>
          </p:cNvPr>
          <p:cNvSpPr txBox="1"/>
          <p:nvPr/>
        </p:nvSpPr>
        <p:spPr>
          <a:xfrm>
            <a:off x="246545" y="132077"/>
            <a:ext cx="3829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MSA</a:t>
            </a:r>
            <a:r>
              <a:rPr kumimoji="1"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RAG</a:t>
            </a:r>
            <a:r>
              <a:rPr kumimoji="1"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kumimoji="1"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1E2DFF-7776-2965-F077-1E2A6CFC901D}"/>
              </a:ext>
            </a:extLst>
          </p:cNvPr>
          <p:cNvSpPr txBox="1"/>
          <p:nvPr/>
        </p:nvSpPr>
        <p:spPr>
          <a:xfrm>
            <a:off x="1633503" y="3327793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512 * 1024 * </a:t>
            </a:r>
            <a:r>
              <a:rPr lang="en-US" altLang="zh-CN" sz="14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381469</a:t>
            </a:r>
            <a:r>
              <a:rPr kumimoji="1" lang="en-US" altLang="zh-CN" sz="14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=200B</a:t>
            </a:r>
            <a:endParaRPr lang="zh-CN" altLang="en-US" sz="14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0B0033C-1807-951B-0275-84B4491DE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126978"/>
              </p:ext>
            </p:extLst>
          </p:nvPr>
        </p:nvGraphicFramePr>
        <p:xfrm>
          <a:off x="317665" y="1686170"/>
          <a:ext cx="5212832" cy="1578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732">
                  <a:extLst>
                    <a:ext uri="{9D8B030D-6E8A-4147-A177-3AD203B41FA5}">
                      <a16:colId xmlns:a16="http://schemas.microsoft.com/office/drawing/2014/main" val="541919331"/>
                    </a:ext>
                  </a:extLst>
                </a:gridCol>
                <a:gridCol w="1084834">
                  <a:extLst>
                    <a:ext uri="{9D8B030D-6E8A-4147-A177-3AD203B41FA5}">
                      <a16:colId xmlns:a16="http://schemas.microsoft.com/office/drawing/2014/main" val="1871784397"/>
                    </a:ext>
                  </a:extLst>
                </a:gridCol>
                <a:gridCol w="2001266">
                  <a:extLst>
                    <a:ext uri="{9D8B030D-6E8A-4147-A177-3AD203B41FA5}">
                      <a16:colId xmlns:a16="http://schemas.microsoft.com/office/drawing/2014/main" val="4171735364"/>
                    </a:ext>
                  </a:extLst>
                </a:gridCol>
              </a:tblGrid>
              <a:tr h="4813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</a:t>
                      </a:r>
                      <a:r>
                        <a:rPr lang="zh-CN" alt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#Tokens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</a:t>
                      </a:r>
                      <a:r>
                        <a:rPr lang="zh-CN" alt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</a:t>
                      </a:r>
                      <a:r>
                        <a:rPr lang="zh-CN" alt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weight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049734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cogdata_task_ur50_task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15.2B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0.085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347134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cogdata_task_ur90_task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37.9B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0.195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675634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cogdata_task_colab_c_task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37.7B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0.195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1447225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cogdata_task_colab_m_task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103.4B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0.525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80820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90A97EB0-EDD1-208A-AACC-93E0350CCA3A}"/>
              </a:ext>
            </a:extLst>
          </p:cNvPr>
          <p:cNvSpPr txBox="1"/>
          <p:nvPr/>
        </p:nvSpPr>
        <p:spPr>
          <a:xfrm>
            <a:off x="1435010" y="1330004"/>
            <a:ext cx="3196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Pretrained</a:t>
            </a:r>
            <a:r>
              <a:rPr kumimoji="1" lang="zh-CN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single-seq</a:t>
            </a:r>
            <a:r>
              <a:rPr kumimoji="1" lang="zh-CN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kumimoji="1" lang="zh-CN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(154M)</a:t>
            </a:r>
            <a:endParaRPr kumimoji="1"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5B2871C-002F-5228-C774-EDCCB737FC12}"/>
              </a:ext>
            </a:extLst>
          </p:cNvPr>
          <p:cNvSpPr txBox="1"/>
          <p:nvPr/>
        </p:nvSpPr>
        <p:spPr>
          <a:xfrm>
            <a:off x="105519" y="6310425"/>
            <a:ext cx="516038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" altLang="zh-CN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/nfs_beijing_ai/xingyi/plm_scaling_law/mlm/checkpoints/mlm_154M_all1ep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" altLang="zh-CN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/nfs_beijing_ai/xingyi/scaling_law/configs/scaling_law/mlm/mlm_154M_all1ep.sh</a:t>
            </a:r>
            <a:endParaRPr kumimoji="1" lang="zh-CN" altLang="en-US" sz="105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DAB401-EA1A-D1B5-D1BF-2F43E75C1A4B}"/>
              </a:ext>
            </a:extLst>
          </p:cNvPr>
          <p:cNvSpPr txBox="1"/>
          <p:nvPr/>
        </p:nvSpPr>
        <p:spPr>
          <a:xfrm>
            <a:off x="813667" y="4295915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kumimoji="1"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mask</a:t>
            </a:r>
            <a:endParaRPr kumimoji="1"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A418A64-4AD8-1F8E-9E13-235635511223}"/>
              </a:ext>
            </a:extLst>
          </p:cNvPr>
          <p:cNvSpPr txBox="1"/>
          <p:nvPr/>
        </p:nvSpPr>
        <p:spPr>
          <a:xfrm>
            <a:off x="2415396" y="4295914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r>
              <a:rPr kumimoji="1"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mask</a:t>
            </a:r>
            <a:endParaRPr kumimoji="1"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79CE6CD-BA50-6FF1-832A-A3E83CE0BAD0}"/>
              </a:ext>
            </a:extLst>
          </p:cNvPr>
          <p:cNvSpPr txBox="1"/>
          <p:nvPr/>
        </p:nvSpPr>
        <p:spPr>
          <a:xfrm>
            <a:off x="1017248" y="4899183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Col</a:t>
            </a:r>
            <a:r>
              <a:rPr kumimoji="1"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mask</a:t>
            </a:r>
            <a:endParaRPr kumimoji="1"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6398DDC-BDE7-7158-D5AA-D8F58663FFA9}"/>
              </a:ext>
            </a:extLst>
          </p:cNvPr>
          <p:cNvSpPr txBox="1"/>
          <p:nvPr/>
        </p:nvSpPr>
        <p:spPr>
          <a:xfrm>
            <a:off x="2415396" y="4899183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r>
              <a:rPr kumimoji="1"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mask</a:t>
            </a:r>
            <a:endParaRPr kumimoji="1"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BF855FB-8D38-7DCE-A808-2D4F302165E4}"/>
              </a:ext>
            </a:extLst>
          </p:cNvPr>
          <p:cNvSpPr txBox="1"/>
          <p:nvPr/>
        </p:nvSpPr>
        <p:spPr>
          <a:xfrm>
            <a:off x="3882474" y="4899183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Span</a:t>
            </a:r>
            <a:r>
              <a:rPr kumimoji="1"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mask</a:t>
            </a:r>
            <a:endParaRPr kumimoji="1"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20D4B3B-F2A2-5D76-48FF-1F2905D731A4}"/>
              </a:ext>
            </a:extLst>
          </p:cNvPr>
          <p:cNvSpPr txBox="1"/>
          <p:nvPr/>
        </p:nvSpPr>
        <p:spPr>
          <a:xfrm>
            <a:off x="3699730" y="4318576"/>
            <a:ext cx="148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kumimoji="1"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kumimoji="1"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mask</a:t>
            </a:r>
            <a:endParaRPr kumimoji="1"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C3A69669-8667-98EE-C8D4-E29326AB58D3}"/>
              </a:ext>
            </a:extLst>
          </p:cNvPr>
          <p:cNvCxnSpPr>
            <a:cxnSpLocks/>
          </p:cNvCxnSpPr>
          <p:nvPr/>
        </p:nvCxnSpPr>
        <p:spPr>
          <a:xfrm>
            <a:off x="864476" y="4760509"/>
            <a:ext cx="432316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F6A34C75-8D95-5228-275D-AE8EED8A4943}"/>
              </a:ext>
            </a:extLst>
          </p:cNvPr>
          <p:cNvCxnSpPr>
            <a:cxnSpLocks/>
          </p:cNvCxnSpPr>
          <p:nvPr/>
        </p:nvCxnSpPr>
        <p:spPr>
          <a:xfrm>
            <a:off x="2279297" y="4264183"/>
            <a:ext cx="0" cy="9427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180F9AB-0F63-CC3B-1426-B1F0794D0166}"/>
              </a:ext>
            </a:extLst>
          </p:cNvPr>
          <p:cNvCxnSpPr>
            <a:cxnSpLocks/>
          </p:cNvCxnSpPr>
          <p:nvPr/>
        </p:nvCxnSpPr>
        <p:spPr>
          <a:xfrm>
            <a:off x="3610257" y="4264183"/>
            <a:ext cx="0" cy="9427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C9FCF95-B903-EC6B-DD7F-D46B81164144}"/>
              </a:ext>
            </a:extLst>
          </p:cNvPr>
          <p:cNvSpPr txBox="1"/>
          <p:nvPr/>
        </p:nvSpPr>
        <p:spPr>
          <a:xfrm>
            <a:off x="5976385" y="1715230"/>
            <a:ext cx="67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Step=4</a:t>
            </a:r>
            <a:endParaRPr kumimoji="1"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06FF2A7-9D3E-562E-E4C5-F9019630DE80}"/>
              </a:ext>
            </a:extLst>
          </p:cNvPr>
          <p:cNvSpPr txBox="1"/>
          <p:nvPr/>
        </p:nvSpPr>
        <p:spPr>
          <a:xfrm>
            <a:off x="5976385" y="1992229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~43%</a:t>
            </a:r>
            <a:endParaRPr kumimoji="1"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D0AAAD8-1B8A-82BF-BDC6-304A00A15FF9}"/>
              </a:ext>
            </a:extLst>
          </p:cNvPr>
          <p:cNvSpPr txBox="1"/>
          <p:nvPr/>
        </p:nvSpPr>
        <p:spPr>
          <a:xfrm>
            <a:off x="5976385" y="3594690"/>
            <a:ext cx="67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Step=8</a:t>
            </a:r>
            <a:endParaRPr kumimoji="1"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1F19AD4-071D-E05B-929B-7991419D9077}"/>
              </a:ext>
            </a:extLst>
          </p:cNvPr>
          <p:cNvSpPr txBox="1"/>
          <p:nvPr/>
        </p:nvSpPr>
        <p:spPr>
          <a:xfrm>
            <a:off x="5976385" y="3871689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~23%</a:t>
            </a:r>
            <a:endParaRPr kumimoji="1"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2F06118C-1571-8DED-E4D7-787F687C5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808" y="2821590"/>
            <a:ext cx="5295443" cy="1903821"/>
          </a:xfrm>
          <a:prstGeom prst="rect">
            <a:avLst/>
          </a:prstGeom>
        </p:spPr>
      </p:pic>
      <p:grpSp>
        <p:nvGrpSpPr>
          <p:cNvPr id="45" name="组合 44">
            <a:extLst>
              <a:ext uri="{FF2B5EF4-FFF2-40B4-BE49-F238E27FC236}">
                <a16:creationId xmlns:a16="http://schemas.microsoft.com/office/drawing/2014/main" id="{0E24273F-4262-F784-EEFD-1B2D1673DFE5}"/>
              </a:ext>
            </a:extLst>
          </p:cNvPr>
          <p:cNvGrpSpPr/>
          <p:nvPr/>
        </p:nvGrpSpPr>
        <p:grpSpPr>
          <a:xfrm>
            <a:off x="5703925" y="2710843"/>
            <a:ext cx="928515" cy="528098"/>
            <a:chOff x="10347222" y="770210"/>
            <a:chExt cx="928515" cy="528098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21CDC07F-51C6-F1B9-FE67-8D49D662BDBC}"/>
                </a:ext>
              </a:extLst>
            </p:cNvPr>
            <p:cNvSpPr txBox="1"/>
            <p:nvPr/>
          </p:nvSpPr>
          <p:spPr>
            <a:xfrm>
              <a:off x="10404283" y="1021309"/>
              <a:ext cx="8130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>
                  <a:solidFill>
                    <a:srgbClr val="CB1A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Mask</a:t>
              </a:r>
              <a:r>
                <a:rPr kumimoji="1" lang="zh-CN" altLang="en-US" sz="1200">
                  <a:solidFill>
                    <a:srgbClr val="CB1A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>
                  <a:solidFill>
                    <a:srgbClr val="CB1A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kumimoji="1" lang="zh-CN" altLang="en-US" sz="1200">
                  <a:solidFill>
                    <a:srgbClr val="CB1A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>
                  <a:solidFill>
                    <a:srgbClr val="CB1A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kumimoji="1" lang="zh-CN" altLang="en-US" sz="1200">
                <a:solidFill>
                  <a:srgbClr val="CB1A4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0816CD8-1752-BDB6-A16E-10BAFFCC5F5D}"/>
                </a:ext>
              </a:extLst>
            </p:cNvPr>
            <p:cNvSpPr txBox="1"/>
            <p:nvPr/>
          </p:nvSpPr>
          <p:spPr>
            <a:xfrm>
              <a:off x="10404284" y="778269"/>
              <a:ext cx="8130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>
                  <a:solidFill>
                    <a:srgbClr val="C6BBB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Mask</a:t>
              </a:r>
              <a:r>
                <a:rPr kumimoji="1" lang="zh-CN" altLang="en-US" sz="1200">
                  <a:solidFill>
                    <a:srgbClr val="C6BBB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>
                  <a:solidFill>
                    <a:srgbClr val="C6BBB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kumimoji="1" lang="zh-CN" altLang="en-US" sz="1200">
                  <a:solidFill>
                    <a:srgbClr val="C6BBB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>
                  <a:solidFill>
                    <a:srgbClr val="C6BBB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1" lang="zh-CN" altLang="en-US" sz="1200">
                <a:solidFill>
                  <a:srgbClr val="C6BBB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圆角矩形 42">
              <a:extLst>
                <a:ext uri="{FF2B5EF4-FFF2-40B4-BE49-F238E27FC236}">
                  <a16:creationId xmlns:a16="http://schemas.microsoft.com/office/drawing/2014/main" id="{D61B9CD3-2D14-A49F-9D2B-5C88F049884A}"/>
                </a:ext>
              </a:extLst>
            </p:cNvPr>
            <p:cNvSpPr/>
            <p:nvPr/>
          </p:nvSpPr>
          <p:spPr>
            <a:xfrm>
              <a:off x="10347222" y="770210"/>
              <a:ext cx="928515" cy="520039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C16E3A27-1DF4-4C0E-5915-1A32623299A7}"/>
              </a:ext>
            </a:extLst>
          </p:cNvPr>
          <p:cNvSpPr txBox="1"/>
          <p:nvPr/>
        </p:nvSpPr>
        <p:spPr>
          <a:xfrm>
            <a:off x="8816729" y="713791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r>
              <a:rPr kumimoji="1" lang="zh-CN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mask</a:t>
            </a:r>
            <a:endParaRPr kumimoji="1"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EFA12EE8-40A5-6096-DB2D-2CC70F2F3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440" y="4899183"/>
            <a:ext cx="5305458" cy="1972116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60090B5E-CDAC-47CE-1B00-FF10D00CE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793" y="1021568"/>
            <a:ext cx="5305458" cy="1853035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13BE5E26-89DD-91F6-B2BF-04A50C895BCE}"/>
              </a:ext>
            </a:extLst>
          </p:cNvPr>
          <p:cNvSpPr txBox="1"/>
          <p:nvPr/>
        </p:nvSpPr>
        <p:spPr>
          <a:xfrm>
            <a:off x="8782265" y="4674625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Span</a:t>
            </a:r>
            <a:r>
              <a:rPr kumimoji="1" lang="zh-CN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mask</a:t>
            </a:r>
            <a:endParaRPr kumimoji="1"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72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8CE2A6D-FA7A-7620-E551-41118EE0F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18353"/>
            <a:ext cx="5618273" cy="199072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257AC92-F879-98B0-6692-85C07053E6BA}"/>
              </a:ext>
            </a:extLst>
          </p:cNvPr>
          <p:cNvSpPr txBox="1"/>
          <p:nvPr/>
        </p:nvSpPr>
        <p:spPr>
          <a:xfrm>
            <a:off x="4907516" y="2655622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>
                <a:solidFill>
                  <a:srgbClr val="CB1A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</a:t>
            </a:r>
            <a:r>
              <a:rPr kumimoji="1" lang="zh-CN" altLang="en-US" sz="1200">
                <a:solidFill>
                  <a:srgbClr val="CB1A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>
                <a:solidFill>
                  <a:srgbClr val="CB1A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sz="1200">
                <a:solidFill>
                  <a:srgbClr val="CB1A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>
                <a:solidFill>
                  <a:srgbClr val="CB1A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200">
              <a:solidFill>
                <a:srgbClr val="CB1A4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6D9136-0ECA-95A3-DC65-CE349FA905F4}"/>
              </a:ext>
            </a:extLst>
          </p:cNvPr>
          <p:cNvSpPr txBox="1"/>
          <p:nvPr/>
        </p:nvSpPr>
        <p:spPr>
          <a:xfrm>
            <a:off x="4907517" y="2412582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>
                <a:solidFill>
                  <a:srgbClr val="C6BB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</a:t>
            </a:r>
            <a:r>
              <a:rPr kumimoji="1" lang="zh-CN" altLang="en-US" sz="1200">
                <a:solidFill>
                  <a:srgbClr val="C6BB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>
                <a:solidFill>
                  <a:srgbClr val="C6BB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sz="1200">
                <a:solidFill>
                  <a:srgbClr val="C6BB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>
                <a:solidFill>
                  <a:srgbClr val="C6BB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zh-CN" altLang="en-US" sz="1200">
              <a:solidFill>
                <a:srgbClr val="C6BB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731771-F145-89D7-9758-CD3ECFB3F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79" y="1123502"/>
            <a:ext cx="3803558" cy="39168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1FC6D3A-0CB5-83E1-69E6-37B3144A4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84574"/>
            <a:ext cx="5555520" cy="194037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D035BC3-B956-C5C1-4A07-32DD53A6D8A4}"/>
              </a:ext>
            </a:extLst>
          </p:cNvPr>
          <p:cNvSpPr txBox="1"/>
          <p:nvPr/>
        </p:nvSpPr>
        <p:spPr>
          <a:xfrm>
            <a:off x="217166" y="120450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r>
              <a:rPr kumimoji="1" lang="zh-CN" alt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</a:t>
            </a:r>
            <a:endParaRPr kumimoji="1" lang="zh-CN" altLang="en-US" sz="2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D16883-3B6D-8AC4-2F09-D8661DD460AD}"/>
              </a:ext>
            </a:extLst>
          </p:cNvPr>
          <p:cNvSpPr txBox="1"/>
          <p:nvPr/>
        </p:nvSpPr>
        <p:spPr>
          <a:xfrm>
            <a:off x="5460592" y="1564339"/>
            <a:ext cx="67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Step=2</a:t>
            </a:r>
            <a:endParaRPr kumimoji="1"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8A7427-BD48-4769-0B36-5189BEDE2FA0}"/>
              </a:ext>
            </a:extLst>
          </p:cNvPr>
          <p:cNvSpPr txBox="1"/>
          <p:nvPr/>
        </p:nvSpPr>
        <p:spPr>
          <a:xfrm>
            <a:off x="5460592" y="3578236"/>
            <a:ext cx="67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Step=4</a:t>
            </a:r>
            <a:endParaRPr kumimoji="1"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EE9D78F-A165-E10F-08A5-962516FCC6DC}"/>
              </a:ext>
            </a:extLst>
          </p:cNvPr>
          <p:cNvSpPr txBox="1"/>
          <p:nvPr/>
        </p:nvSpPr>
        <p:spPr>
          <a:xfrm>
            <a:off x="5460592" y="3855235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~43%</a:t>
            </a:r>
            <a:endParaRPr kumimoji="1"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C415B2C-DF9C-E77A-33CA-7FDDDB611DF2}"/>
              </a:ext>
            </a:extLst>
          </p:cNvPr>
          <p:cNvSpPr txBox="1"/>
          <p:nvPr/>
        </p:nvSpPr>
        <p:spPr>
          <a:xfrm>
            <a:off x="5460592" y="1820317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~75%</a:t>
            </a:r>
            <a:endParaRPr kumimoji="1"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5864A2F-699F-ADA9-9930-102A95B305D8}"/>
              </a:ext>
            </a:extLst>
          </p:cNvPr>
          <p:cNvSpPr txBox="1"/>
          <p:nvPr/>
        </p:nvSpPr>
        <p:spPr>
          <a:xfrm>
            <a:off x="1270832" y="5243349"/>
            <a:ext cx="1907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Theoretical</a:t>
            </a:r>
            <a:r>
              <a:rPr kumimoji="1" lang="zh-CN" altLang="en-US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masking</a:t>
            </a:r>
            <a:r>
              <a:rPr kumimoji="1" lang="zh-CN" altLang="en-US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rate:</a:t>
            </a:r>
            <a:endParaRPr kumimoji="1"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524AED4-DC0D-BACC-1447-6C830F5D876E}"/>
                  </a:ext>
                </a:extLst>
              </p:cNvPr>
              <p:cNvSpPr txBox="1"/>
              <p:nvPr/>
            </p:nvSpPr>
            <p:spPr>
              <a:xfrm>
                <a:off x="669779" y="5636889"/>
                <a:ext cx="3252555" cy="46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1200" b="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zh-CN" sz="1200" b="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𝑁𝐿</m:t>
                          </m:r>
                        </m:num>
                        <m:den>
                          <m:r>
                            <a:rPr kumimoji="1" lang="en-US" altLang="zh-CN" sz="1200" b="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𝑆𝑡𝑒𝑝</m:t>
                          </m:r>
                        </m:den>
                      </m:f>
                      <m:r>
                        <a:rPr kumimoji="1" lang="en-US" altLang="zh-CN" sz="1200" b="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1200" b="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zh-CN" sz="1200" b="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𝑁𝐿</m:t>
                          </m:r>
                        </m:num>
                        <m:den>
                          <m:r>
                            <a:rPr kumimoji="1" lang="en-US" altLang="zh-CN" sz="1200" b="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𝑆𝑡𝑒𝑝</m:t>
                          </m:r>
                        </m:den>
                      </m:f>
                      <m:r>
                        <a:rPr kumimoji="1" lang="en-US" altLang="zh-CN" sz="1200" b="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1200" b="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zh-CN" sz="1200" b="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num>
                        <m:den>
                          <m:r>
                            <a:rPr kumimoji="1" lang="en-US" altLang="zh-CN" sz="1200" b="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𝑆𝑡𝑒𝑝</m:t>
                          </m:r>
                        </m:den>
                      </m:f>
                      <m:r>
                        <a:rPr kumimoji="1" lang="zh-CN" altLang="en-US" sz="1200" b="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f>
                        <m:fPr>
                          <m:ctrlPr>
                            <a:rPr kumimoji="1" lang="en-US" altLang="zh-CN" sz="1200" b="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zh-CN" sz="1200" b="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sz="1200" b="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𝑆𝑡𝑒𝑝</m:t>
                          </m:r>
                        </m:den>
                      </m:f>
                    </m:oMath>
                  </m:oMathPara>
                </a14:m>
                <a:endParaRPr kumimoji="1" lang="en-US" altLang="zh-CN" sz="12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524AED4-DC0D-BACC-1447-6C830F5D8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79" y="5636889"/>
                <a:ext cx="3252555" cy="469167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7B92AD4-A182-1BF2-C4E1-BDCA6F898189}"/>
                  </a:ext>
                </a:extLst>
              </p:cNvPr>
              <p:cNvSpPr txBox="1"/>
              <p:nvPr/>
            </p:nvSpPr>
            <p:spPr>
              <a:xfrm>
                <a:off x="1270832" y="6139911"/>
                <a:ext cx="1880956" cy="486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1200" b="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zh-CN" sz="1200" b="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CN" sz="1200" b="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𝑆𝑡𝑒𝑝</m:t>
                          </m:r>
                        </m:den>
                      </m:f>
                      <m:r>
                        <a:rPr kumimoji="1" lang="en-US" altLang="zh-CN" sz="1200" b="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1200" b="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zh-CN" sz="1200" b="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1200" b="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𝑆𝑡𝑒</m:t>
                          </m:r>
                          <m:sSup>
                            <m:sSupPr>
                              <m:ctrlPr>
                                <a:rPr kumimoji="1" lang="en-US" altLang="zh-CN" sz="1200" b="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1200" b="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kumimoji="1" lang="en-US" altLang="zh-CN" sz="1200" b="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zh-CN" sz="12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7B92AD4-A182-1BF2-C4E1-BDCA6F898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832" y="6139911"/>
                <a:ext cx="1880956" cy="4862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9115B2F4-7A70-B6E6-E3B4-078AB2349749}"/>
              </a:ext>
            </a:extLst>
          </p:cNvPr>
          <p:cNvSpPr txBox="1"/>
          <p:nvPr/>
        </p:nvSpPr>
        <p:spPr>
          <a:xfrm>
            <a:off x="5460592" y="5599936"/>
            <a:ext cx="67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Step=8</a:t>
            </a:r>
            <a:endParaRPr kumimoji="1"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BEFFA1B-FE78-0D0A-9026-1167B3FE3B2B}"/>
              </a:ext>
            </a:extLst>
          </p:cNvPr>
          <p:cNvSpPr txBox="1"/>
          <p:nvPr/>
        </p:nvSpPr>
        <p:spPr>
          <a:xfrm>
            <a:off x="5460592" y="5876935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~23%</a:t>
            </a:r>
            <a:endParaRPr kumimoji="1"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B0ED43B-43A5-A87C-67AA-9B869141C4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6487" y="4824948"/>
            <a:ext cx="5545034" cy="1993554"/>
          </a:xfrm>
          <a:prstGeom prst="rect">
            <a:avLst/>
          </a:prstGeom>
        </p:spPr>
      </p:pic>
      <p:sp>
        <p:nvSpPr>
          <p:cNvPr id="21" name="圆角矩形 20">
            <a:extLst>
              <a:ext uri="{FF2B5EF4-FFF2-40B4-BE49-F238E27FC236}">
                <a16:creationId xmlns:a16="http://schemas.microsoft.com/office/drawing/2014/main" id="{FCD7C175-D658-63D9-385C-6FA41E8BDEA7}"/>
              </a:ext>
            </a:extLst>
          </p:cNvPr>
          <p:cNvSpPr/>
          <p:nvPr/>
        </p:nvSpPr>
        <p:spPr>
          <a:xfrm>
            <a:off x="4850455" y="2404523"/>
            <a:ext cx="928515" cy="52003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6472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A6D725F-AA88-9973-F7B2-67A78E5C2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740988"/>
              </p:ext>
            </p:extLst>
          </p:nvPr>
        </p:nvGraphicFramePr>
        <p:xfrm>
          <a:off x="701238" y="1214535"/>
          <a:ext cx="10626074" cy="3667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18527">
                  <a:extLst>
                    <a:ext uri="{9D8B030D-6E8A-4147-A177-3AD203B41FA5}">
                      <a16:colId xmlns:a16="http://schemas.microsoft.com/office/drawing/2014/main" val="2307755867"/>
                    </a:ext>
                  </a:extLst>
                </a:gridCol>
                <a:gridCol w="913310">
                  <a:extLst>
                    <a:ext uri="{9D8B030D-6E8A-4147-A177-3AD203B41FA5}">
                      <a16:colId xmlns:a16="http://schemas.microsoft.com/office/drawing/2014/main" val="4124030796"/>
                    </a:ext>
                  </a:extLst>
                </a:gridCol>
                <a:gridCol w="2143010">
                  <a:extLst>
                    <a:ext uri="{9D8B030D-6E8A-4147-A177-3AD203B41FA5}">
                      <a16:colId xmlns:a16="http://schemas.microsoft.com/office/drawing/2014/main" val="1525776537"/>
                    </a:ext>
                  </a:extLst>
                </a:gridCol>
                <a:gridCol w="1517515">
                  <a:extLst>
                    <a:ext uri="{9D8B030D-6E8A-4147-A177-3AD203B41FA5}">
                      <a16:colId xmlns:a16="http://schemas.microsoft.com/office/drawing/2014/main" val="1999186018"/>
                    </a:ext>
                  </a:extLst>
                </a:gridCol>
                <a:gridCol w="1747509">
                  <a:extLst>
                    <a:ext uri="{9D8B030D-6E8A-4147-A177-3AD203B41FA5}">
                      <a16:colId xmlns:a16="http://schemas.microsoft.com/office/drawing/2014/main" val="824192515"/>
                    </a:ext>
                  </a:extLst>
                </a:gridCol>
                <a:gridCol w="1886203">
                  <a:extLst>
                    <a:ext uri="{9D8B030D-6E8A-4147-A177-3AD203B41FA5}">
                      <a16:colId xmlns:a16="http://schemas.microsoft.com/office/drawing/2014/main" val="3111203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Experiments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Train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#MSA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Masking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</a:t>
                      </a:r>
                      <a:r>
                        <a:rPr lang="zh-CN" alt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r>
                        <a:rPr lang="zh-CN" alt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(col</a:t>
                      </a:r>
                      <a:r>
                        <a:rPr lang="zh-CN" alt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mask</a:t>
                      </a:r>
                      <a:r>
                        <a:rPr lang="zh-CN" alt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r>
                        <a:rPr lang="zh-CN" alt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zh-CN" alt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span</a:t>
                      </a:r>
                      <a:r>
                        <a:rPr lang="zh-CN" alt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mask</a:t>
                      </a:r>
                      <a:r>
                        <a:rPr lang="zh-CN" alt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92594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</a:t>
                      </a:r>
                      <a:r>
                        <a:rPr lang="zh-CN" alt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#MSA:</a:t>
                      </a:r>
                      <a:r>
                        <a:rPr lang="zh-CN" alt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</a:t>
                      </a:r>
                      <a:r>
                        <a:rPr lang="zh-CN" alt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#MSA:</a:t>
                      </a:r>
                      <a:r>
                        <a:rPr lang="zh-CN" alt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</a:t>
                      </a:r>
                      <a:r>
                        <a:rPr lang="zh-CN" alt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#MSA:</a:t>
                      </a:r>
                      <a:r>
                        <a:rPr lang="zh-CN" alt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36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Pretrained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ckpt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N/A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N/A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12.575,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12.921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(+0.35)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134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rag_154m_uniref50_col15_row02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global_step30517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50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Col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mask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15%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Row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mask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2%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10.682,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11.182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(+0.5)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11.112,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11.729</a:t>
                      </a:r>
                    </a:p>
                    <a:p>
                      <a:pPr algn="ctr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(+0.62)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15.985,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16.983</a:t>
                      </a:r>
                    </a:p>
                    <a:p>
                      <a:pPr algn="ctr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(+1.0)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149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rag_154m_uniref50_gridmask_step4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global_step9000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50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Grid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mask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(step=4)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11.350,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13.875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11.598,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13.833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14.024,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15.363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455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rag_154m_uniref50_gridmask_step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8/</a:t>
                      </a:r>
                      <a:r>
                        <a:rPr lang="en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global_step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  <a:r>
                        <a:rPr lang="en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000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Grid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mask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(step=8)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11.340,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12.507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11.591,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12.691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14.072,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15.108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549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rag_154m_uniref50_gridmask_step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8/</a:t>
                      </a:r>
                      <a:r>
                        <a:rPr lang="en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global_step24000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50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Grid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mask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(step=8)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11.222,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12.112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11.446,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12.294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13.817,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14.696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93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rag_154m_uniref50_col05_row02_colspan3_msa128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global_step28000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128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Col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mask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5%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Col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span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Row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mask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2%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10.443,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10.882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(+0.44)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10.980,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11.441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(+0.46)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14.508,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14.935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(0.427)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903382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28F75C55-CECE-9A6E-1A82-A746CB087B2B}"/>
              </a:ext>
            </a:extLst>
          </p:cNvPr>
          <p:cNvSpPr txBox="1"/>
          <p:nvPr/>
        </p:nvSpPr>
        <p:spPr>
          <a:xfrm>
            <a:off x="246545" y="132077"/>
            <a:ext cx="920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MSA</a:t>
            </a:r>
            <a:r>
              <a:rPr kumimoji="1"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RAG:</a:t>
            </a:r>
            <a:r>
              <a:rPr kumimoji="1"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kumimoji="1"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recovery</a:t>
            </a:r>
            <a:r>
              <a:rPr kumimoji="1"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kumimoji="1"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masking</a:t>
            </a:r>
            <a:r>
              <a:rPr kumimoji="1"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strategies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14A47C-12C2-838D-E8F8-40A74E4E54B9}"/>
              </a:ext>
            </a:extLst>
          </p:cNvPr>
          <p:cNvSpPr txBox="1"/>
          <p:nvPr/>
        </p:nvSpPr>
        <p:spPr>
          <a:xfrm>
            <a:off x="6014275" y="83976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Arial" panose="020B0604020202020204" pitchFamily="34" charset="0"/>
                <a:cs typeface="Arial" panose="020B0604020202020204" pitchFamily="34" charset="0"/>
              </a:rPr>
              <a:t>PPL</a:t>
            </a:r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任意形状 5">
            <a:extLst>
              <a:ext uri="{FF2B5EF4-FFF2-40B4-BE49-F238E27FC236}">
                <a16:creationId xmlns:a16="http://schemas.microsoft.com/office/drawing/2014/main" id="{938C4952-2F27-766B-971C-A274F199E092}"/>
              </a:ext>
            </a:extLst>
          </p:cNvPr>
          <p:cNvSpPr/>
          <p:nvPr/>
        </p:nvSpPr>
        <p:spPr>
          <a:xfrm>
            <a:off x="246545" y="4544007"/>
            <a:ext cx="307910" cy="1390262"/>
          </a:xfrm>
          <a:custGeom>
            <a:avLst/>
            <a:gdLst>
              <a:gd name="connsiteX0" fmla="*/ 307910 w 307910"/>
              <a:gd name="connsiteY0" fmla="*/ 0 h 1390262"/>
              <a:gd name="connsiteX1" fmla="*/ 0 w 307910"/>
              <a:gd name="connsiteY1" fmla="*/ 0 h 1390262"/>
              <a:gd name="connsiteX2" fmla="*/ 0 w 307910"/>
              <a:gd name="connsiteY2" fmla="*/ 1390262 h 1390262"/>
              <a:gd name="connsiteX3" fmla="*/ 298580 w 307910"/>
              <a:gd name="connsiteY3" fmla="*/ 1390262 h 139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910" h="1390262">
                <a:moveTo>
                  <a:pt x="307910" y="0"/>
                </a:moveTo>
                <a:lnTo>
                  <a:pt x="0" y="0"/>
                </a:lnTo>
                <a:lnTo>
                  <a:pt x="0" y="1390262"/>
                </a:lnTo>
                <a:lnTo>
                  <a:pt x="298580" y="1390262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3A085C-9EE1-5E66-4474-BE25B9EE1AD5}"/>
              </a:ext>
            </a:extLst>
          </p:cNvPr>
          <p:cNvSpPr txBox="1"/>
          <p:nvPr/>
        </p:nvSpPr>
        <p:spPr>
          <a:xfrm>
            <a:off x="701238" y="5557098"/>
            <a:ext cx="49251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kumimoji="1"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kumimoji="1"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MSA</a:t>
            </a:r>
            <a:r>
              <a:rPr kumimoji="1"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kumimoji="1"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kumimoji="1"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kumimoji="1"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1"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128;</a:t>
            </a:r>
          </a:p>
          <a:p>
            <a:pPr marL="342900" indent="-342900">
              <a:buAutoNum type="arabicPeriod"/>
            </a:pPr>
            <a:r>
              <a:rPr kumimoji="1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50%</a:t>
            </a:r>
            <a:r>
              <a:rPr kumimoji="1"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r>
              <a:rPr kumimoji="1"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1"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r>
              <a:rPr kumimoji="1"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MSA</a:t>
            </a:r>
            <a:r>
              <a:rPr kumimoji="1"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kumimoji="1"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kumimoji="1"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1"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1"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128;</a:t>
            </a:r>
          </a:p>
          <a:p>
            <a:pPr marL="342900" indent="-342900">
              <a:buAutoNum type="arabicPeriod"/>
            </a:pPr>
            <a:r>
              <a:rPr kumimoji="1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Col</a:t>
            </a:r>
            <a:r>
              <a:rPr kumimoji="1"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mask</a:t>
            </a:r>
            <a:r>
              <a:rPr kumimoji="1"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5%</a:t>
            </a:r>
            <a:r>
              <a:rPr kumimoji="1"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1"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span</a:t>
            </a:r>
            <a:r>
              <a:rPr kumimoji="1"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1"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kumimoji="1"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15%</a:t>
            </a:r>
            <a:r>
              <a:rPr kumimoji="1"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kumimoji="1"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mask</a:t>
            </a:r>
            <a:endParaRPr kumimoji="1"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736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DDAD13-2C5F-C191-EF64-C499C5080D33}"/>
              </a:ext>
            </a:extLst>
          </p:cNvPr>
          <p:cNvGraphicFramePr>
            <a:graphicFrameLocks noGrp="1"/>
          </p:cNvGraphicFramePr>
          <p:nvPr/>
        </p:nvGraphicFramePr>
        <p:xfrm>
          <a:off x="1937345" y="7455860"/>
          <a:ext cx="9895840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21760">
                  <a:extLst>
                    <a:ext uri="{9D8B030D-6E8A-4147-A177-3AD203B41FA5}">
                      <a16:colId xmlns:a16="http://schemas.microsoft.com/office/drawing/2014/main" val="2307755867"/>
                    </a:ext>
                  </a:extLst>
                </a:gridCol>
                <a:gridCol w="2343618">
                  <a:extLst>
                    <a:ext uri="{9D8B030D-6E8A-4147-A177-3AD203B41FA5}">
                      <a16:colId xmlns:a16="http://schemas.microsoft.com/office/drawing/2014/main" val="4124030796"/>
                    </a:ext>
                  </a:extLst>
                </a:gridCol>
                <a:gridCol w="961141">
                  <a:extLst>
                    <a:ext uri="{9D8B030D-6E8A-4147-A177-3AD203B41FA5}">
                      <a16:colId xmlns:a16="http://schemas.microsoft.com/office/drawing/2014/main" val="1319271574"/>
                    </a:ext>
                  </a:extLst>
                </a:gridCol>
                <a:gridCol w="2669321">
                  <a:extLst>
                    <a:ext uri="{9D8B030D-6E8A-4147-A177-3AD203B41FA5}">
                      <a16:colId xmlns:a16="http://schemas.microsoft.com/office/drawing/2014/main" val="1139645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Experiments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#MSA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Masking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92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rag_154m_uniref50_random0_col15_row05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global_step6000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25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Col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mask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15%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Row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mask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5%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874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rag_154m_uniref50_random0_col15_row15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global_step6000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25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Col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mask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15%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Row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mask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15%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24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rag_154m_uniref50_col15_row02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global_step30517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50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Col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mask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15%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Row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mask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2%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149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rag_154m_uniref50_gridmask_step4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global_step9000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50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Grid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mask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(step=4)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455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rag_154m_uniref50_gridmask_step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global_step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  <a:r>
                        <a:rPr lang="en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000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549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rag_154m_uniref50_gridmask_step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global_step24000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50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Grid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mask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(step=8)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93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rag_154m_uniref50_col05_row02_colspan3_msa128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global_step28000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128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Col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mask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5%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Col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span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9033824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A6D725F-AA88-9973-F7B2-67A78E5C2A85}"/>
              </a:ext>
            </a:extLst>
          </p:cNvPr>
          <p:cNvGraphicFramePr>
            <a:graphicFrameLocks noGrp="1"/>
          </p:cNvGraphicFramePr>
          <p:nvPr/>
        </p:nvGraphicFramePr>
        <p:xfrm>
          <a:off x="855357" y="1194881"/>
          <a:ext cx="10626074" cy="4495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18527">
                  <a:extLst>
                    <a:ext uri="{9D8B030D-6E8A-4147-A177-3AD203B41FA5}">
                      <a16:colId xmlns:a16="http://schemas.microsoft.com/office/drawing/2014/main" val="2307755867"/>
                    </a:ext>
                  </a:extLst>
                </a:gridCol>
                <a:gridCol w="662736">
                  <a:extLst>
                    <a:ext uri="{9D8B030D-6E8A-4147-A177-3AD203B41FA5}">
                      <a16:colId xmlns:a16="http://schemas.microsoft.com/office/drawing/2014/main" val="4124030796"/>
                    </a:ext>
                  </a:extLst>
                </a:gridCol>
                <a:gridCol w="2393584">
                  <a:extLst>
                    <a:ext uri="{9D8B030D-6E8A-4147-A177-3AD203B41FA5}">
                      <a16:colId xmlns:a16="http://schemas.microsoft.com/office/drawing/2014/main" val="1190324958"/>
                    </a:ext>
                  </a:extLst>
                </a:gridCol>
                <a:gridCol w="1517515">
                  <a:extLst>
                    <a:ext uri="{9D8B030D-6E8A-4147-A177-3AD203B41FA5}">
                      <a16:colId xmlns:a16="http://schemas.microsoft.com/office/drawing/2014/main" val="1999186018"/>
                    </a:ext>
                  </a:extLst>
                </a:gridCol>
                <a:gridCol w="1747509">
                  <a:extLst>
                    <a:ext uri="{9D8B030D-6E8A-4147-A177-3AD203B41FA5}">
                      <a16:colId xmlns:a16="http://schemas.microsoft.com/office/drawing/2014/main" val="824192515"/>
                    </a:ext>
                  </a:extLst>
                </a:gridCol>
                <a:gridCol w="1886203">
                  <a:extLst>
                    <a:ext uri="{9D8B030D-6E8A-4147-A177-3AD203B41FA5}">
                      <a16:colId xmlns:a16="http://schemas.microsoft.com/office/drawing/2014/main" val="3111203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Experiments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#MSA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Masking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Datset</a:t>
                      </a:r>
                      <a:r>
                        <a:rPr lang="zh-CN" alt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92594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MSA:</a:t>
                      </a:r>
                      <a:r>
                        <a:rPr lang="zh-CN" alt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MSA:</a:t>
                      </a:r>
                      <a:r>
                        <a:rPr lang="zh-CN" alt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MSA:</a:t>
                      </a:r>
                      <a:r>
                        <a:rPr lang="zh-CN" alt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36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Single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sequence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Random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mask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12.575,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12.921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134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rag_154m_uniref50_random0_col15_row05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global_step6000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25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Col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mask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15%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Row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mask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5%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11.575,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12.335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11.682,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12.434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15.198,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15.724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874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rag_154m_uniref50_random0_col15_row15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global_step6000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25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Col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mask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15%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Row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mask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15%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11.493,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12.235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11.573,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12.312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14.913,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15.324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24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rag_154m_uniref50_col15_row02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global_step30517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50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Col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mask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15%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Row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mask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2%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10.682,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11.182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11.112,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11.729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15.985,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16.983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149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rag_154m_uniref50_gridmask_step4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global_step9000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50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Grid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mask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(step=4)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11.350,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13.875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11.598,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13.833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14.024,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15.363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455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rag_154m_uniref50_gridmask_step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8/</a:t>
                      </a:r>
                      <a:r>
                        <a:rPr lang="en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global_step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  <a:r>
                        <a:rPr lang="en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000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Grid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mask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(step=8)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11.340,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12.507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11.591,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12.691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14.072,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15.108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549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rag_154m_uniref50_gridmask_step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8/</a:t>
                      </a:r>
                      <a:r>
                        <a:rPr lang="en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global_step24000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50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Grid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mask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(step=8)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11.222,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12.112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11.446,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12.294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13.817,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14.696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93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rag_154m_uniref50_col05_row02_colspan3_msa128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global_step28000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128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Col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mask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5%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Col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span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10.443,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10.882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10.980,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11.441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14.508,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14.935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903382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28F75C55-CECE-9A6E-1A82-A746CB087B2B}"/>
              </a:ext>
            </a:extLst>
          </p:cNvPr>
          <p:cNvSpPr txBox="1"/>
          <p:nvPr/>
        </p:nvSpPr>
        <p:spPr>
          <a:xfrm>
            <a:off x="246545" y="132077"/>
            <a:ext cx="920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MSA</a:t>
            </a:r>
            <a:r>
              <a:rPr kumimoji="1"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RAG:</a:t>
            </a:r>
            <a:r>
              <a:rPr kumimoji="1"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kumimoji="1"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recovery</a:t>
            </a:r>
            <a:r>
              <a:rPr kumimoji="1"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kumimoji="1"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masking</a:t>
            </a:r>
            <a:r>
              <a:rPr kumimoji="1"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strategies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14A47C-12C2-838D-E8F8-40A74E4E54B9}"/>
              </a:ext>
            </a:extLst>
          </p:cNvPr>
          <p:cNvSpPr txBox="1"/>
          <p:nvPr/>
        </p:nvSpPr>
        <p:spPr>
          <a:xfrm>
            <a:off x="6096000" y="82554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Arial" panose="020B0604020202020204" pitchFamily="34" charset="0"/>
                <a:cs typeface="Arial" panose="020B0604020202020204" pitchFamily="34" charset="0"/>
              </a:rPr>
              <a:t>PPL</a:t>
            </a:r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256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B7DDF54-AD0F-DB47-F2E9-093E824AF4CE}"/>
              </a:ext>
            </a:extLst>
          </p:cNvPr>
          <p:cNvSpPr txBox="1"/>
          <p:nvPr/>
        </p:nvSpPr>
        <p:spPr>
          <a:xfrm>
            <a:off x="246545" y="132077"/>
            <a:ext cx="3917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MSA</a:t>
            </a:r>
            <a:r>
              <a:rPr kumimoji="1"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RAG:</a:t>
            </a:r>
            <a:r>
              <a:rPr kumimoji="1"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kumimoji="1"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curve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08A80C-24AA-3823-F282-76DB23EF7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704" y="945529"/>
            <a:ext cx="6533238" cy="271565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493B84F-9A91-077A-E087-F31C94926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704" y="3816206"/>
            <a:ext cx="6533238" cy="27121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9533565-AF7C-0870-2A82-1D761D8CF326}"/>
              </a:ext>
            </a:extLst>
          </p:cNvPr>
          <p:cNvSpPr txBox="1"/>
          <p:nvPr/>
        </p:nvSpPr>
        <p:spPr>
          <a:xfrm>
            <a:off x="7055040" y="1780138"/>
            <a:ext cx="2031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>
                <a:solidFill>
                  <a:srgbClr val="E62E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</a:t>
            </a:r>
            <a:r>
              <a:rPr kumimoji="1" lang="zh-CN" altLang="en-US" sz="1400">
                <a:solidFill>
                  <a:srgbClr val="E62E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solidFill>
                  <a:srgbClr val="E62E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mask:</a:t>
            </a:r>
            <a:r>
              <a:rPr kumimoji="1" lang="zh-CN" altLang="en-US" sz="1400">
                <a:solidFill>
                  <a:srgbClr val="E62E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solidFill>
                  <a:srgbClr val="E62E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5%</a:t>
            </a:r>
            <a:r>
              <a:rPr kumimoji="1" lang="zh-CN" altLang="en-US" sz="1400">
                <a:solidFill>
                  <a:srgbClr val="E62E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solidFill>
                  <a:srgbClr val="E62E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1" lang="zh-CN" altLang="en-US" sz="1400">
                <a:solidFill>
                  <a:srgbClr val="E62E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solidFill>
                  <a:srgbClr val="E62E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span</a:t>
            </a:r>
            <a:r>
              <a:rPr kumimoji="1" lang="zh-CN" altLang="en-US" sz="1400">
                <a:solidFill>
                  <a:srgbClr val="E62E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solidFill>
                  <a:srgbClr val="E62E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r>
              <a:rPr kumimoji="1" lang="en-US" altLang="zh-CN" sz="1400">
                <a:solidFill>
                  <a:srgbClr val="E62E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MSA=128</a:t>
            </a:r>
            <a:endParaRPr kumimoji="1" lang="zh-CN" altLang="en-US" sz="1400">
              <a:solidFill>
                <a:srgbClr val="E62E9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3143EB-557E-4F5A-ED5E-9CEDF196181A}"/>
              </a:ext>
            </a:extLst>
          </p:cNvPr>
          <p:cNvSpPr txBox="1"/>
          <p:nvPr/>
        </p:nvSpPr>
        <p:spPr>
          <a:xfrm>
            <a:off x="4164412" y="2905780"/>
            <a:ext cx="1390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>
                <a:solidFill>
                  <a:srgbClr val="29B4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</a:t>
            </a:r>
            <a:r>
              <a:rPr kumimoji="1" lang="zh-CN" altLang="en-US" sz="1400">
                <a:solidFill>
                  <a:srgbClr val="29B4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solidFill>
                  <a:srgbClr val="29B4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mask:</a:t>
            </a:r>
            <a:r>
              <a:rPr kumimoji="1" lang="zh-CN" altLang="en-US" sz="1400">
                <a:solidFill>
                  <a:srgbClr val="29B4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solidFill>
                  <a:srgbClr val="29B4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15%</a:t>
            </a:r>
          </a:p>
          <a:p>
            <a:r>
              <a:rPr kumimoji="1" lang="en-US" altLang="zh-CN" sz="1400">
                <a:solidFill>
                  <a:srgbClr val="29B4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MSA=50</a:t>
            </a:r>
            <a:endParaRPr kumimoji="1" lang="zh-CN" altLang="en-US" sz="1400">
              <a:solidFill>
                <a:srgbClr val="29B4C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94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F64D93E4-88D5-F451-0775-1690E645F6B3}"/>
              </a:ext>
            </a:extLst>
          </p:cNvPr>
          <p:cNvGrpSpPr/>
          <p:nvPr/>
        </p:nvGrpSpPr>
        <p:grpSpPr>
          <a:xfrm>
            <a:off x="6096000" y="2148734"/>
            <a:ext cx="5694667" cy="2916360"/>
            <a:chOff x="6720682" y="2347483"/>
            <a:chExt cx="6294660" cy="3223629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8331CE43-13B2-7EBD-00F8-395489C9F4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735" t="10358" r="8866" b="3197"/>
            <a:stretch/>
          </p:blipFill>
          <p:spPr>
            <a:xfrm>
              <a:off x="6720682" y="2347483"/>
              <a:ext cx="6294660" cy="3223629"/>
            </a:xfrm>
            <a:prstGeom prst="rect">
              <a:avLst/>
            </a:prstGeom>
          </p:spPr>
        </p:pic>
        <p:cxnSp>
          <p:nvCxnSpPr>
            <p:cNvPr id="4" name="直线连接符 3">
              <a:extLst>
                <a:ext uri="{FF2B5EF4-FFF2-40B4-BE49-F238E27FC236}">
                  <a16:creationId xmlns:a16="http://schemas.microsoft.com/office/drawing/2014/main" id="{8CF84922-FBB3-FC4F-2ED0-4812119EA38D}"/>
                </a:ext>
              </a:extLst>
            </p:cNvPr>
            <p:cNvCxnSpPr>
              <a:cxnSpLocks/>
            </p:cNvCxnSpPr>
            <p:nvPr/>
          </p:nvCxnSpPr>
          <p:spPr>
            <a:xfrm>
              <a:off x="7170557" y="3416898"/>
              <a:ext cx="5698852" cy="0"/>
            </a:xfrm>
            <a:prstGeom prst="line">
              <a:avLst/>
            </a:prstGeom>
            <a:ln w="19050">
              <a:solidFill>
                <a:schemeClr val="accent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920D5AE1-95B3-49B4-DAB7-98A978D7CC1E}"/>
              </a:ext>
            </a:extLst>
          </p:cNvPr>
          <p:cNvSpPr txBox="1"/>
          <p:nvPr/>
        </p:nvSpPr>
        <p:spPr>
          <a:xfrm rot="16200000">
            <a:off x="-1074208" y="3262153"/>
            <a:ext cx="2593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PPL</a:t>
            </a:r>
            <a:r>
              <a:rPr kumimoji="1"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(MSA)</a:t>
            </a:r>
            <a:r>
              <a:rPr kumimoji="1"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kumimoji="1"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PPL</a:t>
            </a:r>
            <a:r>
              <a:rPr kumimoji="1"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(SingleSeq)</a:t>
            </a:r>
            <a:endParaRPr kumimoji="1"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6950F60-D0FC-2709-0386-303CC5E2E041}"/>
              </a:ext>
            </a:extLst>
          </p:cNvPr>
          <p:cNvGrpSpPr/>
          <p:nvPr/>
        </p:nvGrpSpPr>
        <p:grpSpPr>
          <a:xfrm>
            <a:off x="426022" y="2148734"/>
            <a:ext cx="5669978" cy="2930245"/>
            <a:chOff x="426022" y="2318031"/>
            <a:chExt cx="6294660" cy="325308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0111568-7C18-F5D8-84CA-FED0A906C2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23" t="10481" r="9060" b="2163"/>
            <a:stretch/>
          </p:blipFill>
          <p:spPr>
            <a:xfrm>
              <a:off x="426022" y="2318031"/>
              <a:ext cx="6294660" cy="3253081"/>
            </a:xfrm>
            <a:prstGeom prst="rect">
              <a:avLst/>
            </a:prstGeom>
          </p:spPr>
        </p:pic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0A4A1478-9317-D4D9-B4C2-2E12A157405B}"/>
                </a:ext>
              </a:extLst>
            </p:cNvPr>
            <p:cNvCxnSpPr>
              <a:cxnSpLocks/>
            </p:cNvCxnSpPr>
            <p:nvPr/>
          </p:nvCxnSpPr>
          <p:spPr>
            <a:xfrm>
              <a:off x="875897" y="3661686"/>
              <a:ext cx="5698852" cy="0"/>
            </a:xfrm>
            <a:prstGeom prst="line">
              <a:avLst/>
            </a:prstGeom>
            <a:ln w="19050">
              <a:solidFill>
                <a:schemeClr val="accent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0F1C6F79-3076-584B-E071-2A0F70B096FA}"/>
              </a:ext>
            </a:extLst>
          </p:cNvPr>
          <p:cNvSpPr txBox="1"/>
          <p:nvPr/>
        </p:nvSpPr>
        <p:spPr>
          <a:xfrm>
            <a:off x="8722387" y="1843039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ID=0.5</a:t>
            </a:r>
            <a:endParaRPr kumimoji="1"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0AB994-99C1-DD85-8D3D-E186792151CA}"/>
              </a:ext>
            </a:extLst>
          </p:cNvPr>
          <p:cNvSpPr txBox="1"/>
          <p:nvPr/>
        </p:nvSpPr>
        <p:spPr>
          <a:xfrm>
            <a:off x="10941781" y="2243437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N=417</a:t>
            </a:r>
            <a:endParaRPr kumimoji="1"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AB662E3-8396-080B-293F-34BF4F4FFCF7}"/>
              </a:ext>
            </a:extLst>
          </p:cNvPr>
          <p:cNvSpPr txBox="1"/>
          <p:nvPr/>
        </p:nvSpPr>
        <p:spPr>
          <a:xfrm>
            <a:off x="3002801" y="1816290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ID=0.9</a:t>
            </a:r>
            <a:endParaRPr kumimoji="1"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0EC8747-1AE0-4887-FC5A-6329C60BFB58}"/>
              </a:ext>
            </a:extLst>
          </p:cNvPr>
          <p:cNvSpPr txBox="1"/>
          <p:nvPr/>
        </p:nvSpPr>
        <p:spPr>
          <a:xfrm>
            <a:off x="5141021" y="2235374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N=400</a:t>
            </a:r>
            <a:endParaRPr kumimoji="1"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6F21466-B3F1-6C6A-C608-469FF0C5AFB9}"/>
              </a:ext>
            </a:extLst>
          </p:cNvPr>
          <p:cNvSpPr txBox="1"/>
          <p:nvPr/>
        </p:nvSpPr>
        <p:spPr>
          <a:xfrm>
            <a:off x="217166" y="120450"/>
            <a:ext cx="7048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kumimoji="1" lang="zh-CN" alt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MSA</a:t>
            </a:r>
            <a:r>
              <a:rPr kumimoji="1" lang="zh-CN" alt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sequences</a:t>
            </a:r>
            <a:r>
              <a:rPr kumimoji="1" lang="zh-CN" alt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</a:t>
            </a:r>
            <a:r>
              <a:rPr kumimoji="1" lang="zh-CN" alt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kumimoji="1" lang="zh-CN" alt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recovery</a:t>
            </a:r>
            <a:endParaRPr kumimoji="1" lang="zh-CN" altLang="en-US" sz="2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44E391D-29CB-479E-C392-3637D0B8BA2A}"/>
              </a:ext>
            </a:extLst>
          </p:cNvPr>
          <p:cNvSpPr txBox="1"/>
          <p:nvPr/>
        </p:nvSpPr>
        <p:spPr>
          <a:xfrm>
            <a:off x="4042388" y="1365762"/>
            <a:ext cx="3844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kern="120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Checkpoint:</a:t>
            </a:r>
            <a:r>
              <a:rPr lang="zh-CN" altLang="en-US" sz="1400" kern="120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" altLang="zh-CN" sz="1400" kern="120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rag_154m_uniref50_col15_row02</a:t>
            </a:r>
            <a:endParaRPr lang="zh-CN" altLang="en-US" sz="1400" kern="1200">
              <a:solidFill>
                <a:schemeClr val="dk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74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2D5B16A-281D-B167-CAEE-776455B95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873" y="872324"/>
            <a:ext cx="6260432" cy="255667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4899C14-BDDD-EE6D-E0CC-3BE485DDB2C2}"/>
              </a:ext>
            </a:extLst>
          </p:cNvPr>
          <p:cNvSpPr txBox="1"/>
          <p:nvPr/>
        </p:nvSpPr>
        <p:spPr>
          <a:xfrm>
            <a:off x="7786838" y="872324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>
                <a:solidFill>
                  <a:srgbClr val="9232E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0.7497</a:t>
            </a:r>
            <a:endParaRPr kumimoji="1" lang="zh-CN" altLang="en-US" sz="1400">
              <a:solidFill>
                <a:srgbClr val="9232E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1C3557-8CF0-3F82-0DF2-8F8B130DB529}"/>
              </a:ext>
            </a:extLst>
          </p:cNvPr>
          <p:cNvSpPr txBox="1"/>
          <p:nvPr/>
        </p:nvSpPr>
        <p:spPr>
          <a:xfrm>
            <a:off x="9110426" y="872324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>
                <a:solidFill>
                  <a:srgbClr val="FAB3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0.7531</a:t>
            </a:r>
            <a:endParaRPr kumimoji="1" lang="zh-CN" altLang="en-US" sz="1400">
              <a:solidFill>
                <a:srgbClr val="FAB31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A74AD7-7703-4868-A285-EB0A4B56E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872" y="3952699"/>
            <a:ext cx="6260433" cy="26047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235E14C-6F1F-8339-C60D-B7EBE3532E69}"/>
              </a:ext>
            </a:extLst>
          </p:cNvPr>
          <p:cNvSpPr txBox="1"/>
          <p:nvPr/>
        </p:nvSpPr>
        <p:spPr>
          <a:xfrm>
            <a:off x="9538690" y="3893316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>
                <a:solidFill>
                  <a:srgbClr val="FAB3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0.6209</a:t>
            </a:r>
            <a:endParaRPr kumimoji="1" lang="zh-CN" altLang="en-US" sz="1400">
              <a:solidFill>
                <a:srgbClr val="FAB31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8487D9-50B8-4726-CDBF-BEA3B7BCCB99}"/>
              </a:ext>
            </a:extLst>
          </p:cNvPr>
          <p:cNvSpPr txBox="1"/>
          <p:nvPr/>
        </p:nvSpPr>
        <p:spPr>
          <a:xfrm>
            <a:off x="7605718" y="3939615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>
                <a:solidFill>
                  <a:srgbClr val="9232E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0.6087</a:t>
            </a:r>
            <a:endParaRPr kumimoji="1" lang="zh-CN" altLang="en-US" sz="1400">
              <a:solidFill>
                <a:srgbClr val="9232E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3852EF-9C03-8940-D804-D9A90EFE34BE}"/>
              </a:ext>
            </a:extLst>
          </p:cNvPr>
          <p:cNvSpPr txBox="1"/>
          <p:nvPr/>
        </p:nvSpPr>
        <p:spPr>
          <a:xfrm>
            <a:off x="442661" y="2326461"/>
            <a:ext cx="3844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kern="120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Checkpoint:</a:t>
            </a:r>
            <a:r>
              <a:rPr lang="zh-CN" altLang="en-US" sz="1400" kern="120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" altLang="zh-CN" sz="1400" kern="120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rag_154m_uniref50_col15_row02</a:t>
            </a:r>
            <a:endParaRPr lang="zh-CN" altLang="en-US" sz="1400" kern="1200">
              <a:solidFill>
                <a:schemeClr val="dk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EE474D52-C124-6B3F-F236-EE2DA9B9C1F0}"/>
              </a:ext>
            </a:extLst>
          </p:cNvPr>
          <p:cNvSpPr/>
          <p:nvPr/>
        </p:nvSpPr>
        <p:spPr>
          <a:xfrm>
            <a:off x="2118167" y="2893671"/>
            <a:ext cx="393539" cy="68290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E17607-8E0E-7CAF-C906-4E8D31C580FF}"/>
              </a:ext>
            </a:extLst>
          </p:cNvPr>
          <p:cNvSpPr txBox="1"/>
          <p:nvPr/>
        </p:nvSpPr>
        <p:spPr>
          <a:xfrm>
            <a:off x="1844242" y="3711121"/>
            <a:ext cx="1041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9232E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MSA:</a:t>
            </a:r>
            <a:r>
              <a:rPr lang="zh-CN" altLang="en-US" sz="1400">
                <a:solidFill>
                  <a:srgbClr val="9232E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>
                <a:solidFill>
                  <a:srgbClr val="9232E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  <a:p>
            <a:r>
              <a:rPr lang="en-US" altLang="zh-CN" sz="1400">
                <a:solidFill>
                  <a:srgbClr val="FAB3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MSA:</a:t>
            </a:r>
            <a:r>
              <a:rPr lang="zh-CN" altLang="en-US" sz="1400">
                <a:solidFill>
                  <a:srgbClr val="FAB3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>
                <a:solidFill>
                  <a:srgbClr val="FAB3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  <a:endParaRPr lang="zh-CN" altLang="en-US" sz="1400">
              <a:solidFill>
                <a:srgbClr val="FAB31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90DDAC4-DD91-DD3F-F626-AFA30FEF701A}"/>
              </a:ext>
            </a:extLst>
          </p:cNvPr>
          <p:cNvSpPr txBox="1"/>
          <p:nvPr/>
        </p:nvSpPr>
        <p:spPr>
          <a:xfrm>
            <a:off x="217166" y="120450"/>
            <a:ext cx="4411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MSA</a:t>
            </a:r>
            <a:r>
              <a:rPr kumimoji="1"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RAG:</a:t>
            </a:r>
            <a:r>
              <a:rPr kumimoji="1"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1" lang="en-US" altLang="zh-CN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</a:t>
            </a:r>
            <a:r>
              <a:rPr kumimoji="1" lang="zh-CN" alt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endParaRPr kumimoji="1" lang="zh-CN" altLang="en-US" sz="2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283AFC1-59CC-95EA-9969-0BDA6DA0B113}"/>
              </a:ext>
            </a:extLst>
          </p:cNvPr>
          <p:cNvSpPr txBox="1"/>
          <p:nvPr/>
        </p:nvSpPr>
        <p:spPr>
          <a:xfrm>
            <a:off x="6049941" y="872324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Test</a:t>
            </a:r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98CD53F-BE9D-112C-DF87-4638163807D0}"/>
              </a:ext>
            </a:extLst>
          </p:cNvPr>
          <p:cNvSpPr txBox="1"/>
          <p:nvPr/>
        </p:nvSpPr>
        <p:spPr>
          <a:xfrm>
            <a:off x="6049941" y="3787803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Validation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7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2704E6A-FD14-9E41-BE19-0FE6376B2C02}"/>
              </a:ext>
            </a:extLst>
          </p:cNvPr>
          <p:cNvSpPr txBox="1"/>
          <p:nvPr/>
        </p:nvSpPr>
        <p:spPr>
          <a:xfrm>
            <a:off x="217166" y="120450"/>
            <a:ext cx="3005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ColabFold</a:t>
            </a:r>
            <a:r>
              <a:rPr kumimoji="1" lang="zh-CN" alt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retriever</a:t>
            </a:r>
            <a:endParaRPr kumimoji="1" lang="zh-CN" altLang="en-US" sz="2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8D74F8-4425-04D2-5F72-94FA3ACD5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91" y="1411691"/>
            <a:ext cx="4734651" cy="21834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6008A2B-7726-1876-6B43-3E56B30C2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91" y="3851548"/>
            <a:ext cx="4643182" cy="209960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A1FFC4A-A26D-40BA-F1F6-C9C958F9E973}"/>
              </a:ext>
            </a:extLst>
          </p:cNvPr>
          <p:cNvSpPr txBox="1"/>
          <p:nvPr/>
        </p:nvSpPr>
        <p:spPr>
          <a:xfrm>
            <a:off x="2875046" y="1073137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kumimoji="1" lang="zh-CN" alt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prob</a:t>
            </a:r>
            <a:endParaRPr kumimoji="1"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BB6B73-52FD-CA9A-02BF-7A2A311376E9}"/>
              </a:ext>
            </a:extLst>
          </p:cNvPr>
          <p:cNvSpPr txBox="1"/>
          <p:nvPr/>
        </p:nvSpPr>
        <p:spPr>
          <a:xfrm>
            <a:off x="1773023" y="1514226"/>
            <a:ext cx="2808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>
                <a:solidFill>
                  <a:srgbClr val="FAB3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GPT</a:t>
            </a:r>
            <a:r>
              <a:rPr kumimoji="1" lang="zh-CN" altLang="en-US" sz="1400">
                <a:solidFill>
                  <a:srgbClr val="FAB3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solidFill>
                  <a:srgbClr val="FAB3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kumimoji="1" lang="zh-CN" altLang="en-US" sz="1400">
                <a:solidFill>
                  <a:srgbClr val="FAB3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solidFill>
                  <a:srgbClr val="FAB3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kumimoji="1" lang="zh-CN" altLang="en-US" sz="1400">
                <a:solidFill>
                  <a:srgbClr val="FAB3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solidFill>
                  <a:srgbClr val="FAB3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MLM</a:t>
            </a:r>
            <a:r>
              <a:rPr kumimoji="1" lang="zh-CN" altLang="en-US" sz="1400">
                <a:solidFill>
                  <a:srgbClr val="FAB3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solidFill>
                  <a:srgbClr val="FAB3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checkpoint</a:t>
            </a:r>
            <a:endParaRPr kumimoji="1" lang="zh-CN" altLang="en-US" sz="1400">
              <a:solidFill>
                <a:srgbClr val="FAB31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1136E0-2844-085C-572E-DDCC6E5F0DB7}"/>
              </a:ext>
            </a:extLst>
          </p:cNvPr>
          <p:cNvSpPr txBox="1"/>
          <p:nvPr/>
        </p:nvSpPr>
        <p:spPr>
          <a:xfrm>
            <a:off x="2594826" y="2498074"/>
            <a:ext cx="2776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>
                <a:solidFill>
                  <a:srgbClr val="E62E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GPT</a:t>
            </a:r>
            <a:r>
              <a:rPr kumimoji="1" lang="zh-CN" altLang="en-US" sz="1400">
                <a:solidFill>
                  <a:srgbClr val="E62E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solidFill>
                  <a:srgbClr val="E62E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kumimoji="1" lang="zh-CN" altLang="en-US" sz="1400">
                <a:solidFill>
                  <a:srgbClr val="E62E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solidFill>
                  <a:srgbClr val="E62E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kumimoji="1" lang="zh-CN" altLang="en-US" sz="1400">
                <a:solidFill>
                  <a:srgbClr val="E62E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solidFill>
                  <a:srgbClr val="E62E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GPT</a:t>
            </a:r>
            <a:r>
              <a:rPr kumimoji="1" lang="zh-CN" altLang="en-US" sz="1400">
                <a:solidFill>
                  <a:srgbClr val="E62E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solidFill>
                  <a:srgbClr val="E62E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checkpoint</a:t>
            </a:r>
            <a:endParaRPr kumimoji="1" lang="zh-CN" altLang="en-US" sz="1400">
              <a:solidFill>
                <a:srgbClr val="E62E9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5C2CBD-8FCC-7667-D8AD-21868E48EDF1}"/>
              </a:ext>
            </a:extLst>
          </p:cNvPr>
          <p:cNvSpPr txBox="1"/>
          <p:nvPr/>
        </p:nvSpPr>
        <p:spPr>
          <a:xfrm>
            <a:off x="2032528" y="4527618"/>
            <a:ext cx="3752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>
                <a:solidFill>
                  <a:srgbClr val="425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UniClust30:</a:t>
            </a:r>
            <a:r>
              <a:rPr kumimoji="1" lang="zh-CN" altLang="en-US" sz="1400">
                <a:solidFill>
                  <a:srgbClr val="425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solidFill>
                  <a:srgbClr val="425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GPT</a:t>
            </a:r>
            <a:r>
              <a:rPr kumimoji="1" lang="zh-CN" altLang="en-US" sz="1400">
                <a:solidFill>
                  <a:srgbClr val="425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solidFill>
                  <a:srgbClr val="425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kumimoji="1" lang="zh-CN" altLang="en-US" sz="1400">
                <a:solidFill>
                  <a:srgbClr val="425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solidFill>
                  <a:srgbClr val="425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kumimoji="1" lang="zh-CN" altLang="en-US" sz="1400">
                <a:solidFill>
                  <a:srgbClr val="425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solidFill>
                  <a:srgbClr val="425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GPT</a:t>
            </a:r>
            <a:r>
              <a:rPr kumimoji="1" lang="zh-CN" altLang="en-US" sz="1400">
                <a:solidFill>
                  <a:srgbClr val="425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solidFill>
                  <a:srgbClr val="425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checkpoint</a:t>
            </a:r>
            <a:endParaRPr kumimoji="1" lang="zh-CN" altLang="en-US" sz="1400">
              <a:solidFill>
                <a:srgbClr val="425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FF0C831-DDC6-A72C-3F90-E848E840B029}"/>
              </a:ext>
            </a:extLst>
          </p:cNvPr>
          <p:cNvSpPr txBox="1"/>
          <p:nvPr/>
        </p:nvSpPr>
        <p:spPr>
          <a:xfrm>
            <a:off x="217166" y="6473335"/>
            <a:ext cx="9652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MLM</a:t>
            </a:r>
            <a:r>
              <a:rPr kumimoji="1" lang="zh-CN" altLang="en-US"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checkpoint</a:t>
            </a:r>
            <a:r>
              <a:rPr kumimoji="1" lang="zh-CN" altLang="en-US"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(mlm_3b_all5ep_noreg_tk200b_cl1024_bsz1m_scratch)</a:t>
            </a:r>
            <a:r>
              <a:rPr kumimoji="1" lang="zh-CN" altLang="en-US"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kumimoji="1" lang="zh-CN" altLang="en-US"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r>
              <a:rPr kumimoji="1" lang="zh-CN" altLang="en-US"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kumimoji="1" lang="zh-CN" altLang="en-US"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tokens</a:t>
            </a:r>
            <a:r>
              <a:rPr kumimoji="1" lang="zh-CN" altLang="en-US"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kumimoji="1" lang="zh-CN" altLang="en-US"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ColabFold</a:t>
            </a:r>
            <a:r>
              <a:rPr kumimoji="1" lang="zh-CN" altLang="en-US"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kumimoji="1" lang="zh-CN" altLang="en-US" sz="14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E29B169-AC47-76F0-91E9-42FDBB027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514" y="3693740"/>
            <a:ext cx="4989648" cy="228083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1DEBB23-EA92-5EDE-6157-2C39F45209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514" y="1382099"/>
            <a:ext cx="4989647" cy="223194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0907563-A2F6-5F83-8F71-C7D70B6C226F}"/>
              </a:ext>
            </a:extLst>
          </p:cNvPr>
          <p:cNvSpPr txBox="1"/>
          <p:nvPr/>
        </p:nvSpPr>
        <p:spPr>
          <a:xfrm>
            <a:off x="8118378" y="1073137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Residue</a:t>
            </a:r>
            <a:r>
              <a:rPr kumimoji="1" lang="zh-CN" alt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endParaRPr kumimoji="1"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387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1018</Words>
  <Application>Microsoft Macintosh PowerPoint</Application>
  <PresentationFormat>宽屏</PresentationFormat>
  <Paragraphs>210</Paragraphs>
  <Slides>9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 LI</dc:creator>
  <cp:lastModifiedBy>Pan LI</cp:lastModifiedBy>
  <cp:revision>21</cp:revision>
  <dcterms:created xsi:type="dcterms:W3CDTF">2024-03-11T07:29:46Z</dcterms:created>
  <dcterms:modified xsi:type="dcterms:W3CDTF">2024-03-25T06:01:37Z</dcterms:modified>
</cp:coreProperties>
</file>