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56" r:id="rId5"/>
    <p:sldId id="282" r:id="rId6"/>
    <p:sldId id="287" r:id="rId7"/>
    <p:sldId id="284" r:id="rId8"/>
    <p:sldId id="283" r:id="rId9"/>
    <p:sldId id="289" r:id="rId10"/>
    <p:sldId id="285" r:id="rId11"/>
    <p:sldId id="286" r:id="rId12"/>
    <p:sldId id="290" r:id="rId13"/>
    <p:sldId id="293" r:id="rId14"/>
    <p:sldId id="292" r:id="rId15"/>
    <p:sldId id="29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DB1"/>
    <a:srgbClr val="000000"/>
    <a:srgbClr val="EAEAE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981" autoAdjust="0"/>
    <p:restoredTop sz="94660"/>
  </p:normalViewPr>
  <p:slideViewPr>
    <p:cSldViewPr snapToGrid="0">
      <p:cViewPr>
        <p:scale>
          <a:sx n="80" d="100"/>
          <a:sy n="80" d="100"/>
        </p:scale>
        <p:origin x="-1339" y="-1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9293D91-1F99-45B7-AD9A-87E94D1871EC}" type="datetimeFigureOut">
              <a:rPr lang="en-US" smtClean="0"/>
              <a:pPr/>
              <a:t>7/11/2024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B43EBD-1969-4815-903E-191355A07203}" type="slidenum">
              <a:rPr lang="en-US" smtClean="0"/>
              <a:pPr/>
              <a:t>‹#›</a:t>
            </a:fld>
            <a:endParaRPr lang="en-US"/>
          </a:p>
        </p:txBody>
      </p:sp>
    </p:spTree>
    <p:extLst>
      <p:ext uri="{BB962C8B-B14F-4D97-AF65-F5344CB8AC3E}">
        <p14:creationId xmlns:p14="http://schemas.microsoft.com/office/powerpoint/2010/main" xmlns="" val="4190152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066801"/>
          </a:xfrm>
          <a:effectLst/>
        </p:spPr>
        <p:txBody>
          <a:bodyPr anchor="t">
            <a:normAutofit/>
          </a:bodyPr>
          <a:lstStyle>
            <a:lvl1pPr algn="l">
              <a:defRPr lang="en-US" sz="3000" dirty="0"/>
            </a:lvl1pPr>
          </a:lstStyle>
          <a:p>
            <a:r>
              <a:rPr lang="en-US" dirty="0"/>
              <a:t>Click to edit Master title style</a:t>
            </a:r>
          </a:p>
        </p:txBody>
      </p:sp>
      <p:sp>
        <p:nvSpPr>
          <p:cNvPr id="3" name="Subtitle 2"/>
          <p:cNvSpPr>
            <a:spLocks noGrp="1"/>
          </p:cNvSpPr>
          <p:nvPr>
            <p:ph type="subTitle" idx="1" hasCustomPrompt="1"/>
          </p:nvPr>
        </p:nvSpPr>
        <p:spPr>
          <a:xfrm>
            <a:off x="685800" y="2971800"/>
            <a:ext cx="7772400" cy="685800"/>
          </a:xfrm>
        </p:spPr>
        <p:txBody>
          <a:bodyPr rIns="0">
            <a:normAutofit/>
          </a:bodyPr>
          <a:lstStyle>
            <a:lvl1pPr marL="0" indent="0" algn="l">
              <a:buNone/>
              <a:defRPr sz="2400" b="1" baseline="0">
                <a:solidFill>
                  <a:srgbClr val="000000"/>
                </a:solidFill>
                <a:latin typeface="Times New Roman" pitchFamily="18" charset="0"/>
                <a:ea typeface="Verdana" pitchFamily="34"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Separation &amp;</a:t>
            </a:r>
          </a:p>
          <a:p>
            <a:endParaRPr lang="en-US" dirty="0"/>
          </a:p>
        </p:txBody>
      </p:sp>
      <p:sp>
        <p:nvSpPr>
          <p:cNvPr id="14" name="Slide Number Placeholder 13"/>
          <p:cNvSpPr>
            <a:spLocks noGrp="1"/>
          </p:cNvSpPr>
          <p:nvPr>
            <p:ph type="sldNum" sz="quarter" idx="10"/>
          </p:nvPr>
        </p:nvSpPr>
        <p:spPr/>
        <p:txBody>
          <a:bodyPr/>
          <a:lstStyle/>
          <a:p>
            <a:fld id="{5CBCEC27-BF7D-40E1-93E0-81EF328771D0}" type="slidenum">
              <a:rPr lang="en-US" smtClean="0"/>
              <a:pPr/>
              <a:t>‹#›</a:t>
            </a:fld>
            <a:endParaRPr lang="en-US" dirty="0"/>
          </a:p>
        </p:txBody>
      </p:sp>
      <p:sp>
        <p:nvSpPr>
          <p:cNvPr id="15" name="Footer Placeholder 14"/>
          <p:cNvSpPr>
            <a:spLocks noGrp="1"/>
          </p:cNvSpPr>
          <p:nvPr>
            <p:ph type="ftr" sz="quarter" idx="11"/>
          </p:nvPr>
        </p:nvSpPr>
        <p:spPr/>
        <p:txBody>
          <a:bodyPr/>
          <a:lstStyle/>
          <a:p>
            <a:endParaRPr lang="en-US" dirty="0"/>
          </a:p>
        </p:txBody>
      </p:sp>
      <p:sp>
        <p:nvSpPr>
          <p:cNvPr id="26" name="Text Placeholder 25"/>
          <p:cNvSpPr>
            <a:spLocks noGrp="1"/>
          </p:cNvSpPr>
          <p:nvPr>
            <p:ph type="body" sz="quarter" idx="12" hasCustomPrompt="1"/>
          </p:nvPr>
        </p:nvSpPr>
        <p:spPr>
          <a:xfrm>
            <a:off x="685800" y="3886200"/>
            <a:ext cx="7772400" cy="685800"/>
          </a:xfrm>
        </p:spPr>
        <p:txBody>
          <a:bodyPr/>
          <a:lstStyle>
            <a:lvl1pPr>
              <a:buFontTx/>
              <a:buNone/>
              <a:defRPr/>
            </a:lvl1pPr>
          </a:lstStyle>
          <a:p>
            <a:pPr lvl="0"/>
            <a:r>
              <a:rPr lang="en-US" dirty="0"/>
              <a:t>Date</a:t>
            </a:r>
          </a:p>
        </p:txBody>
      </p:sp>
      <p:grpSp>
        <p:nvGrpSpPr>
          <p:cNvPr id="20" name="Group 19"/>
          <p:cNvGrpSpPr/>
          <p:nvPr userDrawn="1"/>
        </p:nvGrpSpPr>
        <p:grpSpPr>
          <a:xfrm>
            <a:off x="0" y="5770783"/>
            <a:ext cx="9144000" cy="83128"/>
            <a:chOff x="1651000" y="5053038"/>
            <a:chExt cx="9144000" cy="1116577"/>
          </a:xfrm>
        </p:grpSpPr>
        <p:sp>
          <p:nvSpPr>
            <p:cNvPr id="13" name="Rectangle 12"/>
            <p:cNvSpPr/>
            <p:nvPr userDrawn="1"/>
          </p:nvSpPr>
          <p:spPr>
            <a:xfrm>
              <a:off x="1651000" y="5053038"/>
              <a:ext cx="9144000" cy="1116577"/>
            </a:xfrm>
            <a:prstGeom prst="rect">
              <a:avLst/>
            </a:prstGeom>
            <a:solidFill>
              <a:schemeClr val="bg1">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a:t>
              </a:r>
              <a:endParaRPr lang="en-US" dirty="0"/>
            </a:p>
          </p:txBody>
        </p:sp>
        <p:cxnSp>
          <p:nvCxnSpPr>
            <p:cNvPr id="16" name="Straight Connector 15"/>
            <p:cNvCxnSpPr/>
            <p:nvPr userDrawn="1"/>
          </p:nvCxnSpPr>
          <p:spPr>
            <a:xfrm>
              <a:off x="1651000" y="5056093"/>
              <a:ext cx="9144000" cy="0"/>
            </a:xfrm>
            <a:prstGeom prst="line">
              <a:avLst/>
            </a:prstGeom>
            <a:ln w="44450">
              <a:solidFill>
                <a:srgbClr val="006DB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1651000" y="6158727"/>
              <a:ext cx="9144000" cy="0"/>
            </a:xfrm>
            <a:prstGeom prst="line">
              <a:avLst/>
            </a:prstGeom>
            <a:ln w="44450">
              <a:solidFill>
                <a:srgbClr val="006DB1"/>
              </a:solidFill>
            </a:ln>
          </p:spPr>
          <p:style>
            <a:lnRef idx="1">
              <a:schemeClr val="accent1"/>
            </a:lnRef>
            <a:fillRef idx="0">
              <a:schemeClr val="accent1"/>
            </a:fillRef>
            <a:effectRef idx="0">
              <a:schemeClr val="accent1"/>
            </a:effectRef>
            <a:fontRef idx="minor">
              <a:schemeClr val="tx1"/>
            </a:fontRef>
          </p:style>
        </p:cxnSp>
      </p:grpSp>
      <p:sp>
        <p:nvSpPr>
          <p:cNvPr id="19" name="TextBox 18"/>
          <p:cNvSpPr txBox="1"/>
          <p:nvPr userDrawn="1"/>
        </p:nvSpPr>
        <p:spPr>
          <a:xfrm>
            <a:off x="1041278" y="297508"/>
            <a:ext cx="7345826" cy="492443"/>
          </a:xfrm>
          <a:prstGeom prst="rect">
            <a:avLst/>
          </a:prstGeom>
          <a:noFill/>
        </p:spPr>
        <p:txBody>
          <a:bodyPr wrap="square" lIns="0" tIns="0" rIns="0" bIns="0" rtlCol="0">
            <a:spAutoFit/>
          </a:bodyPr>
          <a:lstStyle/>
          <a:p>
            <a:pPr algn="ctr"/>
            <a:r>
              <a:rPr lang="en-US" sz="3200" dirty="0" smtClean="0">
                <a:latin typeface="Blackadder ITC" pitchFamily="82" charset="0"/>
                <a:cs typeface="Times New Roman" pitchFamily="18" charset="0"/>
              </a:rPr>
              <a:t>Separation &amp; Characterization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381000" y="1176871"/>
            <a:ext cx="8305800" cy="46143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fld id="{5CBCEC27-BF7D-40E1-93E0-81EF328771D0}"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176873"/>
            <a:ext cx="4038600" cy="4614328"/>
          </a:xfrm>
        </p:spPr>
        <p:txBody>
          <a:bodyPr/>
          <a:lstStyle>
            <a:lvl1pPr>
              <a:defRPr sz="1800"/>
            </a:lvl1pPr>
            <a:lvl2pPr>
              <a:defRPr sz="17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176873"/>
            <a:ext cx="4038600" cy="4614328"/>
          </a:xfrm>
        </p:spPr>
        <p:txBody>
          <a:bodyPr/>
          <a:lstStyle>
            <a:lvl1pPr>
              <a:defRPr sz="1800"/>
            </a:lvl1pPr>
            <a:lvl2pPr>
              <a:defRPr sz="17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7"/>
          <p:cNvSpPr>
            <a:spLocks noGrp="1"/>
          </p:cNvSpPr>
          <p:nvPr>
            <p:ph type="sldNum" sz="quarter" idx="10"/>
          </p:nvPr>
        </p:nvSpPr>
        <p:spPr/>
        <p:txBody>
          <a:bodyPr/>
          <a:lstStyle/>
          <a:p>
            <a:fld id="{5CBCEC27-BF7D-40E1-93E0-81EF328771D0}" type="slidenum">
              <a:rPr lang="en-US" smtClean="0"/>
              <a:pPr/>
              <a:t>‹#›</a:t>
            </a:fld>
            <a:endParaRPr lang="en-US" dirty="0"/>
          </a:p>
        </p:txBody>
      </p:sp>
      <p:sp>
        <p:nvSpPr>
          <p:cNvPr id="9" name="Footer Placeholder 8"/>
          <p:cNvSpPr>
            <a:spLocks noGrp="1"/>
          </p:cNvSpPr>
          <p:nvPr>
            <p:ph type="ftr" sz="quarter" idx="11"/>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0"/>
          </p:nvPr>
        </p:nvSpPr>
        <p:spPr/>
        <p:txBody>
          <a:bodyPr/>
          <a:lstStyle/>
          <a:p>
            <a:fld id="{5CBCEC27-BF7D-40E1-93E0-81EF328771D0}" type="slidenum">
              <a:rPr lang="en-US" smtClean="0"/>
              <a:pPr/>
              <a:t>‹#›</a:t>
            </a:fld>
            <a:endParaRPr lang="en-US" dirty="0"/>
          </a:p>
        </p:txBody>
      </p:sp>
      <p:sp>
        <p:nvSpPr>
          <p:cNvPr id="7" name="Footer Placeholder 6"/>
          <p:cNvSpPr>
            <a:spLocks noGrp="1"/>
          </p:cNvSpPr>
          <p:nvPr>
            <p:ph type="ftr" sz="quarter" idx="11"/>
          </p:nvPr>
        </p:nvSpPr>
        <p:spPr/>
        <p:txBody>
          <a:bodyPr/>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5EA6021-DC75-4667-9166-82F252B9DB4A}" type="datetimeFigureOut">
              <a:rPr lang="en-US" smtClean="0"/>
              <a:pPr/>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C42A35-7E49-495E-A896-52482FAE243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52400"/>
            <a:ext cx="5867400" cy="762000"/>
          </a:xfrm>
          <a:prstGeom prst="rect">
            <a:avLst/>
          </a:prstGeom>
        </p:spPr>
        <p:txBody>
          <a:bodyPr vert="horz" lIns="0" tIns="45720" rIns="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176871"/>
            <a:ext cx="8305800" cy="4614329"/>
          </a:xfrm>
          <a:prstGeom prst="rect">
            <a:avLst/>
          </a:prstGeom>
        </p:spPr>
        <p:txBody>
          <a:bodyPr vert="horz" lIns="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285750" y="6413500"/>
            <a:ext cx="2362200" cy="365125"/>
          </a:xfrm>
          <a:prstGeom prst="rect">
            <a:avLst/>
          </a:prstGeom>
        </p:spPr>
        <p:txBody>
          <a:bodyPr vert="horz" lIns="91440" tIns="45720" rIns="91440" bIns="45720" rtlCol="0" anchor="ctr"/>
          <a:lstStyle>
            <a:lvl1pPr algn="l">
              <a:defRPr sz="600">
                <a:solidFill>
                  <a:schemeClr val="tx1"/>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496050" y="6413500"/>
            <a:ext cx="2286000" cy="365125"/>
          </a:xfrm>
          <a:prstGeom prst="rect">
            <a:avLst/>
          </a:prstGeom>
        </p:spPr>
        <p:txBody>
          <a:bodyPr vert="horz" lIns="91440" tIns="45720" rIns="91440" bIns="45720" rtlCol="0" anchor="ctr"/>
          <a:lstStyle>
            <a:lvl1pPr algn="r">
              <a:defRPr sz="600">
                <a:solidFill>
                  <a:schemeClr val="tx1"/>
                </a:solidFill>
                <a:latin typeface="Arial" pitchFamily="34" charset="0"/>
                <a:cs typeface="Arial" pitchFamily="34" charset="0"/>
              </a:defRPr>
            </a:lvl1pPr>
          </a:lstStyle>
          <a:p>
            <a:fld id="{5CBCEC27-BF7D-40E1-93E0-81EF328771D0}" type="slidenum">
              <a:rPr lang="en-US" smtClean="0"/>
              <a:pPr/>
              <a:t>‹#›</a:t>
            </a:fld>
            <a:endParaRPr lang="en-US" dirty="0"/>
          </a:p>
        </p:txBody>
      </p:sp>
      <p:cxnSp>
        <p:nvCxnSpPr>
          <p:cNvPr id="7" name="Straight Connector 6"/>
          <p:cNvCxnSpPr/>
          <p:nvPr/>
        </p:nvCxnSpPr>
        <p:spPr>
          <a:xfrm>
            <a:off x="0" y="914400"/>
            <a:ext cx="9144000" cy="13125"/>
          </a:xfrm>
          <a:prstGeom prst="line">
            <a:avLst/>
          </a:prstGeom>
          <a:ln w="44450">
            <a:solidFill>
              <a:srgbClr val="0070C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dt="0"/>
  <p:txStyles>
    <p:titleStyle>
      <a:lvl1pPr algn="l" defTabSz="914400" rtl="0" eaLnBrk="1" latinLnBrk="0" hangingPunct="1">
        <a:spcBef>
          <a:spcPct val="0"/>
        </a:spcBef>
        <a:buNone/>
        <a:defRPr sz="2200" b="1" kern="1200">
          <a:solidFill>
            <a:schemeClr val="tx1"/>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SzPct val="80000"/>
        <a:buFont typeface="Wingdings 2" pitchFamily="18" charset="2"/>
        <a:buChar char=""/>
        <a:defRPr sz="18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Wingdings" pitchFamily="2" charset="2"/>
        <a:buChar char="Ø"/>
        <a:defRPr sz="17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Times New Roman" pitchFamily="18" charset="0"/>
        <a:buChar char="−"/>
        <a:defRPr sz="16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SzPct val="112000"/>
        <a:buFont typeface="Verdana" pitchFamily="34" charset="0"/>
        <a:buChar char="◦"/>
        <a:defRPr sz="16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82140" y="2019300"/>
            <a:ext cx="5361609" cy="685800"/>
          </a:xfrm>
        </p:spPr>
        <p:txBody>
          <a:bodyPr>
            <a:normAutofit fontScale="85000" lnSpcReduction="20000"/>
          </a:bodyPr>
          <a:lstStyle/>
          <a:p>
            <a:pPr algn="ctr"/>
            <a:r>
              <a:rPr lang="en-US" dirty="0" smtClean="0">
                <a:solidFill>
                  <a:schemeClr val="tx1"/>
                </a:solidFill>
              </a:rPr>
              <a:t>LIPCHEN98 Specialty Chemical Consultant</a:t>
            </a:r>
          </a:p>
          <a:p>
            <a:pPr algn="ctr"/>
            <a:r>
              <a:rPr lang="en-US" dirty="0" smtClean="0">
                <a:solidFill>
                  <a:schemeClr val="tx1"/>
                </a:solidFill>
              </a:rPr>
              <a:t> </a:t>
            </a:r>
            <a:r>
              <a:rPr lang="fr-FR" dirty="0" smtClean="0">
                <a:solidFill>
                  <a:schemeClr val="tx1"/>
                </a:solidFill>
              </a:rPr>
              <a:t>(</a:t>
            </a:r>
            <a:r>
              <a:rPr lang="en-US" altLang="zh-CN" dirty="0" smtClean="0">
                <a:solidFill>
                  <a:schemeClr val="tx1"/>
                </a:solidFill>
              </a:rPr>
              <a:t>LIPCHEN98 </a:t>
            </a:r>
            <a:r>
              <a:rPr lang="zh-CN" altLang="en-US" dirty="0" smtClean="0">
                <a:solidFill>
                  <a:schemeClr val="tx1"/>
                </a:solidFill>
              </a:rPr>
              <a:t>特殊化工咨询顾问公司）</a:t>
            </a:r>
            <a:endParaRPr lang="en-US" dirty="0" smtClean="0">
              <a:solidFill>
                <a:schemeClr val="tx1"/>
              </a:solidFill>
            </a:endParaRPr>
          </a:p>
        </p:txBody>
      </p:sp>
      <p:sp>
        <p:nvSpPr>
          <p:cNvPr id="6" name="Text Placeholder 5"/>
          <p:cNvSpPr>
            <a:spLocks noGrp="1"/>
          </p:cNvSpPr>
          <p:nvPr>
            <p:ph type="body" sz="quarter" idx="12"/>
          </p:nvPr>
        </p:nvSpPr>
        <p:spPr>
          <a:xfrm>
            <a:off x="3743325" y="3533775"/>
            <a:ext cx="1447800" cy="419100"/>
          </a:xfrm>
        </p:spPr>
        <p:txBody>
          <a:bodyPr/>
          <a:lstStyle/>
          <a:p>
            <a:r>
              <a:rPr lang="en-US" dirty="0" smtClean="0">
                <a:latin typeface="+mn-lt"/>
              </a:rPr>
              <a:t>August 2024</a:t>
            </a:r>
            <a:endParaRPr lang="en-US" dirty="0">
              <a:latin typeface="+mn-lt"/>
            </a:endParaRPr>
          </a:p>
        </p:txBody>
      </p:sp>
      <p:sp>
        <p:nvSpPr>
          <p:cNvPr id="4" name="Rectangle 3"/>
          <p:cNvSpPr/>
          <p:nvPr/>
        </p:nvSpPr>
        <p:spPr>
          <a:xfrm>
            <a:off x="7083821" y="301109"/>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 SUMMARY </a:t>
            </a:r>
            <a:endParaRPr lang="en-US" dirty="0"/>
          </a:p>
        </p:txBody>
      </p:sp>
      <p:sp>
        <p:nvSpPr>
          <p:cNvPr id="4" name="Slide Number Placeholder 3"/>
          <p:cNvSpPr>
            <a:spLocks noGrp="1"/>
          </p:cNvSpPr>
          <p:nvPr>
            <p:ph type="sldNum" sz="quarter" idx="10"/>
          </p:nvPr>
        </p:nvSpPr>
        <p:spPr/>
        <p:txBody>
          <a:bodyPr/>
          <a:lstStyle/>
          <a:p>
            <a:fld id="{5CBCEC27-BF7D-40E1-93E0-81EF328771D0}" type="slidenum">
              <a:rPr lang="en-US" smtClean="0"/>
              <a:pPr/>
              <a:t>10</a:t>
            </a:fld>
            <a:endParaRPr lang="en-US" dirty="0"/>
          </a:p>
        </p:txBody>
      </p:sp>
      <p:sp>
        <p:nvSpPr>
          <p:cNvPr id="5" name="Footer Placeholder 4"/>
          <p:cNvSpPr>
            <a:spLocks noGrp="1"/>
          </p:cNvSpPr>
          <p:nvPr>
            <p:ph type="ftr" sz="quarter" idx="1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2343150" y="971550"/>
            <a:ext cx="4125548" cy="5343525"/>
          </a:xfrm>
          <a:prstGeom prst="rect">
            <a:avLst/>
          </a:prstGeom>
          <a:noFill/>
          <a:ln w="9525">
            <a:noFill/>
            <a:miter lim="800000"/>
            <a:headEnd/>
            <a:tailEnd/>
          </a:ln>
          <a:effectLst/>
        </p:spPr>
      </p:pic>
      <p:sp>
        <p:nvSpPr>
          <p:cNvPr id="6" name="Rectangle 5"/>
          <p:cNvSpPr/>
          <p:nvPr/>
        </p:nvSpPr>
        <p:spPr>
          <a:xfrm>
            <a:off x="7083821" y="339209"/>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4" name="Slide Number Placeholder 3"/>
          <p:cNvSpPr>
            <a:spLocks noGrp="1"/>
          </p:cNvSpPr>
          <p:nvPr>
            <p:ph type="sldNum" sz="quarter" idx="10"/>
          </p:nvPr>
        </p:nvSpPr>
        <p:spPr/>
        <p:txBody>
          <a:bodyPr/>
          <a:lstStyle/>
          <a:p>
            <a:fld id="{5CBCEC27-BF7D-40E1-93E0-81EF328771D0}" type="slidenum">
              <a:rPr lang="en-US" smtClean="0"/>
              <a:pPr/>
              <a:t>11</a:t>
            </a:fld>
            <a:endParaRPr lang="en-US" dirty="0"/>
          </a:p>
        </p:txBody>
      </p:sp>
      <p:sp>
        <p:nvSpPr>
          <p:cNvPr id="5" name="Footer Placeholder 4"/>
          <p:cNvSpPr>
            <a:spLocks noGrp="1"/>
          </p:cNvSpPr>
          <p:nvPr>
            <p:ph type="ftr" sz="quarter" idx="11"/>
          </p:nvPr>
        </p:nvSpPr>
        <p:spPr/>
        <p:txBody>
          <a:bodyPr/>
          <a:lstStyle/>
          <a:p>
            <a:endParaRPr lang="en-US" dirty="0"/>
          </a:p>
        </p:txBody>
      </p:sp>
      <p:pic>
        <p:nvPicPr>
          <p:cNvPr id="1027" name="Picture 3"/>
          <p:cNvPicPr>
            <a:picLocks noChangeAspect="1" noChangeArrowheads="1"/>
          </p:cNvPicPr>
          <p:nvPr/>
        </p:nvPicPr>
        <p:blipFill>
          <a:blip r:embed="rId2"/>
          <a:srcRect/>
          <a:stretch>
            <a:fillRect/>
          </a:stretch>
        </p:blipFill>
        <p:spPr bwMode="auto">
          <a:xfrm>
            <a:off x="2176464" y="981075"/>
            <a:ext cx="4291223" cy="5597525"/>
          </a:xfrm>
          <a:prstGeom prst="rect">
            <a:avLst/>
          </a:prstGeom>
          <a:noFill/>
          <a:ln w="9525">
            <a:noFill/>
            <a:miter lim="800000"/>
            <a:headEnd/>
            <a:tailEnd/>
          </a:ln>
          <a:effectLst/>
        </p:spPr>
      </p:pic>
      <p:sp>
        <p:nvSpPr>
          <p:cNvPr id="6" name="Rectangle 5"/>
          <p:cNvSpPr/>
          <p:nvPr/>
        </p:nvSpPr>
        <p:spPr>
          <a:xfrm>
            <a:off x="7083821" y="339209"/>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Publications</a:t>
            </a:r>
            <a:endParaRPr lang="en-US" dirty="0"/>
          </a:p>
        </p:txBody>
      </p:sp>
      <p:sp>
        <p:nvSpPr>
          <p:cNvPr id="4" name="Slide Number Placeholder 3"/>
          <p:cNvSpPr>
            <a:spLocks noGrp="1"/>
          </p:cNvSpPr>
          <p:nvPr>
            <p:ph type="sldNum" sz="quarter" idx="10"/>
          </p:nvPr>
        </p:nvSpPr>
        <p:spPr/>
        <p:txBody>
          <a:bodyPr/>
          <a:lstStyle/>
          <a:p>
            <a:fld id="{5CBCEC27-BF7D-40E1-93E0-81EF328771D0}" type="slidenum">
              <a:rPr lang="en-US" smtClean="0"/>
              <a:pPr/>
              <a:t>12</a:t>
            </a:fld>
            <a:endParaRPr lang="en-US" dirty="0"/>
          </a:p>
        </p:txBody>
      </p:sp>
      <p:sp>
        <p:nvSpPr>
          <p:cNvPr id="5" name="Footer Placeholder 4"/>
          <p:cNvSpPr>
            <a:spLocks noGrp="1"/>
          </p:cNvSpPr>
          <p:nvPr>
            <p:ph type="ftr" sz="quarter" idx="11"/>
          </p:nvPr>
        </p:nvSpPr>
        <p:spPr/>
        <p:txBody>
          <a:bodyPr/>
          <a:lstStyle/>
          <a:p>
            <a:endParaRPr lang="en-US" dirty="0"/>
          </a:p>
        </p:txBody>
      </p:sp>
      <p:pic>
        <p:nvPicPr>
          <p:cNvPr id="4098" name="Picture 2"/>
          <p:cNvPicPr>
            <a:picLocks noChangeAspect="1" noChangeArrowheads="1"/>
          </p:cNvPicPr>
          <p:nvPr/>
        </p:nvPicPr>
        <p:blipFill>
          <a:blip r:embed="rId2"/>
          <a:srcRect/>
          <a:stretch>
            <a:fillRect/>
          </a:stretch>
        </p:blipFill>
        <p:spPr bwMode="auto">
          <a:xfrm>
            <a:off x="1681163" y="1257300"/>
            <a:ext cx="5286375" cy="3905250"/>
          </a:xfrm>
          <a:prstGeom prst="rect">
            <a:avLst/>
          </a:prstGeom>
          <a:noFill/>
          <a:ln w="9525">
            <a:noFill/>
            <a:miter lim="800000"/>
            <a:headEnd/>
            <a:tailEnd/>
          </a:ln>
          <a:effectLst/>
        </p:spPr>
      </p:pic>
      <p:sp>
        <p:nvSpPr>
          <p:cNvPr id="6" name="Rectangle 5"/>
          <p:cNvSpPr/>
          <p:nvPr/>
        </p:nvSpPr>
        <p:spPr>
          <a:xfrm>
            <a:off x="7083821" y="339209"/>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77514" y="349746"/>
            <a:ext cx="5867400" cy="485913"/>
          </a:xfrm>
        </p:spPr>
        <p:txBody>
          <a:bodyPr>
            <a:normAutofit/>
          </a:bodyPr>
          <a:lstStyle/>
          <a:p>
            <a:r>
              <a:rPr lang="en-US" altLang="zh-CN" dirty="0" smtClean="0"/>
              <a:t>Objectives and Customers </a:t>
            </a:r>
            <a:endParaRPr lang="en-US" dirty="0"/>
          </a:p>
        </p:txBody>
      </p:sp>
      <p:sp>
        <p:nvSpPr>
          <p:cNvPr id="5" name="Content Placeholder 4"/>
          <p:cNvSpPr>
            <a:spLocks noGrp="1"/>
          </p:cNvSpPr>
          <p:nvPr>
            <p:ph idx="1"/>
          </p:nvPr>
        </p:nvSpPr>
        <p:spPr/>
        <p:txBody>
          <a:bodyPr/>
          <a:lstStyle/>
          <a:p>
            <a:pPr marL="457200" indent="0">
              <a:buNone/>
            </a:pPr>
            <a:r>
              <a:rPr lang="en-US" altLang="zh-CN" dirty="0" smtClean="0"/>
              <a:t>Offer free technical services for the customers on the material sciences related characterization and processing questions</a:t>
            </a:r>
            <a:endParaRPr lang="en-US" dirty="0"/>
          </a:p>
        </p:txBody>
      </p:sp>
      <p:sp>
        <p:nvSpPr>
          <p:cNvPr id="7" name="Rectangle 6"/>
          <p:cNvSpPr/>
          <p:nvPr/>
        </p:nvSpPr>
        <p:spPr>
          <a:xfrm>
            <a:off x="291548" y="4992303"/>
            <a:ext cx="8852452" cy="646331"/>
          </a:xfrm>
          <a:prstGeom prst="rect">
            <a:avLst/>
          </a:prstGeom>
        </p:spPr>
        <p:txBody>
          <a:bodyPr wrap="square">
            <a:spAutoFit/>
          </a:bodyPr>
          <a:lstStyle/>
          <a:p>
            <a:pPr lvl="1"/>
            <a:r>
              <a:rPr lang="en-US" dirty="0" smtClean="0">
                <a:latin typeface="Times New Roman" pitchFamily="18" charset="0"/>
                <a:cs typeface="Times New Roman" pitchFamily="18" charset="0"/>
              </a:rPr>
              <a:t>Separation science plays a critical role in many industrial processes and applications.</a:t>
            </a:r>
          </a:p>
          <a:p>
            <a:pPr marL="457200"/>
            <a:r>
              <a:rPr lang="en-US" dirty="0" smtClean="0">
                <a:latin typeface="Times New Roman" pitchFamily="18" charset="0"/>
                <a:cs typeface="Times New Roman" pitchFamily="18" charset="0"/>
              </a:rPr>
              <a:t>We can be called as Lipchen98 – SSMS </a:t>
            </a:r>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latin typeface="Edwardian Script ITC" pitchFamily="66"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1228215" y="2385723"/>
            <a:ext cx="6281309" cy="2285103"/>
          </a:xfrm>
          <a:prstGeom prst="rect">
            <a:avLst/>
          </a:prstGeom>
          <a:noFill/>
          <a:ln w="9525">
            <a:noFill/>
            <a:miter lim="800000"/>
            <a:headEnd/>
            <a:tailEnd/>
          </a:ln>
          <a:effectLst/>
        </p:spPr>
      </p:pic>
      <p:sp>
        <p:nvSpPr>
          <p:cNvPr id="8" name="Rectangle 7"/>
          <p:cNvSpPr/>
          <p:nvPr/>
        </p:nvSpPr>
        <p:spPr>
          <a:xfrm>
            <a:off x="7083821" y="415409"/>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9834" y="326886"/>
            <a:ext cx="5867400" cy="485913"/>
          </a:xfrm>
        </p:spPr>
        <p:txBody>
          <a:bodyPr>
            <a:normAutofit/>
          </a:bodyPr>
          <a:lstStyle/>
          <a:p>
            <a:r>
              <a:rPr lang="en-US" dirty="0" smtClean="0"/>
              <a:t>Separation Science</a:t>
            </a:r>
            <a:endParaRPr lang="en-US" dirty="0"/>
          </a:p>
        </p:txBody>
      </p:sp>
      <p:sp>
        <p:nvSpPr>
          <p:cNvPr id="5" name="Content Placeholder 4"/>
          <p:cNvSpPr>
            <a:spLocks noGrp="1"/>
          </p:cNvSpPr>
          <p:nvPr>
            <p:ph idx="1"/>
          </p:nvPr>
        </p:nvSpPr>
        <p:spPr>
          <a:xfrm>
            <a:off x="354494" y="1009010"/>
            <a:ext cx="8683487" cy="1062747"/>
          </a:xfrm>
        </p:spPr>
        <p:txBody>
          <a:bodyPr>
            <a:normAutofit fontScale="85000" lnSpcReduction="20000"/>
          </a:bodyPr>
          <a:lstStyle/>
          <a:p>
            <a:r>
              <a:rPr lang="en-US" altLang="zh-CN" dirty="0" smtClean="0"/>
              <a:t>Separation science and techniques</a:t>
            </a:r>
            <a:r>
              <a:rPr lang="en-US" dirty="0" smtClean="0"/>
              <a:t> play critical roles in many industrial processes and applications. They are</a:t>
            </a:r>
            <a:r>
              <a:rPr lang="en-US" altLang="zh-CN" dirty="0" smtClean="0"/>
              <a:t> especially important in Specialty Chemical industries to ensure the success on the product development, performance evaluation, quality control, troubleshooting and characterization.  Separation science is a broad and complicated field.  Here we just focused on some popular chromatographic separation techniques and applications.</a:t>
            </a:r>
          </a:p>
          <a:p>
            <a:endParaRPr lang="en-US" altLang="zh-CN" dirty="0" smtClean="0"/>
          </a:p>
          <a:p>
            <a:endParaRPr lang="en-US" dirty="0"/>
          </a:p>
        </p:txBody>
      </p:sp>
      <p:pic>
        <p:nvPicPr>
          <p:cNvPr id="5122" name="Picture 2" descr="https://images-na.ssl-images-amazon.com/images/I/216PV9tcArL._SX313_BO1,204,203,200_.jpg"/>
          <p:cNvPicPr>
            <a:picLocks noChangeAspect="1" noChangeArrowheads="1"/>
          </p:cNvPicPr>
          <p:nvPr/>
        </p:nvPicPr>
        <p:blipFill>
          <a:blip r:embed="rId2"/>
          <a:srcRect/>
          <a:stretch>
            <a:fillRect/>
          </a:stretch>
        </p:blipFill>
        <p:spPr bwMode="auto">
          <a:xfrm>
            <a:off x="6406186" y="2076168"/>
            <a:ext cx="2658213" cy="4210948"/>
          </a:xfrm>
          <a:prstGeom prst="rect">
            <a:avLst/>
          </a:prstGeom>
          <a:noFill/>
        </p:spPr>
      </p:pic>
      <p:sp>
        <p:nvSpPr>
          <p:cNvPr id="7" name="Rectangle 6"/>
          <p:cNvSpPr/>
          <p:nvPr/>
        </p:nvSpPr>
        <p:spPr>
          <a:xfrm>
            <a:off x="424071" y="2031354"/>
            <a:ext cx="5906052" cy="4247317"/>
          </a:xfrm>
          <a:prstGeom prst="rect">
            <a:avLst/>
          </a:prstGeom>
        </p:spPr>
        <p:txBody>
          <a:bodyPr wrap="square">
            <a:spAutoFit/>
          </a:bodyPr>
          <a:lstStyle/>
          <a:p>
            <a:r>
              <a:rPr lang="en-US" dirty="0" smtClean="0"/>
              <a:t>Just as Dr. Giddings described in his book “Unified Separation Science” that unifies the complex welter of techniques used for chemical separations by clearly formulating the concepts that are common to them. The mass transport phenomena underlying all separation processes are developed in a simple physical-mathematical form. The limitations and optimum performance of alternative separation techniques and the factors enhancing and limiting separation power can thus be described and explored.”</a:t>
            </a:r>
          </a:p>
          <a:p>
            <a:endParaRPr lang="en-US" dirty="0" smtClean="0"/>
          </a:p>
          <a:p>
            <a:r>
              <a:rPr lang="en-US" dirty="0" smtClean="0"/>
              <a:t>“Unified Separation Science by J. Calvin Giddings is a </a:t>
            </a:r>
            <a:r>
              <a:rPr lang="en-US" b="1" dirty="0" smtClean="0"/>
              <a:t>great book</a:t>
            </a:r>
            <a:r>
              <a:rPr lang="en-US" dirty="0" smtClean="0"/>
              <a:t> for people starting in any type of </a:t>
            </a:r>
            <a:r>
              <a:rPr lang="en-US" b="1" dirty="0" smtClean="0"/>
              <a:t>separation sciences</a:t>
            </a:r>
            <a:r>
              <a:rPr lang="en-US" dirty="0" smtClean="0"/>
              <a:t>. It is easy to understand and explains many important concepts that are necessary to understand the chromatographic phenomena.”</a:t>
            </a:r>
            <a:endParaRPr lang="en-US" dirty="0"/>
          </a:p>
        </p:txBody>
      </p:sp>
      <p:sp>
        <p:nvSpPr>
          <p:cNvPr id="6" name="Rectangle 5"/>
          <p:cNvSpPr/>
          <p:nvPr/>
        </p:nvSpPr>
        <p:spPr>
          <a:xfrm>
            <a:off x="7083821" y="434459"/>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56748" y="1345096"/>
            <a:ext cx="3780072" cy="1815882"/>
          </a:xfrm>
          <a:prstGeom prst="rect">
            <a:avLst/>
          </a:prstGeom>
          <a:noFill/>
          <a:effectLst>
            <a:outerShdw blurRad="50800" dist="50800" dir="6000000" algn="ctr" rotWithShape="0">
              <a:schemeClr val="tx1">
                <a:alpha val="39000"/>
              </a:schemeClr>
            </a:outerShdw>
          </a:effectLst>
          <a:scene3d>
            <a:camera prst="orthographicFront">
              <a:rot lat="21299999" lon="0" rev="0"/>
            </a:camera>
            <a:lightRig rig="threePt" dir="t"/>
          </a:scene3d>
          <a:sp3d>
            <a:bevelB w="25400"/>
          </a:sp3d>
        </p:spPr>
        <p:txBody>
          <a:bodyPr wrap="square" rtlCol="0">
            <a:spAutoFit/>
          </a:bodyPr>
          <a:lstStyle/>
          <a:p>
            <a:pPr marL="342900" indent="-342900"/>
            <a:r>
              <a:rPr lang="en-US" sz="1400" b="1" dirty="0" smtClean="0"/>
              <a:t>	</a:t>
            </a:r>
            <a:r>
              <a:rPr lang="en-US" sz="1400" b="1" dirty="0" err="1" smtClean="0"/>
              <a:t>i</a:t>
            </a:r>
            <a:r>
              <a:rPr lang="en-US" sz="1400" b="1" dirty="0" smtClean="0"/>
              <a:t>.	Chromatography</a:t>
            </a:r>
          </a:p>
          <a:p>
            <a:pPr marL="342900" indent="-342900"/>
            <a:r>
              <a:rPr lang="en-US" sz="1400" b="1" dirty="0" smtClean="0"/>
              <a:t>		GC, HPLC, GPC, IC, FFF</a:t>
            </a:r>
          </a:p>
          <a:p>
            <a:pPr marL="342900" indent="-342900"/>
            <a:r>
              <a:rPr lang="en-US" sz="1400" b="1" dirty="0" smtClean="0"/>
              <a:t>	ii.	Spectroscopy</a:t>
            </a:r>
          </a:p>
          <a:p>
            <a:pPr marL="342900" indent="-342900"/>
            <a:r>
              <a:rPr lang="en-US" sz="1400" b="1" dirty="0" smtClean="0"/>
              <a:t>		FTIR, NMR, AFM, NIR, MS, MALDI</a:t>
            </a:r>
          </a:p>
          <a:p>
            <a:pPr marL="342900" indent="-342900"/>
            <a:r>
              <a:rPr lang="en-US" sz="1400" b="1" dirty="0" smtClean="0"/>
              <a:t>	iii.	Thermal </a:t>
            </a:r>
          </a:p>
          <a:p>
            <a:pPr marL="342900" indent="-342900"/>
            <a:r>
              <a:rPr lang="en-US" sz="1400" b="1" dirty="0" smtClean="0"/>
              <a:t>		DSC, TGA, DMA, TMA</a:t>
            </a:r>
          </a:p>
          <a:p>
            <a:pPr marL="342900" indent="-342900"/>
            <a:r>
              <a:rPr lang="en-US" sz="1400" b="1" dirty="0" smtClean="0"/>
              <a:t>	iv.	Compatibility</a:t>
            </a:r>
          </a:p>
          <a:p>
            <a:pPr marL="342900" indent="-342900"/>
            <a:r>
              <a:rPr lang="en-US" sz="1400" b="1" dirty="0" smtClean="0"/>
              <a:t>		VTS, </a:t>
            </a:r>
            <a:r>
              <a:rPr lang="en-US" sz="1400" b="1" dirty="0" err="1" smtClean="0"/>
              <a:t>calorimetry</a:t>
            </a:r>
            <a:endParaRPr lang="en-US" sz="2800" b="1" dirty="0"/>
          </a:p>
        </p:txBody>
      </p:sp>
      <p:sp>
        <p:nvSpPr>
          <p:cNvPr id="3" name="Rectangle 2"/>
          <p:cNvSpPr/>
          <p:nvPr/>
        </p:nvSpPr>
        <p:spPr>
          <a:xfrm>
            <a:off x="535593" y="350943"/>
            <a:ext cx="6151556" cy="369332"/>
          </a:xfrm>
          <a:prstGeom prst="rect">
            <a:avLst/>
          </a:prstGeom>
        </p:spPr>
        <p:txBody>
          <a:bodyPr wrap="none">
            <a:spAutoFit/>
          </a:bodyPr>
          <a:lstStyle/>
          <a:p>
            <a:pPr marL="342900" indent="-342900"/>
            <a:r>
              <a:rPr lang="en-US" altLang="zh-CN" b="1" dirty="0" smtClean="0"/>
              <a:t>Technical Services: </a:t>
            </a:r>
            <a:r>
              <a:rPr lang="en-US" b="1" dirty="0" smtClean="0"/>
              <a:t>Separation and Characterization Techniques</a:t>
            </a:r>
          </a:p>
        </p:txBody>
      </p:sp>
      <p:sp>
        <p:nvSpPr>
          <p:cNvPr id="4" name="Rectangle 3"/>
          <p:cNvSpPr/>
          <p:nvPr/>
        </p:nvSpPr>
        <p:spPr>
          <a:xfrm>
            <a:off x="7083821" y="320159"/>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16992" y="1261165"/>
            <a:ext cx="6096000" cy="4832092"/>
          </a:xfrm>
          <a:prstGeom prst="rect">
            <a:avLst/>
          </a:prstGeom>
          <a:noFill/>
          <a:effectLst>
            <a:outerShdw blurRad="50800" dist="50800" dir="6000000" algn="ctr" rotWithShape="0">
              <a:schemeClr val="tx1">
                <a:alpha val="39000"/>
              </a:schemeClr>
            </a:outerShdw>
          </a:effectLst>
          <a:scene3d>
            <a:camera prst="orthographicFront">
              <a:rot lat="21299999" lon="0" rev="0"/>
            </a:camera>
            <a:lightRig rig="threePt" dir="t"/>
          </a:scene3d>
          <a:sp3d>
            <a:bevelB w="25400"/>
          </a:sp3d>
        </p:spPr>
        <p:txBody>
          <a:bodyPr wrap="square" rtlCol="0">
            <a:spAutoFit/>
          </a:bodyPr>
          <a:lstStyle/>
          <a:p>
            <a:pPr marL="342900" indent="-342900"/>
            <a:r>
              <a:rPr lang="en-US" sz="1400" b="1" dirty="0" smtClean="0"/>
              <a:t>Characterization Techniques:</a:t>
            </a:r>
          </a:p>
          <a:p>
            <a:pPr marL="342900" indent="-342900"/>
            <a:r>
              <a:rPr lang="en-US" sz="1400" b="1" dirty="0" smtClean="0"/>
              <a:t>	</a:t>
            </a:r>
            <a:r>
              <a:rPr lang="en-US" sz="1400" b="1" dirty="0" err="1" smtClean="0"/>
              <a:t>i</a:t>
            </a:r>
            <a:r>
              <a:rPr lang="en-US" sz="1400" b="1" dirty="0" smtClean="0"/>
              <a:t>.	Chromatography</a:t>
            </a:r>
          </a:p>
          <a:p>
            <a:pPr marL="342900" indent="-342900"/>
            <a:r>
              <a:rPr lang="en-US" sz="1400" b="1" dirty="0" smtClean="0"/>
              <a:t>	ii.	Spectroscopy</a:t>
            </a:r>
          </a:p>
          <a:p>
            <a:pPr marL="342900" indent="-342900"/>
            <a:r>
              <a:rPr lang="en-US" sz="1400" b="1" dirty="0" smtClean="0"/>
              <a:t>	iii.	Thermal </a:t>
            </a:r>
          </a:p>
          <a:p>
            <a:pPr marL="342900" indent="-342900"/>
            <a:r>
              <a:rPr lang="en-US" sz="1400" b="1" dirty="0" smtClean="0"/>
              <a:t>	iv.	Compatibility</a:t>
            </a:r>
          </a:p>
          <a:p>
            <a:pPr marL="342900" indent="-342900"/>
            <a:endParaRPr lang="en-US" sz="1400" b="1" dirty="0" smtClean="0"/>
          </a:p>
          <a:p>
            <a:pPr marL="342900" indent="-342900"/>
            <a:r>
              <a:rPr lang="en-US" sz="1400" b="1" dirty="0" smtClean="0"/>
              <a:t>Materials:</a:t>
            </a:r>
          </a:p>
          <a:p>
            <a:pPr marL="342900" indent="-342900"/>
            <a:r>
              <a:rPr lang="en-US" sz="1400" b="1" dirty="0" smtClean="0"/>
              <a:t>	</a:t>
            </a:r>
            <a:r>
              <a:rPr lang="en-US" sz="1400" b="1" dirty="0" err="1" smtClean="0"/>
              <a:t>i</a:t>
            </a:r>
            <a:r>
              <a:rPr lang="en-US" sz="1400" b="1" dirty="0" smtClean="0"/>
              <a:t>.	Polymers</a:t>
            </a:r>
          </a:p>
          <a:p>
            <a:pPr marL="342900" indent="-342900"/>
            <a:r>
              <a:rPr lang="en-US" sz="1400" b="1" dirty="0" smtClean="0"/>
              <a:t>	ii.	Water treatment and oil field</a:t>
            </a:r>
          </a:p>
          <a:p>
            <a:pPr marL="342900" indent="-342900"/>
            <a:r>
              <a:rPr lang="en-US" sz="1400" b="1" dirty="0" smtClean="0"/>
              <a:t>	iii.	Mining chemicals</a:t>
            </a:r>
          </a:p>
          <a:p>
            <a:pPr marL="342900" indent="-342900"/>
            <a:r>
              <a:rPr lang="en-US" sz="1400" b="1" dirty="0" smtClean="0"/>
              <a:t>	iv.	Polymer additive</a:t>
            </a:r>
          </a:p>
          <a:p>
            <a:pPr marL="342900" indent="-342900"/>
            <a:r>
              <a:rPr lang="en-US" sz="1400" b="1" dirty="0" smtClean="0"/>
              <a:t>	v.	Coating chemicals (melamine, epoxy and urethane)</a:t>
            </a:r>
          </a:p>
          <a:p>
            <a:pPr marL="342900" indent="-342900"/>
            <a:r>
              <a:rPr lang="en-US" sz="1400" b="1" dirty="0" smtClean="0"/>
              <a:t>	vi.	</a:t>
            </a:r>
            <a:r>
              <a:rPr lang="en-US" sz="1400" b="1" dirty="0" err="1" smtClean="0"/>
              <a:t>Energetics</a:t>
            </a:r>
            <a:endParaRPr lang="en-US" sz="1400" b="1" dirty="0" smtClean="0"/>
          </a:p>
          <a:p>
            <a:pPr marL="342900" indent="-342900"/>
            <a:r>
              <a:rPr lang="en-US" sz="1400" b="1" dirty="0" smtClean="0"/>
              <a:t>	vii.	Resin and Composite</a:t>
            </a:r>
          </a:p>
          <a:p>
            <a:r>
              <a:rPr lang="en-US" sz="1400" b="1" dirty="0" smtClean="0"/>
              <a:t>	1.	</a:t>
            </a:r>
            <a:r>
              <a:rPr lang="en-US" sz="1400" b="1" dirty="0" err="1" smtClean="0"/>
              <a:t>Phenolic</a:t>
            </a:r>
            <a:r>
              <a:rPr lang="en-US" sz="1400" b="1" dirty="0" smtClean="0"/>
              <a:t> Resin</a:t>
            </a:r>
          </a:p>
          <a:p>
            <a:r>
              <a:rPr lang="en-US" sz="1400" b="1" dirty="0" smtClean="0"/>
              <a:t>	2.	Epoxy Resin</a:t>
            </a:r>
          </a:p>
          <a:p>
            <a:r>
              <a:rPr lang="en-US" sz="1400" b="1" dirty="0" smtClean="0"/>
              <a:t>	3.	Amino Resin</a:t>
            </a:r>
          </a:p>
          <a:p>
            <a:r>
              <a:rPr lang="en-US" sz="1400" b="1" dirty="0" smtClean="0"/>
              <a:t>	4.	</a:t>
            </a:r>
            <a:r>
              <a:rPr lang="en-US" sz="1400" b="1" dirty="0" err="1" smtClean="0"/>
              <a:t>Isocyanate</a:t>
            </a:r>
            <a:endParaRPr lang="en-US" sz="1400" b="1" dirty="0" smtClean="0"/>
          </a:p>
          <a:p>
            <a:r>
              <a:rPr lang="en-US" sz="1400" b="1" dirty="0" smtClean="0"/>
              <a:t>	5.	Polyimide</a:t>
            </a:r>
          </a:p>
          <a:p>
            <a:r>
              <a:rPr lang="en-US" sz="1400" b="1" dirty="0" smtClean="0"/>
              <a:t>	6.	</a:t>
            </a:r>
            <a:r>
              <a:rPr lang="en-US" sz="1400" b="1" dirty="0" err="1" smtClean="0"/>
              <a:t>Polyacrylate</a:t>
            </a:r>
            <a:endParaRPr lang="en-US" sz="1400" b="1" dirty="0" smtClean="0"/>
          </a:p>
          <a:p>
            <a:endParaRPr lang="en-US" sz="2800" b="1" dirty="0"/>
          </a:p>
        </p:txBody>
      </p:sp>
      <p:sp>
        <p:nvSpPr>
          <p:cNvPr id="3" name="TextBox 2"/>
          <p:cNvSpPr txBox="1"/>
          <p:nvPr/>
        </p:nvSpPr>
        <p:spPr>
          <a:xfrm>
            <a:off x="693530" y="379896"/>
            <a:ext cx="7332870" cy="369332"/>
          </a:xfrm>
          <a:prstGeom prst="rect">
            <a:avLst/>
          </a:prstGeom>
          <a:noFill/>
        </p:spPr>
        <p:txBody>
          <a:bodyPr wrap="square" lIns="0" tIns="0" rIns="0" bIns="0" rtlCol="0">
            <a:spAutoFit/>
          </a:bodyPr>
          <a:lstStyle/>
          <a:p>
            <a:r>
              <a:rPr lang="en-US" sz="2400" b="1" dirty="0" smtClean="0">
                <a:latin typeface="Times New Roman" pitchFamily="18" charset="0"/>
                <a:ea typeface="Segoe UI Historic" pitchFamily="34" charset="0"/>
                <a:cs typeface="Times New Roman" pitchFamily="18" charset="0"/>
              </a:rPr>
              <a:t>Techniques used in Materials </a:t>
            </a:r>
            <a:r>
              <a:rPr lang="en-US" sz="2400" b="1" dirty="0" smtClean="0">
                <a:latin typeface="Times New Roman" pitchFamily="18" charset="0"/>
                <a:cs typeface="Times New Roman" pitchFamily="18" charset="0"/>
              </a:rPr>
              <a:t>Characterization</a:t>
            </a:r>
            <a:endParaRPr lang="en-US" dirty="0" smtClean="0">
              <a:latin typeface="Times New Roman" pitchFamily="18" charset="0"/>
              <a:cs typeface="Times New Roman" pitchFamily="18" charset="0"/>
            </a:endParaRPr>
          </a:p>
        </p:txBody>
      </p:sp>
      <p:sp>
        <p:nvSpPr>
          <p:cNvPr id="4" name="Rectangle 3"/>
          <p:cNvSpPr/>
          <p:nvPr/>
        </p:nvSpPr>
        <p:spPr>
          <a:xfrm>
            <a:off x="7083821" y="339209"/>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8618" y="1144103"/>
            <a:ext cx="7772400" cy="3803651"/>
          </a:xfrm>
        </p:spPr>
        <p:txBody>
          <a:bodyPr>
            <a:normAutofit/>
          </a:bodyPr>
          <a:lstStyle/>
          <a:p>
            <a:r>
              <a:rPr lang="en-US" dirty="0" smtClean="0"/>
              <a:t>Materials Science Study</a:t>
            </a:r>
            <a:r>
              <a:rPr lang="en-US" b="0" dirty="0" smtClean="0"/>
              <a:t> the properties and applications of </a:t>
            </a:r>
            <a:r>
              <a:rPr lang="en-US" dirty="0" smtClean="0"/>
              <a:t>materials</a:t>
            </a:r>
            <a:r>
              <a:rPr lang="en-US" b="0" dirty="0" smtClean="0"/>
              <a:t> of construction or manufacture (such as ceramics, metals, polymers, and composites). </a:t>
            </a:r>
            <a:r>
              <a:rPr lang="en-US" dirty="0" smtClean="0"/>
              <a:t>Materials Science Study</a:t>
            </a:r>
            <a:r>
              <a:rPr lang="en-US" b="0" dirty="0" smtClean="0"/>
              <a:t> the properties and applications of </a:t>
            </a:r>
            <a:r>
              <a:rPr lang="en-US" dirty="0" smtClean="0"/>
              <a:t>materials</a:t>
            </a:r>
            <a:r>
              <a:rPr lang="en-US" b="0" dirty="0" smtClean="0"/>
              <a:t> of construction or manufacture (such as ceramics, metals, polymers, and composites).</a:t>
            </a:r>
            <a:br>
              <a:rPr lang="en-US" b="0" dirty="0" smtClean="0"/>
            </a:br>
            <a:r>
              <a:rPr lang="en-US" b="0" dirty="0" smtClean="0"/>
              <a:t/>
            </a:r>
            <a:br>
              <a:rPr lang="en-US" b="0" dirty="0" smtClean="0"/>
            </a:br>
            <a:r>
              <a:rPr lang="en-US" dirty="0" smtClean="0"/>
              <a:t> Materials scientists</a:t>
            </a:r>
            <a:r>
              <a:rPr lang="en-US" b="0" dirty="0" smtClean="0"/>
              <a:t> work with diverse types of </a:t>
            </a:r>
            <a:r>
              <a:rPr lang="en-US" dirty="0" smtClean="0"/>
              <a:t>materials</a:t>
            </a:r>
            <a:r>
              <a:rPr lang="en-US" b="0" dirty="0" smtClean="0"/>
              <a:t> (e.g., metals, polymers, ceramics, liquid crystals, composites) for a broad range of applications (e.g., energy, construction, electronics, biotechnology, nanotechnology) employing modern processing and discovery principles (e.g., casting, additive manufacturing ...</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C42A35-7E49-495E-A896-52482FAE243E}" type="slidenum">
              <a:rPr lang="en-US" smtClean="0"/>
              <a:pPr/>
              <a:t>6</a:t>
            </a:fld>
            <a:endParaRPr lang="en-US"/>
          </a:p>
        </p:txBody>
      </p:sp>
      <p:sp>
        <p:nvSpPr>
          <p:cNvPr id="6" name="TextBox 5"/>
          <p:cNvSpPr txBox="1"/>
          <p:nvPr/>
        </p:nvSpPr>
        <p:spPr>
          <a:xfrm>
            <a:off x="618434" y="481495"/>
            <a:ext cx="7695095" cy="369332"/>
          </a:xfrm>
          <a:prstGeom prst="rect">
            <a:avLst/>
          </a:prstGeom>
          <a:noFill/>
        </p:spPr>
        <p:txBody>
          <a:bodyPr wrap="square" lIns="0" tIns="0" rIns="0" bIns="0" rtlCol="0">
            <a:spAutoFit/>
          </a:bodyPr>
          <a:lstStyle/>
          <a:p>
            <a:r>
              <a:rPr lang="en-US" sz="2400" b="1" dirty="0" smtClean="0">
                <a:latin typeface="Times New Roman" pitchFamily="18" charset="0"/>
                <a:cs typeface="Times New Roman" pitchFamily="18" charset="0"/>
              </a:rPr>
              <a:t>Materials Science and Characterization</a:t>
            </a:r>
          </a:p>
        </p:txBody>
      </p:sp>
      <p:sp>
        <p:nvSpPr>
          <p:cNvPr id="7" name="Rectangle 6"/>
          <p:cNvSpPr/>
          <p:nvPr/>
        </p:nvSpPr>
        <p:spPr>
          <a:xfrm>
            <a:off x="7083821" y="386834"/>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86070" y="1181652"/>
            <a:ext cx="6096000" cy="4616648"/>
          </a:xfrm>
          <a:prstGeom prst="rect">
            <a:avLst/>
          </a:prstGeom>
          <a:noFill/>
          <a:effectLst>
            <a:outerShdw blurRad="50800" dist="50800" dir="6000000" algn="ctr" rotWithShape="0">
              <a:schemeClr val="tx1">
                <a:alpha val="39000"/>
              </a:schemeClr>
            </a:outerShdw>
          </a:effectLst>
          <a:scene3d>
            <a:camera prst="orthographicFront">
              <a:rot lat="21299999" lon="0" rev="0"/>
            </a:camera>
            <a:lightRig rig="threePt" dir="t"/>
          </a:scene3d>
          <a:sp3d>
            <a:bevelB w="25400"/>
          </a:sp3d>
        </p:spPr>
        <p:txBody>
          <a:bodyPr wrap="square" rtlCol="0">
            <a:spAutoFit/>
          </a:bodyPr>
          <a:lstStyle/>
          <a:p>
            <a:pPr marL="342900" indent="-342900"/>
            <a:r>
              <a:rPr lang="en-US" sz="1400" b="1" dirty="0" smtClean="0"/>
              <a:t>	</a:t>
            </a:r>
            <a:r>
              <a:rPr lang="en-US" sz="1400" b="1" dirty="0" err="1" smtClean="0"/>
              <a:t>i</a:t>
            </a:r>
            <a:r>
              <a:rPr lang="en-US" sz="1400" b="1" dirty="0" smtClean="0"/>
              <a:t>.	Polymers</a:t>
            </a:r>
          </a:p>
          <a:p>
            <a:pPr marL="342900" indent="-342900"/>
            <a:r>
              <a:rPr lang="en-US" sz="1400" b="1" dirty="0" smtClean="0"/>
              <a:t>		Hydroxyl terminated, carboxyl terminated polymers, polyester, 	polyamide</a:t>
            </a:r>
          </a:p>
          <a:p>
            <a:pPr marL="342900" indent="-342900"/>
            <a:r>
              <a:rPr lang="en-US" sz="1400" b="1" dirty="0" smtClean="0"/>
              <a:t>	ii.	Water treatment and oil field</a:t>
            </a:r>
          </a:p>
          <a:p>
            <a:pPr marL="342900" indent="-342900"/>
            <a:r>
              <a:rPr lang="en-US" sz="1400" b="1" dirty="0" smtClean="0"/>
              <a:t>		</a:t>
            </a:r>
            <a:r>
              <a:rPr lang="en-US" sz="1400" b="1" dirty="0" err="1" smtClean="0"/>
              <a:t>Acrylate</a:t>
            </a:r>
            <a:r>
              <a:rPr lang="en-US" sz="1400" b="1" dirty="0" smtClean="0"/>
              <a:t> polymer</a:t>
            </a:r>
          </a:p>
          <a:p>
            <a:pPr marL="342900" indent="-342900"/>
            <a:r>
              <a:rPr lang="en-US" sz="1400" b="1" dirty="0" smtClean="0"/>
              <a:t>	iii.	Mining chemicals</a:t>
            </a:r>
          </a:p>
          <a:p>
            <a:pPr marL="342900" indent="-342900"/>
            <a:r>
              <a:rPr lang="en-US" sz="1400" b="1" dirty="0" smtClean="0"/>
              <a:t>		</a:t>
            </a:r>
            <a:r>
              <a:rPr lang="en-US" sz="1400" b="1" dirty="0" err="1" smtClean="0"/>
              <a:t>Cynate</a:t>
            </a:r>
            <a:endParaRPr lang="en-US" sz="1400" b="1" dirty="0" smtClean="0"/>
          </a:p>
          <a:p>
            <a:pPr marL="342900" indent="-342900"/>
            <a:r>
              <a:rPr lang="en-US" sz="1400" b="1" dirty="0" smtClean="0"/>
              <a:t>	iv.	Polymer additive</a:t>
            </a:r>
          </a:p>
          <a:p>
            <a:pPr marL="342900" indent="-342900"/>
            <a:r>
              <a:rPr lang="en-US" sz="1400" b="1" dirty="0" smtClean="0"/>
              <a:t>		</a:t>
            </a:r>
            <a:r>
              <a:rPr lang="en-US" sz="1400" b="1" dirty="0" err="1" smtClean="0"/>
              <a:t>Phenolic</a:t>
            </a:r>
            <a:r>
              <a:rPr lang="en-US" sz="1400" b="1" dirty="0" smtClean="0"/>
              <a:t> and </a:t>
            </a:r>
            <a:r>
              <a:rPr lang="en-US" sz="1400" b="1" dirty="0" err="1" smtClean="0"/>
              <a:t>analine</a:t>
            </a:r>
            <a:r>
              <a:rPr lang="en-US" sz="1400" b="1" dirty="0" smtClean="0"/>
              <a:t> type antioxidant</a:t>
            </a:r>
          </a:p>
          <a:p>
            <a:pPr marL="342900" indent="-342900"/>
            <a:r>
              <a:rPr lang="en-US" sz="1400" b="1" dirty="0" smtClean="0"/>
              <a:t>	v.	Coating chemicals (melamine, epoxy and urethane)</a:t>
            </a:r>
          </a:p>
          <a:p>
            <a:pPr marL="342900" indent="-342900"/>
            <a:r>
              <a:rPr lang="en-US" sz="1400" b="1" dirty="0" smtClean="0"/>
              <a:t>	vi.	Energetic material</a:t>
            </a:r>
          </a:p>
          <a:p>
            <a:pPr marL="342900" indent="-342900"/>
            <a:r>
              <a:rPr lang="en-US" sz="1400" b="1" dirty="0" smtClean="0"/>
              <a:t>		TNT, HMX, RDX, NG, NC, CL-20</a:t>
            </a:r>
          </a:p>
          <a:p>
            <a:pPr marL="342900" indent="-342900"/>
            <a:r>
              <a:rPr lang="en-US" sz="1400" b="1" dirty="0" smtClean="0"/>
              <a:t>	vii.	Resin and Composite</a:t>
            </a:r>
          </a:p>
          <a:p>
            <a:r>
              <a:rPr lang="en-US" sz="1400" b="1" dirty="0" smtClean="0"/>
              <a:t>	1.	</a:t>
            </a:r>
            <a:r>
              <a:rPr lang="en-US" sz="1400" b="1" dirty="0" err="1" smtClean="0"/>
              <a:t>Phenolic</a:t>
            </a:r>
            <a:r>
              <a:rPr lang="en-US" sz="1400" b="1" dirty="0" smtClean="0"/>
              <a:t> Resin</a:t>
            </a:r>
          </a:p>
          <a:p>
            <a:r>
              <a:rPr lang="en-US" sz="1400" b="1" dirty="0" smtClean="0"/>
              <a:t>		</a:t>
            </a:r>
            <a:r>
              <a:rPr lang="en-US" sz="1400" b="1" dirty="0" err="1" smtClean="0"/>
              <a:t>Novolac</a:t>
            </a:r>
            <a:r>
              <a:rPr lang="en-US" sz="1400" b="1" dirty="0" smtClean="0"/>
              <a:t> and resole</a:t>
            </a:r>
          </a:p>
          <a:p>
            <a:r>
              <a:rPr lang="en-US" sz="1400" b="1" dirty="0" smtClean="0"/>
              <a:t>	2.	Epoxy Resin</a:t>
            </a:r>
          </a:p>
          <a:p>
            <a:r>
              <a:rPr lang="en-US" sz="1400" b="1" dirty="0" smtClean="0"/>
              <a:t>		Aromatic and aliphatic epoxy, curative</a:t>
            </a:r>
          </a:p>
          <a:p>
            <a:r>
              <a:rPr lang="en-US" sz="1400" b="1" dirty="0" smtClean="0"/>
              <a:t>	3.	Amino Resin</a:t>
            </a:r>
          </a:p>
          <a:p>
            <a:r>
              <a:rPr lang="en-US" sz="1400" b="1" dirty="0" smtClean="0"/>
              <a:t>	4.	</a:t>
            </a:r>
            <a:r>
              <a:rPr lang="en-US" sz="1400" b="1" dirty="0" err="1" smtClean="0"/>
              <a:t>Isocyanate</a:t>
            </a:r>
            <a:endParaRPr lang="en-US" sz="1400" b="1" dirty="0" smtClean="0"/>
          </a:p>
          <a:p>
            <a:r>
              <a:rPr lang="en-US" sz="1400" b="1" dirty="0" smtClean="0"/>
              <a:t>		 Aromatic and aliphatic </a:t>
            </a:r>
            <a:r>
              <a:rPr lang="en-US" sz="1400" b="1" dirty="0" err="1" smtClean="0"/>
              <a:t>isocyanate</a:t>
            </a:r>
            <a:r>
              <a:rPr lang="en-US" sz="1400" b="1" dirty="0" smtClean="0"/>
              <a:t>, curative</a:t>
            </a:r>
          </a:p>
          <a:p>
            <a:r>
              <a:rPr lang="en-US" sz="1400" b="1" dirty="0" smtClean="0"/>
              <a:t>	5.	Polyimide</a:t>
            </a:r>
            <a:endParaRPr lang="en-US" sz="2800" b="1" dirty="0"/>
          </a:p>
        </p:txBody>
      </p:sp>
      <p:sp>
        <p:nvSpPr>
          <p:cNvPr id="3" name="Rectangle 2"/>
          <p:cNvSpPr/>
          <p:nvPr/>
        </p:nvSpPr>
        <p:spPr>
          <a:xfrm>
            <a:off x="637605" y="373030"/>
            <a:ext cx="2973763" cy="369332"/>
          </a:xfrm>
          <a:prstGeom prst="rect">
            <a:avLst/>
          </a:prstGeom>
        </p:spPr>
        <p:txBody>
          <a:bodyPr wrap="none">
            <a:spAutoFit/>
          </a:bodyPr>
          <a:lstStyle/>
          <a:p>
            <a:pPr marL="342900" indent="-342900"/>
            <a:r>
              <a:rPr lang="en-US" altLang="zh-CN" b="1" dirty="0" smtClean="0"/>
              <a:t>Technical Services: </a:t>
            </a:r>
            <a:r>
              <a:rPr lang="en-US" b="1" dirty="0" smtClean="0"/>
              <a:t>Materials</a:t>
            </a:r>
          </a:p>
        </p:txBody>
      </p:sp>
      <p:sp>
        <p:nvSpPr>
          <p:cNvPr id="4" name="Rectangle 3"/>
          <p:cNvSpPr/>
          <p:nvPr/>
        </p:nvSpPr>
        <p:spPr>
          <a:xfrm>
            <a:off x="7083821" y="339209"/>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83" y="196574"/>
            <a:ext cx="7269922" cy="558800"/>
          </a:xfrm>
        </p:spPr>
        <p:txBody>
          <a:bodyPr/>
          <a:lstStyle/>
          <a:p>
            <a:r>
              <a:rPr lang="en-US" altLang="zh-CN" dirty="0" smtClean="0"/>
              <a:t>Prepare A Proposal after The Meeting  with A Customer</a:t>
            </a:r>
            <a:endParaRPr lang="en-US" dirty="0"/>
          </a:p>
        </p:txBody>
      </p:sp>
      <p:sp>
        <p:nvSpPr>
          <p:cNvPr id="3" name="Content Placeholder 2"/>
          <p:cNvSpPr>
            <a:spLocks noGrp="1"/>
          </p:cNvSpPr>
          <p:nvPr>
            <p:ph idx="1"/>
          </p:nvPr>
        </p:nvSpPr>
        <p:spPr>
          <a:xfrm>
            <a:off x="1447800" y="1371600"/>
            <a:ext cx="7467600" cy="4297363"/>
          </a:xfrm>
        </p:spPr>
        <p:txBody>
          <a:bodyPr/>
          <a:lstStyle/>
          <a:p>
            <a:r>
              <a:rPr lang="en-US" dirty="0" smtClean="0"/>
              <a:t>Objective</a:t>
            </a:r>
          </a:p>
          <a:p>
            <a:r>
              <a:rPr lang="en-US" dirty="0" smtClean="0"/>
              <a:t>Summarize what has been talked</a:t>
            </a:r>
          </a:p>
          <a:p>
            <a:r>
              <a:rPr lang="en-US" dirty="0" smtClean="0"/>
              <a:t>What you will get</a:t>
            </a:r>
          </a:p>
          <a:p>
            <a:r>
              <a:rPr lang="en-US" dirty="0" smtClean="0"/>
              <a:t>What we are going to do</a:t>
            </a:r>
          </a:p>
          <a:p>
            <a:r>
              <a:rPr lang="en-US" dirty="0" smtClean="0"/>
              <a:t>What will be the cost</a:t>
            </a:r>
            <a:endParaRPr lang="en-US" dirty="0"/>
          </a:p>
        </p:txBody>
      </p:sp>
      <p:sp>
        <p:nvSpPr>
          <p:cNvPr id="4" name="Rectangle 3"/>
          <p:cNvSpPr/>
          <p:nvPr/>
        </p:nvSpPr>
        <p:spPr>
          <a:xfrm>
            <a:off x="7083821" y="339209"/>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CAREER SUMMARY </a:t>
            </a:r>
            <a:endParaRPr lang="en-US" dirty="0"/>
          </a:p>
        </p:txBody>
      </p:sp>
      <p:sp>
        <p:nvSpPr>
          <p:cNvPr id="4" name="Slide Number Placeholder 3"/>
          <p:cNvSpPr>
            <a:spLocks noGrp="1"/>
          </p:cNvSpPr>
          <p:nvPr>
            <p:ph type="sldNum" sz="quarter" idx="10"/>
          </p:nvPr>
        </p:nvSpPr>
        <p:spPr/>
        <p:txBody>
          <a:bodyPr/>
          <a:lstStyle/>
          <a:p>
            <a:fld id="{5CBCEC27-BF7D-40E1-93E0-81EF328771D0}" type="slidenum">
              <a:rPr lang="en-US" smtClean="0"/>
              <a:pPr/>
              <a:t>9</a:t>
            </a:fld>
            <a:endParaRPr lang="en-US" dirty="0"/>
          </a:p>
        </p:txBody>
      </p:sp>
      <p:sp>
        <p:nvSpPr>
          <p:cNvPr id="5" name="Footer Placeholder 4"/>
          <p:cNvSpPr>
            <a:spLocks noGrp="1"/>
          </p:cNvSpPr>
          <p:nvPr>
            <p:ph type="ftr" sz="quarter" idx="11"/>
          </p:nvPr>
        </p:nvSpPr>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2009775" y="1019174"/>
            <a:ext cx="4765689" cy="5578475"/>
          </a:xfrm>
          <a:prstGeom prst="rect">
            <a:avLst/>
          </a:prstGeom>
          <a:noFill/>
          <a:ln w="9525">
            <a:noFill/>
            <a:miter lim="800000"/>
            <a:headEnd/>
            <a:tailEnd/>
          </a:ln>
          <a:effectLst/>
        </p:spPr>
      </p:pic>
      <p:sp>
        <p:nvSpPr>
          <p:cNvPr id="6" name="Rectangle 5"/>
          <p:cNvSpPr/>
          <p:nvPr/>
        </p:nvSpPr>
        <p:spPr>
          <a:xfrm>
            <a:off x="7083821" y="339209"/>
            <a:ext cx="2060179" cy="369332"/>
          </a:xfrm>
          <a:prstGeom prst="rect">
            <a:avLst/>
          </a:prstGeom>
        </p:spPr>
        <p:txBody>
          <a:bodyPr wrap="none">
            <a:spAutoFit/>
          </a:bodyPr>
          <a:lstStyle/>
          <a:p>
            <a:r>
              <a:rPr lang="en-US" dirty="0" smtClean="0">
                <a:latin typeface="Edwardian Script ITC" pitchFamily="66" charset="0"/>
                <a:cs typeface="Times New Roman" pitchFamily="18" charset="0"/>
              </a:rPr>
              <a:t>(</a:t>
            </a:r>
            <a:r>
              <a:rPr lang="en-US" b="1" dirty="0" smtClean="0">
                <a:latin typeface="Edwardian Script ITC" pitchFamily="66" charset="0"/>
                <a:cs typeface="Times New Roman" pitchFamily="18" charset="0"/>
              </a:rPr>
              <a:t>Lipchen98 – SSMS</a:t>
            </a:r>
            <a:r>
              <a:rPr lang="en-US" dirty="0" smtClean="0">
                <a:latin typeface="Edwardian Script ITC" pitchFamily="66" charset="0"/>
                <a:cs typeface="Times New Roman" pitchFamily="18" charset="0"/>
              </a:rPr>
              <a:t>)</a:t>
            </a:r>
            <a:endParaRPr lang="en-US" dirty="0"/>
          </a:p>
        </p:txBody>
      </p:sp>
    </p:spTree>
  </p:cSld>
  <p:clrMapOvr>
    <a:masterClrMapping/>
  </p:clrMapOvr>
</p:sld>
</file>

<file path=ppt/theme/theme1.xml><?xml version="1.0" encoding="utf-8"?>
<a:theme xmlns:a="http://schemas.openxmlformats.org/drawingml/2006/main" name="Orbital_ATK_Overview_Master_Template">
  <a:themeElements>
    <a:clrScheme name="Orbital ATK">
      <a:dk1>
        <a:sysClr val="windowText" lastClr="000000"/>
      </a:dk1>
      <a:lt1>
        <a:sysClr val="window" lastClr="FFFFFF"/>
      </a:lt1>
      <a:dk2>
        <a:srgbClr val="004A72"/>
      </a:dk2>
      <a:lt2>
        <a:srgbClr val="006DB1"/>
      </a:lt2>
      <a:accent1>
        <a:srgbClr val="7F7F7F"/>
      </a:accent1>
      <a:accent2>
        <a:srgbClr val="0095CB"/>
      </a:accent2>
      <a:accent3>
        <a:srgbClr val="00553A"/>
      </a:accent3>
      <a:accent4>
        <a:srgbClr val="009D4B"/>
      </a:accent4>
      <a:accent5>
        <a:srgbClr val="930007"/>
      </a:accent5>
      <a:accent6>
        <a:srgbClr val="CC3B0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9525">
          <a:solidFill>
            <a:schemeClr val="tx1"/>
          </a:solidFill>
        </a:ln>
      </a:spPr>
      <a:bodyPr wrap="none" rtlCol="0" anchor="ctr">
        <a:spAutoFit/>
      </a:bodyPr>
      <a:lstStyle>
        <a:defPPr algn="ctr">
          <a:defRPr dirty="0" err="1" smtClean="0">
            <a:latin typeface="Times New Roman" pitchFamily="18" charset="0"/>
            <a:cs typeface="Times New Roman"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ctr">
          <a:defRPr dirty="0" err="1" smtClean="0">
            <a:latin typeface="Times New Roman" pitchFamily="18" charset="0"/>
            <a:cs typeface="Times New Roman" pitchFamily="18" charset="0"/>
          </a:defRPr>
        </a:defPPr>
      </a:lstStyle>
    </a:txDef>
  </a:objectDefaults>
  <a:extraClrSchemeLst/>
  <a:extLst>
    <a:ext uri="{05A4C25C-085E-4340-85A3-A5531E510DB2}">
      <thm15:themeFamily xmlns:thm15="http://schemas.microsoft.com/office/thememl/2012/main" xmlns="" name="Orbital_ATK_Overview_Master_Template.potx [Read-Only]" id="{D6B0A37F-7AA2-488A-9DAC-2421F719DEA6}" vid="{B1B3478D-C471-4EF6-9373-2A0C44CD3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F25060D9E7984FA39E943E956E051C" ma:contentTypeVersion="0" ma:contentTypeDescription="Create a new document." ma:contentTypeScope="" ma:versionID="567a25ebb6ac186d97b80c3aaa3727c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D4F0DD-8BAD-4EEC-BAFD-7A9725C86951}">
  <ds:schemaRefs>
    <ds:schemaRef ds:uri="http://schemas.microsoft.com/sharepoint/v3/contenttype/forms"/>
  </ds:schemaRefs>
</ds:datastoreItem>
</file>

<file path=customXml/itemProps2.xml><?xml version="1.0" encoding="utf-8"?>
<ds:datastoreItem xmlns:ds="http://schemas.openxmlformats.org/officeDocument/2006/customXml" ds:itemID="{AAF43253-235D-415A-8635-20428B02C6E5}">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00A53E51-D324-494F-8F89-BE8763EDA4E0}">
  <ds:schemaRefs>
    <ds:schemaRef ds:uri="http://schemas.microsoft.com/office/2006/metadata/properties"/>
    <ds:schemaRef ds:uri="http://www.w3.org/2000/xmln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Orbital_ATK_Overview_Master_Template</Template>
  <TotalTime>1491</TotalTime>
  <Words>344</Words>
  <Application>Microsoft Office PowerPoint</Application>
  <PresentationFormat>On-screen Show (4:3)</PresentationFormat>
  <Paragraphs>92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Orbital_ATK_Overview_Master_Template</vt:lpstr>
      <vt:lpstr>Slide 1</vt:lpstr>
      <vt:lpstr>Objectives and Customers </vt:lpstr>
      <vt:lpstr>Separation Science</vt:lpstr>
      <vt:lpstr>Slide 4</vt:lpstr>
      <vt:lpstr>Slide 5</vt:lpstr>
      <vt:lpstr>Materials Science Study the properties and applications of materials of construction or manufacture (such as ceramics, metals, polymers, and composites). Materials Science Study the properties and applications of materials of construction or manufacture (such as ceramics, metals, polymers, and composites).   Materials scientists work with diverse types of materials (e.g., metals, polymers, ceramics, liquid crystals, composites) for a broad range of applications (e.g., energy, construction, electronics, biotechnology, nanotechnology) employing modern processing and discovery principles (e.g., casting, additive manufacturing ...</vt:lpstr>
      <vt:lpstr>Slide 7</vt:lpstr>
      <vt:lpstr>Prepare A Proposal after The Meeting  with A Customer</vt:lpstr>
      <vt:lpstr>CAREER SUMMARY </vt:lpstr>
      <vt:lpstr>CAREER SUMMARY </vt:lpstr>
      <vt:lpstr>Publications</vt:lpstr>
      <vt:lpstr>Publications</vt:lpstr>
    </vt:vector>
  </TitlesOfParts>
  <Company>Orbital ATK</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Heil.Kerry</dc:creator>
  <cp:lastModifiedBy>Ping Li</cp:lastModifiedBy>
  <cp:revision>125</cp:revision>
  <dcterms:created xsi:type="dcterms:W3CDTF">2016-09-14T21:20:12Z</dcterms:created>
  <dcterms:modified xsi:type="dcterms:W3CDTF">2024-07-12T03:22:23Z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0x010100DBF25060D9E7984FA39E943E956E051C</vt:lpwstr>
  </property>
</Properties>
</file>