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77" r:id="rId13"/>
    <p:sldId id="266" r:id="rId14"/>
    <p:sldId id="267" r:id="rId15"/>
    <p:sldId id="268" r:id="rId16"/>
    <p:sldId id="275" r:id="rId17"/>
    <p:sldId id="278" r:id="rId18"/>
    <p:sldId id="279" r:id="rId19"/>
    <p:sldId id="272" r:id="rId20"/>
    <p:sldId id="273" r:id="rId21"/>
    <p:sldId id="270" r:id="rId22"/>
    <p:sldId id="280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8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23AEF7A5-FB9B-4D06-9FB2-290EAE129C52}"/>
    <pc:docChg chg="custSel modSld">
      <pc:chgData name="Luciano Neves Fonseca" userId="fab3e4a40666dedf" providerId="LiveId" clId="{23AEF7A5-FB9B-4D06-9FB2-290EAE129C52}" dt="2022-01-05T23:46:28.472" v="13" actId="478"/>
      <pc:docMkLst>
        <pc:docMk/>
      </pc:docMkLst>
      <pc:sldChg chg="modSp mod">
        <pc:chgData name="Luciano Neves Fonseca" userId="fab3e4a40666dedf" providerId="LiveId" clId="{23AEF7A5-FB9B-4D06-9FB2-290EAE129C52}" dt="2022-01-05T23:33:10.491" v="0" actId="1036"/>
        <pc:sldMkLst>
          <pc:docMk/>
          <pc:sldMk cId="431422098" sldId="256"/>
        </pc:sldMkLst>
        <pc:spChg chg="mod">
          <ac:chgData name="Luciano Neves Fonseca" userId="fab3e4a40666dedf" providerId="LiveId" clId="{23AEF7A5-FB9B-4D06-9FB2-290EAE129C52}" dt="2022-01-05T23:33:10.491" v="0" actId="1036"/>
          <ac:spMkLst>
            <pc:docMk/>
            <pc:sldMk cId="431422098" sldId="256"/>
            <ac:spMk id="3" creationId="{00000000-0000-0000-0000-000000000000}"/>
          </ac:spMkLst>
        </pc:spChg>
      </pc:sldChg>
      <pc:sldChg chg="addSp delSp modSp mod">
        <pc:chgData name="Luciano Neves Fonseca" userId="fab3e4a40666dedf" providerId="LiveId" clId="{23AEF7A5-FB9B-4D06-9FB2-290EAE129C52}" dt="2022-01-05T23:44:01.295" v="5" actId="1076"/>
        <pc:sldMkLst>
          <pc:docMk/>
          <pc:sldMk cId="2903851030" sldId="260"/>
        </pc:sldMkLst>
        <pc:picChg chg="add mod">
          <ac:chgData name="Luciano Neves Fonseca" userId="fab3e4a40666dedf" providerId="LiveId" clId="{23AEF7A5-FB9B-4D06-9FB2-290EAE129C52}" dt="2022-01-05T23:44:01.295" v="5" actId="1076"/>
          <ac:picMkLst>
            <pc:docMk/>
            <pc:sldMk cId="2903851030" sldId="260"/>
            <ac:picMk id="4" creationId="{F64B24B4-524E-4361-BC4F-2BA46193C831}"/>
          </ac:picMkLst>
        </pc:picChg>
        <pc:picChg chg="del">
          <ac:chgData name="Luciano Neves Fonseca" userId="fab3e4a40666dedf" providerId="LiveId" clId="{23AEF7A5-FB9B-4D06-9FB2-290EAE129C52}" dt="2022-01-05T23:43:59.063" v="4" actId="478"/>
          <ac:picMkLst>
            <pc:docMk/>
            <pc:sldMk cId="2903851030" sldId="260"/>
            <ac:picMk id="12" creationId="{C503D294-B9BA-4E59-B9F2-F05E2013E5B7}"/>
          </ac:picMkLst>
        </pc:picChg>
      </pc:sldChg>
      <pc:sldChg chg="addSp delSp modSp mod">
        <pc:chgData name="Luciano Neves Fonseca" userId="fab3e4a40666dedf" providerId="LiveId" clId="{23AEF7A5-FB9B-4D06-9FB2-290EAE129C52}" dt="2022-01-05T23:45:31.411" v="9" actId="478"/>
        <pc:sldMkLst>
          <pc:docMk/>
          <pc:sldMk cId="2018386739" sldId="265"/>
        </pc:sldMkLst>
        <pc:picChg chg="add mod">
          <ac:chgData name="Luciano Neves Fonseca" userId="fab3e4a40666dedf" providerId="LiveId" clId="{23AEF7A5-FB9B-4D06-9FB2-290EAE129C52}" dt="2022-01-05T23:45:29.551" v="8" actId="14100"/>
          <ac:picMkLst>
            <pc:docMk/>
            <pc:sldMk cId="2018386739" sldId="265"/>
            <ac:picMk id="4" creationId="{1514963E-3678-4DF5-8FB4-3E7775A6E7AA}"/>
          </ac:picMkLst>
        </pc:picChg>
        <pc:picChg chg="del">
          <ac:chgData name="Luciano Neves Fonseca" userId="fab3e4a40666dedf" providerId="LiveId" clId="{23AEF7A5-FB9B-4D06-9FB2-290EAE129C52}" dt="2022-01-05T23:45:31.411" v="9" actId="478"/>
          <ac:picMkLst>
            <pc:docMk/>
            <pc:sldMk cId="2018386739" sldId="265"/>
            <ac:picMk id="20" creationId="{65220497-EA38-40D7-9811-47CD6646B1D3}"/>
          </ac:picMkLst>
        </pc:picChg>
      </pc:sldChg>
      <pc:sldChg chg="addSp delSp modSp mod">
        <pc:chgData name="Luciano Neves Fonseca" userId="fab3e4a40666dedf" providerId="LiveId" clId="{23AEF7A5-FB9B-4D06-9FB2-290EAE129C52}" dt="2022-01-05T23:46:28.472" v="13" actId="478"/>
        <pc:sldMkLst>
          <pc:docMk/>
          <pc:sldMk cId="3399326882" sldId="269"/>
        </pc:sldMkLst>
        <pc:picChg chg="add mod">
          <ac:chgData name="Luciano Neves Fonseca" userId="fab3e4a40666dedf" providerId="LiveId" clId="{23AEF7A5-FB9B-4D06-9FB2-290EAE129C52}" dt="2022-01-05T23:46:26.888" v="12" actId="14100"/>
          <ac:picMkLst>
            <pc:docMk/>
            <pc:sldMk cId="3399326882" sldId="269"/>
            <ac:picMk id="5" creationId="{B8E8CEAA-6B49-42EB-9498-12005639AFD7}"/>
          </ac:picMkLst>
        </pc:picChg>
        <pc:picChg chg="del">
          <ac:chgData name="Luciano Neves Fonseca" userId="fab3e4a40666dedf" providerId="LiveId" clId="{23AEF7A5-FB9B-4D06-9FB2-290EAE129C52}" dt="2022-01-05T23:46:28.472" v="13" actId="478"/>
          <ac:picMkLst>
            <pc:docMk/>
            <pc:sldMk cId="3399326882" sldId="269"/>
            <ac:picMk id="10" creationId="{D13DD514-8B98-41CE-AF08-6141A0421639}"/>
          </ac:picMkLst>
        </pc:picChg>
      </pc:sldChg>
    </pc:docChg>
  </pc:docChgLst>
  <pc:docChgLst>
    <pc:chgData name="Luciano Neves Fonseca" userId="fab3e4a40666dedf" providerId="LiveId" clId="{412793B7-47E6-4D8D-98D1-C0FB56F74EE4}"/>
    <pc:docChg chg="custSel modSld">
      <pc:chgData name="Luciano Neves Fonseca" userId="fab3e4a40666dedf" providerId="LiveId" clId="{412793B7-47E6-4D8D-98D1-C0FB56F74EE4}" dt="2023-03-31T21:30:53.949" v="18" actId="20577"/>
      <pc:docMkLst>
        <pc:docMk/>
      </pc:docMkLst>
      <pc:sldChg chg="modSp mod">
        <pc:chgData name="Luciano Neves Fonseca" userId="fab3e4a40666dedf" providerId="LiveId" clId="{412793B7-47E6-4D8D-98D1-C0FB56F74EE4}" dt="2023-03-31T21:30:53.949" v="18" actId="20577"/>
        <pc:sldMkLst>
          <pc:docMk/>
          <pc:sldMk cId="431422098" sldId="256"/>
        </pc:sldMkLst>
        <pc:spChg chg="mod">
          <ac:chgData name="Luciano Neves Fonseca" userId="fab3e4a40666dedf" providerId="LiveId" clId="{412793B7-47E6-4D8D-98D1-C0FB56F74EE4}" dt="2023-03-31T21:30:53.949" v="18" actId="20577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  <pc:docChgLst>
    <pc:chgData name="Luciano Neves Fonseca" userId="fab3e4a40666dedf" providerId="LiveId" clId="{EA089B4F-B88B-45E6-8F8F-B29DB471BA23}"/>
    <pc:docChg chg="custSel modSld">
      <pc:chgData name="Luciano Neves Fonseca" userId="fab3e4a40666dedf" providerId="LiveId" clId="{EA089B4F-B88B-45E6-8F8F-B29DB471BA23}" dt="2022-04-27T02:10:39.499" v="62" actId="1076"/>
      <pc:docMkLst>
        <pc:docMk/>
      </pc:docMkLst>
      <pc:sldChg chg="addSp delSp modSp mod">
        <pc:chgData name="Luciano Neves Fonseca" userId="fab3e4a40666dedf" providerId="LiveId" clId="{EA089B4F-B88B-45E6-8F8F-B29DB471BA23}" dt="2022-04-27T02:09:31.475" v="48" actId="478"/>
        <pc:sldMkLst>
          <pc:docMk/>
          <pc:sldMk cId="2903851030" sldId="260"/>
        </pc:sldMkLst>
        <pc:picChg chg="del">
          <ac:chgData name="Luciano Neves Fonseca" userId="fab3e4a40666dedf" providerId="LiveId" clId="{EA089B4F-B88B-45E6-8F8F-B29DB471BA23}" dt="2022-04-27T02:09:31.475" v="48" actId="478"/>
          <ac:picMkLst>
            <pc:docMk/>
            <pc:sldMk cId="2903851030" sldId="260"/>
            <ac:picMk id="4" creationId="{F64B24B4-524E-4361-BC4F-2BA46193C831}"/>
          </ac:picMkLst>
        </pc:picChg>
        <pc:picChg chg="del">
          <ac:chgData name="Luciano Neves Fonseca" userId="fab3e4a40666dedf" providerId="LiveId" clId="{EA089B4F-B88B-45E6-8F8F-B29DB471BA23}" dt="2022-04-27T02:09:04.528" v="41" actId="478"/>
          <ac:picMkLst>
            <pc:docMk/>
            <pc:sldMk cId="2903851030" sldId="260"/>
            <ac:picMk id="5" creationId="{AE01583C-880E-4948-BCA0-1BF509BBB005}"/>
          </ac:picMkLst>
        </pc:picChg>
        <pc:picChg chg="add mod">
          <ac:chgData name="Luciano Neves Fonseca" userId="fab3e4a40666dedf" providerId="LiveId" clId="{EA089B4F-B88B-45E6-8F8F-B29DB471BA23}" dt="2022-04-27T02:09:27.695" v="46" actId="14100"/>
          <ac:picMkLst>
            <pc:docMk/>
            <pc:sldMk cId="2903851030" sldId="260"/>
            <ac:picMk id="6" creationId="{DF62ED77-E95C-4230-A2F2-2D8FEE2464A9}"/>
          </ac:picMkLst>
        </pc:picChg>
        <pc:picChg chg="mod">
          <ac:chgData name="Luciano Neves Fonseca" userId="fab3e4a40666dedf" providerId="LiveId" clId="{EA089B4F-B88B-45E6-8F8F-B29DB471BA23}" dt="2022-04-27T02:09:08.949" v="43" actId="1076"/>
          <ac:picMkLst>
            <pc:docMk/>
            <pc:sldMk cId="2903851030" sldId="260"/>
            <ac:picMk id="9" creationId="{B8073360-0E7C-4A45-A9EF-4D1A546E6376}"/>
          </ac:picMkLst>
        </pc:picChg>
        <pc:picChg chg="mod">
          <ac:chgData name="Luciano Neves Fonseca" userId="fab3e4a40666dedf" providerId="LiveId" clId="{EA089B4F-B88B-45E6-8F8F-B29DB471BA23}" dt="2022-04-27T02:09:29.713" v="47" actId="1076"/>
          <ac:picMkLst>
            <pc:docMk/>
            <pc:sldMk cId="2903851030" sldId="260"/>
            <ac:picMk id="31" creationId="{00000000-0000-0000-0000-000000000000}"/>
          </ac:picMkLst>
        </pc:picChg>
      </pc:sldChg>
      <pc:sldChg chg="addSp delSp modSp mod">
        <pc:chgData name="Luciano Neves Fonseca" userId="fab3e4a40666dedf" providerId="LiveId" clId="{EA089B4F-B88B-45E6-8F8F-B29DB471BA23}" dt="2022-04-27T02:10:06.514" v="57" actId="1037"/>
        <pc:sldMkLst>
          <pc:docMk/>
          <pc:sldMk cId="1692013648" sldId="261"/>
        </pc:sldMkLst>
        <pc:picChg chg="add mod">
          <ac:chgData name="Luciano Neves Fonseca" userId="fab3e4a40666dedf" providerId="LiveId" clId="{EA089B4F-B88B-45E6-8F8F-B29DB471BA23}" dt="2022-04-27T02:10:06.514" v="57" actId="1037"/>
          <ac:picMkLst>
            <pc:docMk/>
            <pc:sldMk cId="1692013648" sldId="261"/>
            <ac:picMk id="4" creationId="{D9F35602-E650-4576-821A-0D126A6BE726}"/>
          </ac:picMkLst>
        </pc:picChg>
        <pc:picChg chg="del">
          <ac:chgData name="Luciano Neves Fonseca" userId="fab3e4a40666dedf" providerId="LiveId" clId="{EA089B4F-B88B-45E6-8F8F-B29DB471BA23}" dt="2022-04-27T02:10:03.934" v="52" actId="478"/>
          <ac:picMkLst>
            <pc:docMk/>
            <pc:sldMk cId="1692013648" sldId="261"/>
            <ac:picMk id="10" creationId="{F32F0616-A9F7-4FF8-9AD1-32BDD9DDA82A}"/>
          </ac:picMkLst>
        </pc:picChg>
      </pc:sldChg>
      <pc:sldChg chg="addSp delSp modSp mod">
        <pc:chgData name="Luciano Neves Fonseca" userId="fab3e4a40666dedf" providerId="LiveId" clId="{EA089B4F-B88B-45E6-8F8F-B29DB471BA23}" dt="2022-04-27T02:10:39.499" v="62" actId="1076"/>
        <pc:sldMkLst>
          <pc:docMk/>
          <pc:sldMk cId="568584058" sldId="262"/>
        </pc:sldMkLst>
        <pc:picChg chg="mod">
          <ac:chgData name="Luciano Neves Fonseca" userId="fab3e4a40666dedf" providerId="LiveId" clId="{EA089B4F-B88B-45E6-8F8F-B29DB471BA23}" dt="2022-04-27T02:10:39.499" v="62" actId="1076"/>
          <ac:picMkLst>
            <pc:docMk/>
            <pc:sldMk cId="568584058" sldId="262"/>
            <ac:picMk id="6" creationId="{C48E646B-70DC-4FDB-A1B0-58A3691BE3B9}"/>
          </ac:picMkLst>
        </pc:picChg>
        <pc:picChg chg="add mod">
          <ac:chgData name="Luciano Neves Fonseca" userId="fab3e4a40666dedf" providerId="LiveId" clId="{EA089B4F-B88B-45E6-8F8F-B29DB471BA23}" dt="2022-04-27T02:10:33.217" v="60" actId="14100"/>
          <ac:picMkLst>
            <pc:docMk/>
            <pc:sldMk cId="568584058" sldId="262"/>
            <ac:picMk id="7" creationId="{82E3BFBF-3BC0-47CC-BEF7-E853201A1158}"/>
          </ac:picMkLst>
        </pc:picChg>
        <pc:picChg chg="del">
          <ac:chgData name="Luciano Neves Fonseca" userId="fab3e4a40666dedf" providerId="LiveId" clId="{EA089B4F-B88B-45E6-8F8F-B29DB471BA23}" dt="2022-04-27T02:10:37.380" v="61" actId="478"/>
          <ac:picMkLst>
            <pc:docMk/>
            <pc:sldMk cId="568584058" sldId="262"/>
            <ac:picMk id="12" creationId="{6FF55942-05BD-4079-921A-AC8C16C73B47}"/>
          </ac:picMkLst>
        </pc:picChg>
      </pc:sldChg>
      <pc:sldChg chg="addSp delSp modSp mod">
        <pc:chgData name="Luciano Neves Fonseca" userId="fab3e4a40666dedf" providerId="LiveId" clId="{EA089B4F-B88B-45E6-8F8F-B29DB471BA23}" dt="2022-04-27T02:04:59.158" v="11" actId="14100"/>
        <pc:sldMkLst>
          <pc:docMk/>
          <pc:sldMk cId="2018386739" sldId="265"/>
        </pc:sldMkLst>
        <pc:picChg chg="del mod">
          <ac:chgData name="Luciano Neves Fonseca" userId="fab3e4a40666dedf" providerId="LiveId" clId="{EA089B4F-B88B-45E6-8F8F-B29DB471BA23}" dt="2022-04-27T02:04:52.072" v="9" actId="478"/>
          <ac:picMkLst>
            <pc:docMk/>
            <pc:sldMk cId="2018386739" sldId="265"/>
            <ac:picMk id="4" creationId="{1514963E-3678-4DF5-8FB4-3E7775A6E7AA}"/>
          </ac:picMkLst>
        </pc:picChg>
        <pc:picChg chg="add mod">
          <ac:chgData name="Luciano Neves Fonseca" userId="fab3e4a40666dedf" providerId="LiveId" clId="{EA089B4F-B88B-45E6-8F8F-B29DB471BA23}" dt="2022-04-27T02:04:54.856" v="10" actId="1076"/>
          <ac:picMkLst>
            <pc:docMk/>
            <pc:sldMk cId="2018386739" sldId="265"/>
            <ac:picMk id="5" creationId="{37CF7E99-2797-44BB-BAC4-7DFEF91FC35E}"/>
          </ac:picMkLst>
        </pc:picChg>
        <pc:picChg chg="del">
          <ac:chgData name="Luciano Neves Fonseca" userId="fab3e4a40666dedf" providerId="LiveId" clId="{EA089B4F-B88B-45E6-8F8F-B29DB471BA23}" dt="2022-04-27T02:04:00.911" v="0" actId="478"/>
          <ac:picMkLst>
            <pc:docMk/>
            <pc:sldMk cId="2018386739" sldId="265"/>
            <ac:picMk id="11" creationId="{8BCBA068-0E4F-4EFD-85A7-C639201C3CF7}"/>
          </ac:picMkLst>
        </pc:picChg>
        <pc:picChg chg="mod">
          <ac:chgData name="Luciano Neves Fonseca" userId="fab3e4a40666dedf" providerId="LiveId" clId="{EA089B4F-B88B-45E6-8F8F-B29DB471BA23}" dt="2022-04-27T02:04:59.158" v="11" actId="14100"/>
          <ac:picMkLst>
            <pc:docMk/>
            <pc:sldMk cId="2018386739" sldId="265"/>
            <ac:picMk id="14" creationId="{00000000-0000-0000-0000-000000000000}"/>
          </ac:picMkLst>
        </pc:picChg>
      </pc:sldChg>
      <pc:sldChg chg="addSp delSp modSp mod">
        <pc:chgData name="Luciano Neves Fonseca" userId="fab3e4a40666dedf" providerId="LiveId" clId="{EA089B4F-B88B-45E6-8F8F-B29DB471BA23}" dt="2022-04-27T02:05:39.724" v="15" actId="478"/>
        <pc:sldMkLst>
          <pc:docMk/>
          <pc:sldMk cId="11073408" sldId="266"/>
        </pc:sldMkLst>
        <pc:picChg chg="add mod">
          <ac:chgData name="Luciano Neves Fonseca" userId="fab3e4a40666dedf" providerId="LiveId" clId="{EA089B4F-B88B-45E6-8F8F-B29DB471BA23}" dt="2022-04-27T02:05:33.515" v="14" actId="14100"/>
          <ac:picMkLst>
            <pc:docMk/>
            <pc:sldMk cId="11073408" sldId="266"/>
            <ac:picMk id="4" creationId="{2AC005CB-7122-4EB7-B84F-5872011128B3}"/>
          </ac:picMkLst>
        </pc:picChg>
        <pc:picChg chg="del">
          <ac:chgData name="Luciano Neves Fonseca" userId="fab3e4a40666dedf" providerId="LiveId" clId="{EA089B4F-B88B-45E6-8F8F-B29DB471BA23}" dt="2022-04-27T02:05:39.724" v="15" actId="478"/>
          <ac:picMkLst>
            <pc:docMk/>
            <pc:sldMk cId="11073408" sldId="266"/>
            <ac:picMk id="18" creationId="{18D4F834-CC75-40B4-BF61-1E14588612F4}"/>
          </ac:picMkLst>
        </pc:picChg>
      </pc:sldChg>
      <pc:sldChg chg="addSp delSp modSp mod">
        <pc:chgData name="Luciano Neves Fonseca" userId="fab3e4a40666dedf" providerId="LiveId" clId="{EA089B4F-B88B-45E6-8F8F-B29DB471BA23}" dt="2022-04-27T02:06:18.623" v="22" actId="1076"/>
        <pc:sldMkLst>
          <pc:docMk/>
          <pc:sldMk cId="1350724365" sldId="267"/>
        </pc:sldMkLst>
        <pc:picChg chg="add mod">
          <ac:chgData name="Luciano Neves Fonseca" userId="fab3e4a40666dedf" providerId="LiveId" clId="{EA089B4F-B88B-45E6-8F8F-B29DB471BA23}" dt="2022-04-27T02:06:18.623" v="22" actId="1076"/>
          <ac:picMkLst>
            <pc:docMk/>
            <pc:sldMk cId="1350724365" sldId="267"/>
            <ac:picMk id="5" creationId="{0418FCCB-2E72-4A68-BF1E-45C01ADE618C}"/>
          </ac:picMkLst>
        </pc:picChg>
        <pc:picChg chg="mod">
          <ac:chgData name="Luciano Neves Fonseca" userId="fab3e4a40666dedf" providerId="LiveId" clId="{EA089B4F-B88B-45E6-8F8F-B29DB471BA23}" dt="2022-04-27T02:06:16.532" v="21" actId="1076"/>
          <ac:picMkLst>
            <pc:docMk/>
            <pc:sldMk cId="1350724365" sldId="267"/>
            <ac:picMk id="9" creationId="{30479008-D8FE-46E1-84A7-AD5230F07D6F}"/>
          </ac:picMkLst>
        </pc:picChg>
        <pc:picChg chg="del">
          <ac:chgData name="Luciano Neves Fonseca" userId="fab3e4a40666dedf" providerId="LiveId" clId="{EA089B4F-B88B-45E6-8F8F-B29DB471BA23}" dt="2022-04-27T02:06:11.656" v="19" actId="478"/>
          <ac:picMkLst>
            <pc:docMk/>
            <pc:sldMk cId="1350724365" sldId="267"/>
            <ac:picMk id="12" creationId="{5986E01D-D559-4FFF-9CD8-CD6BA13F44ED}"/>
          </ac:picMkLst>
        </pc:picChg>
      </pc:sldChg>
      <pc:sldChg chg="addSp delSp modSp mod">
        <pc:chgData name="Luciano Neves Fonseca" userId="fab3e4a40666dedf" providerId="LiveId" clId="{EA089B4F-B88B-45E6-8F8F-B29DB471BA23}" dt="2022-04-27T02:06:59.992" v="29" actId="1076"/>
        <pc:sldMkLst>
          <pc:docMk/>
          <pc:sldMk cId="3399326882" sldId="269"/>
        </pc:sldMkLst>
        <pc:picChg chg="del">
          <ac:chgData name="Luciano Neves Fonseca" userId="fab3e4a40666dedf" providerId="LiveId" clId="{EA089B4F-B88B-45E6-8F8F-B29DB471BA23}" dt="2022-04-27T02:06:54.171" v="27" actId="478"/>
          <ac:picMkLst>
            <pc:docMk/>
            <pc:sldMk cId="3399326882" sldId="269"/>
            <ac:picMk id="5" creationId="{B8E8CEAA-6B49-42EB-9498-12005639AFD7}"/>
          </ac:picMkLst>
        </pc:picChg>
        <pc:picChg chg="add mod">
          <ac:chgData name="Luciano Neves Fonseca" userId="fab3e4a40666dedf" providerId="LiveId" clId="{EA089B4F-B88B-45E6-8F8F-B29DB471BA23}" dt="2022-04-27T02:06:52.072" v="26" actId="14100"/>
          <ac:picMkLst>
            <pc:docMk/>
            <pc:sldMk cId="3399326882" sldId="269"/>
            <ac:picMk id="6" creationId="{132DEA9A-ACDB-4B1A-AE19-7821CEF1BBE2}"/>
          </ac:picMkLst>
        </pc:picChg>
        <pc:picChg chg="del">
          <ac:chgData name="Luciano Neves Fonseca" userId="fab3e4a40666dedf" providerId="LiveId" clId="{EA089B4F-B88B-45E6-8F8F-B29DB471BA23}" dt="2022-04-27T02:06:24.647" v="23" actId="478"/>
          <ac:picMkLst>
            <pc:docMk/>
            <pc:sldMk cId="3399326882" sldId="269"/>
            <ac:picMk id="8" creationId="{5A4D4E2C-3DEE-45B2-9C28-EFF1D507DDD7}"/>
          </ac:picMkLst>
        </pc:picChg>
        <pc:picChg chg="mod">
          <ac:chgData name="Luciano Neves Fonseca" userId="fab3e4a40666dedf" providerId="LiveId" clId="{EA089B4F-B88B-45E6-8F8F-B29DB471BA23}" dt="2022-04-27T02:06:59.992" v="29" actId="1076"/>
          <ac:picMkLst>
            <pc:docMk/>
            <pc:sldMk cId="3399326882" sldId="269"/>
            <ac:picMk id="30" creationId="{00000000-0000-0000-0000-000000000000}"/>
          </ac:picMkLst>
        </pc:picChg>
      </pc:sldChg>
      <pc:sldChg chg="addSp delSp modSp mod">
        <pc:chgData name="Luciano Neves Fonseca" userId="fab3e4a40666dedf" providerId="LiveId" clId="{EA089B4F-B88B-45E6-8F8F-B29DB471BA23}" dt="2022-04-27T02:07:32.453" v="33" actId="478"/>
        <pc:sldMkLst>
          <pc:docMk/>
          <pc:sldMk cId="839532895" sldId="272"/>
        </pc:sldMkLst>
        <pc:picChg chg="del">
          <ac:chgData name="Luciano Neves Fonseca" userId="fab3e4a40666dedf" providerId="LiveId" clId="{EA089B4F-B88B-45E6-8F8F-B29DB471BA23}" dt="2022-04-27T02:07:32.453" v="33" actId="478"/>
          <ac:picMkLst>
            <pc:docMk/>
            <pc:sldMk cId="839532895" sldId="272"/>
            <ac:picMk id="6" creationId="{C6FE8A1D-1AB3-4F5E-8ED9-2DAD25015025}"/>
          </ac:picMkLst>
        </pc:picChg>
        <pc:picChg chg="add mod">
          <ac:chgData name="Luciano Neves Fonseca" userId="fab3e4a40666dedf" providerId="LiveId" clId="{EA089B4F-B88B-45E6-8F8F-B29DB471BA23}" dt="2022-04-27T02:07:28.433" v="32" actId="14100"/>
          <ac:picMkLst>
            <pc:docMk/>
            <pc:sldMk cId="839532895" sldId="272"/>
            <ac:picMk id="7" creationId="{427AF8C7-E6CD-4CD6-83D3-945CE27A16CB}"/>
          </ac:picMkLst>
        </pc:picChg>
      </pc:sldChg>
      <pc:sldChg chg="addSp delSp modSp mod">
        <pc:chgData name="Luciano Neves Fonseca" userId="fab3e4a40666dedf" providerId="LiveId" clId="{EA089B4F-B88B-45E6-8F8F-B29DB471BA23}" dt="2022-04-27T02:08:16.449" v="40" actId="14100"/>
        <pc:sldMkLst>
          <pc:docMk/>
          <pc:sldMk cId="4291761153" sldId="273"/>
        </pc:sldMkLst>
        <pc:picChg chg="add mod">
          <ac:chgData name="Luciano Neves Fonseca" userId="fab3e4a40666dedf" providerId="LiveId" clId="{EA089B4F-B88B-45E6-8F8F-B29DB471BA23}" dt="2022-04-27T02:08:16.449" v="40" actId="14100"/>
          <ac:picMkLst>
            <pc:docMk/>
            <pc:sldMk cId="4291761153" sldId="273"/>
            <ac:picMk id="6" creationId="{FE82CDCE-62BF-48F6-9B5F-FFCEC2CE4A51}"/>
          </ac:picMkLst>
        </pc:picChg>
        <pc:picChg chg="mod">
          <ac:chgData name="Luciano Neves Fonseca" userId="fab3e4a40666dedf" providerId="LiveId" clId="{EA089B4F-B88B-45E6-8F8F-B29DB471BA23}" dt="2022-04-27T02:08:13.477" v="39" actId="14100"/>
          <ac:picMkLst>
            <pc:docMk/>
            <pc:sldMk cId="4291761153" sldId="273"/>
            <ac:picMk id="12" creationId="{108123F1-B5B2-465F-9EDF-6B4EED9B06C4}"/>
          </ac:picMkLst>
        </pc:picChg>
        <pc:picChg chg="del">
          <ac:chgData name="Luciano Neves Fonseca" userId="fab3e4a40666dedf" providerId="LiveId" clId="{EA089B4F-B88B-45E6-8F8F-B29DB471BA23}" dt="2022-04-27T02:08:06.889" v="37" actId="478"/>
          <ac:picMkLst>
            <pc:docMk/>
            <pc:sldMk cId="4291761153" sldId="273"/>
            <ac:picMk id="14" creationId="{3C28271E-8438-4162-8BBB-6C00B98648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5" Type="http://schemas.openxmlformats.org/officeDocument/2006/relationships/image" Target="../media/image300.png"/><Relationship Id="rId10" Type="http://schemas.openxmlformats.org/officeDocument/2006/relationships/image" Target="../media/image63.png"/><Relationship Id="rId4" Type="http://schemas.openxmlformats.org/officeDocument/2006/relationships/image" Target="../media/image290.png"/><Relationship Id="rId9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670.png"/><Relationship Id="rId7" Type="http://schemas.openxmlformats.org/officeDocument/2006/relationships/image" Target="../media/image71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11" Type="http://schemas.openxmlformats.org/officeDocument/2006/relationships/image" Target="../media/image75.png"/><Relationship Id="rId5" Type="http://schemas.openxmlformats.org/officeDocument/2006/relationships/image" Target="../media/image690.png"/><Relationship Id="rId10" Type="http://schemas.openxmlformats.org/officeDocument/2006/relationships/image" Target="../media/image74.png"/><Relationship Id="rId4" Type="http://schemas.openxmlformats.org/officeDocument/2006/relationships/image" Target="../media/image680.png"/><Relationship Id="rId9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660.png"/><Relationship Id="rId7" Type="http://schemas.openxmlformats.org/officeDocument/2006/relationships/image" Target="../media/image77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51.png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54.png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11" Type="http://schemas.openxmlformats.org/officeDocument/2006/relationships/image" Target="../media/image86.png"/><Relationship Id="rId5" Type="http://schemas.openxmlformats.org/officeDocument/2006/relationships/image" Target="../media/image290.png"/><Relationship Id="rId10" Type="http://schemas.openxmlformats.org/officeDocument/2006/relationships/image" Target="../media/image85.png"/><Relationship Id="rId9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0.png"/><Relationship Id="rId7" Type="http://schemas.openxmlformats.org/officeDocument/2006/relationships/image" Target="../media/image4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86807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Módulo 13a– integração numérica – trapézios e Simpson</a:t>
            </a:r>
          </a:p>
          <a:p>
            <a:r>
              <a:rPr lang="pt-BR" dirty="0"/>
              <a:t>Versão </a:t>
            </a:r>
            <a:r>
              <a:rPr lang="pt-BR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903" y="25765"/>
            <a:ext cx="9404723" cy="696880"/>
          </a:xfrm>
        </p:spPr>
        <p:txBody>
          <a:bodyPr/>
          <a:lstStyle/>
          <a:p>
            <a:r>
              <a:rPr lang="pt-BR" sz="2800" dirty="0"/>
              <a:t>Regra de Simpson 1/3 Estendida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145" y="493904"/>
            <a:ext cx="10921069" cy="69180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dirty="0"/>
              <a:t>Se tivermos n pontos </a:t>
            </a:r>
            <a:r>
              <a:rPr lang="pt-BR" sz="1600" dirty="0" err="1"/>
              <a:t>equiespaçados</a:t>
            </a:r>
            <a:r>
              <a:rPr lang="pt-BR" sz="1600" dirty="0"/>
              <a:t> no intervalo  [</a:t>
            </a:r>
            <a:r>
              <a:rPr lang="pt-BR" sz="1600" dirty="0" err="1"/>
              <a:t>a,b</a:t>
            </a:r>
            <a:r>
              <a:rPr lang="pt-BR" sz="1600" dirty="0"/>
              <a:t>], o espaçamento h será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dirty="0"/>
              <a:t>Podemos Ajustar um parábola p(x) a cada 3 pontos, e com isso aplicar a regra de Simpson 1/3 a cada 3 pontos.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pt-BR" sz="16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pt-BR" sz="1600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355581" y="1248778"/>
            <a:ext cx="0" cy="22213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1895549" y="3077578"/>
            <a:ext cx="4706380" cy="250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2861978" y="3070724"/>
            <a:ext cx="3494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a     </a:t>
            </a:r>
            <a:r>
              <a:rPr lang="pt-BR" sz="1400" dirty="0" err="1"/>
              <a:t>a+h</a:t>
            </a:r>
            <a:r>
              <a:rPr lang="pt-BR" sz="1400" dirty="0"/>
              <a:t>  a+2h                  a+5h b=a+6h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599859" y="2967776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039910" y="11324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16903" y="3574677"/>
                <a:ext cx="6245748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3" y="3574677"/>
                <a:ext cx="6245748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/>
          <p:nvPr/>
        </p:nvCxnSpPr>
        <p:spPr>
          <a:xfrm>
            <a:off x="2998821" y="1403970"/>
            <a:ext cx="17253" cy="1666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737662" y="2227366"/>
            <a:ext cx="0" cy="82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6014465" y="2026921"/>
                <a:ext cx="2635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465" y="2026921"/>
                <a:ext cx="263520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-312239" y="4640565"/>
                <a:ext cx="12321835" cy="806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239" y="4640565"/>
                <a:ext cx="12321835" cy="8060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899171" y="343735"/>
                <a:ext cx="1151213" cy="5823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171" y="343735"/>
                <a:ext cx="1151213" cy="5823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a livre 23"/>
          <p:cNvSpPr/>
          <p:nvPr/>
        </p:nvSpPr>
        <p:spPr>
          <a:xfrm>
            <a:off x="3037594" y="1403970"/>
            <a:ext cx="2691441" cy="810557"/>
          </a:xfrm>
          <a:custGeom>
            <a:avLst/>
            <a:gdLst>
              <a:gd name="connsiteX0" fmla="*/ 0 w 2691441"/>
              <a:gd name="connsiteY0" fmla="*/ 0 h 810557"/>
              <a:gd name="connsiteX1" fmla="*/ 267418 w 2691441"/>
              <a:gd name="connsiteY1" fmla="*/ 198408 h 810557"/>
              <a:gd name="connsiteX2" fmla="*/ 345056 w 2691441"/>
              <a:gd name="connsiteY2" fmla="*/ 517585 h 810557"/>
              <a:gd name="connsiteX3" fmla="*/ 552090 w 2691441"/>
              <a:gd name="connsiteY3" fmla="*/ 517585 h 810557"/>
              <a:gd name="connsiteX4" fmla="*/ 776377 w 2691441"/>
              <a:gd name="connsiteY4" fmla="*/ 362310 h 810557"/>
              <a:gd name="connsiteX5" fmla="*/ 1095554 w 2691441"/>
              <a:gd name="connsiteY5" fmla="*/ 414068 h 810557"/>
              <a:gd name="connsiteX6" fmla="*/ 1337094 w 2691441"/>
              <a:gd name="connsiteY6" fmla="*/ 552091 h 810557"/>
              <a:gd name="connsiteX7" fmla="*/ 1552754 w 2691441"/>
              <a:gd name="connsiteY7" fmla="*/ 690113 h 810557"/>
              <a:gd name="connsiteX8" fmla="*/ 1940943 w 2691441"/>
              <a:gd name="connsiteY8" fmla="*/ 621102 h 810557"/>
              <a:gd name="connsiteX9" fmla="*/ 2191109 w 2691441"/>
              <a:gd name="connsiteY9" fmla="*/ 646981 h 810557"/>
              <a:gd name="connsiteX10" fmla="*/ 2346384 w 2691441"/>
              <a:gd name="connsiteY10" fmla="*/ 715993 h 810557"/>
              <a:gd name="connsiteX11" fmla="*/ 2501660 w 2691441"/>
              <a:gd name="connsiteY11" fmla="*/ 802257 h 810557"/>
              <a:gd name="connsiteX12" fmla="*/ 2691441 w 2691441"/>
              <a:gd name="connsiteY12" fmla="*/ 802257 h 81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1441" h="810557">
                <a:moveTo>
                  <a:pt x="0" y="0"/>
                </a:moveTo>
                <a:cubicBezTo>
                  <a:pt x="104954" y="56072"/>
                  <a:pt x="209909" y="112144"/>
                  <a:pt x="267418" y="198408"/>
                </a:cubicBezTo>
                <a:cubicBezTo>
                  <a:pt x="324927" y="284672"/>
                  <a:pt x="297611" y="464389"/>
                  <a:pt x="345056" y="517585"/>
                </a:cubicBezTo>
                <a:cubicBezTo>
                  <a:pt x="392501" y="570781"/>
                  <a:pt x="480203" y="543464"/>
                  <a:pt x="552090" y="517585"/>
                </a:cubicBezTo>
                <a:cubicBezTo>
                  <a:pt x="623977" y="491706"/>
                  <a:pt x="685800" y="379563"/>
                  <a:pt x="776377" y="362310"/>
                </a:cubicBezTo>
                <a:cubicBezTo>
                  <a:pt x="866954" y="345057"/>
                  <a:pt x="1002101" y="382438"/>
                  <a:pt x="1095554" y="414068"/>
                </a:cubicBezTo>
                <a:cubicBezTo>
                  <a:pt x="1189007" y="445698"/>
                  <a:pt x="1260894" y="506084"/>
                  <a:pt x="1337094" y="552091"/>
                </a:cubicBezTo>
                <a:cubicBezTo>
                  <a:pt x="1413294" y="598099"/>
                  <a:pt x="1452113" y="678611"/>
                  <a:pt x="1552754" y="690113"/>
                </a:cubicBezTo>
                <a:cubicBezTo>
                  <a:pt x="1653395" y="701615"/>
                  <a:pt x="1834551" y="628291"/>
                  <a:pt x="1940943" y="621102"/>
                </a:cubicBezTo>
                <a:cubicBezTo>
                  <a:pt x="2047336" y="613913"/>
                  <a:pt x="2123536" y="631166"/>
                  <a:pt x="2191109" y="646981"/>
                </a:cubicBezTo>
                <a:cubicBezTo>
                  <a:pt x="2258683" y="662796"/>
                  <a:pt x="2294626" y="690114"/>
                  <a:pt x="2346384" y="715993"/>
                </a:cubicBezTo>
                <a:cubicBezTo>
                  <a:pt x="2398142" y="741872"/>
                  <a:pt x="2444151" y="787880"/>
                  <a:pt x="2501660" y="802257"/>
                </a:cubicBezTo>
                <a:cubicBezTo>
                  <a:pt x="2559169" y="816634"/>
                  <a:pt x="2625305" y="809445"/>
                  <a:pt x="2691441" y="802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>
            <a:off x="3480641" y="1948794"/>
            <a:ext cx="17253" cy="1116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914025" y="1783623"/>
            <a:ext cx="17253" cy="12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335411" y="1928631"/>
            <a:ext cx="17253" cy="1152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4797517" y="2065386"/>
            <a:ext cx="17253" cy="9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5264969" y="2069555"/>
            <a:ext cx="17253" cy="972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356241" y="3172797"/>
            <a:ext cx="46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4374325" y="2708246"/>
                <a:ext cx="381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25" y="2708246"/>
                <a:ext cx="38100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788623" y="5444334"/>
                <a:ext cx="9627507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23" y="5444334"/>
                <a:ext cx="9627507" cy="61645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7320064" y="6060785"/>
                <a:ext cx="99482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064" y="6060785"/>
                <a:ext cx="994823" cy="372410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622604" y="6348063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Precisamos de um número ímpar de pontos</a:t>
            </a:r>
          </a:p>
        </p:txBody>
      </p:sp>
    </p:spTree>
    <p:extLst>
      <p:ext uri="{BB962C8B-B14F-4D97-AF65-F5344CB8AC3E}">
        <p14:creationId xmlns:p14="http://schemas.microsoft.com/office/powerpoint/2010/main" val="41494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646246" y="-98219"/>
            <a:ext cx="11545754" cy="7066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Exemplo Simpson 1/3– Função na Forma Tabular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4522772" y="1166501"/>
                <a:ext cx="1829347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10.0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772" y="1166501"/>
                <a:ext cx="1829347" cy="927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07" y="666910"/>
            <a:ext cx="3395905" cy="281136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7E94FC2-E032-6DC2-9A71-8D61CCBDD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960" y="3429000"/>
            <a:ext cx="5252040" cy="22313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8C9FC76-92AE-BB23-CE44-FB264BCA7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555" y="951751"/>
            <a:ext cx="5249008" cy="213389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E16B80D-9DB1-1D5B-1094-AB3A76EE2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807" y="3618033"/>
            <a:ext cx="482032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86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646246" y="-98219"/>
            <a:ext cx="11545754" cy="7066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Exemplo Simpson 1/3– Função na Forma Tabular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5093528" y="982911"/>
                <a:ext cx="1829347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10.0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528" y="982911"/>
                <a:ext cx="1829347" cy="927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17B7E051-4D3A-F29A-0A0B-9C4961747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345" y="3560191"/>
            <a:ext cx="4872076" cy="23723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6902455-C0C3-03CB-9DC1-B3D8F41EA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343" y="982911"/>
            <a:ext cx="4872077" cy="234903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8719CF4-793F-0823-D25B-DDC131B96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26" y="3445812"/>
            <a:ext cx="4119315" cy="333701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A5E2057-A027-DAB5-F32F-FA669DBA4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162" y="611448"/>
            <a:ext cx="487748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0" y="-72527"/>
            <a:ext cx="7104185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/>
              <a:t>Exemplo – Simpson 1/3 Forma Analítica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23482" y="1395653"/>
                <a:ext cx="1969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2" y="1395653"/>
                <a:ext cx="196977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406" r="-3715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645046" y="1740303"/>
                <a:ext cx="1688989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46" y="1740303"/>
                <a:ext cx="1688989" cy="9271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8609442" y="4810977"/>
                <a:ext cx="3321294" cy="58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𝑒𝑥𝑎𝑡𝑎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𝑒𝑥𝑎𝑡𝑎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=2.05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442" y="4810977"/>
                <a:ext cx="3321294" cy="5822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CFC9BF7E-E96B-0104-E137-8FC26CBDF9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4016" y="372461"/>
            <a:ext cx="2524477" cy="7430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8DDBD51-A4CD-EBDF-FACE-A3F8A6E1E5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4016" y="1338593"/>
            <a:ext cx="5239481" cy="20100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034891D-6EDB-249A-7113-B777DF40CF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56" y="3348648"/>
            <a:ext cx="4087640" cy="327256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E1E1BC9-7F41-8274-AF0B-0750843FFC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0638" y="3670295"/>
            <a:ext cx="394390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053E4A48-A203-AB28-1D7A-DDC82253C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616" y="2035783"/>
            <a:ext cx="9147888" cy="479373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AB9E8A01-B618-FB4F-436A-862D5489F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0674"/>
            <a:ext cx="3430146" cy="1725950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-283305" y="0"/>
            <a:ext cx="12595885" cy="59055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800" dirty="0"/>
              <a:t>Evolução do Erro Simpson 1/3, com 3,5,7,9,11,13,15, 21e 51 pontos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-33070" y="4561540"/>
                <a:ext cx="30624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070" y="4561540"/>
                <a:ext cx="3062461" cy="276999"/>
              </a:xfrm>
              <a:prstGeom prst="rect">
                <a:avLst/>
              </a:prstGeom>
              <a:blipFill>
                <a:blip r:embed="rId4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439891" y="5262780"/>
                <a:ext cx="1688989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91" y="5262780"/>
                <a:ext cx="1688989" cy="927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39891" y="3523586"/>
                <a:ext cx="2116541" cy="5177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=100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𝑒𝑥𝑎𝑡𝑎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𝑒𝑥𝑎𝑡𝑎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91" y="3523586"/>
                <a:ext cx="2116541" cy="517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ângulo 13"/>
          <p:cNvSpPr/>
          <p:nvPr/>
        </p:nvSpPr>
        <p:spPr>
          <a:xfrm>
            <a:off x="5873583" y="999331"/>
            <a:ext cx="325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Simpson 1/3 pode ser aplicado para n ímpar</a:t>
            </a:r>
          </a:p>
        </p:txBody>
      </p:sp>
    </p:spTree>
    <p:extLst>
      <p:ext uri="{BB962C8B-B14F-4D97-AF65-F5344CB8AC3E}">
        <p14:creationId xmlns:p14="http://schemas.microsoft.com/office/powerpoint/2010/main" val="135072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a livre 32"/>
          <p:cNvSpPr/>
          <p:nvPr/>
        </p:nvSpPr>
        <p:spPr>
          <a:xfrm>
            <a:off x="2628971" y="1723254"/>
            <a:ext cx="7257391" cy="1040432"/>
          </a:xfrm>
          <a:custGeom>
            <a:avLst/>
            <a:gdLst>
              <a:gd name="connsiteX0" fmla="*/ 0 w 3761683"/>
              <a:gd name="connsiteY0" fmla="*/ 30145 h 723816"/>
              <a:gd name="connsiteX1" fmla="*/ 1708219 w 3761683"/>
              <a:gd name="connsiteY1" fmla="*/ 723481 h 723816"/>
              <a:gd name="connsiteX2" fmla="*/ 3506874 w 3761683"/>
              <a:gd name="connsiteY2" fmla="*/ 120580 h 723816"/>
              <a:gd name="connsiteX3" fmla="*/ 3707841 w 3761683"/>
              <a:gd name="connsiteY3" fmla="*/ 0 h 72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1683" h="723816">
                <a:moveTo>
                  <a:pt x="0" y="30145"/>
                </a:moveTo>
                <a:cubicBezTo>
                  <a:pt x="561870" y="369277"/>
                  <a:pt x="1123740" y="708409"/>
                  <a:pt x="1708219" y="723481"/>
                </a:cubicBezTo>
                <a:cubicBezTo>
                  <a:pt x="2292698" y="738553"/>
                  <a:pt x="3173604" y="241160"/>
                  <a:pt x="3506874" y="120580"/>
                </a:cubicBezTo>
                <a:cubicBezTo>
                  <a:pt x="3840144" y="0"/>
                  <a:pt x="3773992" y="0"/>
                  <a:pt x="3707841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 useBgFill="1">
        <p:nvSpPr>
          <p:cNvPr id="34" name="Retângulo 33"/>
          <p:cNvSpPr/>
          <p:nvPr/>
        </p:nvSpPr>
        <p:spPr>
          <a:xfrm>
            <a:off x="7167711" y="1649180"/>
            <a:ext cx="3670998" cy="2684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530" y="-4530"/>
            <a:ext cx="9404723" cy="1400530"/>
          </a:xfrm>
        </p:spPr>
        <p:txBody>
          <a:bodyPr/>
          <a:lstStyle/>
          <a:p>
            <a:r>
              <a:rPr lang="pt-BR" dirty="0"/>
              <a:t>Regra de Simpson 3/8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453547" y="1815812"/>
            <a:ext cx="0" cy="22213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1993515" y="3644612"/>
            <a:ext cx="4706380" cy="250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315399" y="2747994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2959944" y="3637758"/>
                <a:ext cx="3179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44" y="3637758"/>
                <a:ext cx="3179588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3568453" y="2464487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f(x)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697825" y="353481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137876" y="169950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23175" y="4579130"/>
                <a:ext cx="2924006" cy="846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75" y="4579130"/>
                <a:ext cx="2924006" cy="8463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/>
          <p:nvPr/>
        </p:nvCxnSpPr>
        <p:spPr>
          <a:xfrm>
            <a:off x="3096787" y="1971004"/>
            <a:ext cx="17253" cy="1666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835628" y="2794399"/>
            <a:ext cx="0" cy="82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378662" y="4065916"/>
                <a:ext cx="637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𝐿𝑎𝑔𝑟𝑎𝑛𝑔𝑒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𝑝𝑜𝑛𝑡𝑜𝑠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62" y="4065916"/>
                <a:ext cx="6373091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765" r="-765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a livre 23"/>
          <p:cNvSpPr/>
          <p:nvPr/>
        </p:nvSpPr>
        <p:spPr>
          <a:xfrm>
            <a:off x="3135560" y="1971004"/>
            <a:ext cx="2691441" cy="810557"/>
          </a:xfrm>
          <a:custGeom>
            <a:avLst/>
            <a:gdLst>
              <a:gd name="connsiteX0" fmla="*/ 0 w 2691441"/>
              <a:gd name="connsiteY0" fmla="*/ 0 h 810557"/>
              <a:gd name="connsiteX1" fmla="*/ 267418 w 2691441"/>
              <a:gd name="connsiteY1" fmla="*/ 198408 h 810557"/>
              <a:gd name="connsiteX2" fmla="*/ 345056 w 2691441"/>
              <a:gd name="connsiteY2" fmla="*/ 517585 h 810557"/>
              <a:gd name="connsiteX3" fmla="*/ 552090 w 2691441"/>
              <a:gd name="connsiteY3" fmla="*/ 517585 h 810557"/>
              <a:gd name="connsiteX4" fmla="*/ 776377 w 2691441"/>
              <a:gd name="connsiteY4" fmla="*/ 362310 h 810557"/>
              <a:gd name="connsiteX5" fmla="*/ 1095554 w 2691441"/>
              <a:gd name="connsiteY5" fmla="*/ 414068 h 810557"/>
              <a:gd name="connsiteX6" fmla="*/ 1337094 w 2691441"/>
              <a:gd name="connsiteY6" fmla="*/ 552091 h 810557"/>
              <a:gd name="connsiteX7" fmla="*/ 1552754 w 2691441"/>
              <a:gd name="connsiteY7" fmla="*/ 690113 h 810557"/>
              <a:gd name="connsiteX8" fmla="*/ 1940943 w 2691441"/>
              <a:gd name="connsiteY8" fmla="*/ 621102 h 810557"/>
              <a:gd name="connsiteX9" fmla="*/ 2191109 w 2691441"/>
              <a:gd name="connsiteY9" fmla="*/ 646981 h 810557"/>
              <a:gd name="connsiteX10" fmla="*/ 2346384 w 2691441"/>
              <a:gd name="connsiteY10" fmla="*/ 715993 h 810557"/>
              <a:gd name="connsiteX11" fmla="*/ 2501660 w 2691441"/>
              <a:gd name="connsiteY11" fmla="*/ 802257 h 810557"/>
              <a:gd name="connsiteX12" fmla="*/ 2691441 w 2691441"/>
              <a:gd name="connsiteY12" fmla="*/ 802257 h 81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1441" h="810557">
                <a:moveTo>
                  <a:pt x="0" y="0"/>
                </a:moveTo>
                <a:cubicBezTo>
                  <a:pt x="104954" y="56072"/>
                  <a:pt x="209909" y="112144"/>
                  <a:pt x="267418" y="198408"/>
                </a:cubicBezTo>
                <a:cubicBezTo>
                  <a:pt x="324927" y="284672"/>
                  <a:pt x="297611" y="464389"/>
                  <a:pt x="345056" y="517585"/>
                </a:cubicBezTo>
                <a:cubicBezTo>
                  <a:pt x="392501" y="570781"/>
                  <a:pt x="480203" y="543464"/>
                  <a:pt x="552090" y="517585"/>
                </a:cubicBezTo>
                <a:cubicBezTo>
                  <a:pt x="623977" y="491706"/>
                  <a:pt x="685800" y="379563"/>
                  <a:pt x="776377" y="362310"/>
                </a:cubicBezTo>
                <a:cubicBezTo>
                  <a:pt x="866954" y="345057"/>
                  <a:pt x="1002101" y="382438"/>
                  <a:pt x="1095554" y="414068"/>
                </a:cubicBezTo>
                <a:cubicBezTo>
                  <a:pt x="1189007" y="445698"/>
                  <a:pt x="1260894" y="506084"/>
                  <a:pt x="1337094" y="552091"/>
                </a:cubicBezTo>
                <a:cubicBezTo>
                  <a:pt x="1413294" y="598099"/>
                  <a:pt x="1452113" y="678611"/>
                  <a:pt x="1552754" y="690113"/>
                </a:cubicBezTo>
                <a:cubicBezTo>
                  <a:pt x="1653395" y="701615"/>
                  <a:pt x="1834551" y="628291"/>
                  <a:pt x="1940943" y="621102"/>
                </a:cubicBezTo>
                <a:cubicBezTo>
                  <a:pt x="2047336" y="613913"/>
                  <a:pt x="2123536" y="631166"/>
                  <a:pt x="2191109" y="646981"/>
                </a:cubicBezTo>
                <a:cubicBezTo>
                  <a:pt x="2258683" y="662796"/>
                  <a:pt x="2294626" y="690114"/>
                  <a:pt x="2346384" y="715993"/>
                </a:cubicBezTo>
                <a:cubicBezTo>
                  <a:pt x="2398142" y="741872"/>
                  <a:pt x="2444151" y="787880"/>
                  <a:pt x="2501660" y="802257"/>
                </a:cubicBezTo>
                <a:cubicBezTo>
                  <a:pt x="2559169" y="816634"/>
                  <a:pt x="2625305" y="809445"/>
                  <a:pt x="2691441" y="802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6478188" y="2624812"/>
                <a:ext cx="26354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88" y="2624812"/>
                <a:ext cx="263546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472047" y="5350165"/>
                <a:ext cx="5079275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47" y="5350165"/>
                <a:ext cx="5079275" cy="6182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5699293" y="5620961"/>
                <a:ext cx="170976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Onde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293" y="5620961"/>
                <a:ext cx="1709763" cy="372410"/>
              </a:xfrm>
              <a:prstGeom prst="rect">
                <a:avLst/>
              </a:prstGeom>
              <a:blipFill rotWithShape="0">
                <a:blip r:embed="rId7"/>
                <a:stretch>
                  <a:fillRect l="-3214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/>
          <p:cNvCxnSpPr/>
          <p:nvPr/>
        </p:nvCxnSpPr>
        <p:spPr>
          <a:xfrm>
            <a:off x="3999415" y="2352841"/>
            <a:ext cx="9706" cy="129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em curva 24"/>
          <p:cNvCxnSpPr/>
          <p:nvPr/>
        </p:nvCxnSpPr>
        <p:spPr>
          <a:xfrm rot="5400000">
            <a:off x="7686735" y="2451543"/>
            <a:ext cx="509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937648" y="3530992"/>
            <a:ext cx="86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5179147" y="3188883"/>
                <a:ext cx="381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147" y="3188883"/>
                <a:ext cx="38100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46111" y="853731"/>
                <a:ext cx="10959735" cy="107465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pt-BR" dirty="0"/>
                  <a:t>Na regra de Simpson 3/8, aproximamos a função f(x) no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por  polinômio cúbico. Como precisamos de 4 pontos para  ajustamos um polinômio de ordem 3, notar que introduzimos dois  pontos intermediários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853731"/>
                <a:ext cx="10959735" cy="1074657"/>
              </a:xfrm>
              <a:blipFill rotWithShape="0">
                <a:blip r:embed="rId9"/>
                <a:stretch>
                  <a:fillRect l="-222" t="-5682" r="-6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to 27"/>
          <p:cNvCxnSpPr/>
          <p:nvPr/>
        </p:nvCxnSpPr>
        <p:spPr>
          <a:xfrm>
            <a:off x="4907453" y="2630058"/>
            <a:ext cx="9706" cy="100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130230" y="3513380"/>
            <a:ext cx="86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ângulo 38"/>
              <p:cNvSpPr/>
              <p:nvPr/>
            </p:nvSpPr>
            <p:spPr>
              <a:xfrm>
                <a:off x="3371729" y="3171271"/>
                <a:ext cx="381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Retângulo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29" y="3171271"/>
                <a:ext cx="381002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>
            <a:off x="4043997" y="3521759"/>
            <a:ext cx="86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ângulo 40"/>
              <p:cNvSpPr/>
              <p:nvPr/>
            </p:nvSpPr>
            <p:spPr>
              <a:xfrm>
                <a:off x="4285496" y="3179650"/>
                <a:ext cx="381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Retângulo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496" y="3179650"/>
                <a:ext cx="38100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225636" y="5955422"/>
            <a:ext cx="111520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regra de Simpson 3/8 não é normalmente estendida, pois tem um erro similar ao da regra de Simpson 1/3. É utilizada somente com 4 pontos para completar o número de intervalos, quando o número de pontos é par 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914CF3B-C3CA-4E97-BAF5-502CE586BF70}"/>
              </a:ext>
            </a:extLst>
          </p:cNvPr>
          <p:cNvSpPr txBox="1"/>
          <p:nvPr/>
        </p:nvSpPr>
        <p:spPr>
          <a:xfrm>
            <a:off x="4633379" y="485279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Simpson 3/8  pode ser usado com  n = 4 +3*k</a:t>
            </a:r>
          </a:p>
          <a:p>
            <a:r>
              <a:rPr lang="pt-BR" dirty="0"/>
              <a:t>No entanto só vale a pena com   n = 4+ 6*k</a:t>
            </a:r>
          </a:p>
        </p:txBody>
      </p:sp>
    </p:spTree>
    <p:extLst>
      <p:ext uri="{BB962C8B-B14F-4D97-AF65-F5344CB8AC3E}">
        <p14:creationId xmlns:p14="http://schemas.microsoft.com/office/powerpoint/2010/main" val="159740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903" y="25765"/>
            <a:ext cx="9404723" cy="696880"/>
          </a:xfrm>
        </p:spPr>
        <p:txBody>
          <a:bodyPr/>
          <a:lstStyle/>
          <a:p>
            <a:r>
              <a:rPr lang="pt-BR" sz="2800" dirty="0"/>
              <a:t>Regra de Simpson 3/8 Estendida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145" y="493904"/>
            <a:ext cx="10921069" cy="69180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dirty="0"/>
              <a:t>Se tivermos n pontos </a:t>
            </a:r>
            <a:r>
              <a:rPr lang="pt-BR" sz="1600" dirty="0" err="1"/>
              <a:t>equiespaçados</a:t>
            </a:r>
            <a:r>
              <a:rPr lang="pt-BR" sz="1600" dirty="0"/>
              <a:t> no intervalo  [</a:t>
            </a:r>
            <a:r>
              <a:rPr lang="pt-BR" sz="1600" dirty="0" err="1"/>
              <a:t>a,b</a:t>
            </a:r>
            <a:r>
              <a:rPr lang="pt-BR" sz="1600" dirty="0"/>
              <a:t>], o espaçamento h será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dirty="0"/>
              <a:t>Podemos Ajustar um cúbica p(x) a cada 4 pontos, e com isso aplicar a regra de Simpson 3/8 a cada 4 pontos.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pt-BR" sz="16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pt-BR" sz="1600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355581" y="1248778"/>
            <a:ext cx="0" cy="22213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1895549" y="3077578"/>
            <a:ext cx="4706380" cy="250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2827022" y="3141899"/>
            <a:ext cx="35814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a      </a:t>
            </a:r>
            <a:r>
              <a:rPr lang="pt-BR" sz="1200" dirty="0" err="1"/>
              <a:t>a+h</a:t>
            </a:r>
            <a:r>
              <a:rPr lang="pt-BR" sz="1200" dirty="0"/>
              <a:t>    a+2h  a+3h  a+4h   a+5h   b=a+6h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599859" y="2967776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039910" y="11324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16903" y="3574677"/>
                <a:ext cx="462023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3" y="3574677"/>
                <a:ext cx="4620239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/>
          <p:nvPr/>
        </p:nvCxnSpPr>
        <p:spPr>
          <a:xfrm>
            <a:off x="2998821" y="1403970"/>
            <a:ext cx="17253" cy="1666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737662" y="2227366"/>
            <a:ext cx="0" cy="82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6014465" y="2026921"/>
                <a:ext cx="33899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465" y="2026921"/>
                <a:ext cx="3389902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388145" y="4660492"/>
                <a:ext cx="10209141" cy="806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pt-BR" sz="16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5" y="4660492"/>
                <a:ext cx="10209141" cy="806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899171" y="343735"/>
                <a:ext cx="1151213" cy="5823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171" y="343735"/>
                <a:ext cx="1151213" cy="5823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a livre 23"/>
          <p:cNvSpPr/>
          <p:nvPr/>
        </p:nvSpPr>
        <p:spPr>
          <a:xfrm>
            <a:off x="3037594" y="1403970"/>
            <a:ext cx="2691441" cy="810557"/>
          </a:xfrm>
          <a:custGeom>
            <a:avLst/>
            <a:gdLst>
              <a:gd name="connsiteX0" fmla="*/ 0 w 2691441"/>
              <a:gd name="connsiteY0" fmla="*/ 0 h 810557"/>
              <a:gd name="connsiteX1" fmla="*/ 267418 w 2691441"/>
              <a:gd name="connsiteY1" fmla="*/ 198408 h 810557"/>
              <a:gd name="connsiteX2" fmla="*/ 345056 w 2691441"/>
              <a:gd name="connsiteY2" fmla="*/ 517585 h 810557"/>
              <a:gd name="connsiteX3" fmla="*/ 552090 w 2691441"/>
              <a:gd name="connsiteY3" fmla="*/ 517585 h 810557"/>
              <a:gd name="connsiteX4" fmla="*/ 776377 w 2691441"/>
              <a:gd name="connsiteY4" fmla="*/ 362310 h 810557"/>
              <a:gd name="connsiteX5" fmla="*/ 1095554 w 2691441"/>
              <a:gd name="connsiteY5" fmla="*/ 414068 h 810557"/>
              <a:gd name="connsiteX6" fmla="*/ 1337094 w 2691441"/>
              <a:gd name="connsiteY6" fmla="*/ 552091 h 810557"/>
              <a:gd name="connsiteX7" fmla="*/ 1552754 w 2691441"/>
              <a:gd name="connsiteY7" fmla="*/ 690113 h 810557"/>
              <a:gd name="connsiteX8" fmla="*/ 1940943 w 2691441"/>
              <a:gd name="connsiteY8" fmla="*/ 621102 h 810557"/>
              <a:gd name="connsiteX9" fmla="*/ 2191109 w 2691441"/>
              <a:gd name="connsiteY9" fmla="*/ 646981 h 810557"/>
              <a:gd name="connsiteX10" fmla="*/ 2346384 w 2691441"/>
              <a:gd name="connsiteY10" fmla="*/ 715993 h 810557"/>
              <a:gd name="connsiteX11" fmla="*/ 2501660 w 2691441"/>
              <a:gd name="connsiteY11" fmla="*/ 802257 h 810557"/>
              <a:gd name="connsiteX12" fmla="*/ 2691441 w 2691441"/>
              <a:gd name="connsiteY12" fmla="*/ 802257 h 81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1441" h="810557">
                <a:moveTo>
                  <a:pt x="0" y="0"/>
                </a:moveTo>
                <a:cubicBezTo>
                  <a:pt x="104954" y="56072"/>
                  <a:pt x="209909" y="112144"/>
                  <a:pt x="267418" y="198408"/>
                </a:cubicBezTo>
                <a:cubicBezTo>
                  <a:pt x="324927" y="284672"/>
                  <a:pt x="297611" y="464389"/>
                  <a:pt x="345056" y="517585"/>
                </a:cubicBezTo>
                <a:cubicBezTo>
                  <a:pt x="392501" y="570781"/>
                  <a:pt x="480203" y="543464"/>
                  <a:pt x="552090" y="517585"/>
                </a:cubicBezTo>
                <a:cubicBezTo>
                  <a:pt x="623977" y="491706"/>
                  <a:pt x="685800" y="379563"/>
                  <a:pt x="776377" y="362310"/>
                </a:cubicBezTo>
                <a:cubicBezTo>
                  <a:pt x="866954" y="345057"/>
                  <a:pt x="1002101" y="382438"/>
                  <a:pt x="1095554" y="414068"/>
                </a:cubicBezTo>
                <a:cubicBezTo>
                  <a:pt x="1189007" y="445698"/>
                  <a:pt x="1260894" y="506084"/>
                  <a:pt x="1337094" y="552091"/>
                </a:cubicBezTo>
                <a:cubicBezTo>
                  <a:pt x="1413294" y="598099"/>
                  <a:pt x="1452113" y="678611"/>
                  <a:pt x="1552754" y="690113"/>
                </a:cubicBezTo>
                <a:cubicBezTo>
                  <a:pt x="1653395" y="701615"/>
                  <a:pt x="1834551" y="628291"/>
                  <a:pt x="1940943" y="621102"/>
                </a:cubicBezTo>
                <a:cubicBezTo>
                  <a:pt x="2047336" y="613913"/>
                  <a:pt x="2123536" y="631166"/>
                  <a:pt x="2191109" y="646981"/>
                </a:cubicBezTo>
                <a:cubicBezTo>
                  <a:pt x="2258683" y="662796"/>
                  <a:pt x="2294626" y="690114"/>
                  <a:pt x="2346384" y="715993"/>
                </a:cubicBezTo>
                <a:cubicBezTo>
                  <a:pt x="2398142" y="741872"/>
                  <a:pt x="2444151" y="787880"/>
                  <a:pt x="2501660" y="802257"/>
                </a:cubicBezTo>
                <a:cubicBezTo>
                  <a:pt x="2559169" y="816634"/>
                  <a:pt x="2625305" y="809445"/>
                  <a:pt x="2691441" y="802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>
            <a:off x="3480641" y="1948794"/>
            <a:ext cx="17253" cy="1116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914025" y="1783623"/>
            <a:ext cx="17253" cy="1260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335411" y="1928631"/>
            <a:ext cx="17253" cy="115200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4797517" y="2065386"/>
            <a:ext cx="17253" cy="972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5264969" y="2069555"/>
            <a:ext cx="17253" cy="972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356241" y="3172797"/>
            <a:ext cx="46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4374325" y="2708246"/>
                <a:ext cx="381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25" y="2708246"/>
                <a:ext cx="38100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/>
              <p:cNvSpPr/>
              <p:nvPr/>
            </p:nvSpPr>
            <p:spPr>
              <a:xfrm>
                <a:off x="622604" y="5444334"/>
                <a:ext cx="9627507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tâ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04" y="5444334"/>
                <a:ext cx="9627507" cy="616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7465537" y="6250388"/>
                <a:ext cx="994823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537" y="6250388"/>
                <a:ext cx="994823" cy="372410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/>
          <p:cNvSpPr/>
          <p:nvPr/>
        </p:nvSpPr>
        <p:spPr>
          <a:xfrm>
            <a:off x="622604" y="6348063"/>
            <a:ext cx="5083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Precisamos de um número ímpar de pontos</a:t>
            </a:r>
          </a:p>
        </p:txBody>
      </p:sp>
    </p:spTree>
    <p:extLst>
      <p:ext uri="{BB962C8B-B14F-4D97-AF65-F5344CB8AC3E}">
        <p14:creationId xmlns:p14="http://schemas.microsoft.com/office/powerpoint/2010/main" val="333944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60" y="729490"/>
            <a:ext cx="3329372" cy="2740367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646246" y="-98219"/>
            <a:ext cx="11545754" cy="7066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Exemplo Simpson 3/8 – Função na Forma Tabular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272135" y="944138"/>
                <a:ext cx="1829347" cy="931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11.25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5" y="944138"/>
                <a:ext cx="1829347" cy="931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CF70E113-03EE-E76E-BF6D-0EA93030E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508" y="1133155"/>
            <a:ext cx="5258534" cy="22958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6151BD2-86EC-7C2F-77EF-CFCD5FF9F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5034" y="3590947"/>
            <a:ext cx="5249008" cy="21338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229CECF-62B0-6339-0E50-8C4B747E9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958" y="3805595"/>
            <a:ext cx="5296639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36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646246" y="-98219"/>
            <a:ext cx="11545754" cy="7066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Exemplo Simpson 3/8 – Função na Forma Tabular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272135" y="944138"/>
                <a:ext cx="1829347" cy="931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11.25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35" y="944138"/>
                <a:ext cx="1829347" cy="931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750BD3F1-C20B-27F5-11D5-E905B2A99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507" y="712950"/>
            <a:ext cx="5300359" cy="24447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E4F3C72-66A3-EE13-7BAB-64D165AF5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123" y="3367282"/>
            <a:ext cx="4225543" cy="33639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0886D6-6099-D4AF-8C57-B2F685000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79" y="3367282"/>
            <a:ext cx="532521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86391" y="-72528"/>
            <a:ext cx="7104185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/>
              <a:t>Exemplo – Simpson 3/8 Analítica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23482" y="1395653"/>
                <a:ext cx="1969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2" y="1395653"/>
                <a:ext cx="19697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406" r="-3715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645046" y="1740303"/>
                <a:ext cx="1881990" cy="931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11.25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46" y="1740303"/>
                <a:ext cx="1881990" cy="9310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23482" y="2751675"/>
                <a:ext cx="3321294" cy="58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𝑒𝑥𝑎𝑡𝑎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𝑒𝑥𝑎𝑡𝑎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=0.66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2" y="2751675"/>
                <a:ext cx="3321294" cy="5822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67FAB209-060F-741F-D576-A980D18940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581" y="529125"/>
            <a:ext cx="5058481" cy="20100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92DF18C-B5CB-276D-A10A-7345513FDF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9945" y="2927152"/>
            <a:ext cx="4787456" cy="380013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992A6C5-EF3A-DE96-7368-B4C5BBF713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3164" y="3524050"/>
            <a:ext cx="4067743" cy="285789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79B8C53-639B-77BE-6ECF-9E79FE673D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6439" y="627191"/>
            <a:ext cx="2610214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3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1002" y="1302588"/>
            <a:ext cx="9800477" cy="83676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pt-BR" dirty="0"/>
              <a:t>Métodos Numéricos podem ser usados para integrar funções definidas tanto na forma tabular quanto na forma analítica.</a:t>
            </a:r>
          </a:p>
          <a:p>
            <a:pPr marL="0" indent="0">
              <a:spcAft>
                <a:spcPts val="1200"/>
              </a:spcAft>
              <a:buNone/>
            </a:pPr>
            <a:endParaRPr lang="pt-BR" dirty="0"/>
          </a:p>
          <a:p>
            <a:pPr marL="0" indent="0">
              <a:spcAft>
                <a:spcPts val="1200"/>
              </a:spcAft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347363" y="4518721"/>
            <a:ext cx="45215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Método dos Trapézios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Regra de Simpson 1/3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Regra de Simpson 3/8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Newton Cotes Fechado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Newton Cotes Aberto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Quadratura de Gauss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363112" y="2320589"/>
            <a:ext cx="0" cy="22213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1903080" y="4149389"/>
            <a:ext cx="4706380" cy="250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rma livre 6"/>
          <p:cNvSpPr/>
          <p:nvPr/>
        </p:nvSpPr>
        <p:spPr>
          <a:xfrm>
            <a:off x="2655137" y="2964331"/>
            <a:ext cx="3717890" cy="1217968"/>
          </a:xfrm>
          <a:custGeom>
            <a:avLst/>
            <a:gdLst>
              <a:gd name="connsiteX0" fmla="*/ 0 w 3371139"/>
              <a:gd name="connsiteY0" fmla="*/ 1172144 h 1217968"/>
              <a:gd name="connsiteX1" fmla="*/ 251209 w 3371139"/>
              <a:gd name="connsiteY1" fmla="*/ 820452 h 1217968"/>
              <a:gd name="connsiteX2" fmla="*/ 854110 w 3371139"/>
              <a:gd name="connsiteY2" fmla="*/ 649630 h 1217968"/>
              <a:gd name="connsiteX3" fmla="*/ 1075174 w 3371139"/>
              <a:gd name="connsiteY3" fmla="*/ 96971 h 1217968"/>
              <a:gd name="connsiteX4" fmla="*/ 1426866 w 3371139"/>
              <a:gd name="connsiteY4" fmla="*/ 46729 h 1217968"/>
              <a:gd name="connsiteX5" fmla="*/ 1487156 w 3371139"/>
              <a:gd name="connsiteY5" fmla="*/ 589340 h 1217968"/>
              <a:gd name="connsiteX6" fmla="*/ 1788607 w 3371139"/>
              <a:gd name="connsiteY6" fmla="*/ 438615 h 1217968"/>
              <a:gd name="connsiteX7" fmla="*/ 2100105 w 3371139"/>
              <a:gd name="connsiteY7" fmla="*/ 488856 h 1217968"/>
              <a:gd name="connsiteX8" fmla="*/ 2451798 w 3371139"/>
              <a:gd name="connsiteY8" fmla="*/ 549147 h 1217968"/>
              <a:gd name="connsiteX9" fmla="*/ 2481943 w 3371139"/>
              <a:gd name="connsiteY9" fmla="*/ 790307 h 1217968"/>
              <a:gd name="connsiteX10" fmla="*/ 3024554 w 3371139"/>
              <a:gd name="connsiteY10" fmla="*/ 810404 h 1217968"/>
              <a:gd name="connsiteX11" fmla="*/ 3346101 w 3371139"/>
              <a:gd name="connsiteY11" fmla="*/ 1182193 h 1217968"/>
              <a:gd name="connsiteX12" fmla="*/ 3326004 w 3371139"/>
              <a:gd name="connsiteY12" fmla="*/ 1182193 h 121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71139" h="1217968">
                <a:moveTo>
                  <a:pt x="0" y="1172144"/>
                </a:moveTo>
                <a:cubicBezTo>
                  <a:pt x="54428" y="1039841"/>
                  <a:pt x="108857" y="907538"/>
                  <a:pt x="251209" y="820452"/>
                </a:cubicBezTo>
                <a:cubicBezTo>
                  <a:pt x="393561" y="733366"/>
                  <a:pt x="716783" y="770210"/>
                  <a:pt x="854110" y="649630"/>
                </a:cubicBezTo>
                <a:cubicBezTo>
                  <a:pt x="991437" y="529050"/>
                  <a:pt x="979715" y="197454"/>
                  <a:pt x="1075174" y="96971"/>
                </a:cubicBezTo>
                <a:cubicBezTo>
                  <a:pt x="1170633" y="-3512"/>
                  <a:pt x="1358202" y="-35332"/>
                  <a:pt x="1426866" y="46729"/>
                </a:cubicBezTo>
                <a:cubicBezTo>
                  <a:pt x="1495530" y="128790"/>
                  <a:pt x="1426866" y="524026"/>
                  <a:pt x="1487156" y="589340"/>
                </a:cubicBezTo>
                <a:cubicBezTo>
                  <a:pt x="1547446" y="654654"/>
                  <a:pt x="1686449" y="455362"/>
                  <a:pt x="1788607" y="438615"/>
                </a:cubicBezTo>
                <a:lnTo>
                  <a:pt x="2100105" y="488856"/>
                </a:lnTo>
                <a:cubicBezTo>
                  <a:pt x="2210637" y="507278"/>
                  <a:pt x="2388158" y="498905"/>
                  <a:pt x="2451798" y="549147"/>
                </a:cubicBezTo>
                <a:cubicBezTo>
                  <a:pt x="2515438" y="599389"/>
                  <a:pt x="2386484" y="746764"/>
                  <a:pt x="2481943" y="790307"/>
                </a:cubicBezTo>
                <a:cubicBezTo>
                  <a:pt x="2577402" y="833850"/>
                  <a:pt x="2880528" y="745090"/>
                  <a:pt x="3024554" y="810404"/>
                </a:cubicBezTo>
                <a:cubicBezTo>
                  <a:pt x="3168580" y="875718"/>
                  <a:pt x="3295859" y="1120228"/>
                  <a:pt x="3346101" y="1182193"/>
                </a:cubicBezTo>
                <a:cubicBezTo>
                  <a:pt x="3396343" y="1244158"/>
                  <a:pt x="3361173" y="1213175"/>
                  <a:pt x="3326004" y="1182193"/>
                </a:cubicBezTo>
              </a:path>
            </a:pathLst>
          </a:custGeom>
          <a:pattFill prst="lgCheck">
            <a:fgClr>
              <a:schemeClr val="accent1"/>
            </a:fgClr>
            <a:bgClr>
              <a:schemeClr val="tx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08137" y="3313950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9" name="Retângulo 8"/>
          <p:cNvSpPr/>
          <p:nvPr/>
        </p:nvSpPr>
        <p:spPr>
          <a:xfrm>
            <a:off x="2589378" y="4129119"/>
            <a:ext cx="4025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                                                    b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231628" y="277966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607390" y="403958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047441" y="220428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7586932" y="3406282"/>
                <a:ext cx="4012059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eqAr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6932" y="3406282"/>
                <a:ext cx="4012059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49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509155" y="20530"/>
            <a:ext cx="12773891" cy="59055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/>
              <a:t>Evolução do Erro Simpson 3/8, com 4,7,10,13,16,19,22, e 28 pontos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-141804" y="3903149"/>
                <a:ext cx="30624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804" y="3903149"/>
                <a:ext cx="3062461" cy="276999"/>
              </a:xfrm>
              <a:prstGeom prst="rect">
                <a:avLst/>
              </a:prstGeom>
              <a:blipFill>
                <a:blip r:embed="rId2"/>
                <a:stretch>
                  <a:fillRect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642260" y="4581695"/>
                <a:ext cx="1688989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0" y="4581695"/>
                <a:ext cx="1688989" cy="927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31156" y="3061675"/>
                <a:ext cx="2116541" cy="5177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=100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𝑒𝑥𝑎𝑡𝑎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𝑒𝑥𝑎𝑡𝑎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6" y="3061675"/>
                <a:ext cx="2116541" cy="5177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/>
          <p:cNvSpPr/>
          <p:nvPr/>
        </p:nvSpPr>
        <p:spPr>
          <a:xfrm>
            <a:off x="3648656" y="850629"/>
            <a:ext cx="62439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Simpson 3/8 só pode ser aplicado para n = 3*k+4 , com k inteiro </a:t>
            </a:r>
          </a:p>
          <a:p>
            <a:r>
              <a:rPr lang="pt-BR" b="1" dirty="0"/>
              <a:t>No entanto, só vale a pena para  n= 6*k + 4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AC2FC1-69D1-E07E-3CED-A6EC9D4FF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392" y="1911419"/>
            <a:ext cx="9413147" cy="492605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8D4AB1B-0031-7BAC-F04E-C4FAE3747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61" y="1201636"/>
            <a:ext cx="3161870" cy="16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61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6E1514-7980-DFEF-708B-7584555E5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34" y="617576"/>
            <a:ext cx="5182323" cy="201005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BDF511B-04F8-FCC5-8C5B-43E2055A8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765" y="3005627"/>
            <a:ext cx="4790720" cy="375296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DCE684B-FAD3-7C2A-8E38-634BB9928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34" y="2728784"/>
            <a:ext cx="5128441" cy="4045858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30E7E07D-09CB-B486-B788-29A9672C3606}"/>
              </a:ext>
            </a:extLst>
          </p:cNvPr>
          <p:cNvSpPr txBox="1">
            <a:spLocks/>
          </p:cNvSpPr>
          <p:nvPr/>
        </p:nvSpPr>
        <p:spPr>
          <a:xfrm>
            <a:off x="516903" y="25765"/>
            <a:ext cx="10439272" cy="69688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Regra de Simpson Combinada 1/3 + 3/8 – Forma Tabular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4040867-658A-2C07-C0AC-6DD7AB660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161" y="521980"/>
            <a:ext cx="5001323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9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30E7E07D-09CB-B486-B788-29A9672C3606}"/>
              </a:ext>
            </a:extLst>
          </p:cNvPr>
          <p:cNvSpPr txBox="1">
            <a:spLocks/>
          </p:cNvSpPr>
          <p:nvPr/>
        </p:nvSpPr>
        <p:spPr>
          <a:xfrm>
            <a:off x="516903" y="25765"/>
            <a:ext cx="10962582" cy="69688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800" dirty="0"/>
              <a:t>Regra de Simpson Combinada 1/3 + 3/8  - Forma Analítica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93C8FB-E26E-0333-544B-064C0FA2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61" y="750365"/>
            <a:ext cx="2457793" cy="8002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8260738-E4FA-D658-02F4-6F466E6C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613" y="2922518"/>
            <a:ext cx="4878872" cy="385212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3470799-3B6A-8649-4072-DC98FC39F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150" y="614014"/>
            <a:ext cx="5353797" cy="20005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DEF904A-DF4A-11A4-7173-1612933A2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4" y="1824051"/>
            <a:ext cx="421063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9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80959" y="83342"/>
            <a:ext cx="11387064" cy="59055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/>
              <a:t>Evolução do Erro Simpson 1/3 + 3/8, com 3,4,5,6,7,8,10,12 e 14  pontos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7FE6088-3B8A-478F-5F5F-E537CC566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251" y="673895"/>
            <a:ext cx="3801274" cy="178667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041634-3737-0CA8-9BC0-AFF4EEC3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080" y="1937268"/>
            <a:ext cx="9118212" cy="483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9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iângulo retângulo 22"/>
          <p:cNvSpPr/>
          <p:nvPr/>
        </p:nvSpPr>
        <p:spPr>
          <a:xfrm>
            <a:off x="3100618" y="1977089"/>
            <a:ext cx="2726383" cy="804472"/>
          </a:xfrm>
          <a:prstGeom prst="rtTriangle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/>
          <p:cNvSpPr/>
          <p:nvPr/>
        </p:nvSpPr>
        <p:spPr>
          <a:xfrm>
            <a:off x="3103618" y="2781082"/>
            <a:ext cx="2715192" cy="86276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530" y="-4530"/>
            <a:ext cx="9404723" cy="1400530"/>
          </a:xfrm>
        </p:spPr>
        <p:txBody>
          <a:bodyPr/>
          <a:lstStyle/>
          <a:p>
            <a:r>
              <a:rPr lang="pt-BR" dirty="0"/>
              <a:t>Regra dos Trapézios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4584" y="763398"/>
            <a:ext cx="9800477" cy="1074657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pt-BR" dirty="0"/>
              <a:t>Na regra do trapézio, aproximamos a função f(x) no intervalo [</a:t>
            </a:r>
            <a:r>
              <a:rPr lang="pt-BR" dirty="0" err="1"/>
              <a:t>a,b</a:t>
            </a:r>
            <a:r>
              <a:rPr lang="pt-BR" dirty="0"/>
              <a:t>] por uma reta p(x)  que une os pontos (</a:t>
            </a:r>
            <a:r>
              <a:rPr lang="pt-BR" dirty="0" err="1"/>
              <a:t>a,f</a:t>
            </a:r>
            <a:r>
              <a:rPr lang="pt-BR" dirty="0"/>
              <a:t>(a)) e (</a:t>
            </a:r>
            <a:r>
              <a:rPr lang="pt-BR" dirty="0" err="1"/>
              <a:t>b,f</a:t>
            </a:r>
            <a:r>
              <a:rPr lang="pt-BR" dirty="0"/>
              <a:t>(b)). Com isso a área sob a curva f(x) no intervalo [</a:t>
            </a:r>
            <a:r>
              <a:rPr lang="pt-BR" dirty="0" err="1"/>
              <a:t>ab</a:t>
            </a:r>
            <a:r>
              <a:rPr lang="pt-BR" dirty="0"/>
              <a:t>] pode ser aproximada pela área de um trapézio.</a:t>
            </a:r>
          </a:p>
          <a:p>
            <a:pPr marL="0" indent="0">
              <a:spcAft>
                <a:spcPts val="1200"/>
              </a:spcAft>
              <a:buNone/>
            </a:pPr>
            <a:endParaRPr lang="pt-BR" dirty="0"/>
          </a:p>
          <a:p>
            <a:pPr marL="0" indent="0">
              <a:spcAft>
                <a:spcPts val="1200"/>
              </a:spcAft>
              <a:buNone/>
            </a:pP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453547" y="1815812"/>
            <a:ext cx="0" cy="22213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1993515" y="3644612"/>
            <a:ext cx="4706380" cy="250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4218619" y="2788741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sp>
        <p:nvSpPr>
          <p:cNvPr id="9" name="Retângulo 8"/>
          <p:cNvSpPr/>
          <p:nvPr/>
        </p:nvSpPr>
        <p:spPr>
          <a:xfrm>
            <a:off x="2959944" y="3637758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                                    b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723055" y="234481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f(x)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697825" y="353481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137876" y="169950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0" y="4614868"/>
                <a:ext cx="11933908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limLoc m:val="undOvr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den>
                                  </m:f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pt-BR" dirty="0"/>
                                    <m:t> </m:t>
                                  </m:r>
                                </m:e>
                              </m:d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|"/>
                              <m:endChr m:val="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eqAr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4868"/>
                <a:ext cx="11933908" cy="8402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/>
          <p:nvPr/>
        </p:nvCxnSpPr>
        <p:spPr>
          <a:xfrm>
            <a:off x="3096787" y="1971004"/>
            <a:ext cx="17253" cy="1666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835628" y="2794400"/>
            <a:ext cx="0" cy="8627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153060" y="4025601"/>
                <a:ext cx="5653151" cy="6108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60" y="4025601"/>
                <a:ext cx="5653151" cy="610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a livre 23"/>
          <p:cNvSpPr/>
          <p:nvPr/>
        </p:nvSpPr>
        <p:spPr>
          <a:xfrm>
            <a:off x="3135560" y="1971004"/>
            <a:ext cx="2691441" cy="810557"/>
          </a:xfrm>
          <a:custGeom>
            <a:avLst/>
            <a:gdLst>
              <a:gd name="connsiteX0" fmla="*/ 0 w 2691441"/>
              <a:gd name="connsiteY0" fmla="*/ 0 h 810557"/>
              <a:gd name="connsiteX1" fmla="*/ 267418 w 2691441"/>
              <a:gd name="connsiteY1" fmla="*/ 198408 h 810557"/>
              <a:gd name="connsiteX2" fmla="*/ 345056 w 2691441"/>
              <a:gd name="connsiteY2" fmla="*/ 517585 h 810557"/>
              <a:gd name="connsiteX3" fmla="*/ 552090 w 2691441"/>
              <a:gd name="connsiteY3" fmla="*/ 517585 h 810557"/>
              <a:gd name="connsiteX4" fmla="*/ 776377 w 2691441"/>
              <a:gd name="connsiteY4" fmla="*/ 362310 h 810557"/>
              <a:gd name="connsiteX5" fmla="*/ 1095554 w 2691441"/>
              <a:gd name="connsiteY5" fmla="*/ 414068 h 810557"/>
              <a:gd name="connsiteX6" fmla="*/ 1337094 w 2691441"/>
              <a:gd name="connsiteY6" fmla="*/ 552091 h 810557"/>
              <a:gd name="connsiteX7" fmla="*/ 1552754 w 2691441"/>
              <a:gd name="connsiteY7" fmla="*/ 690113 h 810557"/>
              <a:gd name="connsiteX8" fmla="*/ 1940943 w 2691441"/>
              <a:gd name="connsiteY8" fmla="*/ 621102 h 810557"/>
              <a:gd name="connsiteX9" fmla="*/ 2191109 w 2691441"/>
              <a:gd name="connsiteY9" fmla="*/ 646981 h 810557"/>
              <a:gd name="connsiteX10" fmla="*/ 2346384 w 2691441"/>
              <a:gd name="connsiteY10" fmla="*/ 715993 h 810557"/>
              <a:gd name="connsiteX11" fmla="*/ 2501660 w 2691441"/>
              <a:gd name="connsiteY11" fmla="*/ 802257 h 810557"/>
              <a:gd name="connsiteX12" fmla="*/ 2691441 w 2691441"/>
              <a:gd name="connsiteY12" fmla="*/ 802257 h 81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1441" h="810557">
                <a:moveTo>
                  <a:pt x="0" y="0"/>
                </a:moveTo>
                <a:cubicBezTo>
                  <a:pt x="104954" y="56072"/>
                  <a:pt x="209909" y="112144"/>
                  <a:pt x="267418" y="198408"/>
                </a:cubicBezTo>
                <a:cubicBezTo>
                  <a:pt x="324927" y="284672"/>
                  <a:pt x="297611" y="464389"/>
                  <a:pt x="345056" y="517585"/>
                </a:cubicBezTo>
                <a:cubicBezTo>
                  <a:pt x="392501" y="570781"/>
                  <a:pt x="480203" y="543464"/>
                  <a:pt x="552090" y="517585"/>
                </a:cubicBezTo>
                <a:cubicBezTo>
                  <a:pt x="623977" y="491706"/>
                  <a:pt x="685800" y="379563"/>
                  <a:pt x="776377" y="362310"/>
                </a:cubicBezTo>
                <a:cubicBezTo>
                  <a:pt x="866954" y="345057"/>
                  <a:pt x="1002101" y="382438"/>
                  <a:pt x="1095554" y="414068"/>
                </a:cubicBezTo>
                <a:cubicBezTo>
                  <a:pt x="1189007" y="445698"/>
                  <a:pt x="1260894" y="506084"/>
                  <a:pt x="1337094" y="552091"/>
                </a:cubicBezTo>
                <a:cubicBezTo>
                  <a:pt x="1413294" y="598099"/>
                  <a:pt x="1452113" y="678611"/>
                  <a:pt x="1552754" y="690113"/>
                </a:cubicBezTo>
                <a:cubicBezTo>
                  <a:pt x="1653395" y="701615"/>
                  <a:pt x="1834551" y="628291"/>
                  <a:pt x="1940943" y="621102"/>
                </a:cubicBezTo>
                <a:cubicBezTo>
                  <a:pt x="2047336" y="613913"/>
                  <a:pt x="2123536" y="631166"/>
                  <a:pt x="2191109" y="646981"/>
                </a:cubicBezTo>
                <a:cubicBezTo>
                  <a:pt x="2258683" y="662796"/>
                  <a:pt x="2294626" y="690114"/>
                  <a:pt x="2346384" y="715993"/>
                </a:cubicBezTo>
                <a:cubicBezTo>
                  <a:pt x="2398142" y="741872"/>
                  <a:pt x="2444151" y="787880"/>
                  <a:pt x="2501660" y="802257"/>
                </a:cubicBezTo>
                <a:cubicBezTo>
                  <a:pt x="2559169" y="816634"/>
                  <a:pt x="2625305" y="809445"/>
                  <a:pt x="2691441" y="802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>
            <a:off x="2431497" y="1765689"/>
            <a:ext cx="4853558" cy="1469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7285055" y="3065740"/>
                <a:ext cx="1880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055" y="3065740"/>
                <a:ext cx="1880515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12017" y="5478151"/>
                <a:ext cx="3245697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" y="5478151"/>
                <a:ext cx="3245697" cy="6164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3499283" y="5568620"/>
                <a:ext cx="4672689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Onde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      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83" y="5568620"/>
                <a:ext cx="4672689" cy="483466"/>
              </a:xfrm>
              <a:prstGeom prst="rect">
                <a:avLst/>
              </a:prstGeom>
              <a:blipFill>
                <a:blip r:embed="rId6"/>
                <a:stretch>
                  <a:fillRect l="-1043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de seta reta 14">
            <a:extLst>
              <a:ext uri="{FF2B5EF4-FFF2-40B4-BE49-F238E27FC236}">
                <a16:creationId xmlns:a16="http://schemas.microsoft.com/office/drawing/2014/main" id="{A2CDB6C9-A32B-46C9-945C-C940487C94CA}"/>
              </a:ext>
            </a:extLst>
          </p:cNvPr>
          <p:cNvCxnSpPr>
            <a:cxnSpLocks/>
          </p:cNvCxnSpPr>
          <p:nvPr/>
        </p:nvCxnSpPr>
        <p:spPr>
          <a:xfrm>
            <a:off x="3257714" y="3602678"/>
            <a:ext cx="2525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B49B51C2-C3EE-46C3-9D03-BCD86855D9F0}"/>
                  </a:ext>
                </a:extLst>
              </p:cNvPr>
              <p:cNvSpPr/>
              <p:nvPr/>
            </p:nvSpPr>
            <p:spPr>
              <a:xfrm>
                <a:off x="4026617" y="3121003"/>
                <a:ext cx="39503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B49B51C2-C3EE-46C3-9D03-BCD86855D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17" y="3121003"/>
                <a:ext cx="3950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C275EAE-E7ED-4E6B-AD23-673A553984A0}"/>
                  </a:ext>
                </a:extLst>
              </p:cNvPr>
              <p:cNvSpPr/>
              <p:nvPr/>
            </p:nvSpPr>
            <p:spPr>
              <a:xfrm>
                <a:off x="4737439" y="6138225"/>
                <a:ext cx="2265940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7C275EAE-E7ED-4E6B-AD23-673A55398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439" y="6138225"/>
                <a:ext cx="2265940" cy="616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B5340F3-0191-4A78-89AC-E3143121D5B9}"/>
                  </a:ext>
                </a:extLst>
              </p:cNvPr>
              <p:cNvSpPr txBox="1"/>
              <p:nvPr/>
            </p:nvSpPr>
            <p:spPr>
              <a:xfrm>
                <a:off x="210454" y="6267359"/>
                <a:ext cx="40081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Como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 então: </a:t>
                </a: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3B5340F3-0191-4A78-89AC-E3143121D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4" y="6267359"/>
                <a:ext cx="4008165" cy="369332"/>
              </a:xfrm>
              <a:prstGeom prst="rect">
                <a:avLst/>
              </a:prstGeom>
              <a:blipFill>
                <a:blip r:embed="rId9"/>
                <a:stretch>
                  <a:fillRect l="-137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8818EA5-D6E2-4847-9E1A-31438F7B5EBF}"/>
                  </a:ext>
                </a:extLst>
              </p:cNvPr>
              <p:cNvSpPr txBox="1"/>
              <p:nvPr/>
            </p:nvSpPr>
            <p:spPr>
              <a:xfrm>
                <a:off x="3155913" y="1713646"/>
                <a:ext cx="9507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88818EA5-D6E2-4847-9E1A-31438F7B5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13" y="1713646"/>
                <a:ext cx="950773" cy="312650"/>
              </a:xfrm>
              <a:prstGeom prst="rect">
                <a:avLst/>
              </a:prstGeom>
              <a:blipFill>
                <a:blip r:embed="rId10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32E63BC-CE8F-4B58-8F0B-EBB4CB6CEC7D}"/>
                  </a:ext>
                </a:extLst>
              </p:cNvPr>
              <p:cNvSpPr txBox="1"/>
              <p:nvPr/>
            </p:nvSpPr>
            <p:spPr>
              <a:xfrm>
                <a:off x="5783529" y="2413838"/>
                <a:ext cx="94320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D32E63BC-CE8F-4B58-8F0B-EBB4CB6CE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529" y="2413838"/>
                <a:ext cx="943207" cy="312650"/>
              </a:xfrm>
              <a:prstGeom prst="rect">
                <a:avLst/>
              </a:prstGeom>
              <a:blipFill>
                <a:blip r:embed="rId11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18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530" y="-4530"/>
            <a:ext cx="9404723" cy="1400530"/>
          </a:xfrm>
        </p:spPr>
        <p:txBody>
          <a:bodyPr/>
          <a:lstStyle/>
          <a:p>
            <a:r>
              <a:rPr lang="pt-BR" sz="2800" dirty="0"/>
              <a:t>Regra dos Trapézios Estendida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532" y="432068"/>
            <a:ext cx="11466105" cy="50832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dirty="0"/>
              <a:t>Se tivermos n pontos </a:t>
            </a:r>
            <a:r>
              <a:rPr lang="pt-BR" sz="1600" dirty="0" err="1"/>
              <a:t>equiespaçados</a:t>
            </a:r>
            <a:r>
              <a:rPr lang="pt-BR" sz="1600" dirty="0"/>
              <a:t> no intervalo  [</a:t>
            </a:r>
            <a:r>
              <a:rPr lang="pt-BR" sz="1600" dirty="0" err="1"/>
              <a:t>a,b</a:t>
            </a:r>
            <a:r>
              <a:rPr lang="pt-BR" sz="1600" dirty="0"/>
              <a:t>], o espaçamento h será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600" dirty="0"/>
              <a:t>Podemos ajustar uma reta p(x) a cada dois pontos, e com isso aplicar a regra dos trapézios a cada dois pontos.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pt-BR" sz="16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pt-BR" sz="1600" dirty="0"/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355581" y="1248778"/>
            <a:ext cx="0" cy="22213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1895549" y="3077578"/>
            <a:ext cx="4706380" cy="250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2861978" y="3070724"/>
            <a:ext cx="34948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/>
              <a:t>a     </a:t>
            </a:r>
            <a:r>
              <a:rPr lang="pt-BR" sz="1400" dirty="0" err="1"/>
              <a:t>a+h</a:t>
            </a:r>
            <a:r>
              <a:rPr lang="pt-BR" sz="1400" dirty="0"/>
              <a:t>  a+2h                  a+5h b=a+6h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599859" y="2967776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039910" y="11324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516903" y="3574677"/>
                <a:ext cx="1042426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03" y="3574677"/>
                <a:ext cx="10424264" cy="84029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/>
          <p:nvPr/>
        </p:nvCxnSpPr>
        <p:spPr>
          <a:xfrm>
            <a:off x="2998821" y="1403970"/>
            <a:ext cx="17253" cy="1666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737662" y="2227366"/>
            <a:ext cx="0" cy="82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5729035" y="2080643"/>
                <a:ext cx="18805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035" y="2080643"/>
                <a:ext cx="1880515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389080" y="4522668"/>
                <a:ext cx="9183091" cy="13867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pt-BR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80" y="4522668"/>
                <a:ext cx="9183091" cy="13867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8836038" y="221078"/>
                <a:ext cx="1151213" cy="5823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038" y="221078"/>
                <a:ext cx="1151213" cy="5823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a livre 23"/>
          <p:cNvSpPr/>
          <p:nvPr/>
        </p:nvSpPr>
        <p:spPr>
          <a:xfrm>
            <a:off x="3037594" y="1403970"/>
            <a:ext cx="2691441" cy="810557"/>
          </a:xfrm>
          <a:custGeom>
            <a:avLst/>
            <a:gdLst>
              <a:gd name="connsiteX0" fmla="*/ 0 w 2691441"/>
              <a:gd name="connsiteY0" fmla="*/ 0 h 810557"/>
              <a:gd name="connsiteX1" fmla="*/ 267418 w 2691441"/>
              <a:gd name="connsiteY1" fmla="*/ 198408 h 810557"/>
              <a:gd name="connsiteX2" fmla="*/ 345056 w 2691441"/>
              <a:gd name="connsiteY2" fmla="*/ 517585 h 810557"/>
              <a:gd name="connsiteX3" fmla="*/ 552090 w 2691441"/>
              <a:gd name="connsiteY3" fmla="*/ 517585 h 810557"/>
              <a:gd name="connsiteX4" fmla="*/ 776377 w 2691441"/>
              <a:gd name="connsiteY4" fmla="*/ 362310 h 810557"/>
              <a:gd name="connsiteX5" fmla="*/ 1095554 w 2691441"/>
              <a:gd name="connsiteY5" fmla="*/ 414068 h 810557"/>
              <a:gd name="connsiteX6" fmla="*/ 1337094 w 2691441"/>
              <a:gd name="connsiteY6" fmla="*/ 552091 h 810557"/>
              <a:gd name="connsiteX7" fmla="*/ 1552754 w 2691441"/>
              <a:gd name="connsiteY7" fmla="*/ 690113 h 810557"/>
              <a:gd name="connsiteX8" fmla="*/ 1940943 w 2691441"/>
              <a:gd name="connsiteY8" fmla="*/ 621102 h 810557"/>
              <a:gd name="connsiteX9" fmla="*/ 2191109 w 2691441"/>
              <a:gd name="connsiteY9" fmla="*/ 646981 h 810557"/>
              <a:gd name="connsiteX10" fmla="*/ 2346384 w 2691441"/>
              <a:gd name="connsiteY10" fmla="*/ 715993 h 810557"/>
              <a:gd name="connsiteX11" fmla="*/ 2501660 w 2691441"/>
              <a:gd name="connsiteY11" fmla="*/ 802257 h 810557"/>
              <a:gd name="connsiteX12" fmla="*/ 2691441 w 2691441"/>
              <a:gd name="connsiteY12" fmla="*/ 802257 h 81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1441" h="810557">
                <a:moveTo>
                  <a:pt x="0" y="0"/>
                </a:moveTo>
                <a:cubicBezTo>
                  <a:pt x="104954" y="56072"/>
                  <a:pt x="209909" y="112144"/>
                  <a:pt x="267418" y="198408"/>
                </a:cubicBezTo>
                <a:cubicBezTo>
                  <a:pt x="324927" y="284672"/>
                  <a:pt x="297611" y="464389"/>
                  <a:pt x="345056" y="517585"/>
                </a:cubicBezTo>
                <a:cubicBezTo>
                  <a:pt x="392501" y="570781"/>
                  <a:pt x="480203" y="543464"/>
                  <a:pt x="552090" y="517585"/>
                </a:cubicBezTo>
                <a:cubicBezTo>
                  <a:pt x="623977" y="491706"/>
                  <a:pt x="685800" y="379563"/>
                  <a:pt x="776377" y="362310"/>
                </a:cubicBezTo>
                <a:cubicBezTo>
                  <a:pt x="866954" y="345057"/>
                  <a:pt x="1002101" y="382438"/>
                  <a:pt x="1095554" y="414068"/>
                </a:cubicBezTo>
                <a:cubicBezTo>
                  <a:pt x="1189007" y="445698"/>
                  <a:pt x="1260894" y="506084"/>
                  <a:pt x="1337094" y="552091"/>
                </a:cubicBezTo>
                <a:cubicBezTo>
                  <a:pt x="1413294" y="598099"/>
                  <a:pt x="1452113" y="678611"/>
                  <a:pt x="1552754" y="690113"/>
                </a:cubicBezTo>
                <a:cubicBezTo>
                  <a:pt x="1653395" y="701615"/>
                  <a:pt x="1834551" y="628291"/>
                  <a:pt x="1940943" y="621102"/>
                </a:cubicBezTo>
                <a:cubicBezTo>
                  <a:pt x="2047336" y="613913"/>
                  <a:pt x="2123536" y="631166"/>
                  <a:pt x="2191109" y="646981"/>
                </a:cubicBezTo>
                <a:cubicBezTo>
                  <a:pt x="2258683" y="662796"/>
                  <a:pt x="2294626" y="690114"/>
                  <a:pt x="2346384" y="715993"/>
                </a:cubicBezTo>
                <a:cubicBezTo>
                  <a:pt x="2398142" y="741872"/>
                  <a:pt x="2444151" y="787880"/>
                  <a:pt x="2501660" y="802257"/>
                </a:cubicBezTo>
                <a:cubicBezTo>
                  <a:pt x="2559169" y="816634"/>
                  <a:pt x="2625305" y="809445"/>
                  <a:pt x="2691441" y="802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reto 36"/>
          <p:cNvCxnSpPr/>
          <p:nvPr/>
        </p:nvCxnSpPr>
        <p:spPr>
          <a:xfrm>
            <a:off x="3480641" y="1948794"/>
            <a:ext cx="17253" cy="1116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/>
          <p:nvPr/>
        </p:nvCxnSpPr>
        <p:spPr>
          <a:xfrm>
            <a:off x="3914025" y="1783623"/>
            <a:ext cx="17253" cy="1260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4335411" y="1928631"/>
            <a:ext cx="17253" cy="115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4797517" y="2065386"/>
            <a:ext cx="17253" cy="9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>
            <a:off x="5264969" y="2069555"/>
            <a:ext cx="17253" cy="972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4356241" y="3172797"/>
            <a:ext cx="46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4374325" y="2708246"/>
                <a:ext cx="381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25" y="2708246"/>
                <a:ext cx="381002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/>
              <p:cNvSpPr/>
              <p:nvPr/>
            </p:nvSpPr>
            <p:spPr>
              <a:xfrm>
                <a:off x="9382849" y="6126921"/>
                <a:ext cx="255178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acc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Retângul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849" y="6126921"/>
                <a:ext cx="2551788" cy="6109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ângulo 46"/>
              <p:cNvSpPr/>
              <p:nvPr/>
            </p:nvSpPr>
            <p:spPr>
              <a:xfrm>
                <a:off x="166871" y="5736887"/>
                <a:ext cx="9627507" cy="616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Retângul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1" y="5736887"/>
                <a:ext cx="9627507" cy="6164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298D12A-1423-4C49-9427-28A32653BC8A}"/>
                  </a:ext>
                </a:extLst>
              </p:cNvPr>
              <p:cNvSpPr txBox="1"/>
              <p:nvPr/>
            </p:nvSpPr>
            <p:spPr>
              <a:xfrm>
                <a:off x="8116613" y="1562679"/>
                <a:ext cx="1667188" cy="1452385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𝑁𝑒𝑠𝑡𝑒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𝑒𝑥𝑒𝑚𝑝𝑙𝑜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7−1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1600" b="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298D12A-1423-4C49-9427-28A32653B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613" y="1562679"/>
                <a:ext cx="1667188" cy="1452385"/>
              </a:xfrm>
              <a:prstGeom prst="rect">
                <a:avLst/>
              </a:prstGeom>
              <a:blipFill>
                <a:blip r:embed="rId9"/>
                <a:stretch>
                  <a:fillRect l="-3610"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52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73002" y="-90047"/>
            <a:ext cx="9880501" cy="7066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Exemplo Trapézios – Função na Forma Tabular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3884497" y="1562472"/>
                <a:ext cx="1829347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10.0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497" y="1562472"/>
                <a:ext cx="1829347" cy="927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m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52" y="587651"/>
            <a:ext cx="3420871" cy="284134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6DA97F7-15FB-47AE-B87A-F82D7AF3A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52" y="3942036"/>
            <a:ext cx="6371462" cy="270698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83BD49C-875F-F9F0-2346-54372D2CDC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158" y="654363"/>
            <a:ext cx="4810796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5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9A8724DF-BFC8-9C2B-938A-59FAAD3D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427" y="3666013"/>
            <a:ext cx="3815964" cy="3031161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1058346" y="66959"/>
            <a:ext cx="9880501" cy="706619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/>
              <a:t>Exemplo Trapézios – Função na Forma Tabular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ângulo 12"/>
              <p:cNvSpPr/>
              <p:nvPr/>
            </p:nvSpPr>
            <p:spPr>
              <a:xfrm>
                <a:off x="1226641" y="938021"/>
                <a:ext cx="1829347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10.0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Retâ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641" y="938021"/>
                <a:ext cx="1829347" cy="927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8773BA19-7ACA-46C1-A389-D1A7CC2EA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69" y="3666014"/>
            <a:ext cx="5399254" cy="30311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156726-C881-4665-3226-31C354674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246" y="738742"/>
            <a:ext cx="5525034" cy="269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9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82E19AD4-0B07-ADFD-7E0D-AFA99206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6" y="3236715"/>
            <a:ext cx="4341492" cy="3471915"/>
          </a:xfrm>
          <a:prstGeom prst="rect">
            <a:avLst/>
          </a:prstGeom>
        </p:spPr>
      </p:pic>
      <p:sp>
        <p:nvSpPr>
          <p:cNvPr id="3" name="Título 1"/>
          <p:cNvSpPr txBox="1">
            <a:spLocks/>
          </p:cNvSpPr>
          <p:nvPr/>
        </p:nvSpPr>
        <p:spPr>
          <a:xfrm>
            <a:off x="0" y="-72527"/>
            <a:ext cx="7104185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3200" dirty="0"/>
              <a:t>Exemplo Trapézios – Função na Forma Analítica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723482" y="1203641"/>
                <a:ext cx="1969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2" y="1203641"/>
                <a:ext cx="1969770" cy="276999"/>
              </a:xfrm>
              <a:prstGeom prst="rect">
                <a:avLst/>
              </a:prstGeom>
              <a:blipFill>
                <a:blip r:embed="rId3"/>
                <a:stretch>
                  <a:fillRect l="-3406" r="-371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627621" y="1535833"/>
                <a:ext cx="1688989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21" y="1535833"/>
                <a:ext cx="1688989" cy="927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627621" y="2455836"/>
                <a:ext cx="3186257" cy="5822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𝑒𝑟𝑟𝑜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𝑒𝑥𝑎𝑡𝑎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𝑒𝑥𝑎𝑡𝑎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.9%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21" y="2455836"/>
                <a:ext cx="3186257" cy="582275"/>
              </a:xfrm>
              <a:prstGeom prst="rect">
                <a:avLst/>
              </a:prstGeom>
              <a:blipFill>
                <a:blip r:embed="rId5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B83D47BA-4877-AFB8-C0FF-A9045828A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676" y="615046"/>
            <a:ext cx="2838846" cy="819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661B85A-A3B9-98F8-2D1E-D757CB68CF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0148" y="3733800"/>
            <a:ext cx="4799484" cy="287139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E6A22D6-9B9E-2D99-580E-A91499E84C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676" y="1579027"/>
            <a:ext cx="485842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1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-283304" y="0"/>
            <a:ext cx="11125476" cy="59055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400" dirty="0"/>
              <a:t>Evolução do Erro Trapézios com 2 ,3 ,4 ,5 ,7 ,9, 15, 20 e 50 pontos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775094" y="621320"/>
                <a:ext cx="306246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⁡(3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094" y="621320"/>
                <a:ext cx="3062461" cy="276999"/>
              </a:xfrm>
              <a:prstGeom prst="rect">
                <a:avLst/>
              </a:prstGeom>
              <a:blipFill>
                <a:blip r:embed="rId2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10093708" y="1974"/>
                <a:ext cx="1688989" cy="927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3708" y="1974"/>
                <a:ext cx="1688989" cy="9271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4310743" y="1132182"/>
            <a:ext cx="5637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 método dos Trapézios pode ser aplicado para qualquer número de pontos  n</a:t>
            </a: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EB6E5890-51F9-594E-0B8F-2223626F4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0553"/>
            <a:ext cx="3721727" cy="1966502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E1E5E47D-2102-8732-CC2A-EA6E34087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3539" y="2040113"/>
            <a:ext cx="8919846" cy="46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84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a livre 32"/>
          <p:cNvSpPr/>
          <p:nvPr/>
        </p:nvSpPr>
        <p:spPr>
          <a:xfrm>
            <a:off x="2628971" y="1723254"/>
            <a:ext cx="7257391" cy="1040432"/>
          </a:xfrm>
          <a:custGeom>
            <a:avLst/>
            <a:gdLst>
              <a:gd name="connsiteX0" fmla="*/ 0 w 3761683"/>
              <a:gd name="connsiteY0" fmla="*/ 30145 h 723816"/>
              <a:gd name="connsiteX1" fmla="*/ 1708219 w 3761683"/>
              <a:gd name="connsiteY1" fmla="*/ 723481 h 723816"/>
              <a:gd name="connsiteX2" fmla="*/ 3506874 w 3761683"/>
              <a:gd name="connsiteY2" fmla="*/ 120580 h 723816"/>
              <a:gd name="connsiteX3" fmla="*/ 3707841 w 3761683"/>
              <a:gd name="connsiteY3" fmla="*/ 0 h 72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1683" h="723816">
                <a:moveTo>
                  <a:pt x="0" y="30145"/>
                </a:moveTo>
                <a:cubicBezTo>
                  <a:pt x="561870" y="369277"/>
                  <a:pt x="1123740" y="708409"/>
                  <a:pt x="1708219" y="723481"/>
                </a:cubicBezTo>
                <a:cubicBezTo>
                  <a:pt x="2292698" y="738553"/>
                  <a:pt x="3173604" y="241160"/>
                  <a:pt x="3506874" y="120580"/>
                </a:cubicBezTo>
                <a:cubicBezTo>
                  <a:pt x="3840144" y="0"/>
                  <a:pt x="3773992" y="0"/>
                  <a:pt x="3707841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 useBgFill="1">
        <p:nvSpPr>
          <p:cNvPr id="34" name="Retângulo 33"/>
          <p:cNvSpPr/>
          <p:nvPr/>
        </p:nvSpPr>
        <p:spPr>
          <a:xfrm>
            <a:off x="8521002" y="1577591"/>
            <a:ext cx="3670998" cy="26840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5530" y="-4530"/>
            <a:ext cx="9404723" cy="1400530"/>
          </a:xfrm>
        </p:spPr>
        <p:txBody>
          <a:bodyPr/>
          <a:lstStyle/>
          <a:p>
            <a:r>
              <a:rPr lang="pt-BR" dirty="0"/>
              <a:t>Regra de Simpson 1/3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453547" y="1815812"/>
            <a:ext cx="0" cy="222138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1993515" y="3644612"/>
            <a:ext cx="4706380" cy="2502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3621816" y="2789479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2959944" y="3637758"/>
                <a:ext cx="3109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44" y="3637758"/>
                <a:ext cx="3109121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/>
          <p:cNvSpPr/>
          <p:nvPr/>
        </p:nvSpPr>
        <p:spPr>
          <a:xfrm>
            <a:off x="3723055" y="234481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f(x)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697825" y="3534810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2137876" y="169950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29558" y="4794025"/>
                <a:ext cx="9992544" cy="846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nary>
                            <m:naryPr>
                              <m:limLoc m:val="undOvr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)(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b="0" i="1" dirty="0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8" y="4794025"/>
                <a:ext cx="9992544" cy="846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to 15"/>
          <p:cNvCxnSpPr/>
          <p:nvPr/>
        </p:nvCxnSpPr>
        <p:spPr>
          <a:xfrm>
            <a:off x="3096787" y="1971004"/>
            <a:ext cx="17253" cy="1666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5835628" y="2794400"/>
            <a:ext cx="0" cy="8627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646111" y="4134600"/>
                <a:ext cx="1060091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1" y="4134600"/>
                <a:ext cx="10600915" cy="586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a livre 23"/>
          <p:cNvSpPr/>
          <p:nvPr/>
        </p:nvSpPr>
        <p:spPr>
          <a:xfrm>
            <a:off x="3135560" y="1971004"/>
            <a:ext cx="2691441" cy="810557"/>
          </a:xfrm>
          <a:custGeom>
            <a:avLst/>
            <a:gdLst>
              <a:gd name="connsiteX0" fmla="*/ 0 w 2691441"/>
              <a:gd name="connsiteY0" fmla="*/ 0 h 810557"/>
              <a:gd name="connsiteX1" fmla="*/ 267418 w 2691441"/>
              <a:gd name="connsiteY1" fmla="*/ 198408 h 810557"/>
              <a:gd name="connsiteX2" fmla="*/ 345056 w 2691441"/>
              <a:gd name="connsiteY2" fmla="*/ 517585 h 810557"/>
              <a:gd name="connsiteX3" fmla="*/ 552090 w 2691441"/>
              <a:gd name="connsiteY3" fmla="*/ 517585 h 810557"/>
              <a:gd name="connsiteX4" fmla="*/ 776377 w 2691441"/>
              <a:gd name="connsiteY4" fmla="*/ 362310 h 810557"/>
              <a:gd name="connsiteX5" fmla="*/ 1095554 w 2691441"/>
              <a:gd name="connsiteY5" fmla="*/ 414068 h 810557"/>
              <a:gd name="connsiteX6" fmla="*/ 1337094 w 2691441"/>
              <a:gd name="connsiteY6" fmla="*/ 552091 h 810557"/>
              <a:gd name="connsiteX7" fmla="*/ 1552754 w 2691441"/>
              <a:gd name="connsiteY7" fmla="*/ 690113 h 810557"/>
              <a:gd name="connsiteX8" fmla="*/ 1940943 w 2691441"/>
              <a:gd name="connsiteY8" fmla="*/ 621102 h 810557"/>
              <a:gd name="connsiteX9" fmla="*/ 2191109 w 2691441"/>
              <a:gd name="connsiteY9" fmla="*/ 646981 h 810557"/>
              <a:gd name="connsiteX10" fmla="*/ 2346384 w 2691441"/>
              <a:gd name="connsiteY10" fmla="*/ 715993 h 810557"/>
              <a:gd name="connsiteX11" fmla="*/ 2501660 w 2691441"/>
              <a:gd name="connsiteY11" fmla="*/ 802257 h 810557"/>
              <a:gd name="connsiteX12" fmla="*/ 2691441 w 2691441"/>
              <a:gd name="connsiteY12" fmla="*/ 802257 h 81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1441" h="810557">
                <a:moveTo>
                  <a:pt x="0" y="0"/>
                </a:moveTo>
                <a:cubicBezTo>
                  <a:pt x="104954" y="56072"/>
                  <a:pt x="209909" y="112144"/>
                  <a:pt x="267418" y="198408"/>
                </a:cubicBezTo>
                <a:cubicBezTo>
                  <a:pt x="324927" y="284672"/>
                  <a:pt x="297611" y="464389"/>
                  <a:pt x="345056" y="517585"/>
                </a:cubicBezTo>
                <a:cubicBezTo>
                  <a:pt x="392501" y="570781"/>
                  <a:pt x="480203" y="543464"/>
                  <a:pt x="552090" y="517585"/>
                </a:cubicBezTo>
                <a:cubicBezTo>
                  <a:pt x="623977" y="491706"/>
                  <a:pt x="685800" y="379563"/>
                  <a:pt x="776377" y="362310"/>
                </a:cubicBezTo>
                <a:cubicBezTo>
                  <a:pt x="866954" y="345057"/>
                  <a:pt x="1002101" y="382438"/>
                  <a:pt x="1095554" y="414068"/>
                </a:cubicBezTo>
                <a:cubicBezTo>
                  <a:pt x="1189007" y="445698"/>
                  <a:pt x="1260894" y="506084"/>
                  <a:pt x="1337094" y="552091"/>
                </a:cubicBezTo>
                <a:cubicBezTo>
                  <a:pt x="1413294" y="598099"/>
                  <a:pt x="1452113" y="678611"/>
                  <a:pt x="1552754" y="690113"/>
                </a:cubicBezTo>
                <a:cubicBezTo>
                  <a:pt x="1653395" y="701615"/>
                  <a:pt x="1834551" y="628291"/>
                  <a:pt x="1940943" y="621102"/>
                </a:cubicBezTo>
                <a:cubicBezTo>
                  <a:pt x="2047336" y="613913"/>
                  <a:pt x="2123536" y="631166"/>
                  <a:pt x="2191109" y="646981"/>
                </a:cubicBezTo>
                <a:cubicBezTo>
                  <a:pt x="2258683" y="662796"/>
                  <a:pt x="2294626" y="690114"/>
                  <a:pt x="2346384" y="715993"/>
                </a:cubicBezTo>
                <a:cubicBezTo>
                  <a:pt x="2398142" y="741872"/>
                  <a:pt x="2444151" y="787880"/>
                  <a:pt x="2501660" y="802257"/>
                </a:cubicBezTo>
                <a:cubicBezTo>
                  <a:pt x="2559169" y="816634"/>
                  <a:pt x="2625305" y="809445"/>
                  <a:pt x="2691441" y="80225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ângulo 29"/>
              <p:cNvSpPr/>
              <p:nvPr/>
            </p:nvSpPr>
            <p:spPr>
              <a:xfrm>
                <a:off x="6001540" y="2121249"/>
                <a:ext cx="1880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Retâ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540" y="2121249"/>
                <a:ext cx="1880771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ângulo 30"/>
              <p:cNvSpPr/>
              <p:nvPr/>
            </p:nvSpPr>
            <p:spPr>
              <a:xfrm>
                <a:off x="370666" y="5792363"/>
                <a:ext cx="4010265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Retângul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66" y="5792363"/>
                <a:ext cx="4010265" cy="6182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ângulo 31"/>
              <p:cNvSpPr/>
              <p:nvPr/>
            </p:nvSpPr>
            <p:spPr>
              <a:xfrm>
                <a:off x="4999335" y="5869795"/>
                <a:ext cx="4351640" cy="485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Onde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       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2" name="Retâ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335" y="5869795"/>
                <a:ext cx="4351640" cy="485197"/>
              </a:xfrm>
              <a:prstGeom prst="rect">
                <a:avLst/>
              </a:prstGeom>
              <a:blipFill rotWithShape="0">
                <a:blip r:embed="rId7"/>
                <a:stretch>
                  <a:fillRect l="-1120" b="-63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 reto 21"/>
          <p:cNvCxnSpPr/>
          <p:nvPr/>
        </p:nvCxnSpPr>
        <p:spPr>
          <a:xfrm>
            <a:off x="4450630" y="2531924"/>
            <a:ext cx="10584" cy="11119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em curva 24"/>
          <p:cNvCxnSpPr/>
          <p:nvPr/>
        </p:nvCxnSpPr>
        <p:spPr>
          <a:xfrm rot="5400000">
            <a:off x="7686735" y="2451543"/>
            <a:ext cx="509" cy="127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4535709" y="3530992"/>
            <a:ext cx="12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ângulo 35"/>
              <p:cNvSpPr/>
              <p:nvPr/>
            </p:nvSpPr>
            <p:spPr>
              <a:xfrm>
                <a:off x="4995792" y="3129283"/>
                <a:ext cx="381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tângulo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792" y="3129283"/>
                <a:ext cx="381002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3170945" y="3514082"/>
            <a:ext cx="1224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ângulo 37"/>
              <p:cNvSpPr/>
              <p:nvPr/>
            </p:nvSpPr>
            <p:spPr>
              <a:xfrm>
                <a:off x="3631028" y="3112373"/>
                <a:ext cx="3810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Retângulo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028" y="3112373"/>
                <a:ext cx="381002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46111" y="853731"/>
                <a:ext cx="10959735" cy="107465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pt-BR" dirty="0"/>
                  <a:t>Na regra de Simpson 1/3, aproximamos a função f(x) no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por uma parábola. Como precisamos de 3 pontos para  ajustamos uma parábola, notar que introduzimos um ponto intermediário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853731"/>
                <a:ext cx="10959735" cy="1074657"/>
              </a:xfrm>
              <a:blipFill rotWithShape="0">
                <a:blip r:embed="rId10"/>
                <a:stretch>
                  <a:fillRect l="-222" t="-56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300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8901</TotalTime>
  <Words>1167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Century Gothic</vt:lpstr>
      <vt:lpstr>Wingdings</vt:lpstr>
      <vt:lpstr>Wingdings 3</vt:lpstr>
      <vt:lpstr>Íon</vt:lpstr>
      <vt:lpstr>Métodos Numéricos para Engenharia </vt:lpstr>
      <vt:lpstr>Definições</vt:lpstr>
      <vt:lpstr>Regra dos Trapézios</vt:lpstr>
      <vt:lpstr>Regra dos Trapézios Estendida</vt:lpstr>
      <vt:lpstr>Apresentação do PowerPoint</vt:lpstr>
      <vt:lpstr>Apresentação do PowerPoint</vt:lpstr>
      <vt:lpstr>Apresentação do PowerPoint</vt:lpstr>
      <vt:lpstr>Apresentação do PowerPoint</vt:lpstr>
      <vt:lpstr>Regra de Simpson 1/3</vt:lpstr>
      <vt:lpstr>Regra de Simpson 1/3 Estendida</vt:lpstr>
      <vt:lpstr>Apresentação do PowerPoint</vt:lpstr>
      <vt:lpstr>Apresentação do PowerPoint</vt:lpstr>
      <vt:lpstr>Apresentação do PowerPoint</vt:lpstr>
      <vt:lpstr>Apresentação do PowerPoint</vt:lpstr>
      <vt:lpstr>Regra de Simpson 3/8</vt:lpstr>
      <vt:lpstr>Regra de Simpson 3/8 Estendida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108</cp:revision>
  <cp:lastPrinted>2021-05-03T11:23:27Z</cp:lastPrinted>
  <dcterms:created xsi:type="dcterms:W3CDTF">2020-03-19T11:46:04Z</dcterms:created>
  <dcterms:modified xsi:type="dcterms:W3CDTF">2023-03-31T21:30:57Z</dcterms:modified>
</cp:coreProperties>
</file>