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5" r:id="rId13"/>
    <p:sldId id="257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CF5B3FD8-0C9B-4711-9C3E-699E1E1FD57F}"/>
    <pc:docChg chg="custSel modSld">
      <pc:chgData name="Luciano Neves Fonseca" userId="fab3e4a40666dedf" providerId="LiveId" clId="{CF5B3FD8-0C9B-4711-9C3E-699E1E1FD57F}" dt="2023-03-31T21:31:06.508" v="15" actId="20577"/>
      <pc:docMkLst>
        <pc:docMk/>
      </pc:docMkLst>
      <pc:sldChg chg="modSp mod">
        <pc:chgData name="Luciano Neves Fonseca" userId="fab3e4a40666dedf" providerId="LiveId" clId="{CF5B3FD8-0C9B-4711-9C3E-699E1E1FD57F}" dt="2023-03-31T21:31:06.508" v="15" actId="20577"/>
        <pc:sldMkLst>
          <pc:docMk/>
          <pc:sldMk cId="431422098" sldId="256"/>
        </pc:sldMkLst>
        <pc:spChg chg="mod">
          <ac:chgData name="Luciano Neves Fonseca" userId="fab3e4a40666dedf" providerId="LiveId" clId="{CF5B3FD8-0C9B-4711-9C3E-699E1E1FD57F}" dt="2023-03-31T21:31:06.508" v="15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5.png"/><Relationship Id="rId4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0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5.png"/><Relationship Id="rId7" Type="http://schemas.openxmlformats.org/officeDocument/2006/relationships/image" Target="../media/image2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14 – derivação Numérica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346" y="131171"/>
            <a:ext cx="9690293" cy="682746"/>
          </a:xfrm>
        </p:spPr>
        <p:txBody>
          <a:bodyPr/>
          <a:lstStyle/>
          <a:p>
            <a:r>
              <a:rPr lang="pt-BR" sz="2800" dirty="0"/>
              <a:t>Cálculo da 2ª derivada, com diferenças centradas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BA4E59-9FB4-4DA6-ADAD-BA5E60E6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9" y="3112360"/>
            <a:ext cx="4648849" cy="3048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C0710D8-F6C6-4FD2-A430-C8D7BC73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93" y="4404987"/>
            <a:ext cx="4001058" cy="838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0A9EE5-2D7B-4EB6-8A20-DD4818E19771}"/>
                  </a:ext>
                </a:extLst>
              </p:cNvPr>
              <p:cNvSpPr txBox="1"/>
              <p:nvPr/>
            </p:nvSpPr>
            <p:spPr>
              <a:xfrm>
                <a:off x="873064" y="974062"/>
                <a:ext cx="4221092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40A9EE5-2D7B-4EB6-8A20-DD4818E1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64" y="974062"/>
                <a:ext cx="4221092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BB5ABB-3A17-4620-A67F-B1FE92BFD3F1}"/>
                  </a:ext>
                </a:extLst>
              </p:cNvPr>
              <p:cNvSpPr txBox="1"/>
              <p:nvPr/>
            </p:nvSpPr>
            <p:spPr>
              <a:xfrm>
                <a:off x="6977030" y="1138228"/>
                <a:ext cx="4477571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BBB5ABB-3A17-4620-A67F-B1FE92BF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30" y="1138228"/>
                <a:ext cx="4477571" cy="53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AC63F472-ECE4-44B9-858B-C11CF3815536}"/>
              </a:ext>
            </a:extLst>
          </p:cNvPr>
          <p:cNvSpPr txBox="1"/>
          <p:nvPr/>
        </p:nvSpPr>
        <p:spPr>
          <a:xfrm>
            <a:off x="6977030" y="3758656"/>
            <a:ext cx="4242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Cálculo alternativo: aplicando 1ª derivada duas vezes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54DEA12-02BA-4A32-B8D2-B149F356085E}"/>
                  </a:ext>
                </a:extLst>
              </p:cNvPr>
              <p:cNvSpPr txBox="1"/>
              <p:nvPr/>
            </p:nvSpPr>
            <p:spPr>
              <a:xfrm>
                <a:off x="6859386" y="2311970"/>
                <a:ext cx="4213141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54DEA12-02BA-4A32-B8D2-B149F356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86" y="2311970"/>
                <a:ext cx="4213141" cy="537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6160DA5-D5F1-4075-B83C-199259F4A5FE}"/>
                  </a:ext>
                </a:extLst>
              </p:cNvPr>
              <p:cNvSpPr txBox="1"/>
              <p:nvPr/>
            </p:nvSpPr>
            <p:spPr>
              <a:xfrm>
                <a:off x="7169910" y="813917"/>
                <a:ext cx="2513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𝑎𝑑𝑖𝑎𝑛𝑡𝑎𝑑𝑎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6160DA5-D5F1-4075-B83C-199259F4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0" y="813917"/>
                <a:ext cx="2513893" cy="276999"/>
              </a:xfrm>
              <a:prstGeom prst="rect">
                <a:avLst/>
              </a:prstGeom>
              <a:blipFill>
                <a:blip r:embed="rId8"/>
                <a:stretch>
                  <a:fillRect l="-1453" r="-1453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2EA48F-D9F1-4A75-AA1D-6AD95B21AEAD}"/>
                  </a:ext>
                </a:extLst>
              </p:cNvPr>
              <p:cNvSpPr txBox="1"/>
              <p:nvPr/>
            </p:nvSpPr>
            <p:spPr>
              <a:xfrm>
                <a:off x="7205176" y="2006269"/>
                <a:ext cx="2478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𝑎𝑡𝑟𝑎𝑠𝑎𝑑𝑎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82EA48F-D9F1-4A75-AA1D-6AD95B21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176" y="2006269"/>
                <a:ext cx="2478627" cy="276999"/>
              </a:xfrm>
              <a:prstGeom prst="rect">
                <a:avLst/>
              </a:prstGeom>
              <a:blipFill>
                <a:blip r:embed="rId9"/>
                <a:stretch>
                  <a:fillRect l="-1720" r="-147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ítulo 1">
            <a:extLst>
              <a:ext uri="{FF2B5EF4-FFF2-40B4-BE49-F238E27FC236}">
                <a16:creationId xmlns:a16="http://schemas.microsoft.com/office/drawing/2014/main" id="{9DF40B6F-BD72-473E-B791-E6BAB48ECCCF}"/>
              </a:ext>
            </a:extLst>
          </p:cNvPr>
          <p:cNvSpPr txBox="1">
            <a:spLocks/>
          </p:cNvSpPr>
          <p:nvPr/>
        </p:nvSpPr>
        <p:spPr>
          <a:xfrm>
            <a:off x="375047" y="6124370"/>
            <a:ext cx="11739219" cy="682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podemos calcular a diferença centrada para a primeira amostra (usamos a adiantada)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podemos calcular a diferença centrada para a última amostra (usamos a atrasada)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487365-2B70-4683-8DD9-A6A321C858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762" y="1663146"/>
            <a:ext cx="3795583" cy="13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52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346" y="73610"/>
            <a:ext cx="9690293" cy="682746"/>
          </a:xfrm>
        </p:spPr>
        <p:txBody>
          <a:bodyPr/>
          <a:lstStyle/>
          <a:p>
            <a:r>
              <a:rPr lang="pt-BR" sz="2800" dirty="0"/>
              <a:t>Cálculo da 2ª derivada, com diferenças centradas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EADABB-6E36-A323-68EF-66E648FEE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97" y="1992883"/>
            <a:ext cx="3534296" cy="17654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2B912B-C2C6-ED92-BDD9-60892824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14" y="1823457"/>
            <a:ext cx="3534296" cy="176543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FDC486B-73C6-7FE8-7EC1-029718AD3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641" y="908306"/>
            <a:ext cx="2448267" cy="7716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14B5B2-C224-5A7F-E934-BE69EB15E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857" y="1397392"/>
            <a:ext cx="3077004" cy="3810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707E29-C37A-BAA1-F8C5-63E2399AA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47" y="4635062"/>
            <a:ext cx="4052542" cy="19064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FFC478-71DA-736E-A169-418B562BC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62" y="4040469"/>
            <a:ext cx="3115110" cy="3524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234FAE0-6C12-8BA4-C408-477EF12DC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6882" y="4635062"/>
            <a:ext cx="3853163" cy="190646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3E3C54F-7C29-6B3F-99D7-56D7EF440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2203" y="4151826"/>
            <a:ext cx="2972215" cy="3620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A74D57B-FF2D-51D4-6F8A-AB33A48418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7359" y="4614259"/>
            <a:ext cx="3852342" cy="187929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98CEA9B-243D-5487-5553-301370A79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44734" y="4197653"/>
            <a:ext cx="3057952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6837" y="131171"/>
            <a:ext cx="9784078" cy="722939"/>
          </a:xfrm>
        </p:spPr>
        <p:txBody>
          <a:bodyPr/>
          <a:lstStyle/>
          <a:p>
            <a:r>
              <a:rPr lang="pt-BR" sz="2800" dirty="0"/>
              <a:t>Tabela de derivadas por diferenças finitas (</a:t>
            </a:r>
            <a:r>
              <a:rPr lang="pt-BR" sz="2800" dirty="0" err="1"/>
              <a:t>Chapra</a:t>
            </a:r>
            <a:r>
              <a:rPr lang="pt-BR" sz="2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23169" y="4392080"/>
                <a:ext cx="11345662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As fórmulas apresentadas se referem ao cálculo com erro proporcional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/>
                  <a:t>Nas três colunas, são apresentadas fórmulas atrasadas, centradas e adiantadas.  Normalmente damos preferência às fórmulas centradas. No entanto as fórmulas adiantadas são importantes para o cálculo das primeiras amostras , e as fórmulas atrasadas para o cálculo das últimas amostras das derivadas.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69" y="4392080"/>
                <a:ext cx="11345662" cy="1754326"/>
              </a:xfrm>
              <a:prstGeom prst="rect">
                <a:avLst/>
              </a:prstGeom>
              <a:blipFill>
                <a:blip r:embed="rId2"/>
                <a:stretch>
                  <a:fillRect l="-322" t="-1736" r="-43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5CEFD9C4-DBC7-4A95-8CB2-FCDAA9BB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9" y="1135787"/>
            <a:ext cx="11345662" cy="29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58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Derivação por ajuste de polinômios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/>
              <p:cNvSpPr>
                <a:spLocks noGrp="1"/>
              </p:cNvSpPr>
              <p:nvPr>
                <p:ph idx="1"/>
              </p:nvPr>
            </p:nvSpPr>
            <p:spPr>
              <a:xfrm>
                <a:off x="555652" y="2035502"/>
                <a:ext cx="10565193" cy="419548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Seja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definida no intervalo [</a:t>
                </a:r>
                <a:r>
                  <a:rPr lang="pt-BR" dirty="0" err="1"/>
                  <a:t>a,b</a:t>
                </a:r>
                <a:r>
                  <a:rPr lang="pt-BR" dirty="0"/>
                  <a:t>]</a:t>
                </a:r>
              </a:p>
              <a:p>
                <a:pPr algn="just"/>
                <a:r>
                  <a:rPr lang="pt-BR" dirty="0"/>
                  <a:t>Caso se queira aproximar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no intervalo [</a:t>
                </a:r>
                <a:r>
                  <a:rPr lang="pt-BR" dirty="0" err="1"/>
                  <a:t>a,b</a:t>
                </a:r>
                <a:r>
                  <a:rPr lang="pt-BR" dirty="0"/>
                  <a:t>], podemos primeiro ajustar um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de ordem (n-1) à n pontos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dirty="0"/>
                  <a:t>A aproximação pode ser por </a:t>
                </a:r>
                <a:r>
                  <a:rPr lang="pt-BR" dirty="0" err="1"/>
                  <a:t>Lagrange</a:t>
                </a:r>
                <a:r>
                  <a:rPr lang="pt-BR" dirty="0"/>
                  <a:t>, Newton ou </a:t>
                </a:r>
                <a:r>
                  <a:rPr lang="pt-BR" dirty="0" err="1"/>
                  <a:t>Vandermonde</a:t>
                </a:r>
                <a:r>
                  <a:rPr lang="pt-BR" dirty="0"/>
                  <a:t> ou qualquer outra aproximação polinomial de funções. </a:t>
                </a:r>
              </a:p>
              <a:p>
                <a:pPr algn="just"/>
                <a:r>
                  <a:rPr lang="pt-BR" dirty="0"/>
                  <a:t>A escolha do método de aproximação polinomial deve levar em conta tanto os erros de arredondamento quanto a facilidade de ser derivar o polinômio interpolador. </a:t>
                </a:r>
              </a:p>
              <a:p>
                <a:pPr algn="just"/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for calculado diretamente em sua forma explícita 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 pode ser obtido diretamente por derivação analítica.</a:t>
                </a:r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652" y="2035502"/>
                <a:ext cx="10565193" cy="4195481"/>
              </a:xfrm>
              <a:blipFill rotWithShape="0">
                <a:blip r:embed="rId2"/>
                <a:stretch>
                  <a:fillRect l="-231" t="-872" r="-6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B944453-7460-ECA6-7667-2F1E6C70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2" y="2080822"/>
            <a:ext cx="5941611" cy="3153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418012" y="191460"/>
                <a:ext cx="11268892" cy="1400530"/>
              </a:xfrm>
            </p:spPr>
            <p:txBody>
              <a:bodyPr/>
              <a:lstStyle/>
              <a:p>
                <a:r>
                  <a:rPr lang="pt-BR" sz="2800" dirty="0"/>
                  <a:t>Encontrar 1ª derivada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sen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(3</m:t>
                    </m:r>
                    <m:r>
                      <m:rPr>
                        <m:sty m:val="p"/>
                      </m:rPr>
                      <a:rPr lang="pt-BR" sz="2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no intervalo [1,4]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8012" y="191460"/>
                <a:ext cx="11268892" cy="1400530"/>
              </a:xfrm>
              <a:blipFill rotWithShape="0">
                <a:blip r:embed="rId3"/>
                <a:stretch>
                  <a:fillRect l="-1136" t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94010" y="1103157"/>
                <a:ext cx="10914516" cy="9776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Obter n pontos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.  Os pontos não precisam ser necessariamente </a:t>
                </a:r>
                <a:r>
                  <a:rPr lang="pt-BR" dirty="0" err="1"/>
                  <a:t>equiespaçados</a:t>
                </a:r>
                <a:r>
                  <a:rPr lang="pt-BR" dirty="0"/>
                  <a:t>.  Podemos fazer o gráfico de f(x) e escolher pontos representativos, como máximos, mínimos e pontos de inflexão.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010" y="1103157"/>
                <a:ext cx="10914516" cy="977665"/>
              </a:xfrm>
              <a:blipFill rotWithShape="0">
                <a:blip r:embed="rId4"/>
                <a:stretch>
                  <a:fillRect l="-279" t="-5625" b="-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603138" y="5186728"/>
                <a:ext cx="1026855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Os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forma escolhidos visualmente, em pontos  que parecem estar em máximos, mínimos, pontos  de inflexão, além do ponto inicial e do ponto final.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38" y="5186728"/>
                <a:ext cx="10268553" cy="646331"/>
              </a:xfrm>
              <a:prstGeom prst="rect">
                <a:avLst/>
              </a:prstGeom>
              <a:blipFill>
                <a:blip r:embed="rId5"/>
                <a:stretch>
                  <a:fillRect l="-53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03138" y="6020209"/>
                <a:ext cx="95646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O próximo passo será ajustar um polinômio de </a:t>
                </a:r>
                <a:r>
                  <a:rPr lang="pt-BR" dirty="0" err="1"/>
                  <a:t>Vandermonde</a:t>
                </a:r>
                <a:r>
                  <a:rPr lang="pt-BR" dirty="0"/>
                  <a:t> aos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. Como tempos 7 pontos, o polinômio terá ordem 6,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38" y="6020209"/>
                <a:ext cx="9564687" cy="646331"/>
              </a:xfrm>
              <a:prstGeom prst="rect">
                <a:avLst/>
              </a:prstGeom>
              <a:blipFill>
                <a:blip r:embed="rId6"/>
                <a:stretch>
                  <a:fillRect l="-574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6722EF6F-8201-D3D2-ADE9-E71ABCF59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749" y="2080823"/>
            <a:ext cx="3797572" cy="315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0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A6C8DF-85BD-2685-9C60-E1CF3F82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574" y="3381287"/>
            <a:ext cx="4607821" cy="3420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44165" y="2252410"/>
                <a:ext cx="1173847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Como temos a aproximação polinomial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para a função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, podemos 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será também uma aproximação para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, 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será também uma aproximação para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′′(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 e assim sucessivamente.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é um polinômio, a obtenção das funções  analíticas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é de certa forma trivial.</a:t>
                </a: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5" y="2252410"/>
                <a:ext cx="11738473" cy="1077218"/>
              </a:xfrm>
              <a:prstGeom prst="rect">
                <a:avLst/>
              </a:prstGeom>
              <a:blipFill>
                <a:blip r:embed="rId3"/>
                <a:stretch>
                  <a:fillRect l="-312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F02AADCE-11BF-0962-B462-DD20F8E2E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334" y="210056"/>
            <a:ext cx="3924231" cy="20829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1EB12A-E874-4237-F424-E7EEBF78F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41" y="3297832"/>
            <a:ext cx="4432086" cy="33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7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51">
            <a:extLst>
              <a:ext uri="{FF2B5EF4-FFF2-40B4-BE49-F238E27FC236}">
                <a16:creationId xmlns:a16="http://schemas.microsoft.com/office/drawing/2014/main" id="{3BD2F74E-0F8D-E025-2E53-26E27B989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" y="74085"/>
            <a:ext cx="3696590" cy="3447285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3841C7C2-C6A3-335A-7AAC-73EB8E6E6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642" y="3360146"/>
            <a:ext cx="3326796" cy="622971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63C4491E-4582-9503-6660-CA7264CBB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63" y="3361884"/>
            <a:ext cx="3546294" cy="620755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77992CF-C969-9E7A-B2CD-3E68B89CF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968" y="101192"/>
            <a:ext cx="3648470" cy="456059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F7D6CB04-153F-BDD9-498F-DF02D0872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7230" y="4061994"/>
            <a:ext cx="3555442" cy="2712946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F3F81BF-481C-B965-9FDF-624E3BB02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728" y="4031733"/>
            <a:ext cx="3567232" cy="274320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06AC8FA-E50D-B670-EF28-E8EF3941D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957" y="4031734"/>
            <a:ext cx="3567232" cy="27285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DE1430F-8D69-0DB8-2DDD-9180E425F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015" y="595720"/>
            <a:ext cx="3514267" cy="26862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FA611FD-F05B-6F3C-EA11-EF3AAF3B75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0025" y="635933"/>
            <a:ext cx="3535117" cy="2696363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8039CB5D-749C-A999-293C-A49D4762D5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25" y="58913"/>
            <a:ext cx="3303272" cy="498338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1BCEFA9-2222-7B59-59B9-AE3A642DDB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902" y="3583650"/>
            <a:ext cx="3825888" cy="3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870"/>
          </a:xfrm>
        </p:spPr>
        <p:txBody>
          <a:bodyPr/>
          <a:lstStyle/>
          <a:p>
            <a:r>
              <a:rPr lang="pt-BR" dirty="0"/>
              <a:t>1ª Derivada por série de Taylor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41002" y="1302588"/>
                <a:ext cx="10864096" cy="226012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dirty="0"/>
                  <a:t>Seja uma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dirty="0"/>
                  <a:t>Para conhecemos o valor da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 podemos estimar o valor da função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com h pequeno, através a expansão de Taylor: </a:t>
                </a:r>
              </a:p>
              <a:p>
                <a:pPr marL="0" indent="0">
                  <a:lnSpc>
                    <a:spcPct val="200000"/>
                  </a:lnSpc>
                  <a:spcAft>
                    <a:spcPts val="1200"/>
                  </a:spcAft>
                  <a:buNone/>
                </a:pPr>
                <a:endParaRPr lang="pt-BR" dirty="0"/>
              </a:p>
              <a:p>
                <a:pPr marL="0" indent="0">
                  <a:lnSpc>
                    <a:spcPct val="200000"/>
                  </a:lnSpc>
                  <a:spcAft>
                    <a:spcPts val="12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002" y="1302588"/>
                <a:ext cx="10864096" cy="2260121"/>
              </a:xfrm>
              <a:blipFill>
                <a:blip r:embed="rId2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288738" y="3675759"/>
                <a:ext cx="423968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38" y="3675759"/>
                <a:ext cx="4239687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V="1">
            <a:off x="4347998" y="3580869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221706" y="334053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1396721" y="4752870"/>
                <a:ext cx="2796407" cy="535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21" y="4752870"/>
                <a:ext cx="2796407" cy="5357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081373" y="5964925"/>
                <a:ext cx="9916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Podemos então estimar a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, através da primeira diferença adiantada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73" y="5964925"/>
                <a:ext cx="991644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492" t="-4673" r="-61" b="-130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77142" y="479699"/>
                <a:ext cx="9916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Podemos também estimar a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, através da primeira diferença atrasada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2" y="479699"/>
                <a:ext cx="9916446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54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854110" y="3464744"/>
                <a:ext cx="423968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10" y="3464744"/>
                <a:ext cx="4239687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/>
          <p:cNvCxnSpPr/>
          <p:nvPr/>
        </p:nvCxnSpPr>
        <p:spPr>
          <a:xfrm flipV="1">
            <a:off x="3913370" y="3369854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787078" y="312952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962093" y="4541855"/>
                <a:ext cx="2796407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93" y="4541855"/>
                <a:ext cx="2796407" cy="5375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577142" y="1616806"/>
                <a:ext cx="10470382" cy="1113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  <a:spcAft>
                    <a:spcPts val="1200"/>
                  </a:spcAft>
                </a:pPr>
                <a:r>
                  <a:rPr lang="pt-BR" dirty="0"/>
                  <a:t>Para isso, começamos com o valor da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 e estimamos o valor da função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com h pequeno, através a expansão de Taylor: </a:t>
                </a: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2" y="1616806"/>
                <a:ext cx="10470382" cy="1113125"/>
              </a:xfrm>
              <a:prstGeom prst="rect">
                <a:avLst/>
              </a:prstGeom>
              <a:blipFill rotWithShape="0">
                <a:blip r:embed="rId5"/>
                <a:stretch>
                  <a:fillRect l="-524" b="-7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577142" y="5563708"/>
                <a:ext cx="9916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Podemos então estimar a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, através da primeira diferença atrasada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2" y="5563708"/>
                <a:ext cx="9916446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554" t="-5660" r="-62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43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444" y="-24821"/>
            <a:ext cx="11150654" cy="933955"/>
          </a:xfrm>
        </p:spPr>
        <p:txBody>
          <a:bodyPr/>
          <a:lstStyle/>
          <a:p>
            <a:pPr algn="ctr"/>
            <a:r>
              <a:rPr lang="pt-BR" sz="2400" dirty="0"/>
              <a:t>Comparação entre  o cálculo da 1ª derivada, com diferenças atrasadas versus diferenças adiantadas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2473" y="6186222"/>
            <a:ext cx="11739219" cy="644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Notar que a derivada estimada através das diferenças finitas adiantadas (linha azul) está adiantada em relação ao </a:t>
            </a:r>
            <a:r>
              <a:rPr lang="pt-BR" sz="1400" dirty="0" err="1"/>
              <a:t>scilab</a:t>
            </a:r>
            <a:r>
              <a:rPr lang="pt-B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Notar que a derivada estimada através das diferenças finitas atrasadas (linha vermelha) está atrasada  em relação ao </a:t>
            </a:r>
            <a:r>
              <a:rPr lang="pt-BR" sz="1400" dirty="0" err="1"/>
              <a:t>scilab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9356D8-61F4-4F1E-9867-D8DA3FAC9711}"/>
                  </a:ext>
                </a:extLst>
              </p:cNvPr>
              <p:cNvSpPr txBox="1"/>
              <p:nvPr/>
            </p:nvSpPr>
            <p:spPr>
              <a:xfrm>
                <a:off x="3243226" y="1012851"/>
                <a:ext cx="2176686" cy="418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69356D8-61F4-4F1E-9867-D8DA3FAC9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26" y="1012851"/>
                <a:ext cx="2176686" cy="418128"/>
              </a:xfrm>
              <a:prstGeom prst="rect">
                <a:avLst/>
              </a:prstGeom>
              <a:blipFill>
                <a:blip r:embed="rId8"/>
                <a:stretch>
                  <a:fillRect l="-1671" b="-112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05A521A-E65D-41D3-8BB9-C11AFBB9F6D6}"/>
                  </a:ext>
                </a:extLst>
              </p:cNvPr>
              <p:cNvSpPr txBox="1"/>
              <p:nvPr/>
            </p:nvSpPr>
            <p:spPr>
              <a:xfrm>
                <a:off x="193289" y="1012851"/>
                <a:ext cx="2176685" cy="418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05A521A-E65D-41D3-8BB9-C11AFBB9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89" y="1012851"/>
                <a:ext cx="2176685" cy="418128"/>
              </a:xfrm>
              <a:prstGeom prst="rect">
                <a:avLst/>
              </a:prstGeom>
              <a:blipFill>
                <a:blip r:embed="rId9"/>
                <a:stretch>
                  <a:fillRect l="-1950" b="-112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4627B9BF-5F71-2616-4418-4BCD179B06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014" y="1517006"/>
            <a:ext cx="2523610" cy="11602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64EDDF-8FAD-AA74-1822-99D5785100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226" y="1517006"/>
            <a:ext cx="2330395" cy="116028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0495428-692A-43EA-78A3-2A714FC9C2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01360" y="1618577"/>
            <a:ext cx="4612640" cy="201088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F915A2B-197E-8854-4EC0-AC1A1109BD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01360" y="801148"/>
            <a:ext cx="2448267" cy="771633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1EE06669-00D3-08E5-8CA1-62C343763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01360" y="4090736"/>
            <a:ext cx="4612640" cy="212068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DCDFEC9-AD3A-B208-7C1C-CE376A381A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1360" y="3701992"/>
            <a:ext cx="2505425" cy="34294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33634FEC-FFAE-3119-6ECC-C6D758E3CC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35100" y="3102608"/>
            <a:ext cx="3452605" cy="22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8444" y="-24821"/>
            <a:ext cx="11150654" cy="933955"/>
          </a:xfrm>
        </p:spPr>
        <p:txBody>
          <a:bodyPr/>
          <a:lstStyle/>
          <a:p>
            <a:pPr algn="ctr"/>
            <a:r>
              <a:rPr lang="pt-BR" sz="2400" dirty="0"/>
              <a:t>Comparação entre  o cálculo da 1ª derivada, com diferenças atrasadas versus diferenças adiantadas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8882" y="5334880"/>
            <a:ext cx="11739219" cy="1080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Notar que a derivada estimada através das diferenças finitas adiantadas (linha azul) parece estar adiantada em relação à derivada exata (linha preta)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Notar que a derivada estimada através das diferenças finitas atrasadas (linha vermelha) parece estar atrasada  em relação à derivada exata (linha preta)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discrepâncias entre a derivada exata e as derivadas estimadas diminui com a redução do passo h.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7814F5-650A-439E-316C-98C125A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" y="3286170"/>
            <a:ext cx="3998268" cy="17654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726C630-511C-3264-C597-0C951F93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85" y="3286170"/>
            <a:ext cx="3967073" cy="17654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390F7D-EF10-1FAF-F40F-4BB9E1305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199" y="3307223"/>
            <a:ext cx="3804673" cy="174438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800BAB2-FD9D-1ECC-6037-3F46F8706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8961" y="909134"/>
            <a:ext cx="4049619" cy="176543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EBA2871-426C-67B1-43D6-ABB887241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1406034"/>
            <a:ext cx="2448267" cy="77163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5C2EE1-8A2C-53A8-4273-F7636EB3E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53" y="2837899"/>
            <a:ext cx="2610214" cy="35247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807369F-BFB9-3E69-F0CF-61EE9BA621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140" y="2812366"/>
            <a:ext cx="2410161" cy="3810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04AB481-0AA5-0971-87CA-E169504D71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5228" y="2863299"/>
            <a:ext cx="246731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1ª Derivada Centrada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560043" y="1853248"/>
                <a:ext cx="423968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043" y="1853248"/>
                <a:ext cx="4239687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4619303" y="1758358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5493011" y="15180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553856" y="2838279"/>
                <a:ext cx="423968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56" y="2838279"/>
                <a:ext cx="4239687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V="1">
            <a:off x="4606929" y="2743389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480637" y="250305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89301" y="2042668"/>
                <a:ext cx="2513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𝑎𝑑𝑖𝑎𝑛𝑡𝑎𝑑𝑎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01" y="2042668"/>
                <a:ext cx="251389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99" r="-1699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6026003" y="2976778"/>
                <a:ext cx="2478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𝑎𝑡𝑟𝑎𝑠𝑎𝑑𝑎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003" y="2976778"/>
                <a:ext cx="24786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724" r="-1724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657977" y="3946275"/>
                <a:ext cx="811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77" y="3946275"/>
                <a:ext cx="811312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409777" y="4654307"/>
                <a:ext cx="613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7" y="4654307"/>
                <a:ext cx="613514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4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553856" y="5309474"/>
                <a:ext cx="3204339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56" y="5309474"/>
                <a:ext cx="3204339" cy="53751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534788" y="6005192"/>
                <a:ext cx="99164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Podemos então estimar a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, através da primeira diferença centrada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88" y="6005192"/>
                <a:ext cx="991644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554" t="-4717" r="-62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0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529" y="110561"/>
            <a:ext cx="9690293" cy="682746"/>
          </a:xfrm>
        </p:spPr>
        <p:txBody>
          <a:bodyPr/>
          <a:lstStyle/>
          <a:p>
            <a:r>
              <a:rPr lang="pt-BR" sz="2800" dirty="0"/>
              <a:t>Cálculo da 1ª derivada, com diferenças centradas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55168" y="6040360"/>
            <a:ext cx="11739219" cy="682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podemos calcular a diferença centrada para a primeira amostra (usamos a adiantada)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Não podemos calcular a diferença centrada para a última amostra (usamos a atrasada)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C01BE13-603C-4A52-A420-6E2EF70D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8" y="1329219"/>
            <a:ext cx="3331693" cy="136022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D8BC3BB-E3F1-4D29-8E7D-C1F701356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337" y="1643230"/>
            <a:ext cx="2556485" cy="89149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3B9AE6B-A9E2-4632-9C15-2697DA5AD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420" y="3957007"/>
            <a:ext cx="2509402" cy="89295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71ADDCB-4C57-4BF5-B974-4570ADFA5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68" y="2781989"/>
            <a:ext cx="4959870" cy="32429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ECC916-1710-40AD-8DD8-FAB9F776211D}"/>
                  </a:ext>
                </a:extLst>
              </p:cNvPr>
              <p:cNvSpPr txBox="1"/>
              <p:nvPr/>
            </p:nvSpPr>
            <p:spPr>
              <a:xfrm>
                <a:off x="418844" y="699156"/>
                <a:ext cx="3204339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CECC916-1710-40AD-8DD8-FAB9F77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4" y="699156"/>
                <a:ext cx="3204339" cy="5375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A3D98-F96B-4AEA-8D93-855AC7CD6226}"/>
                  </a:ext>
                </a:extLst>
              </p:cNvPr>
              <p:cNvSpPr txBox="1"/>
              <p:nvPr/>
            </p:nvSpPr>
            <p:spPr>
              <a:xfrm>
                <a:off x="8178452" y="3093193"/>
                <a:ext cx="2796407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F3A3D98-F96B-4AEA-8D93-855AC7CD6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452" y="3093193"/>
                <a:ext cx="2796407" cy="537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8F78533-DA8B-4C4E-B468-1859207DE595}"/>
                  </a:ext>
                </a:extLst>
              </p:cNvPr>
              <p:cNvSpPr txBox="1"/>
              <p:nvPr/>
            </p:nvSpPr>
            <p:spPr>
              <a:xfrm>
                <a:off x="8096917" y="1012388"/>
                <a:ext cx="2796407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8F78533-DA8B-4C4E-B468-1859207D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17" y="1012388"/>
                <a:ext cx="2796407" cy="5375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564BE30-0EDA-429A-8248-DB5DF46A6382}"/>
                  </a:ext>
                </a:extLst>
              </p:cNvPr>
              <p:cNvSpPr txBox="1"/>
              <p:nvPr/>
            </p:nvSpPr>
            <p:spPr>
              <a:xfrm>
                <a:off x="8240420" y="713083"/>
                <a:ext cx="2513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𝑎𝑑𝑖𝑎𝑛𝑡𝑎𝑑𝑎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564BE30-0EDA-429A-8248-DB5DF46A6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420" y="713083"/>
                <a:ext cx="2513893" cy="276999"/>
              </a:xfrm>
              <a:prstGeom prst="rect">
                <a:avLst/>
              </a:prstGeom>
              <a:blipFill>
                <a:blip r:embed="rId9"/>
                <a:stretch>
                  <a:fillRect l="-1699" r="-1699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D67E491-9D5E-4ED9-AEB6-8E1B922FD3DF}"/>
                  </a:ext>
                </a:extLst>
              </p:cNvPr>
              <p:cNvSpPr txBox="1"/>
              <p:nvPr/>
            </p:nvSpPr>
            <p:spPr>
              <a:xfrm>
                <a:off x="8414697" y="2766610"/>
                <a:ext cx="2478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𝑎𝑡𝑟𝑎𝑠𝑎𝑑𝑎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D67E491-9D5E-4ED9-AEB6-8E1B922FD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697" y="2766610"/>
                <a:ext cx="2478627" cy="276999"/>
              </a:xfrm>
              <a:prstGeom prst="rect">
                <a:avLst/>
              </a:prstGeom>
              <a:blipFill>
                <a:blip r:embed="rId10"/>
                <a:stretch>
                  <a:fillRect l="-1474" r="-147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83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>
            <a:extLst>
              <a:ext uri="{FF2B5EF4-FFF2-40B4-BE49-F238E27FC236}">
                <a16:creationId xmlns:a16="http://schemas.microsoft.com/office/drawing/2014/main" id="{DA120922-C754-714D-1E6D-8DDDBD2B6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39" y="3215773"/>
            <a:ext cx="3892386" cy="194430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72827E0-88F7-BF6E-9C56-AF7EBD1C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756135"/>
            <a:ext cx="2991267" cy="4096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0BC3B1-CFC9-3018-AF7C-F0669456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686" y="3215773"/>
            <a:ext cx="4049514" cy="19443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7FA794C-38E7-A64B-161A-5140D1D8B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6" y="3243221"/>
            <a:ext cx="3998268" cy="19168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346" y="131171"/>
            <a:ext cx="9690293" cy="682746"/>
          </a:xfrm>
        </p:spPr>
        <p:txBody>
          <a:bodyPr/>
          <a:lstStyle/>
          <a:p>
            <a:r>
              <a:rPr lang="pt-BR" sz="2800" dirty="0"/>
              <a:t>Cálculo da 1ª derivada, com diferenças centradas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84146" y="5490240"/>
            <a:ext cx="11739219" cy="12923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a derivada estimada através das diferenças finitas centradas (linha vermelha) parece estar em fase com a derivada </a:t>
            </a:r>
            <a:r>
              <a:rPr lang="pt-BR" sz="1600" dirty="0" err="1"/>
              <a:t>scilab</a:t>
            </a:r>
            <a:r>
              <a:rPr lang="pt-BR" sz="1600" dirty="0"/>
              <a:t> (não há atraso ou adiantamento)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discrepâncias numéricas entre a derivada </a:t>
            </a:r>
            <a:r>
              <a:rPr lang="pt-BR" sz="1600" dirty="0" err="1"/>
              <a:t>scilab</a:t>
            </a:r>
            <a:r>
              <a:rPr lang="pt-BR" sz="1600" dirty="0"/>
              <a:t> e a derivada estimada, com diferenças centradas, diminuem com a redução do passo h. A convergência é similar à das diferenças adiantas ou atrasadas.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B63306C-E43E-03E0-BA69-BECF3AAD1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8961" y="909134"/>
            <a:ext cx="4049619" cy="17654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6CDDD33-70CA-5A63-3B66-0DD344D3D5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400" y="1406034"/>
            <a:ext cx="2448267" cy="7716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8D0F6B-D59B-4E8E-F3FA-007D7108D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1" y="2831418"/>
            <a:ext cx="3096057" cy="34294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4BDC7EC-655D-2E9E-2F82-21745597A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3807" y="2770424"/>
            <a:ext cx="307700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9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006"/>
          </a:xfrm>
        </p:spPr>
        <p:txBody>
          <a:bodyPr/>
          <a:lstStyle/>
          <a:p>
            <a:r>
              <a:rPr lang="pt-BR" dirty="0"/>
              <a:t>2ª Derivada Centrada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8247" y="1754217"/>
                <a:ext cx="5401863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7" y="1754217"/>
                <a:ext cx="5401863" cy="8327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/>
          <p:nvPr/>
        </p:nvCxnSpPr>
        <p:spPr>
          <a:xfrm flipV="1">
            <a:off x="5681285" y="1620960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6561179" y="135235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409777" y="2789170"/>
                <a:ext cx="536339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7" y="2789170"/>
                <a:ext cx="5363391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V="1">
            <a:off x="5738675" y="2705773"/>
            <a:ext cx="879894" cy="925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567204" y="241983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7249423" y="2049102"/>
                <a:ext cx="2513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𝑎𝑑𝑖𝑎𝑛𝑡𝑎𝑑𝑎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3" y="2049102"/>
                <a:ext cx="251389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53" r="-1453" b="-34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7249423" y="3040055"/>
                <a:ext cx="2478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𝑒𝑞𝑢𝑎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𝑎𝑡𝑟𝑎𝑠𝑎𝑑𝑎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23" y="3040055"/>
                <a:ext cx="24786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74" r="-1474" b="-3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409777" y="3920725"/>
                <a:ext cx="811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𝐼𝐼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7" y="3920725"/>
                <a:ext cx="811312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1309294" y="4449173"/>
                <a:ext cx="862056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94" y="4449173"/>
                <a:ext cx="8620565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09777" y="5623804"/>
                <a:ext cx="4221092" cy="5375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7" y="5623804"/>
                <a:ext cx="4221092" cy="5375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893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3629</TotalTime>
  <Words>1142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1ª Derivada por série de Taylor</vt:lpstr>
      <vt:lpstr>Apresentação do PowerPoint</vt:lpstr>
      <vt:lpstr>Comparação entre  o cálculo da 1ª derivada, com diferenças atrasadas versus diferenças adiantadas</vt:lpstr>
      <vt:lpstr>Comparação entre  o cálculo da 1ª derivada, com diferenças atrasadas versus diferenças adiantadas</vt:lpstr>
      <vt:lpstr>1ª Derivada Centrada</vt:lpstr>
      <vt:lpstr>Cálculo da 1ª derivada, com diferenças centradas</vt:lpstr>
      <vt:lpstr>Cálculo da 1ª derivada, com diferenças centradas</vt:lpstr>
      <vt:lpstr>2ª Derivada Centrada</vt:lpstr>
      <vt:lpstr>Cálculo da 2ª derivada, com diferenças centradas</vt:lpstr>
      <vt:lpstr>Cálculo da 2ª derivada, com diferenças centradas</vt:lpstr>
      <vt:lpstr>Tabela de derivadas por diferenças finitas (Chapra)</vt:lpstr>
      <vt:lpstr>Derivação por ajuste de polinômios</vt:lpstr>
      <vt:lpstr>Encontrar 1ª derivada de f(x)=x+sen(3x) no intervalo [1,4]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44</cp:revision>
  <cp:lastPrinted>2020-11-25T11:27:32Z</cp:lastPrinted>
  <dcterms:created xsi:type="dcterms:W3CDTF">2020-03-19T11:46:04Z</dcterms:created>
  <dcterms:modified xsi:type="dcterms:W3CDTF">2023-03-31T21:31:09Z</dcterms:modified>
</cp:coreProperties>
</file>