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3" r:id="rId6"/>
    <p:sldId id="261" r:id="rId7"/>
    <p:sldId id="284" r:id="rId8"/>
    <p:sldId id="262" r:id="rId9"/>
    <p:sldId id="267" r:id="rId10"/>
    <p:sldId id="268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7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Neves Fonseca" userId="fab3e4a40666dedf" providerId="LiveId" clId="{6D9872A7-8536-4F63-AC34-A6ED22E54DC1}"/>
    <pc:docChg chg="custSel modSld">
      <pc:chgData name="Luciano Neves Fonseca" userId="fab3e4a40666dedf" providerId="LiveId" clId="{6D9872A7-8536-4F63-AC34-A6ED22E54DC1}" dt="2023-03-31T21:32:54.481" v="17" actId="20577"/>
      <pc:docMkLst>
        <pc:docMk/>
      </pc:docMkLst>
      <pc:sldChg chg="modSp mod">
        <pc:chgData name="Luciano Neves Fonseca" userId="fab3e4a40666dedf" providerId="LiveId" clId="{6D9872A7-8536-4F63-AC34-A6ED22E54DC1}" dt="2023-03-31T21:32:54.481" v="17" actId="20577"/>
        <pc:sldMkLst>
          <pc:docMk/>
          <pc:sldMk cId="431422098" sldId="256"/>
        </pc:sldMkLst>
        <pc:spChg chg="mod">
          <ac:chgData name="Luciano Neves Fonseca" userId="fab3e4a40666dedf" providerId="LiveId" clId="{6D9872A7-8536-4F63-AC34-A6ED22E54DC1}" dt="2023-03-31T21:32:54.481" v="17" actId="20577"/>
          <ac:spMkLst>
            <pc:docMk/>
            <pc:sldMk cId="431422098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3" Type="http://schemas.openxmlformats.org/officeDocument/2006/relationships/image" Target="../media/image64.png"/><Relationship Id="rId7" Type="http://schemas.openxmlformats.org/officeDocument/2006/relationships/image" Target="../media/image65.png"/><Relationship Id="rId12" Type="http://schemas.openxmlformats.org/officeDocument/2006/relationships/image" Target="../media/image69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1.png"/><Relationship Id="rId11" Type="http://schemas.openxmlformats.org/officeDocument/2006/relationships/image" Target="../media/image68.png"/><Relationship Id="rId10" Type="http://schemas.openxmlformats.org/officeDocument/2006/relationships/image" Target="../media/image66.png"/><Relationship Id="rId9" Type="http://schemas.openxmlformats.org/officeDocument/2006/relationships/image" Target="../media/image72.png"/><Relationship Id="rId14" Type="http://schemas.openxmlformats.org/officeDocument/2006/relationships/image" Target="../media/image7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7" Type="http://schemas.openxmlformats.org/officeDocument/2006/relationships/image" Target="../media/image79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150.png"/><Relationship Id="rId4" Type="http://schemas.openxmlformats.org/officeDocument/2006/relationships/image" Target="../media/image1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4.png"/><Relationship Id="rId7" Type="http://schemas.openxmlformats.org/officeDocument/2006/relationships/image" Target="../media/image8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12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10.png"/><Relationship Id="rId6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8" Type="http://schemas.openxmlformats.org/officeDocument/2006/relationships/image" Target="../media/image27.png"/><Relationship Id="rId21" Type="http://schemas.openxmlformats.org/officeDocument/2006/relationships/image" Target="../media/image102.png"/><Relationship Id="rId12" Type="http://schemas.openxmlformats.org/officeDocument/2006/relationships/image" Target="../media/image21.png"/><Relationship Id="rId25" Type="http://schemas.openxmlformats.org/officeDocument/2006/relationships/image" Target="../media/image1210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24" Type="http://schemas.openxmlformats.org/officeDocument/2006/relationships/image" Target="../media/image12.png"/><Relationship Id="rId23" Type="http://schemas.openxmlformats.org/officeDocument/2006/relationships/image" Target="../media/image8.png"/><Relationship Id="rId15" Type="http://schemas.openxmlformats.org/officeDocument/2006/relationships/image" Target="../media/image24.png"/><Relationship Id="rId19" Type="http://schemas.openxmlformats.org/officeDocument/2006/relationships/image" Target="../media/image57.png"/><Relationship Id="rId10" Type="http://schemas.openxmlformats.org/officeDocument/2006/relationships/image" Target="../media/image19.png"/><Relationship Id="rId22" Type="http://schemas.openxmlformats.org/officeDocument/2006/relationships/image" Target="../media/image13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24" Type="http://schemas.openxmlformats.org/officeDocument/2006/relationships/image" Target="../media/image29.png"/><Relationship Id="rId5" Type="http://schemas.openxmlformats.org/officeDocument/2006/relationships/image" Target="../media/image20.png"/><Relationship Id="rId23" Type="http://schemas.openxmlformats.org/officeDocument/2006/relationships/image" Target="../media/image6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00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0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1.png"/><Relationship Id="rId13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0.png"/><Relationship Id="rId12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9.png"/><Relationship Id="rId10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66.png"/><Relationship Id="rId26" Type="http://schemas.openxmlformats.org/officeDocument/2006/relationships/image" Target="../media/image175.png"/><Relationship Id="rId21" Type="http://schemas.openxmlformats.org/officeDocument/2006/relationships/image" Target="../media/image169.png"/><Relationship Id="rId17" Type="http://schemas.openxmlformats.org/officeDocument/2006/relationships/image" Target="../media/image165.png"/><Relationship Id="rId25" Type="http://schemas.openxmlformats.org/officeDocument/2006/relationships/image" Target="../media/image174.png"/><Relationship Id="rId16" Type="http://schemas.openxmlformats.org/officeDocument/2006/relationships/image" Target="../media/image521.png"/><Relationship Id="rId29" Type="http://schemas.openxmlformats.org/officeDocument/2006/relationships/image" Target="../media/image520.png"/><Relationship Id="rId20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73.png"/><Relationship Id="rId15" Type="http://schemas.openxmlformats.org/officeDocument/2006/relationships/image" Target="../media/image163.png"/><Relationship Id="rId23" Type="http://schemas.openxmlformats.org/officeDocument/2006/relationships/image" Target="../media/image172.png"/><Relationship Id="rId14" Type="http://schemas.openxmlformats.org/officeDocument/2006/relationships/image" Target="../media/image162.png"/><Relationship Id="rId22" Type="http://schemas.openxmlformats.org/officeDocument/2006/relationships/image" Target="../media/image171.png"/><Relationship Id="rId27" Type="http://schemas.openxmlformats.org/officeDocument/2006/relationships/image" Target="../media/image1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Métodos Numéricos para Engenharia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Módulo 16 – elementos finitos – Problemas de contorno</a:t>
            </a:r>
          </a:p>
          <a:p>
            <a:r>
              <a:rPr lang="pt-BR" dirty="0"/>
              <a:t>Versão </a:t>
            </a:r>
            <a:r>
              <a:rPr lang="pt-BR"/>
              <a:t>python</a:t>
            </a:r>
            <a:endParaRPr lang="pt-BR" dirty="0"/>
          </a:p>
          <a:p>
            <a:r>
              <a:rPr lang="pt-BR" dirty="0"/>
              <a:t>Professor Luciano neves da fonseca</a:t>
            </a:r>
          </a:p>
        </p:txBody>
      </p:sp>
    </p:spTree>
    <p:extLst>
      <p:ext uri="{BB962C8B-B14F-4D97-AF65-F5344CB8AC3E}">
        <p14:creationId xmlns:p14="http://schemas.microsoft.com/office/powerpoint/2010/main" val="43142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842" y="4539623"/>
            <a:ext cx="2264805" cy="181184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1" y="4407597"/>
            <a:ext cx="2296821" cy="1827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411913" y="148234"/>
                <a:ext cx="2006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−0.01 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=−0.2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13" y="148234"/>
                <a:ext cx="2006127" cy="276999"/>
              </a:xfrm>
              <a:prstGeom prst="rect">
                <a:avLst/>
              </a:prstGeom>
              <a:blipFill>
                <a:blip r:embed="rId6"/>
                <a:stretch>
                  <a:fillRect l="-2128" r="-2128" b="-282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9114829" y="42784"/>
                <a:ext cx="237988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−2,10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829" y="42784"/>
                <a:ext cx="2379882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767" b="-94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05C368EC-AC90-4756-B2C2-8A2968D706C0}"/>
                  </a:ext>
                </a:extLst>
              </p:cNvPr>
              <p:cNvSpPr/>
              <p:nvPr/>
            </p:nvSpPr>
            <p:spPr>
              <a:xfrm>
                <a:off x="2975033" y="42009"/>
                <a:ext cx="42620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2+0.01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=0.2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05C368EC-AC90-4756-B2C2-8A2968D70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033" y="42009"/>
                <a:ext cx="4262001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10D4543-EEB9-4471-A66B-48D1FC2F225B}"/>
                  </a:ext>
                </a:extLst>
              </p:cNvPr>
              <p:cNvSpPr txBox="1"/>
              <p:nvPr/>
            </p:nvSpPr>
            <p:spPr>
              <a:xfrm>
                <a:off x="7539155" y="17593"/>
                <a:ext cx="1425198" cy="971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=−1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=2+0.01</m:t>
                              </m:r>
                              <m:sSup>
                                <m:s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=−1               </m:t>
                              </m:r>
                            </m:e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=0.2</m:t>
                              </m:r>
                              <m:sSup>
                                <m:s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10D4543-EEB9-4471-A66B-48D1FC2F2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155" y="17593"/>
                <a:ext cx="1425198" cy="97103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59" y="2064692"/>
            <a:ext cx="2900379" cy="2276881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71436" y="1752447"/>
            <a:ext cx="3581400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(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ElementosFinitos_a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(-2,10,1,5,6,fl,fp,fu,fr,True,True)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1436" y="950161"/>
            <a:ext cx="3042557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lambda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h,x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-1.0                 +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lambda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h,x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2+0.01*h**2 +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fu  = lambda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h,x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-1.0                +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lambda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h,x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0.2*h**2        +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49842" y="1289409"/>
            <a:ext cx="5198215" cy="3200923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3749842" y="907809"/>
            <a:ext cx="3638837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(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ElementosFinitos_a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(-2,10,1,5,11,fl,fp,fu,fr,True,True)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25951" y="2081502"/>
            <a:ext cx="2309004" cy="1843062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8474584" y="993897"/>
            <a:ext cx="3660371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(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ElementosFinitos_a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(-2,10,1,5,1001,fl,fp,fu,fr,True,True)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21068" y="1307496"/>
            <a:ext cx="2613887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4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01514" y="1402942"/>
                <a:ext cx="2779222" cy="4898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−7 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14" y="1402942"/>
                <a:ext cx="2779222" cy="4898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295636" y="806414"/>
            <a:ext cx="10301815" cy="711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Seja a seguinte equação diferencial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3835926" y="1402430"/>
                <a:ext cx="337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926" y="1402430"/>
                <a:ext cx="337528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3214" r="-21429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/>
          <p:cNvSpPr txBox="1">
            <a:spLocks/>
          </p:cNvSpPr>
          <p:nvPr/>
        </p:nvSpPr>
        <p:spPr>
          <a:xfrm>
            <a:off x="-482379" y="29186"/>
            <a:ext cx="10985057" cy="901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400" dirty="0"/>
              <a:t>Método das diferenças em problemas de contorno</a:t>
            </a:r>
          </a:p>
          <a:p>
            <a:pPr algn="ctr"/>
            <a:r>
              <a:rPr lang="pt-BR" sz="2000" dirty="0"/>
              <a:t>Exemplo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5703864" y="1218275"/>
                <a:ext cx="5564921" cy="919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Domínio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pt-B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t-BR" dirty="0"/>
                  <a:t>Condições inicial e final 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=0.11</m:t>
                    </m:r>
                  </m:oMath>
                </a14:m>
                <a:r>
                  <a:rPr lang="pt-BR" dirty="0"/>
                  <a:t> 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864" y="1218275"/>
                <a:ext cx="5564921" cy="919354"/>
              </a:xfrm>
              <a:prstGeom prst="rect">
                <a:avLst/>
              </a:prstGeom>
              <a:blipFill>
                <a:blip r:embed="rId4"/>
                <a:stretch>
                  <a:fillRect l="-986" b="-13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tângulo 18"/>
          <p:cNvSpPr/>
          <p:nvPr/>
        </p:nvSpPr>
        <p:spPr>
          <a:xfrm>
            <a:off x="364972" y="3687647"/>
            <a:ext cx="11238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Tirando do mínimo múltiplo comum e rearranjando, teremos: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325767" y="2095842"/>
            <a:ext cx="8105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Para </a:t>
            </a:r>
            <a:r>
              <a:rPr lang="pt-BR" dirty="0" err="1"/>
              <a:t>discretizarmos</a:t>
            </a:r>
            <a:r>
              <a:rPr lang="pt-BR" dirty="0"/>
              <a:t> (i) usamos as seguintes diferenças finitas centradas: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/>
              <p:cNvSpPr/>
              <p:nvPr/>
            </p:nvSpPr>
            <p:spPr>
              <a:xfrm>
                <a:off x="325767" y="2738456"/>
                <a:ext cx="5372432" cy="618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−7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+12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7" y="2738456"/>
                <a:ext cx="5372432" cy="6186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312651" y="4778211"/>
                <a:ext cx="6177268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2+7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2−7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51" y="4778211"/>
                <a:ext cx="6177268" cy="5821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6579479" y="4387539"/>
                <a:ext cx="1986121" cy="1457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2+7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2−7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20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479" y="4387539"/>
                <a:ext cx="1986121" cy="1457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79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456550D2-7F5D-4FE0-8DAA-B72EF238CB06}"/>
                  </a:ext>
                </a:extLst>
              </p:cNvPr>
              <p:cNvSpPr/>
              <p:nvPr/>
            </p:nvSpPr>
            <p:spPr>
              <a:xfrm>
                <a:off x="454265" y="117699"/>
                <a:ext cx="5511958" cy="527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2+7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2−7</m:t>
                          </m:r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56550D2-7F5D-4FE0-8DAA-B72EF238C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65" y="117699"/>
                <a:ext cx="5511958" cy="527773"/>
              </a:xfrm>
              <a:prstGeom prst="rect">
                <a:avLst/>
              </a:prstGeom>
              <a:blipFill rotWithShape="0">
                <a:blip r:embed="rId2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6A1C306-1262-4557-A79F-9A4AF2F61DAE}"/>
                  </a:ext>
                </a:extLst>
              </p:cNvPr>
              <p:cNvSpPr txBox="1"/>
              <p:nvPr/>
            </p:nvSpPr>
            <p:spPr>
              <a:xfrm>
                <a:off x="5301198" y="782010"/>
                <a:ext cx="1986121" cy="1457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2+7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2−7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20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6A1C306-1262-4557-A79F-9A4AF2F61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198" y="782010"/>
                <a:ext cx="1986121" cy="1457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AF2BDF17-5656-4D1E-B85E-70CAA8A83852}"/>
                  </a:ext>
                </a:extLst>
              </p:cNvPr>
              <p:cNvSpPr/>
              <p:nvPr/>
            </p:nvSpPr>
            <p:spPr>
              <a:xfrm>
                <a:off x="6454854" y="125051"/>
                <a:ext cx="432400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dirty="0"/>
                  <a:t>Domínio  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0,2.5</m:t>
                        </m:r>
                      </m:e>
                    </m:d>
                    <m:r>
                      <a:rPr lang="pt-B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t-BR" sz="1600" dirty="0"/>
                  <a:t>Condições iniciais :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pt-BR" sz="1600" dirty="0"/>
                  <a:t>  e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2.5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F2BDF17-5656-4D1E-B85E-70CAA8A83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854" y="125051"/>
                <a:ext cx="4324004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846" t="-4211" b="-136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591020" y="1764279"/>
            <a:ext cx="3653693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lambda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h,x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2+7*h           +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lambda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h,x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24*h**2-4   +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fu  = lambda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h,x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2-7*h           +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lambda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h,x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2*h**2*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np.cos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(x/20)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12" y="2921947"/>
            <a:ext cx="2530059" cy="64775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5767619" y="2743098"/>
            <a:ext cx="3898621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(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ElementosFinitos_a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(0,2.5,0.1,0,1001,fl,fp,fu,fr,True,True)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5448" y="3108567"/>
            <a:ext cx="2552921" cy="64013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5448" y="3820886"/>
            <a:ext cx="3512633" cy="2709157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750" y="3657600"/>
            <a:ext cx="3653355" cy="2872443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565612" y="2587829"/>
            <a:ext cx="3850821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(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ElementosFinitos_a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(0,2.5,0.1,0,21,fl,fp,fu,fr,True,True)</a:t>
            </a:r>
          </a:p>
        </p:txBody>
      </p:sp>
    </p:spTree>
    <p:extLst>
      <p:ext uri="{BB962C8B-B14F-4D97-AF65-F5344CB8AC3E}">
        <p14:creationId xmlns:p14="http://schemas.microsoft.com/office/powerpoint/2010/main" val="333817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6423" y="160602"/>
            <a:ext cx="10985057" cy="1400530"/>
          </a:xfrm>
        </p:spPr>
        <p:txBody>
          <a:bodyPr/>
          <a:lstStyle/>
          <a:p>
            <a:r>
              <a:rPr lang="pt-BR" sz="3200" dirty="0"/>
              <a:t>Método das diferenças finitas em problemas de contorno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104293" y="2994323"/>
                <a:ext cx="9522278" cy="133993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solução desta equação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 além de satisfazer a equação diferencial listada acima no intervalo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/>
                  <a:t> deve também atender às condições iniciais e finais: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 no início do intervalo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pt-BR" dirty="0"/>
                  <a:t> no final do intervalo  (daí a denominação problema de contorno)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2994323"/>
                <a:ext cx="9522278" cy="1339933"/>
              </a:xfrm>
              <a:blipFill>
                <a:blip r:embed="rId2"/>
                <a:stretch>
                  <a:fillRect l="-256" t="-2273" r="-640" b="-5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285447" y="2356941"/>
                <a:ext cx="2738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447" y="2356941"/>
                <a:ext cx="273812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559" r="-2450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104293" y="4497400"/>
                <a:ext cx="865653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Vamos então escolher o seguinte domínio e as seguintes condições iniciais:</a:t>
                </a:r>
              </a:p>
              <a:p>
                <a:endParaRPr lang="pt-BR" dirty="0"/>
              </a:p>
              <a:p>
                <a:r>
                  <a:rPr lang="pt-BR" dirty="0"/>
                  <a:t>Domínio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pt-B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t-BR" dirty="0"/>
                  <a:t>Condições iniciais 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pt-BR" dirty="0"/>
                  <a:t> 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93" y="4497400"/>
                <a:ext cx="8656537" cy="1200329"/>
              </a:xfrm>
              <a:prstGeom prst="rect">
                <a:avLst/>
              </a:prstGeom>
              <a:blipFill rotWithShape="0">
                <a:blip r:embed="rId12"/>
                <a:stretch>
                  <a:fillRect l="-563" t="-3046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2"/>
              <p:cNvSpPr txBox="1">
                <a:spLocks/>
              </p:cNvSpPr>
              <p:nvPr/>
            </p:nvSpPr>
            <p:spPr>
              <a:xfrm>
                <a:off x="936161" y="1344442"/>
                <a:ext cx="10301815" cy="7114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pt-BR" dirty="0"/>
                  <a:t>Seja a seguinte equação diferencial referente a um problema de contorno, definido no domínio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/>
                  <a:t>:</a:t>
                </a:r>
              </a:p>
            </p:txBody>
          </p:sp>
        </mc:Choice>
        <mc:Fallback xmlns="">
          <p:sp>
            <p:nvSpPr>
              <p:cNvPr id="6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61" y="1344442"/>
                <a:ext cx="10301815" cy="711433"/>
              </a:xfrm>
              <a:prstGeom prst="rect">
                <a:avLst/>
              </a:prstGeom>
              <a:blipFill rotWithShape="0">
                <a:blip r:embed="rId5"/>
                <a:stretch>
                  <a:fillRect l="-296" t="-5172" b="-146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244482" y="2386599"/>
                <a:ext cx="337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482" y="2386599"/>
                <a:ext cx="33752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3214" r="-21429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92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35799" y="92987"/>
                <a:ext cx="11088688" cy="763434"/>
              </a:xfrm>
            </p:spPr>
            <p:txBody>
              <a:bodyPr/>
              <a:lstStyle/>
              <a:p>
                <a:r>
                  <a:rPr lang="pt-BR" dirty="0"/>
                  <a:t>Primeiro definimos uma malha de solução com n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no intervalo [</a:t>
                </a:r>
                <a:r>
                  <a:rPr lang="pt-BR" dirty="0" err="1"/>
                  <a:t>a,b</a:t>
                </a:r>
                <a:r>
                  <a:rPr lang="pt-BR" dirty="0"/>
                  <a:t>], teremos que o espaçamento h da malha será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799" y="92987"/>
                <a:ext cx="11088688" cy="763434"/>
              </a:xfrm>
              <a:blipFill rotWithShape="0">
                <a:blip r:embed="rId2"/>
                <a:stretch>
                  <a:fillRect l="-220" t="-4000" b="-64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215118" y="792563"/>
                <a:ext cx="1205586" cy="802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118" y="792563"/>
                <a:ext cx="1205586" cy="80291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688784" y="2017568"/>
                <a:ext cx="11088688" cy="14114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pt-BR" dirty="0"/>
                  <a:t>Após a solução da equação diferencial, teremos então n aproximações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na malha de solução.</a:t>
                </a:r>
              </a:p>
              <a:p>
                <a:r>
                  <a:rPr lang="pt-BR" dirty="0"/>
                  <a:t>Para tanto , partimos das seguintes diferenças finitas centradas</a:t>
                </a:r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84" y="2017568"/>
                <a:ext cx="11088688" cy="1411432"/>
              </a:xfrm>
              <a:prstGeom prst="rect">
                <a:avLst/>
              </a:prstGeom>
              <a:blipFill rotWithShape="0">
                <a:blip r:embed="rId22"/>
                <a:stretch>
                  <a:fillRect l="-275" t="-25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1509401" y="3562505"/>
                <a:ext cx="2058705" cy="47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401" y="3562505"/>
                <a:ext cx="2058705" cy="47429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496095" y="4052186"/>
                <a:ext cx="266816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95" y="4052186"/>
                <a:ext cx="2668166" cy="5203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1509401" y="4694673"/>
                <a:ext cx="1608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𝑖h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401" y="4694673"/>
                <a:ext cx="1608646" cy="276999"/>
              </a:xfrm>
              <a:prstGeom prst="rect">
                <a:avLst/>
              </a:prstGeom>
              <a:blipFill rotWithShape="0">
                <a:blip r:embed="rId23"/>
                <a:stretch>
                  <a:fillRect l="-1521" r="-3042" b="-217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4450628" y="3195923"/>
                <a:ext cx="4112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28" y="3195923"/>
                <a:ext cx="41126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7647" r="-17647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450628" y="3659589"/>
                <a:ext cx="485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𝑖𝑖𝑖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628" y="3659589"/>
                <a:ext cx="48500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5000" r="-15000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4425268" y="4126350"/>
                <a:ext cx="4619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268" y="4126350"/>
                <a:ext cx="46198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5789" r="-17105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/>
          <p:cNvSpPr/>
          <p:nvPr/>
        </p:nvSpPr>
        <p:spPr>
          <a:xfrm>
            <a:off x="678192" y="5155987"/>
            <a:ext cx="11238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Substituindo as diferenças finitas (</a:t>
            </a:r>
            <a:r>
              <a:rPr lang="pt-BR" dirty="0" err="1"/>
              <a:t>ii</a:t>
            </a:r>
            <a:r>
              <a:rPr lang="pt-BR" dirty="0"/>
              <a:t>), (</a:t>
            </a:r>
            <a:r>
              <a:rPr lang="pt-BR" dirty="0" err="1"/>
              <a:t>iii</a:t>
            </a:r>
            <a:r>
              <a:rPr lang="pt-BR" dirty="0"/>
              <a:t>), (</a:t>
            </a:r>
            <a:r>
              <a:rPr lang="pt-BR" dirty="0" err="1"/>
              <a:t>iv</a:t>
            </a:r>
            <a:r>
              <a:rPr lang="pt-BR" dirty="0"/>
              <a:t>) e (v) na equação diferencial  (i) teremos: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865924" y="5605846"/>
                <a:ext cx="2738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24" y="5605846"/>
                <a:ext cx="2738122" cy="276999"/>
              </a:xfrm>
              <a:prstGeom prst="rect">
                <a:avLst/>
              </a:prstGeom>
              <a:blipFill>
                <a:blip r:embed="rId24"/>
                <a:stretch>
                  <a:fillRect l="-1559" r="-2450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6128747" y="5664407"/>
                <a:ext cx="337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747" y="5664407"/>
                <a:ext cx="33752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3214" r="-21429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1303020" y="6115544"/>
                <a:ext cx="6126357" cy="889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020" y="6115544"/>
                <a:ext cx="6126357" cy="889731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1215118" y="1281032"/>
                <a:ext cx="44532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118" y="1281032"/>
                <a:ext cx="4453207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2706940" y="856421"/>
                <a:ext cx="117044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𝑛h</m:t>
                      </m:r>
                    </m:oMath>
                  </m:oMathPara>
                </a14:m>
                <a:endParaRPr lang="pt-BR" b="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940" y="856421"/>
                <a:ext cx="1170449" cy="553998"/>
              </a:xfrm>
              <a:prstGeom prst="rect">
                <a:avLst/>
              </a:prstGeom>
              <a:blipFill rotWithShape="0">
                <a:blip r:embed="rId15"/>
                <a:stretch>
                  <a:fillRect l="-4167" r="-4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1250312" y="1666727"/>
                <a:ext cx="2769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=0: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312" y="1666727"/>
                <a:ext cx="2769028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1484882" y="3134121"/>
                <a:ext cx="1203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882" y="3134121"/>
                <a:ext cx="1203470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4425268" y="4554244"/>
                <a:ext cx="388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268" y="4554244"/>
                <a:ext cx="38824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0313" r="-18750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6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70580" y="1801631"/>
                <a:ext cx="10492740" cy="57141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Rearranjando a equação e agrupando os termos teremos a seguinte equação de recorrência, para i=1:n-2  (excluímos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pt-BR" dirty="0"/>
                  <a:t> pois  são dados do problema)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580" y="1801631"/>
                <a:ext cx="10492740" cy="571410"/>
              </a:xfrm>
              <a:blipFill>
                <a:blip r:embed="rId2"/>
                <a:stretch>
                  <a:fillRect l="-232" t="-16129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231744" y="2519482"/>
                <a:ext cx="61218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744" y="2519482"/>
                <a:ext cx="6121804" cy="276999"/>
              </a:xfrm>
              <a:prstGeom prst="rect">
                <a:avLst/>
              </a:prstGeom>
              <a:blipFill>
                <a:blip r:embed="rId3"/>
                <a:stretch>
                  <a:fillRect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>
          <a:xfrm>
            <a:off x="718777" y="4227641"/>
            <a:ext cx="2151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Com i=1 teremos: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650635" y="4858689"/>
                <a:ext cx="609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35" y="4858689"/>
                <a:ext cx="6097438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/>
          <p:cNvSpPr/>
          <p:nvPr/>
        </p:nvSpPr>
        <p:spPr>
          <a:xfrm>
            <a:off x="718777" y="5579005"/>
            <a:ext cx="2369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Com i=n-2 teremos: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570580" y="6325322"/>
                <a:ext cx="7466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80" y="6325322"/>
                <a:ext cx="7466981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Espaço Reservado para Conteúdo 2"/>
              <p:cNvSpPr txBox="1">
                <a:spLocks/>
              </p:cNvSpPr>
              <p:nvPr/>
            </p:nvSpPr>
            <p:spPr>
              <a:xfrm>
                <a:off x="570580" y="2982866"/>
                <a:ext cx="10749268" cy="10698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algn="just"/>
                <a:r>
                  <a:rPr lang="pt-BR" dirty="0"/>
                  <a:t>Notar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pt-BR" dirty="0"/>
                  <a:t>  não são incógnitas e sim dados do problema(condições iniciais e finais do problema de contorno), então modificaremos a primeira equação passando o termo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pt-BR" dirty="0"/>
                  <a:t> para o outro lado da igualdade, e a última equação passando o termo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pt-BR" dirty="0"/>
                  <a:t> para o outro lado da igualdade.</a:t>
                </a:r>
              </a:p>
            </p:txBody>
          </p:sp>
        </mc:Choice>
        <mc:Fallback xmlns="">
          <p:sp>
            <p:nvSpPr>
              <p:cNvPr id="1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80" y="2982866"/>
                <a:ext cx="10749268" cy="1069868"/>
              </a:xfrm>
              <a:prstGeom prst="rect">
                <a:avLst/>
              </a:prstGeom>
              <a:blipFill>
                <a:blip r:embed="rId6"/>
                <a:stretch>
                  <a:fillRect l="-227" t="-8523" r="-51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1026668" y="1171571"/>
                <a:ext cx="771025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68" y="1171571"/>
                <a:ext cx="771025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718282" y="57106"/>
                <a:ext cx="9102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Tirando o mínimo múltiplo comum, isto é, multiplicando ambos os lados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82" y="57106"/>
                <a:ext cx="9102877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603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2E01CBA8-6A15-40D7-8489-9705B7A3089D}"/>
                  </a:ext>
                </a:extLst>
              </p:cNvPr>
              <p:cNvSpPr/>
              <p:nvPr/>
            </p:nvSpPr>
            <p:spPr>
              <a:xfrm>
                <a:off x="1396804" y="522338"/>
                <a:ext cx="5324278" cy="712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400" dirty="0"/>
              </a:p>
              <a:p>
                <a:endParaRPr lang="pt-BR" sz="1400" dirty="0"/>
              </a:p>
            </p:txBody>
          </p:sp>
        </mc:Choice>
        <mc:Fallback xmlns="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2E01CBA8-6A15-40D7-8489-9705B7A30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804" y="522338"/>
                <a:ext cx="5324278" cy="71250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41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/>
          <p:cNvSpPr/>
          <p:nvPr/>
        </p:nvSpPr>
        <p:spPr>
          <a:xfrm>
            <a:off x="2716857" y="2426619"/>
            <a:ext cx="8770847" cy="627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586" y="40464"/>
            <a:ext cx="4673299" cy="735059"/>
          </a:xfrm>
        </p:spPr>
        <p:txBody>
          <a:bodyPr/>
          <a:lstStyle/>
          <a:p>
            <a:r>
              <a:rPr lang="pt-BR" sz="2400" dirty="0"/>
              <a:t>Malha de Soluções   Com n=6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5414428" y="533153"/>
                <a:ext cx="672347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Domínio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2.0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3.0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pt-BR" dirty="0"/>
              </a:p>
              <a:p>
                <a:r>
                  <a:rPr lang="pt-BR" dirty="0"/>
                  <a:t>Condições iniciais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2.0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11.0</m:t>
                    </m:r>
                  </m:oMath>
                </a14:m>
                <a:r>
                  <a:rPr lang="pt-BR" dirty="0"/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3.0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428" y="533153"/>
                <a:ext cx="6723473" cy="646331"/>
              </a:xfrm>
              <a:prstGeom prst="rect">
                <a:avLst/>
              </a:prstGeom>
              <a:blipFill>
                <a:blip r:embed="rId2"/>
                <a:stretch>
                  <a:fillRect l="-725"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/>
          <p:cNvSpPr/>
          <p:nvPr/>
        </p:nvSpPr>
        <p:spPr>
          <a:xfrm>
            <a:off x="2110021" y="2696524"/>
            <a:ext cx="4651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i=1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449923" y="687346"/>
                <a:ext cx="2959080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3.0−2.0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6−1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=0.20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23" y="687346"/>
                <a:ext cx="2959080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2146076" y="3389070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i=2 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166402" y="4307717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i=3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2767858" y="3213556"/>
                <a:ext cx="65448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2+0.2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2 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.4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)−4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2−0.2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858" y="3213556"/>
                <a:ext cx="6544805" cy="246221"/>
              </a:xfrm>
              <a:prstGeom prst="rect">
                <a:avLst/>
              </a:prstGeom>
              <a:blipFill>
                <a:blip r:embed="rId4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767858" y="3512845"/>
                <a:ext cx="41282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2.2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−3.808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1.8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5.9613338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858" y="3512845"/>
                <a:ext cx="4128246" cy="246221"/>
              </a:xfrm>
              <a:prstGeom prst="rect">
                <a:avLst/>
              </a:prstGeom>
              <a:blipFill>
                <a:blip r:embed="rId5"/>
                <a:stretch>
                  <a:fillRect b="-268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2803326" y="4165368"/>
                <a:ext cx="65448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2+0.2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2 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(2.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)−4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2−0.2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160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326" y="4165368"/>
                <a:ext cx="6544805" cy="246221"/>
              </a:xfrm>
              <a:prstGeom prst="rect">
                <a:avLst/>
              </a:prstGeom>
              <a:blipFill>
                <a:blip r:embed="rId6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2815101" y="4396107"/>
                <a:ext cx="41282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2.2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−3.792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1.8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8.3582886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101" y="4396107"/>
                <a:ext cx="4128246" cy="246221"/>
              </a:xfrm>
              <a:prstGeom prst="rect">
                <a:avLst/>
              </a:prstGeom>
              <a:blipFill>
                <a:blip r:embed="rId7"/>
                <a:stretch>
                  <a:fillRect b="-268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ângulo 24"/>
          <p:cNvSpPr/>
          <p:nvPr/>
        </p:nvSpPr>
        <p:spPr>
          <a:xfrm>
            <a:off x="2231648" y="5119296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i=4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2815101" y="5304638"/>
                <a:ext cx="40619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2.2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−3.776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1.8</m:t>
                          </m:r>
                        </m:e>
                      </m:d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</a:rPr>
                        <m:t>=11.629654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101" y="5304638"/>
                <a:ext cx="4061946" cy="246221"/>
              </a:xfrm>
              <a:prstGeom prst="rect">
                <a:avLst/>
              </a:prstGeom>
              <a:blipFill>
                <a:blip r:embed="rId8"/>
                <a:stretch>
                  <a:fillRect b="-268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tângulo 33"/>
          <p:cNvSpPr/>
          <p:nvPr/>
        </p:nvSpPr>
        <p:spPr>
          <a:xfrm>
            <a:off x="2752403" y="3187319"/>
            <a:ext cx="8770848" cy="684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5" name="Retângulo 34"/>
          <p:cNvSpPr/>
          <p:nvPr/>
        </p:nvSpPr>
        <p:spPr>
          <a:xfrm>
            <a:off x="2729378" y="4073844"/>
            <a:ext cx="8793874" cy="7066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36" name="Retângulo 35"/>
          <p:cNvSpPr/>
          <p:nvPr/>
        </p:nvSpPr>
        <p:spPr>
          <a:xfrm>
            <a:off x="2729378" y="4990668"/>
            <a:ext cx="8793874" cy="6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1647F6C3-372C-43C2-8379-A9C3C3489F23}"/>
                  </a:ext>
                </a:extLst>
              </p:cNvPr>
              <p:cNvSpPr txBox="1"/>
              <p:nvPr/>
            </p:nvSpPr>
            <p:spPr>
              <a:xfrm>
                <a:off x="5419805" y="169973"/>
                <a:ext cx="24320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1647F6C3-372C-43C2-8379-A9C3C3489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805" y="169973"/>
                <a:ext cx="2432012" cy="246221"/>
              </a:xfrm>
              <a:prstGeom prst="rect">
                <a:avLst/>
              </a:prstGeom>
              <a:blipFill>
                <a:blip r:embed="rId9"/>
                <a:stretch>
                  <a:fillRect l="-1504" r="-2506" b="-3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8F626B01-B1D2-4945-9A09-2B79A098C49B}"/>
                  </a:ext>
                </a:extLst>
              </p:cNvPr>
              <p:cNvSpPr txBox="1"/>
              <p:nvPr/>
            </p:nvSpPr>
            <p:spPr>
              <a:xfrm>
                <a:off x="2821578" y="2464121"/>
                <a:ext cx="6548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2+0.2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2 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.2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)−4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2−0.2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8F626B01-B1D2-4945-9A09-2B79A098C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578" y="2464121"/>
                <a:ext cx="6548844" cy="246221"/>
              </a:xfrm>
              <a:prstGeom prst="rect">
                <a:avLst/>
              </a:prstGeom>
              <a:blipFill>
                <a:blip r:embed="rId10"/>
                <a:stretch>
                  <a:fillRect b="-36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7338F877-1DE3-496C-98E9-D76FFF757292}"/>
                  </a:ext>
                </a:extLst>
              </p:cNvPr>
              <p:cNvSpPr txBox="1"/>
              <p:nvPr/>
            </p:nvSpPr>
            <p:spPr>
              <a:xfrm>
                <a:off x="3696189" y="1376970"/>
                <a:ext cx="548656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7338F877-1DE3-496C-98E9-D76FFF757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189" y="1376970"/>
                <a:ext cx="5486567" cy="246221"/>
              </a:xfrm>
              <a:prstGeom prst="rect">
                <a:avLst/>
              </a:prstGeom>
              <a:blipFill>
                <a:blip r:embed="rId11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tângulo 37">
            <a:extLst>
              <a:ext uri="{FF2B5EF4-FFF2-40B4-BE49-F238E27FC236}">
                <a16:creationId xmlns:a16="http://schemas.microsoft.com/office/drawing/2014/main" id="{EC1B84F2-E0D0-4BBE-BE39-9F533735772D}"/>
              </a:ext>
            </a:extLst>
          </p:cNvPr>
          <p:cNvSpPr/>
          <p:nvPr/>
        </p:nvSpPr>
        <p:spPr>
          <a:xfrm>
            <a:off x="2230609" y="5880979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i=5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557AC5E2-4BA8-4E30-9CFB-0D3ED3745A97}"/>
              </a:ext>
            </a:extLst>
          </p:cNvPr>
          <p:cNvSpPr/>
          <p:nvPr/>
        </p:nvSpPr>
        <p:spPr>
          <a:xfrm>
            <a:off x="2716857" y="1721445"/>
            <a:ext cx="8770847" cy="6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4B8511C-CCAB-42BF-BE58-CA0063F37470}"/>
              </a:ext>
            </a:extLst>
          </p:cNvPr>
          <p:cNvSpPr/>
          <p:nvPr/>
        </p:nvSpPr>
        <p:spPr>
          <a:xfrm>
            <a:off x="2113236" y="1940690"/>
            <a:ext cx="4651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i=0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607B6F48-E11F-4DF5-A707-1CA7601D69E4}"/>
              </a:ext>
            </a:extLst>
          </p:cNvPr>
          <p:cNvSpPr/>
          <p:nvPr/>
        </p:nvSpPr>
        <p:spPr>
          <a:xfrm>
            <a:off x="2716858" y="5861106"/>
            <a:ext cx="8806394" cy="627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54E9B620-B50B-46B6-9788-62D4098615A2}"/>
                  </a:ext>
                </a:extLst>
              </p:cNvPr>
              <p:cNvSpPr txBox="1"/>
              <p:nvPr/>
            </p:nvSpPr>
            <p:spPr>
              <a:xfrm>
                <a:off x="2811575" y="2772819"/>
                <a:ext cx="41370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2.2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−3.824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1.8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4.2164863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54E9B620-B50B-46B6-9788-62D409861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575" y="2772819"/>
                <a:ext cx="4137030" cy="246221"/>
              </a:xfrm>
              <a:prstGeom prst="rect">
                <a:avLst/>
              </a:prstGeom>
              <a:blipFill>
                <a:blip r:embed="rId12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C65C49EB-1686-4174-8578-494FCE17D0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1949" y="2335817"/>
            <a:ext cx="1740230" cy="29326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C75D5F4F-B088-4102-8587-EB9979F4765C}"/>
                  </a:ext>
                </a:extLst>
              </p:cNvPr>
              <p:cNvSpPr txBox="1"/>
              <p:nvPr/>
            </p:nvSpPr>
            <p:spPr>
              <a:xfrm>
                <a:off x="2767858" y="1819279"/>
                <a:ext cx="12822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C75D5F4F-B088-4102-8587-EB9979F47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858" y="1819279"/>
                <a:ext cx="1282290" cy="338554"/>
              </a:xfrm>
              <a:prstGeom prst="rect">
                <a:avLst/>
              </a:prstGeom>
              <a:blipFill>
                <a:blip r:embed="rId1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F726387D-F5E2-4D3D-9BC4-8E080CD14250}"/>
                  </a:ext>
                </a:extLst>
              </p:cNvPr>
              <p:cNvSpPr txBox="1"/>
              <p:nvPr/>
            </p:nvSpPr>
            <p:spPr>
              <a:xfrm>
                <a:off x="2811575" y="5014136"/>
                <a:ext cx="65448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2+0.2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2 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(2.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)−4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2−0.2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</m:d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160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F726387D-F5E2-4D3D-9BC4-8E080CD14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575" y="5014136"/>
                <a:ext cx="6544805" cy="246221"/>
              </a:xfrm>
              <a:prstGeom prst="rect">
                <a:avLst/>
              </a:prstGeom>
              <a:blipFill>
                <a:blip r:embed="rId15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5CE3270-49A7-468C-AEB3-42738EFF9E90}"/>
                  </a:ext>
                </a:extLst>
              </p:cNvPr>
              <p:cNvSpPr txBox="1"/>
              <p:nvPr/>
            </p:nvSpPr>
            <p:spPr>
              <a:xfrm>
                <a:off x="2729378" y="5880979"/>
                <a:ext cx="12822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=19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5CE3270-49A7-468C-AEB3-42738EFF9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378" y="5880979"/>
                <a:ext cx="1282290" cy="338554"/>
              </a:xfrm>
              <a:prstGeom prst="rect">
                <a:avLst/>
              </a:prstGeom>
              <a:blipFill>
                <a:blip r:embed="rId1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21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4DF1897-3078-4C04-84C4-E9D96DB5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5" y="2437746"/>
            <a:ext cx="4986069" cy="1595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848729" y="304800"/>
                <a:ext cx="4914422" cy="1782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1.0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          =11                </m:t>
                                  </m:r>
                                </m:e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2.2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−3.824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1.8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4.2164863</m:t>
                                  </m:r>
                                </m:e>
                              </m:eqArr>
                            </m: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2.2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−3.808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1.8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=5.9613338</m:t>
                              </m:r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2.2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−3.792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1.8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=8.3582886</m:t>
                              </m:r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2.2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−3.776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1.8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=11.62965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1.0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=19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29" y="304800"/>
                <a:ext cx="4914422" cy="1782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>
            <a:cxnSpLocks/>
          </p:cNvCxnSpPr>
          <p:nvPr/>
        </p:nvCxnSpPr>
        <p:spPr>
          <a:xfrm>
            <a:off x="846062" y="2844734"/>
            <a:ext cx="3926704" cy="114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cxnSpLocks/>
          </p:cNvCxnSpPr>
          <p:nvPr/>
        </p:nvCxnSpPr>
        <p:spPr>
          <a:xfrm>
            <a:off x="812905" y="2566540"/>
            <a:ext cx="4986069" cy="142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cxnSpLocks/>
          </p:cNvCxnSpPr>
          <p:nvPr/>
        </p:nvCxnSpPr>
        <p:spPr>
          <a:xfrm>
            <a:off x="1397290" y="2508515"/>
            <a:ext cx="4529845" cy="121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m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62" y="5729164"/>
            <a:ext cx="7086600" cy="723900"/>
          </a:xfrm>
          <a:prstGeom prst="rect">
            <a:avLst/>
          </a:prstGeom>
        </p:spPr>
      </p:pic>
      <p:sp>
        <p:nvSpPr>
          <p:cNvPr id="37" name="Espaço Reservado para Conteúdo 2"/>
          <p:cNvSpPr>
            <a:spLocks noGrp="1"/>
          </p:cNvSpPr>
          <p:nvPr>
            <p:ph idx="1"/>
          </p:nvPr>
        </p:nvSpPr>
        <p:spPr>
          <a:xfrm>
            <a:off x="1064722" y="4615636"/>
            <a:ext cx="10492740" cy="571410"/>
          </a:xfrm>
        </p:spPr>
        <p:txBody>
          <a:bodyPr>
            <a:noAutofit/>
          </a:bodyPr>
          <a:lstStyle/>
          <a:p>
            <a:r>
              <a:rPr lang="pt-BR" sz="1600" dirty="0"/>
              <a:t>O sistema acima pode ser resolvido por qualquer método.</a:t>
            </a:r>
          </a:p>
          <a:p>
            <a:r>
              <a:rPr lang="pt-BR" sz="1600" dirty="0"/>
              <a:t>No entanto, notar que o sistema é tridiagonal, o que simplifica a sua resolução.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3B5484-37D1-488F-99B5-C1565B727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7989" y="304800"/>
            <a:ext cx="1514142" cy="255161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2DD9DA3-E072-466D-8795-0B6E5DC775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5517" y="2478449"/>
            <a:ext cx="1160106" cy="151366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895528A-E108-4676-BDD6-D87443AE2D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6706" y="2410214"/>
            <a:ext cx="368773" cy="16226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4197217-1584-4E41-A824-B385886EB44D}"/>
                  </a:ext>
                </a:extLst>
              </p:cNvPr>
              <p:cNvSpPr txBox="1"/>
              <p:nvPr/>
            </p:nvSpPr>
            <p:spPr>
              <a:xfrm>
                <a:off x="6576907" y="3007929"/>
                <a:ext cx="69427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4197217-1584-4E41-A824-B385886EB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907" y="3007929"/>
                <a:ext cx="69427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068F1AC-F611-411A-8C75-F47C2DED9E18}"/>
                  </a:ext>
                </a:extLst>
              </p:cNvPr>
              <p:cNvSpPr txBox="1"/>
              <p:nvPr/>
            </p:nvSpPr>
            <p:spPr>
              <a:xfrm>
                <a:off x="5589610" y="2973670"/>
                <a:ext cx="69427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068F1AC-F611-411A-8C75-F47C2DED9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610" y="2973670"/>
                <a:ext cx="69427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0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D303D97-E764-46CD-9A31-BB56A86D4001}"/>
                  </a:ext>
                </a:extLst>
              </p:cNvPr>
              <p:cNvSpPr txBox="1"/>
              <p:nvPr/>
            </p:nvSpPr>
            <p:spPr>
              <a:xfrm>
                <a:off x="945777" y="162311"/>
                <a:ext cx="24320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D303D97-E764-46CD-9A31-BB56A86D4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77" y="162311"/>
                <a:ext cx="2432012" cy="246221"/>
              </a:xfrm>
              <a:prstGeom prst="rect">
                <a:avLst/>
              </a:prstGeom>
              <a:blipFill>
                <a:blip r:embed="rId3"/>
                <a:stretch>
                  <a:fillRect l="-1504" r="-2506" b="-3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8C102B1-C307-4B4C-B85A-4D5F6F27483E}"/>
                  </a:ext>
                </a:extLst>
              </p:cNvPr>
              <p:cNvSpPr txBox="1"/>
              <p:nvPr/>
            </p:nvSpPr>
            <p:spPr>
              <a:xfrm>
                <a:off x="865904" y="516306"/>
                <a:ext cx="548656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8C102B1-C307-4B4C-B85A-4D5F6F274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04" y="516306"/>
                <a:ext cx="5486567" cy="246221"/>
              </a:xfrm>
              <a:prstGeom prst="rect">
                <a:avLst/>
              </a:prstGeom>
              <a:blipFill>
                <a:blip r:embed="rId4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4A8917B-8B08-4B7A-A13C-0F462E755134}"/>
                  </a:ext>
                </a:extLst>
              </p:cNvPr>
              <p:cNvSpPr txBox="1"/>
              <p:nvPr/>
            </p:nvSpPr>
            <p:spPr>
              <a:xfrm>
                <a:off x="926786" y="1627387"/>
                <a:ext cx="2682401" cy="1259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=2+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−4                 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=2−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+1)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A8917B-8B08-4B7A-A13C-0F462E755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86" y="1627387"/>
                <a:ext cx="2682401" cy="12598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645191" y="821754"/>
                <a:ext cx="50645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i="1" dirty="0" err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−1)+ (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i="1" dirty="0" err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+1) = (</m:t>
                      </m:r>
                      <m:r>
                        <a:rPr lang="pt-BR" i="1" dirty="0" err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91" y="821754"/>
                <a:ext cx="506459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0495" y="162311"/>
            <a:ext cx="5381829" cy="657455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680267" y="3449590"/>
            <a:ext cx="3605531" cy="7694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pt-BR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lambda </a:t>
            </a:r>
            <a:r>
              <a:rPr lang="pt-BR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h,x</a:t>
            </a:r>
            <a:r>
              <a:rPr lang="pt-BR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2+h         + </a:t>
            </a:r>
            <a:r>
              <a:rPr lang="pt-BR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pt-BR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r>
              <a:rPr lang="pt-BR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pt-BR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lambda </a:t>
            </a:r>
            <a:r>
              <a:rPr lang="pt-BR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h,x</a:t>
            </a:r>
            <a:r>
              <a:rPr lang="pt-BR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2*h**2*x-4</a:t>
            </a:r>
          </a:p>
          <a:p>
            <a:r>
              <a:rPr lang="pt-BR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  = lambda </a:t>
            </a:r>
            <a:r>
              <a:rPr lang="pt-BR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h,x</a:t>
            </a:r>
            <a:r>
              <a:rPr lang="pt-BR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2-h          + </a:t>
            </a:r>
            <a:r>
              <a:rPr lang="pt-BR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pt-BR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r>
              <a:rPr lang="pt-BR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pt-BR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lambda </a:t>
            </a:r>
            <a:r>
              <a:rPr lang="pt-BR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h,x</a:t>
            </a:r>
            <a:r>
              <a:rPr lang="pt-BR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2*h**2*</a:t>
            </a:r>
            <a:r>
              <a:rPr lang="pt-BR" sz="11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np.exp</a:t>
            </a:r>
            <a:r>
              <a:rPr lang="pt-BR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(x)*(x**2+1)</a:t>
            </a:r>
          </a:p>
        </p:txBody>
      </p:sp>
    </p:spTree>
    <p:extLst>
      <p:ext uri="{BB962C8B-B14F-4D97-AF65-F5344CB8AC3E}">
        <p14:creationId xmlns:p14="http://schemas.microsoft.com/office/powerpoint/2010/main" val="126118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DB5E250-4B3C-79D6-C405-C30FC51BA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" y="4663492"/>
            <a:ext cx="2309814" cy="177295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4078080-7582-2A3B-5A31-72396663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56" y="4952250"/>
            <a:ext cx="2211213" cy="1747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9342309" y="3514"/>
                <a:ext cx="265527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2.0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3.0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2.0</m:t>
                        </m:r>
                      </m:e>
                    </m:d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11.0</m:t>
                    </m:r>
                  </m:oMath>
                </a14:m>
                <a:r>
                  <a:rPr lang="pt-BR" sz="1400" dirty="0"/>
                  <a:t>   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3.0</m:t>
                        </m:r>
                      </m:e>
                    </m:d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pt-BR" sz="1400" dirty="0"/>
                  <a:t> </a:t>
                </a:r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309" y="3514"/>
                <a:ext cx="2655272" cy="523220"/>
              </a:xfrm>
              <a:prstGeom prst="rect">
                <a:avLst/>
              </a:prstGeom>
              <a:blipFill>
                <a:blip r:embed="rId7"/>
                <a:stretch>
                  <a:fillRect b="-70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09538" y="154530"/>
                <a:ext cx="2738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38" y="154530"/>
                <a:ext cx="2738122" cy="276999"/>
              </a:xfrm>
              <a:prstGeom prst="rect">
                <a:avLst/>
              </a:prstGeom>
              <a:blipFill>
                <a:blip r:embed="rId8"/>
                <a:stretch>
                  <a:fillRect l="-1559" r="-2450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A89AAFF-8291-48A0-B222-C2CC31EB7B07}"/>
                  </a:ext>
                </a:extLst>
              </p:cNvPr>
              <p:cNvSpPr txBox="1"/>
              <p:nvPr/>
            </p:nvSpPr>
            <p:spPr>
              <a:xfrm>
                <a:off x="3440561" y="154530"/>
                <a:ext cx="548656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A89AAFF-8291-48A0-B222-C2CC31EB7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561" y="154530"/>
                <a:ext cx="5486567" cy="246221"/>
              </a:xfrm>
              <a:prstGeom prst="rect">
                <a:avLst/>
              </a:prstGeom>
              <a:blipFill>
                <a:blip r:embed="rId9"/>
                <a:stretch>
                  <a:fillRect b="-268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agem 23">
            <a:extLst>
              <a:ext uri="{FF2B5EF4-FFF2-40B4-BE49-F238E27FC236}">
                <a16:creationId xmlns:a16="http://schemas.microsoft.com/office/drawing/2014/main" id="{C98B9E9F-AB1A-9B93-5EB3-7F577975E8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4459" y="1699862"/>
            <a:ext cx="2233122" cy="174709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4428" y="714026"/>
            <a:ext cx="3021287" cy="7212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lambda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h,x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2+h         +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lambda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h,x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2*h**2*x-4</a:t>
            </a:r>
          </a:p>
          <a:p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fu  = lambda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h,x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2-h          +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np.zeros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  <a:p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lambda 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h,x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2*h**2*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np.exp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(x)*(x**2+1)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550" y="1574421"/>
            <a:ext cx="3483902" cy="250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(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ElementosFinitos_a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(2,3,11,19,6,fl,fp,fu,fr,True,True)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28" y="1951633"/>
            <a:ext cx="3143072" cy="258552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76856" y="1104543"/>
            <a:ext cx="5457339" cy="3725798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3576856" y="731752"/>
            <a:ext cx="3675412" cy="250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(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ElementosFinitos_a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(2,3,11,19,11,fl,fp,fu,fr,True,True)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45591" y="1006673"/>
            <a:ext cx="2651990" cy="655377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8343902" y="714026"/>
            <a:ext cx="3653679" cy="2548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(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pt-BR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ElementosFinitos_a</a:t>
            </a:r>
            <a:r>
              <a:rPr lang="pt-BR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(2,3,11,19,1001,fl,fp,fu,fr,True,True)</a:t>
            </a:r>
          </a:p>
        </p:txBody>
      </p:sp>
    </p:spTree>
    <p:extLst>
      <p:ext uri="{BB962C8B-B14F-4D97-AF65-F5344CB8AC3E}">
        <p14:creationId xmlns:p14="http://schemas.microsoft.com/office/powerpoint/2010/main" val="125024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01514" y="1402942"/>
                <a:ext cx="2006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−0.01 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=−0.2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14" y="1402942"/>
                <a:ext cx="2006127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128" r="-2128" b="-282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295636" y="806414"/>
            <a:ext cx="10301815" cy="711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Seja a seguinte equação diferencial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710832" y="1359257"/>
                <a:ext cx="337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832" y="1359257"/>
                <a:ext cx="337528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3636" r="-23636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/>
          <p:cNvSpPr txBox="1">
            <a:spLocks/>
          </p:cNvSpPr>
          <p:nvPr/>
        </p:nvSpPr>
        <p:spPr>
          <a:xfrm>
            <a:off x="-482379" y="29186"/>
            <a:ext cx="10985057" cy="901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400" dirty="0"/>
              <a:t>Método das diferenças em problemas de contorno</a:t>
            </a:r>
          </a:p>
          <a:p>
            <a:pPr algn="ctr"/>
            <a:r>
              <a:rPr lang="pt-BR" sz="2000" dirty="0"/>
              <a:t>Exemplo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3576507" y="1229519"/>
                <a:ext cx="551535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Domínio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−2,10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pt-B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pt-BR" dirty="0"/>
                  <a:t>Condições inicial e final  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507" y="1229519"/>
                <a:ext cx="5515356" cy="646331"/>
              </a:xfrm>
              <a:prstGeom prst="rect">
                <a:avLst/>
              </a:prstGeom>
              <a:blipFill>
                <a:blip r:embed="rId16"/>
                <a:stretch>
                  <a:fillRect l="-996"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1175063" y="2978991"/>
                <a:ext cx="2058705" cy="47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063" y="2978991"/>
                <a:ext cx="2058705" cy="47429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1161757" y="3468672"/>
                <a:ext cx="266816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57" y="3468672"/>
                <a:ext cx="2668166" cy="52039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175063" y="4111159"/>
                <a:ext cx="1608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𝑖h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063" y="4111159"/>
                <a:ext cx="1608646" cy="276999"/>
              </a:xfrm>
              <a:prstGeom prst="rect">
                <a:avLst/>
              </a:prstGeom>
              <a:blipFill rotWithShape="0">
                <a:blip r:embed="rId29"/>
                <a:stretch>
                  <a:fillRect l="-1515" r="-2652" b="-217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4116290" y="2612409"/>
                <a:ext cx="4112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290" y="2612409"/>
                <a:ext cx="411266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7647" r="-17647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4116290" y="3076075"/>
                <a:ext cx="485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𝑖𝑖𝑖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290" y="3076075"/>
                <a:ext cx="485005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15000" r="-15000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4090930" y="3542836"/>
                <a:ext cx="4619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930" y="3542836"/>
                <a:ext cx="461986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15789" r="-17105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tângulo 18"/>
          <p:cNvSpPr/>
          <p:nvPr/>
        </p:nvSpPr>
        <p:spPr>
          <a:xfrm>
            <a:off x="183956" y="4513118"/>
            <a:ext cx="11238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Substituindo as diferenças finitas (</a:t>
            </a:r>
            <a:r>
              <a:rPr lang="pt-BR" dirty="0" err="1"/>
              <a:t>ii</a:t>
            </a:r>
            <a:r>
              <a:rPr lang="pt-BR" dirty="0"/>
              <a:t>), (</a:t>
            </a:r>
            <a:r>
              <a:rPr lang="pt-BR" dirty="0" err="1"/>
              <a:t>iii</a:t>
            </a:r>
            <a:r>
              <a:rPr lang="pt-BR" dirty="0"/>
              <a:t>), (</a:t>
            </a:r>
            <a:r>
              <a:rPr lang="pt-BR" dirty="0" err="1"/>
              <a:t>iv</a:t>
            </a:r>
            <a:r>
              <a:rPr lang="pt-BR" dirty="0"/>
              <a:t>) e (v) na equação diferencial  (i) teremos: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1150544" y="2550607"/>
                <a:ext cx="1203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44" y="2550607"/>
                <a:ext cx="1203470" cy="369332"/>
              </a:xfrm>
              <a:prstGeom prst="rect">
                <a:avLst/>
              </a:prstGeom>
              <a:blipFill rotWithShape="0">
                <a:blip r:embed="rId2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4090930" y="3970730"/>
                <a:ext cx="388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930" y="3970730"/>
                <a:ext cx="388248" cy="276999"/>
              </a:xfrm>
              <a:prstGeom prst="rect">
                <a:avLst/>
              </a:prstGeom>
              <a:blipFill rotWithShape="0">
                <a:blip r:embed="rId24"/>
                <a:stretch>
                  <a:fillRect l="-20313" r="-18750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 21"/>
          <p:cNvSpPr/>
          <p:nvPr/>
        </p:nvSpPr>
        <p:spPr>
          <a:xfrm>
            <a:off x="325767" y="2095842"/>
            <a:ext cx="8105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Para </a:t>
            </a:r>
            <a:r>
              <a:rPr lang="pt-BR" dirty="0" err="1"/>
              <a:t>discretizarmos</a:t>
            </a:r>
            <a:r>
              <a:rPr lang="pt-BR" dirty="0"/>
              <a:t> (i) usamos as seguintes diferenças finitas centradas: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/>
              <p:cNvSpPr/>
              <p:nvPr/>
            </p:nvSpPr>
            <p:spPr>
              <a:xfrm>
                <a:off x="359236" y="5007410"/>
                <a:ext cx="3757054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−0.01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=−0.2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36" y="5007410"/>
                <a:ext cx="3757054" cy="6127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310857" y="5941477"/>
                <a:ext cx="42620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2+0.01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=0.2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57" y="5941477"/>
                <a:ext cx="4262001" cy="369332"/>
              </a:xfrm>
              <a:prstGeom prst="rect">
                <a:avLst/>
              </a:prstGeom>
              <a:blipFill rotWithShape="0">
                <a:blip r:embed="rId2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5010150" y="5516007"/>
                <a:ext cx="1824282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=−1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=2+0.01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=−1               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=0.2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50" y="5516007"/>
                <a:ext cx="1824282" cy="1248547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551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16220</TotalTime>
  <Words>1593</Words>
  <Application>Microsoft Office PowerPoint</Application>
  <PresentationFormat>Widescreen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Century Gothic</vt:lpstr>
      <vt:lpstr>Times New Roman</vt:lpstr>
      <vt:lpstr>Wingdings 3</vt:lpstr>
      <vt:lpstr>Íon</vt:lpstr>
      <vt:lpstr>Métodos Numéricos para Engenharia </vt:lpstr>
      <vt:lpstr>Método das diferenças finitas em problemas de contorno</vt:lpstr>
      <vt:lpstr>Apresentação do PowerPoint</vt:lpstr>
      <vt:lpstr>Apresentação do PowerPoint</vt:lpstr>
      <vt:lpstr>Malha de Soluções   Com n=6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Numéricos para Engenharia</dc:title>
  <dc:creator>Luciano Neves Fonseca</dc:creator>
  <cp:lastModifiedBy>Luciano Neves Fonseca</cp:lastModifiedBy>
  <cp:revision>136</cp:revision>
  <dcterms:created xsi:type="dcterms:W3CDTF">2020-03-19T11:46:04Z</dcterms:created>
  <dcterms:modified xsi:type="dcterms:W3CDTF">2023-03-31T21:32:58Z</dcterms:modified>
</cp:coreProperties>
</file>