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4" r:id="rId3"/>
    <p:sldId id="298" r:id="rId4"/>
    <p:sldId id="301" r:id="rId5"/>
    <p:sldId id="299" r:id="rId6"/>
    <p:sldId id="289" r:id="rId7"/>
    <p:sldId id="277" r:id="rId8"/>
    <p:sldId id="269" r:id="rId9"/>
    <p:sldId id="270" r:id="rId10"/>
    <p:sldId id="287" r:id="rId11"/>
    <p:sldId id="271" r:id="rId12"/>
    <p:sldId id="272" r:id="rId13"/>
    <p:sldId id="278" r:id="rId14"/>
    <p:sldId id="293" r:id="rId15"/>
    <p:sldId id="275" r:id="rId16"/>
    <p:sldId id="276" r:id="rId17"/>
    <p:sldId id="300" r:id="rId18"/>
    <p:sldId id="279" r:id="rId19"/>
    <p:sldId id="291" r:id="rId20"/>
    <p:sldId id="274" r:id="rId21"/>
    <p:sldId id="2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8AC3B09C-B25B-46B0-8F44-CDB052FC803C}"/>
    <pc:docChg chg="custSel delSld modSld">
      <pc:chgData name="Luciano Neves Fonseca" userId="fab3e4a40666dedf" providerId="LiveId" clId="{8AC3B09C-B25B-46B0-8F44-CDB052FC803C}" dt="2023-03-31T21:10:54.931" v="54" actId="47"/>
      <pc:docMkLst>
        <pc:docMk/>
      </pc:docMkLst>
      <pc:sldChg chg="modSp mod">
        <pc:chgData name="Luciano Neves Fonseca" userId="fab3e4a40666dedf" providerId="LiveId" clId="{8AC3B09C-B25B-46B0-8F44-CDB052FC803C}" dt="2023-03-31T21:10:29.216" v="53" actId="20577"/>
        <pc:sldMkLst>
          <pc:docMk/>
          <pc:sldMk cId="431422098" sldId="256"/>
        </pc:sldMkLst>
        <pc:spChg chg="mod">
          <ac:chgData name="Luciano Neves Fonseca" userId="fab3e4a40666dedf" providerId="LiveId" clId="{8AC3B09C-B25B-46B0-8F44-CDB052FC803C}" dt="2023-03-31T21:10:29.216" v="53" actId="20577"/>
          <ac:spMkLst>
            <pc:docMk/>
            <pc:sldMk cId="431422098" sldId="256"/>
            <ac:spMk id="3" creationId="{00000000-0000-0000-0000-000000000000}"/>
          </ac:spMkLst>
        </pc:spChg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1583490036" sldId="257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28040776" sldId="259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958617561" sldId="260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1043539786" sldId="261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2541101618" sldId="262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3026641199" sldId="266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3735828752" sldId="267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3206600424" sldId="268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3035511469" sldId="283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3764821885" sldId="284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1168914605" sldId="285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3275455127" sldId="288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908292440" sldId="290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1824976879" sldId="294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3149645358" sldId="296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2020568287" sldId="297"/>
        </pc:sldMkLst>
      </pc:sldChg>
      <pc:sldChg chg="del">
        <pc:chgData name="Luciano Neves Fonseca" userId="fab3e4a40666dedf" providerId="LiveId" clId="{8AC3B09C-B25B-46B0-8F44-CDB052FC803C}" dt="2023-03-31T21:10:54.931" v="54" actId="47"/>
        <pc:sldMkLst>
          <pc:docMk/>
          <pc:sldMk cId="2426443931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43E9D-B952-4FFC-9A0D-6CB03ED1AA5C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31E7-ED8F-42D6-89C7-18DB73235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01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7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981973"/>
            <a:ext cx="8825658" cy="3329581"/>
          </a:xfrm>
        </p:spPr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582175" cy="86142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Módulo 2 – Raízes – critério de parada – falsa posição</a:t>
            </a:r>
          </a:p>
          <a:p>
            <a:r>
              <a:rPr lang="pt-BR" dirty="0"/>
              <a:t>Versão </a:t>
            </a:r>
            <a:r>
              <a:rPr lang="pt-BR" dirty="0" err="1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Método  da Falsa Posição</a:t>
            </a:r>
          </a:p>
        </p:txBody>
      </p:sp>
      <p:sp>
        <p:nvSpPr>
          <p:cNvPr id="14" name="Arco 13"/>
          <p:cNvSpPr/>
          <p:nvPr/>
        </p:nvSpPr>
        <p:spPr>
          <a:xfrm>
            <a:off x="3429000" y="6204857"/>
            <a:ext cx="57150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>
            <a:endCxn id="26" idx="11"/>
          </p:cNvCxnSpPr>
          <p:nvPr/>
        </p:nvCxnSpPr>
        <p:spPr>
          <a:xfrm>
            <a:off x="4866319" y="3224737"/>
            <a:ext cx="1008012" cy="1601470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033444" y="2834122"/>
            <a:ext cx="20473" cy="19719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641197" y="4044151"/>
            <a:ext cx="3747144" cy="12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r 18"/>
          <p:cNvSpPr/>
          <p:nvPr/>
        </p:nvSpPr>
        <p:spPr>
          <a:xfrm>
            <a:off x="5265820" y="3861511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4842481" y="3289908"/>
            <a:ext cx="7606" cy="771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5859047" y="4044151"/>
            <a:ext cx="341" cy="75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4672972" y="4103194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x</a:t>
            </a:r>
            <a:r>
              <a:rPr lang="pt-BR" baseline="-25000" dirty="0"/>
              <a:t>2</a:t>
            </a:r>
            <a:r>
              <a:rPr lang="pt-BR" dirty="0"/>
              <a:t>   b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72972" y="273866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sp>
        <p:nvSpPr>
          <p:cNvPr id="26" name="Forma livre 25"/>
          <p:cNvSpPr/>
          <p:nvPr/>
        </p:nvSpPr>
        <p:spPr>
          <a:xfrm>
            <a:off x="3392388" y="2553513"/>
            <a:ext cx="2481943" cy="2298721"/>
          </a:xfrm>
          <a:custGeom>
            <a:avLst/>
            <a:gdLst>
              <a:gd name="connsiteX0" fmla="*/ 0 w 2481943"/>
              <a:gd name="connsiteY0" fmla="*/ 264280 h 2298721"/>
              <a:gd name="connsiteX1" fmla="*/ 155122 w 2481943"/>
              <a:gd name="connsiteY1" fmla="*/ 35680 h 2298721"/>
              <a:gd name="connsiteX2" fmla="*/ 489857 w 2481943"/>
              <a:gd name="connsiteY2" fmla="*/ 3023 h 2298721"/>
              <a:gd name="connsiteX3" fmla="*/ 653143 w 2481943"/>
              <a:gd name="connsiteY3" fmla="*/ 60173 h 2298721"/>
              <a:gd name="connsiteX4" fmla="*/ 1118507 w 2481943"/>
              <a:gd name="connsiteY4" fmla="*/ 239787 h 2298721"/>
              <a:gd name="connsiteX5" fmla="*/ 1355272 w 2481943"/>
              <a:gd name="connsiteY5" fmla="*/ 476552 h 2298721"/>
              <a:gd name="connsiteX6" fmla="*/ 1518557 w 2481943"/>
              <a:gd name="connsiteY6" fmla="*/ 713316 h 2298721"/>
              <a:gd name="connsiteX7" fmla="*/ 1649186 w 2481943"/>
              <a:gd name="connsiteY7" fmla="*/ 1105202 h 2298721"/>
              <a:gd name="connsiteX8" fmla="*/ 1771650 w 2481943"/>
              <a:gd name="connsiteY8" fmla="*/ 1750180 h 2298721"/>
              <a:gd name="connsiteX9" fmla="*/ 1910443 w 2481943"/>
              <a:gd name="connsiteY9" fmla="*/ 2142066 h 2298721"/>
              <a:gd name="connsiteX10" fmla="*/ 2269672 w 2481943"/>
              <a:gd name="connsiteY10" fmla="*/ 2289023 h 2298721"/>
              <a:gd name="connsiteX11" fmla="*/ 2481943 w 2481943"/>
              <a:gd name="connsiteY11" fmla="*/ 2272694 h 229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1943" h="2298721">
                <a:moveTo>
                  <a:pt x="0" y="264280"/>
                </a:moveTo>
                <a:cubicBezTo>
                  <a:pt x="36739" y="171751"/>
                  <a:pt x="73479" y="79223"/>
                  <a:pt x="155122" y="35680"/>
                </a:cubicBezTo>
                <a:cubicBezTo>
                  <a:pt x="236765" y="-7863"/>
                  <a:pt x="406854" y="-1059"/>
                  <a:pt x="489857" y="3023"/>
                </a:cubicBezTo>
                <a:cubicBezTo>
                  <a:pt x="572860" y="7105"/>
                  <a:pt x="653143" y="60173"/>
                  <a:pt x="653143" y="60173"/>
                </a:cubicBezTo>
                <a:cubicBezTo>
                  <a:pt x="757918" y="99634"/>
                  <a:pt x="1001486" y="170391"/>
                  <a:pt x="1118507" y="239787"/>
                </a:cubicBezTo>
                <a:cubicBezTo>
                  <a:pt x="1235528" y="309183"/>
                  <a:pt x="1288597" y="397630"/>
                  <a:pt x="1355272" y="476552"/>
                </a:cubicBezTo>
                <a:cubicBezTo>
                  <a:pt x="1421947" y="555474"/>
                  <a:pt x="1469571" y="608541"/>
                  <a:pt x="1518557" y="713316"/>
                </a:cubicBezTo>
                <a:cubicBezTo>
                  <a:pt x="1567543" y="818091"/>
                  <a:pt x="1607004" y="932391"/>
                  <a:pt x="1649186" y="1105202"/>
                </a:cubicBezTo>
                <a:cubicBezTo>
                  <a:pt x="1691368" y="1278013"/>
                  <a:pt x="1728107" y="1577369"/>
                  <a:pt x="1771650" y="1750180"/>
                </a:cubicBezTo>
                <a:cubicBezTo>
                  <a:pt x="1815193" y="1922991"/>
                  <a:pt x="1827439" y="2052259"/>
                  <a:pt x="1910443" y="2142066"/>
                </a:cubicBezTo>
                <a:cubicBezTo>
                  <a:pt x="1993447" y="2231873"/>
                  <a:pt x="2174422" y="2267252"/>
                  <a:pt x="2269672" y="2289023"/>
                </a:cubicBezTo>
                <a:cubicBezTo>
                  <a:pt x="2364922" y="2310794"/>
                  <a:pt x="2423432" y="2291744"/>
                  <a:pt x="2481943" y="227269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D7B812C2-2BF0-40D9-A31A-76E2B38C25C2}"/>
              </a:ext>
            </a:extLst>
          </p:cNvPr>
          <p:cNvSpPr txBox="1">
            <a:spLocks/>
          </p:cNvSpPr>
          <p:nvPr/>
        </p:nvSpPr>
        <p:spPr>
          <a:xfrm>
            <a:off x="875201" y="1152983"/>
            <a:ext cx="10823463" cy="208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pt-BR"/>
              <a:t>O método da falsa posição é normalmente muito mais rápido do que o método da bisseção, apesar de o método da bisseção ser mais simples e seguro. </a:t>
            </a:r>
          </a:p>
          <a:p>
            <a:pPr marL="0" indent="0" algn="just">
              <a:buFont typeface="Wingdings 3" charset="2"/>
              <a:buNone/>
            </a:pPr>
            <a:r>
              <a:rPr lang="pt-BR"/>
              <a:t>																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6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620708"/>
          </a:xfrm>
        </p:spPr>
        <p:txBody>
          <a:bodyPr/>
          <a:lstStyle/>
          <a:p>
            <a:r>
              <a:rPr lang="pt-BR" sz="3600" dirty="0"/>
              <a:t>Métodos Intervalares  - Falsa 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431322" y="630337"/>
                <a:ext cx="10981746" cy="58739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pt-BR" sz="2200" dirty="0"/>
                  <a:t>Algoritmo:</a:t>
                </a:r>
              </a:p>
              <a:p>
                <a:r>
                  <a:rPr lang="pt-BR" sz="2400" dirty="0"/>
                  <a:t>Escolha um intervalo inicial  [</a:t>
                </a:r>
                <a:r>
                  <a:rPr lang="pt-BR" sz="2400" dirty="0" err="1"/>
                  <a:t>a,b</a:t>
                </a:r>
                <a:r>
                  <a:rPr lang="pt-BR" sz="2400" dirty="0"/>
                  <a:t>] para se avaliar  a função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 tal que f(a)f(b)&lt;0</a:t>
                </a:r>
              </a:p>
              <a:p>
                <a:r>
                  <a:rPr lang="pt-BR" sz="2200" dirty="0"/>
                  <a:t>Defina uma tolerância (precisão) desejada</a:t>
                </a:r>
              </a:p>
              <a:p>
                <a:r>
                  <a:rPr lang="pt-BR" sz="2200" dirty="0"/>
                  <a:t>Escolha a primeira estimativa da raiz no início do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;  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𝑒𝑟𝑟𝑜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1 – Faça uma estimativa para a raiz da equação</a:t>
                </a:r>
              </a:p>
              <a:p>
                <a:pPr marL="0" indent="0">
                  <a:buNone/>
                </a:pPr>
                <a:r>
                  <a:rPr lang="pt-B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pt-BR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2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sz="2200" dirty="0"/>
                  <a:t>     </a:t>
                </a:r>
              </a:p>
              <a:p>
                <a:pPr marL="0" indent="0">
                  <a:buNone/>
                </a:pPr>
                <a:r>
                  <a:rPr lang="pt-BR" sz="2200" dirty="0"/>
                  <a:t>2 – 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&gt;0) </m:t>
                    </m:r>
                  </m:oMath>
                </a14:m>
                <a:r>
                  <a:rPr lang="pt-BR" sz="2200" dirty="0"/>
                  <a:t>	 erro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3 –Se </a:t>
                </a: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220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dirty="0"/>
                  <a:t>&lt;0 </a:t>
                </a:r>
              </a:p>
              <a:p>
                <a:pPr marL="0" indent="0">
                  <a:buNone/>
                </a:pPr>
                <a:r>
                  <a:rPr lang="pt-BR" sz="2200" dirty="0"/>
                  <a:t>		Então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		Senão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4 – Se erro </a:t>
                </a: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toler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  </a:t>
                </a:r>
              </a:p>
              <a:p>
                <a:pPr marL="914400" lvl="2" indent="0">
                  <a:buNone/>
                </a:pPr>
                <a:r>
                  <a:rPr lang="pt-BR" sz="2200" dirty="0"/>
                  <a:t>	Raiz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200" dirty="0"/>
                  <a:t>  (com número de casas decimais de tolerância +1)</a:t>
                </a:r>
              </a:p>
              <a:p>
                <a:pPr marL="0" indent="0">
                  <a:buNone/>
                </a:pPr>
                <a:r>
                  <a:rPr lang="pt-BR" sz="2200" dirty="0"/>
                  <a:t>			Pare</a:t>
                </a:r>
              </a:p>
              <a:p>
                <a:pPr marL="0" indent="0">
                  <a:buNone/>
                </a:pPr>
                <a:r>
                  <a:rPr lang="pt-BR" sz="2200" dirty="0"/>
                  <a:t>5 – Repita passo 1</a:t>
                </a:r>
              </a:p>
              <a:p>
                <a:pPr marL="0" indent="0">
                  <a:buFont typeface="Wingdings 3" charset="2"/>
                  <a:buNone/>
                </a:pPr>
                <a:endParaRPr lang="pt-BR" dirty="0"/>
              </a:p>
              <a:p>
                <a:pPr marL="0" indent="0">
                  <a:buFont typeface="Wingdings 3" charset="2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322" y="630337"/>
                <a:ext cx="10981746" cy="5873980"/>
              </a:xfrm>
              <a:prstGeom prst="rect">
                <a:avLst/>
              </a:prstGeom>
              <a:blipFill>
                <a:blip r:embed="rId2"/>
                <a:stretch>
                  <a:fillRect l="-499" t="-14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14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55562" y="-18288"/>
                <a:ext cx="5654141" cy="68762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1400" b="1" dirty="0"/>
                  <a:t>Exemplo: Cálculo raiz por falsa posição</a:t>
                </a:r>
              </a:p>
              <a:p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400" i="1">
                        <a:latin typeface="Cambria Math" panose="02040503050406030204" pitchFamily="18" charset="0"/>
                      </a:rPr>
                      <m:t>−8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r>
                  <a:rPr lang="pt-BR" sz="1400" dirty="0"/>
                  <a:t>    </a:t>
                </a:r>
              </a:p>
              <a:p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𝑐𝑟𝑖𝑡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𝑟𝑖𝑜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𝑝𝑎𝑟𝑎𝑑𝑎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𝑒𝑟𝑟𝑜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𝑟𝑒𝑙𝑎𝑡𝑖𝑣𝑜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pt-BR" sz="1400" dirty="0"/>
              </a:p>
              <a:p>
                <a:r>
                  <a:rPr lang="pt-BR" sz="1400" dirty="0"/>
                  <a:t>Intervalo Inicial [</a:t>
                </a:r>
                <a:r>
                  <a:rPr lang="pt-BR" sz="1400" dirty="0" err="1"/>
                  <a:t>a,b</a:t>
                </a:r>
                <a:r>
                  <a:rPr lang="pt-BR" sz="1400" dirty="0"/>
                  <a:t>]=[0, 1]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pt-BR" sz="1400" dirty="0"/>
              </a:p>
              <a:p>
                <a:r>
                  <a:rPr lang="pt-BR" sz="1400" dirty="0"/>
                  <a:t>Como f(a)f(b) &lt; 0  então há uma raiz no intervalo</a:t>
                </a:r>
              </a:p>
              <a:p>
                <a:pPr marL="0" indent="0">
                  <a:buNone/>
                </a:pPr>
                <a:r>
                  <a:rPr lang="pt-BR" sz="1400" dirty="0"/>
                  <a:t>1)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−(1)(6)</m:t>
                          </m:r>
                        </m:num>
                        <m:den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−(−6)</m:t>
                          </m:r>
                        </m:den>
                      </m:f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=0.85714</m:t>
                      </m:r>
                    </m:oMath>
                  </m:oMathPara>
                </a14:m>
                <a:endParaRPr lang="pt-BR" sz="1400" b="0" i="0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t-BR" sz="1400" dirty="0"/>
                              <m:t>0.85714</m:t>
                            </m:r>
                            <m:r>
                              <a:rPr lang="pt-BR" sz="1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BR" sz="14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t-BR" sz="1400" dirty="0"/>
                              <m:t>0.85714</m:t>
                            </m:r>
                          </m:den>
                        </m:f>
                      </m:e>
                    </m:d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=1.00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sz="1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6                           </m:t>
                          </m:r>
                        </m:e>
                      </m:mr>
                      <m:mr>
                        <m:e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0.8571</m:t>
                              </m:r>
                            </m:e>
                          </m:d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=−0.12</m:t>
                          </m:r>
                        </m:e>
                      </m:mr>
                      <m:m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=−1                         </m:t>
                          </m:r>
                        </m:e>
                      </m:mr>
                    </m:m>
                  </m:oMath>
                </a14:m>
                <a:r>
                  <a:rPr lang="pt-BR" sz="1400" dirty="0"/>
                  <a:t>		</a:t>
                </a:r>
              </a:p>
              <a:p>
                <a:pPr marL="400050" lvl="1" indent="0">
                  <a:buNone/>
                </a:pPr>
                <a:r>
                  <a:rPr lang="pt-BR" sz="1400" dirty="0"/>
                  <a:t>Novo Intervalo [</a:t>
                </a:r>
                <a:r>
                  <a:rPr lang="pt-BR" sz="1400" dirty="0" err="1"/>
                  <a:t>a,b</a:t>
                </a:r>
                <a:r>
                  <a:rPr lang="pt-BR" sz="1400" dirty="0"/>
                  <a:t>]=[0, 0.85714]					</a:t>
                </a:r>
              </a:p>
              <a:p>
                <a:pPr marL="0" indent="0">
                  <a:buNone/>
                </a:pPr>
                <a:r>
                  <a:rPr lang="pt-BR" sz="1400" dirty="0"/>
                  <a:t>2)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1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0.84000</m:t>
                      </m:r>
                    </m:oMath>
                  </m:oMathPara>
                </a14:m>
                <a:endParaRPr lang="pt-BR" sz="1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 sz="1400" dirty="0"/>
                                <m:t>0.84000</m:t>
                              </m:r>
                              <m: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pt-BR" sz="1400" dirty="0"/>
                                <m:t>0.85714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pt-BR" sz="1400" dirty="0"/>
                                <m:t>0.84000</m:t>
                              </m:r>
                            </m:den>
                          </m:f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</m:e>
                      </m:mr>
                      <m:mr>
                        <m:e>
                          <m:r>
                            <a:rPr lang="pt-BR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0.8400</m:t>
                              </m:r>
                            </m:e>
                          </m:d>
                          <m:r>
                            <a:rPr lang="pt-BR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014  </m:t>
                          </m:r>
                        </m:e>
                      </m:mr>
                      <m:m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0.85711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=−0.12</m:t>
                          </m:r>
                        </m:e>
                      </m:mr>
                    </m:m>
                  </m:oMath>
                </a14:m>
                <a:r>
                  <a:rPr lang="pt-BR" sz="1400" dirty="0"/>
                  <a:t>		</a:t>
                </a:r>
              </a:p>
              <a:p>
                <a:pPr marL="0" indent="0">
                  <a:buNone/>
                </a:pPr>
                <a:r>
                  <a:rPr lang="pt-BR" sz="1400" dirty="0"/>
                  <a:t>	Novo Intervalo [</a:t>
                </a:r>
                <a:r>
                  <a:rPr lang="pt-BR" sz="1400" dirty="0" err="1"/>
                  <a:t>a,b</a:t>
                </a:r>
                <a:r>
                  <a:rPr lang="pt-BR" sz="1400" dirty="0"/>
                  <a:t>]=[0, 0.84000]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562" y="-18288"/>
                <a:ext cx="5654141" cy="6876288"/>
              </a:xfrm>
              <a:blipFill>
                <a:blip r:embed="rId2"/>
                <a:stretch>
                  <a:fillRect l="-323" t="-177" b="-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6386775" y="166980"/>
                <a:ext cx="5713613" cy="65240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:r>
                  <a:rPr lang="pt-BR" sz="14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1400" dirty="0"/>
              </a:p>
              <a:p>
                <a:pPr marL="400050" lvl="1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1400" i="1">
                          <a:latin typeface="Cambria Math" panose="02040503050406030204" pitchFamily="18" charset="0"/>
                        </a:rPr>
                        <m:t>=0.83800</m:t>
                      </m:r>
                    </m:oMath>
                  </m:oMathPara>
                </a14:m>
                <a:endParaRPr lang="pt-BR" sz="1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 sz="1400" dirty="0"/>
                                <m:t>0.83800</m:t>
                              </m:r>
                              <m: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pt-BR" sz="1400" dirty="0"/>
                                <m:t>0.84000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pt-BR" sz="1400" dirty="0"/>
                                <m:t>0.83800</m:t>
                              </m:r>
                            </m:den>
                          </m:f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=0.0024</m:t>
                      </m:r>
                    </m:oMath>
                  </m:oMathPara>
                </a14:m>
                <a:endParaRPr lang="pt-BR" sz="1400" dirty="0"/>
              </a:p>
              <a:p>
                <a:pPr marL="400050" lvl="1" indent="0">
                  <a:buFont typeface="Wingdings 3" charset="2"/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mr>
                      <m:mr>
                        <m:e>
                          <m:r>
                            <a:rPr lang="pt-BR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0.8380</m:t>
                              </m:r>
                            </m:e>
                          </m:d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=−0.0017</m:t>
                          </m:r>
                        </m:e>
                      </m:mr>
                      <m:m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0.8400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=−0.014</m:t>
                          </m:r>
                        </m:e>
                      </m:mr>
                    </m:m>
                  </m:oMath>
                </a14:m>
                <a:r>
                  <a:rPr lang="pt-BR" sz="1400" dirty="0"/>
                  <a:t>		</a:t>
                </a:r>
              </a:p>
              <a:p>
                <a:pPr marL="400050" lvl="1" indent="0">
                  <a:buFont typeface="Wingdings 3" charset="2"/>
                  <a:buNone/>
                </a:pPr>
                <a:r>
                  <a:rPr lang="pt-BR" sz="1400" dirty="0"/>
                  <a:t>Novo Intervalo [</a:t>
                </a:r>
                <a:r>
                  <a:rPr lang="pt-BR" sz="1400" dirty="0" err="1"/>
                  <a:t>a,b</a:t>
                </a:r>
                <a:r>
                  <a:rPr lang="pt-BR" sz="1400" dirty="0"/>
                  <a:t>]=[0, 0.83800]</a:t>
                </a:r>
              </a:p>
              <a:p>
                <a:pPr marL="0" indent="0">
                  <a:buNone/>
                </a:pPr>
                <a:r>
                  <a:rPr lang="pt-BR" sz="1400" dirty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0.837775</m:t>
                      </m:r>
                    </m:oMath>
                  </m:oMathPara>
                </a14:m>
                <a:endParaRPr lang="pt-BR" sz="1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 sz="1400" dirty="0">
                                  <a:solidFill>
                                    <a:schemeClr val="tx1"/>
                                  </a:solidFill>
                                </a:rPr>
                                <m:t>0.83775</m:t>
                              </m:r>
                              <m:r>
                                <a:rPr lang="pt-B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pt-BR" sz="1400" dirty="0">
                                  <a:solidFill>
                                    <a:schemeClr val="tx1"/>
                                  </a:solidFill>
                                </a:rPr>
                                <m:t>0.83800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pt-BR" sz="1400" dirty="0">
                                  <a:solidFill>
                                    <a:schemeClr val="tx1"/>
                                  </a:solidFill>
                                </a:rPr>
                                <m:t>0.837</m:t>
                              </m:r>
                              <m:r>
                                <a:rPr lang="pt-B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den>
                          </m:f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=0.00028</m:t>
                      </m:r>
                    </m:oMath>
                  </m:oMathPara>
                </a14:m>
                <a:endParaRPr lang="pt-BR" sz="1400" dirty="0"/>
              </a:p>
              <a:p>
                <a:pPr marL="400050" lvl="1" indent="0">
                  <a:buFont typeface="Wingdings 3" charset="2"/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</m:e>
                      </m:mr>
                      <m:mr>
                        <m:e>
                          <m:r>
                            <a:rPr lang="pt-BR" sz="1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0.8378</m:t>
                              </m:r>
                            </m:e>
                          </m:d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=−0.00049</m:t>
                          </m:r>
                        </m:e>
                      </m:mr>
                      <m:m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0.8380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=−0.0017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pt-BR" sz="1400" dirty="0"/>
                  <a:t>		</a:t>
                </a:r>
              </a:p>
              <a:p>
                <a:pPr marL="400050" lvl="1" indent="0">
                  <a:buFont typeface="Wingdings 3" charset="2"/>
                  <a:buNone/>
                </a:pPr>
                <a:r>
                  <a:rPr lang="pt-BR" sz="1400" dirty="0"/>
                  <a:t>Novo Intervalo [</a:t>
                </a:r>
                <a:r>
                  <a:rPr lang="pt-BR" sz="1400" dirty="0" err="1"/>
                  <a:t>a,b</a:t>
                </a:r>
                <a:r>
                  <a:rPr lang="pt-BR" sz="1400" dirty="0"/>
                  <a:t>]=[0, 0.83775]</a:t>
                </a:r>
              </a:p>
              <a:p>
                <a:pPr marL="0" indent="0">
                  <a:buNone/>
                </a:pPr>
                <a:r>
                  <a:rPr lang="pt-BR" sz="1400" dirty="0"/>
                  <a:t>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1400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1400" i="1">
                          <a:latin typeface="Cambria Math" panose="02040503050406030204" pitchFamily="18" charset="0"/>
                        </a:rPr>
                        <m:t>=0.83773</m:t>
                      </m:r>
                    </m:oMath>
                  </m:oMathPara>
                </a14:m>
                <a:endParaRPr lang="pt-BR" sz="14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pt-BR" sz="1400" dirty="0">
                                  <a:solidFill>
                                    <a:schemeClr val="tx1"/>
                                  </a:solidFill>
                                </a:rPr>
                                <m:t>0.8377</m:t>
                              </m:r>
                              <m:r>
                                <a:rPr lang="pt-B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pt-BR" sz="1400" dirty="0">
                                  <a:solidFill>
                                    <a:schemeClr val="tx1"/>
                                  </a:solidFill>
                                </a:rPr>
                                <m:t>0.83775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pt-BR" sz="1400" dirty="0">
                                  <a:solidFill>
                                    <a:schemeClr val="tx1"/>
                                  </a:solidFill>
                                </a:rPr>
                                <m:t>0.837</m:t>
                              </m:r>
                              <m:r>
                                <a:rPr lang="pt-B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den>
                          </m:f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=0.000033</m:t>
                      </m:r>
                    </m:oMath>
                  </m:oMathPara>
                </a14:m>
                <a:endParaRPr lang="pt-BR" sz="1400" dirty="0"/>
              </a:p>
              <a:p>
                <a:pPr marL="0" indent="0">
                  <a:buNone/>
                </a:pPr>
                <a:r>
                  <a:rPr lang="pt-BR" sz="1400" dirty="0"/>
                  <a:t>Parar pois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pt-BR" sz="1400" dirty="0"/>
              </a:p>
              <a:p>
                <a:pPr marL="0" indent="0">
                  <a:buFont typeface="Wingdings 3" charset="2"/>
                  <a:buNone/>
                </a:pPr>
                <a:r>
                  <a:rPr lang="pt-BR" sz="1400" dirty="0"/>
                  <a:t>Raiz= 0.83773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pt-BR" sz="1400" dirty="0"/>
                  <a:t>Notar que o extremo inferior “a” do intervalo se manteve por todas as iterações. Dizemos que o ponto “a” ficou estagnado. </a:t>
                </a:r>
              </a:p>
              <a:p>
                <a:pPr marL="0" indent="0">
                  <a:buFont typeface="Wingdings 3" charset="2"/>
                  <a:buNone/>
                </a:pPr>
                <a:endParaRPr lang="pt-BR" sz="1400" dirty="0"/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775" y="166980"/>
                <a:ext cx="5713613" cy="6524039"/>
              </a:xfrm>
              <a:prstGeom prst="rect">
                <a:avLst/>
              </a:prstGeom>
              <a:blipFill>
                <a:blip r:embed="rId3"/>
                <a:stretch>
                  <a:fillRect l="-320" t="-93" b="-11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56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99C5ACF3-ECC4-C83D-3FB5-8645BD1C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7" y="2379181"/>
            <a:ext cx="5811061" cy="43535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D79A33-04AE-B488-28FC-262FC407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01" y="2819123"/>
            <a:ext cx="5641922" cy="231095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36101" y="-18659"/>
            <a:ext cx="10735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Algoritmo Python para o método da falsa posição.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 é a função  para a qual se que calcular a raiz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[</a:t>
            </a:r>
            <a:r>
              <a:rPr lang="pt-BR" sz="1600" dirty="0" err="1"/>
              <a:t>a,b</a:t>
            </a:r>
            <a:r>
              <a:rPr lang="pt-BR" sz="1600" dirty="0"/>
              <a:t>]  é o intervalo inicial e </a:t>
            </a:r>
            <a:r>
              <a:rPr lang="pt-BR" sz="1600" dirty="0" err="1"/>
              <a:t>tol</a:t>
            </a:r>
            <a:r>
              <a:rPr lang="pt-BR" sz="1600" dirty="0"/>
              <a:t> a  tolerância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15671E-1DDC-45E2-BAA0-26CE7D85570D}"/>
                  </a:ext>
                </a:extLst>
              </p:cNvPr>
              <p:cNvSpPr txBox="1"/>
              <p:nvPr/>
            </p:nvSpPr>
            <p:spPr>
              <a:xfrm>
                <a:off x="8377867" y="284615"/>
                <a:ext cx="60945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−8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r>
                  <a:rPr lang="pt-BR" sz="2400" dirty="0"/>
                  <a:t>    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15671E-1DDC-45E2-BAA0-26CE7D855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867" y="284615"/>
                <a:ext cx="6094520" cy="461665"/>
              </a:xfrm>
              <a:prstGeom prst="rect">
                <a:avLst/>
              </a:prstGeom>
              <a:blipFill>
                <a:blip r:embed="rId4"/>
                <a:stretch>
                  <a:fillRect l="-800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FB1E21AA-09C8-1903-6C27-E7F70ED4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8656" y="781773"/>
            <a:ext cx="2371647" cy="17882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6F38830-268D-94A5-6580-C4ABF3D4D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823" y="1244931"/>
            <a:ext cx="3754343" cy="8247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ACC28FA-4A54-05C7-8E3F-AE878C383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501" y="5379201"/>
            <a:ext cx="5609933" cy="11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0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1B1A0A-2786-0258-0EC1-4217E629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47" y="4629576"/>
            <a:ext cx="2883935" cy="21864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105C5CE-24C4-6600-D545-B87FAF32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630" y="189084"/>
            <a:ext cx="6744641" cy="463932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080F6E1-E36C-A962-2E65-A57AA5D6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817" y="4982756"/>
            <a:ext cx="6687483" cy="1686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216700" y="0"/>
                <a:ext cx="6798485" cy="1400530"/>
              </a:xfrm>
            </p:spPr>
            <p:txBody>
              <a:bodyPr/>
              <a:lstStyle/>
              <a:p>
                <a:r>
                  <a:rPr lang="pt-BR" sz="2400" dirty="0"/>
                  <a:t>Exemplo  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−20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pt-BR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pt-BR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pt-BR" sz="24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700" y="0"/>
                <a:ext cx="6798485" cy="1400530"/>
              </a:xfrm>
              <a:blipFill>
                <a:blip r:embed="rId5"/>
                <a:stretch>
                  <a:fillRect l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281F379C-0258-D99D-CD4C-CE961CCA9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746" y="756107"/>
            <a:ext cx="4043796" cy="377235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9A8ABCD-9534-313E-84C2-67AFF8668166}"/>
              </a:ext>
            </a:extLst>
          </p:cNvPr>
          <p:cNvSpPr/>
          <p:nvPr/>
        </p:nvSpPr>
        <p:spPr>
          <a:xfrm>
            <a:off x="1112121" y="2626468"/>
            <a:ext cx="2127183" cy="2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46B845-C3D4-170E-F492-677F0293D30E}"/>
              </a:ext>
            </a:extLst>
          </p:cNvPr>
          <p:cNvSpPr/>
          <p:nvPr/>
        </p:nvSpPr>
        <p:spPr>
          <a:xfrm>
            <a:off x="1112121" y="2904627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A873B5-7D21-0BE1-9970-FBBB9B244E48}"/>
              </a:ext>
            </a:extLst>
          </p:cNvPr>
          <p:cNvSpPr/>
          <p:nvPr/>
        </p:nvSpPr>
        <p:spPr>
          <a:xfrm>
            <a:off x="1112120" y="1192568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2F3DC33-D274-0377-D56B-8487783820F2}"/>
              </a:ext>
            </a:extLst>
          </p:cNvPr>
          <p:cNvSpPr/>
          <p:nvPr/>
        </p:nvSpPr>
        <p:spPr>
          <a:xfrm>
            <a:off x="1112119" y="1629029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CB683A5-959A-1A71-7B09-C45DC14DFB42}"/>
              </a:ext>
            </a:extLst>
          </p:cNvPr>
          <p:cNvSpPr/>
          <p:nvPr/>
        </p:nvSpPr>
        <p:spPr>
          <a:xfrm>
            <a:off x="1121837" y="2046794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2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333448"/>
            <a:ext cx="9404723" cy="1400530"/>
          </a:xfrm>
        </p:spPr>
        <p:txBody>
          <a:bodyPr/>
          <a:lstStyle/>
          <a:p>
            <a:r>
              <a:rPr lang="pt-BR" sz="2400" dirty="0"/>
              <a:t>Pontos extremos estagnados no método da falsa 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2402" y="787542"/>
            <a:ext cx="8946541" cy="1892872"/>
          </a:xfrm>
        </p:spPr>
        <p:txBody>
          <a:bodyPr/>
          <a:lstStyle/>
          <a:p>
            <a:r>
              <a:rPr lang="pt-BR" dirty="0"/>
              <a:t>No nosso exemplo anterior, o </a:t>
            </a:r>
            <a:r>
              <a:rPr lang="pt-BR"/>
              <a:t>ponto b</a:t>
            </a:r>
            <a:r>
              <a:rPr lang="pt-BR" dirty="0"/>
              <a:t>=0 do intervalo ficou estagnado, isto é, se manteve o mesmo durante todas as iterações. Consequentemente, a convergência se deu pelo lado esquerdo. </a:t>
            </a:r>
          </a:p>
          <a:p>
            <a:r>
              <a:rPr lang="pt-BR" dirty="0"/>
              <a:t>O caso abaixo mostra um exemplo onde a estagnação pode tornar a convergência do algoritmo muito lenta. </a:t>
            </a:r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3017215" y="3085747"/>
            <a:ext cx="30335" cy="29391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2629178" y="5098653"/>
            <a:ext cx="6123291" cy="34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endCxn id="20" idx="0"/>
          </p:cNvCxnSpPr>
          <p:nvPr/>
        </p:nvCxnSpPr>
        <p:spPr>
          <a:xfrm>
            <a:off x="3413423" y="5098653"/>
            <a:ext cx="2796" cy="2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7132120" y="2706899"/>
            <a:ext cx="9938" cy="238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241781" y="4702836"/>
            <a:ext cx="425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x</a:t>
            </a:r>
            <a:r>
              <a:rPr lang="pt-BR" baseline="-25000" dirty="0"/>
              <a:t>1</a:t>
            </a:r>
            <a:r>
              <a:rPr lang="pt-BR" dirty="0"/>
              <a:t>  x</a:t>
            </a:r>
            <a:r>
              <a:rPr lang="pt-BR" baseline="-25000" dirty="0"/>
              <a:t>2   </a:t>
            </a:r>
            <a:r>
              <a:rPr lang="pt-BR" dirty="0" err="1"/>
              <a:t>x</a:t>
            </a:r>
            <a:r>
              <a:rPr lang="pt-BR" baseline="-25000" dirty="0" err="1"/>
              <a:t>2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baseline="-25000" dirty="0" err="1"/>
              <a:t>2</a:t>
            </a:r>
            <a:r>
              <a:rPr lang="pt-BR" baseline="-25000" dirty="0"/>
              <a:t>  ..... </a:t>
            </a:r>
            <a:r>
              <a:rPr lang="pt-BR" dirty="0"/>
              <a:t>                               b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660953" y="3814876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cxnSp>
        <p:nvCxnSpPr>
          <p:cNvPr id="12" name="Conector de seta reta 11"/>
          <p:cNvCxnSpPr>
            <a:stCxn id="20" idx="5"/>
            <a:endCxn id="20" idx="0"/>
          </p:cNvCxnSpPr>
          <p:nvPr/>
        </p:nvCxnSpPr>
        <p:spPr>
          <a:xfrm flipH="1">
            <a:off x="3416219" y="2680790"/>
            <a:ext cx="3725839" cy="26954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782092" y="5115670"/>
            <a:ext cx="0" cy="260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763716" y="2680414"/>
            <a:ext cx="3368404" cy="2695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 19"/>
          <p:cNvSpPr/>
          <p:nvPr/>
        </p:nvSpPr>
        <p:spPr>
          <a:xfrm>
            <a:off x="3416219" y="2680790"/>
            <a:ext cx="3725839" cy="2695433"/>
          </a:xfrm>
          <a:custGeom>
            <a:avLst/>
            <a:gdLst>
              <a:gd name="connsiteX0" fmla="*/ 0 w 3725839"/>
              <a:gd name="connsiteY0" fmla="*/ 2695433 h 2695433"/>
              <a:gd name="connsiteX1" fmla="*/ 1951630 w 3725839"/>
              <a:gd name="connsiteY1" fmla="*/ 2681785 h 2695433"/>
              <a:gd name="connsiteX2" fmla="*/ 2790967 w 3725839"/>
              <a:gd name="connsiteY2" fmla="*/ 2565779 h 2695433"/>
              <a:gd name="connsiteX3" fmla="*/ 3350525 w 3725839"/>
              <a:gd name="connsiteY3" fmla="*/ 2122227 h 2695433"/>
              <a:gd name="connsiteX4" fmla="*/ 3541594 w 3725839"/>
              <a:gd name="connsiteY4" fmla="*/ 1296538 h 2695433"/>
              <a:gd name="connsiteX5" fmla="*/ 3725839 w 3725839"/>
              <a:gd name="connsiteY5" fmla="*/ 0 h 269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839" h="2695433">
                <a:moveTo>
                  <a:pt x="0" y="2695433"/>
                </a:moveTo>
                <a:lnTo>
                  <a:pt x="1951630" y="2681785"/>
                </a:lnTo>
                <a:cubicBezTo>
                  <a:pt x="2416791" y="2660176"/>
                  <a:pt x="2557818" y="2659039"/>
                  <a:pt x="2790967" y="2565779"/>
                </a:cubicBezTo>
                <a:cubicBezTo>
                  <a:pt x="3024116" y="2472519"/>
                  <a:pt x="3225420" y="2333767"/>
                  <a:pt x="3350525" y="2122227"/>
                </a:cubicBezTo>
                <a:cubicBezTo>
                  <a:pt x="3475630" y="1910687"/>
                  <a:pt x="3479042" y="1650242"/>
                  <a:pt x="3541594" y="1296538"/>
                </a:cubicBezTo>
                <a:cubicBezTo>
                  <a:pt x="3604146" y="942834"/>
                  <a:pt x="3664992" y="471417"/>
                  <a:pt x="372583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H="1">
            <a:off x="4071526" y="5132686"/>
            <a:ext cx="5959" cy="24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0" idx="5"/>
          </p:cNvCxnSpPr>
          <p:nvPr/>
        </p:nvCxnSpPr>
        <p:spPr>
          <a:xfrm flipH="1">
            <a:off x="4071526" y="2680790"/>
            <a:ext cx="3070532" cy="26954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4355793" y="5115670"/>
            <a:ext cx="5959" cy="24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20" idx="5"/>
          </p:cNvCxnSpPr>
          <p:nvPr/>
        </p:nvCxnSpPr>
        <p:spPr>
          <a:xfrm flipH="1">
            <a:off x="4355794" y="2680790"/>
            <a:ext cx="2786264" cy="267841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4621794" y="5121308"/>
            <a:ext cx="5959" cy="24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r 40"/>
          <p:cNvSpPr/>
          <p:nvPr/>
        </p:nvSpPr>
        <p:spPr>
          <a:xfrm>
            <a:off x="6304238" y="4912829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4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7458" y="1123692"/>
            <a:ext cx="8946541" cy="1091815"/>
          </a:xfrm>
        </p:spPr>
        <p:txBody>
          <a:bodyPr/>
          <a:lstStyle/>
          <a:p>
            <a:r>
              <a:rPr lang="pt-BR" dirty="0"/>
              <a:t>Se uma extremidade ficar estagnada por duas ou mais iterações, devemos dividir o valor da função na extremidade estagnada por dois. </a:t>
            </a:r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3017215" y="3085747"/>
            <a:ext cx="30335" cy="29391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2629178" y="5098653"/>
            <a:ext cx="6123291" cy="34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endCxn id="20" idx="0"/>
          </p:cNvCxnSpPr>
          <p:nvPr/>
        </p:nvCxnSpPr>
        <p:spPr>
          <a:xfrm>
            <a:off x="3413423" y="5098653"/>
            <a:ext cx="2796" cy="2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7132120" y="2706899"/>
            <a:ext cx="9938" cy="238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241781" y="4702836"/>
            <a:ext cx="4067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x</a:t>
            </a:r>
            <a:r>
              <a:rPr lang="pt-BR" baseline="-25000" dirty="0"/>
              <a:t>1</a:t>
            </a:r>
            <a:r>
              <a:rPr lang="pt-BR" dirty="0"/>
              <a:t>  x</a:t>
            </a:r>
            <a:r>
              <a:rPr lang="pt-BR" baseline="-25000" dirty="0"/>
              <a:t>2      </a:t>
            </a:r>
            <a:r>
              <a:rPr lang="pt-BR" dirty="0"/>
              <a:t>x</a:t>
            </a:r>
            <a:r>
              <a:rPr lang="pt-BR" baseline="-25000" dirty="0"/>
              <a:t>3</a:t>
            </a:r>
            <a:r>
              <a:rPr lang="pt-BR" dirty="0"/>
              <a:t>       x</a:t>
            </a:r>
            <a:r>
              <a:rPr lang="pt-BR" baseline="-25000" dirty="0"/>
              <a:t>4  ..... </a:t>
            </a:r>
            <a:r>
              <a:rPr lang="pt-BR" dirty="0"/>
              <a:t>                      b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660953" y="3814876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cxnSp>
        <p:nvCxnSpPr>
          <p:cNvPr id="12" name="Conector de seta reta 11"/>
          <p:cNvCxnSpPr>
            <a:stCxn id="20" idx="5"/>
            <a:endCxn id="20" idx="0"/>
          </p:cNvCxnSpPr>
          <p:nvPr/>
        </p:nvCxnSpPr>
        <p:spPr>
          <a:xfrm flipH="1">
            <a:off x="3416219" y="2680790"/>
            <a:ext cx="3725839" cy="26954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3782092" y="5115670"/>
            <a:ext cx="0" cy="260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763716" y="2680414"/>
            <a:ext cx="3368404" cy="2695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a livre 19"/>
          <p:cNvSpPr/>
          <p:nvPr/>
        </p:nvSpPr>
        <p:spPr>
          <a:xfrm>
            <a:off x="3416219" y="2680790"/>
            <a:ext cx="3725839" cy="2695433"/>
          </a:xfrm>
          <a:custGeom>
            <a:avLst/>
            <a:gdLst>
              <a:gd name="connsiteX0" fmla="*/ 0 w 3725839"/>
              <a:gd name="connsiteY0" fmla="*/ 2695433 h 2695433"/>
              <a:gd name="connsiteX1" fmla="*/ 1951630 w 3725839"/>
              <a:gd name="connsiteY1" fmla="*/ 2681785 h 2695433"/>
              <a:gd name="connsiteX2" fmla="*/ 2790967 w 3725839"/>
              <a:gd name="connsiteY2" fmla="*/ 2565779 h 2695433"/>
              <a:gd name="connsiteX3" fmla="*/ 3350525 w 3725839"/>
              <a:gd name="connsiteY3" fmla="*/ 2122227 h 2695433"/>
              <a:gd name="connsiteX4" fmla="*/ 3541594 w 3725839"/>
              <a:gd name="connsiteY4" fmla="*/ 1296538 h 2695433"/>
              <a:gd name="connsiteX5" fmla="*/ 3725839 w 3725839"/>
              <a:gd name="connsiteY5" fmla="*/ 0 h 269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839" h="2695433">
                <a:moveTo>
                  <a:pt x="0" y="2695433"/>
                </a:moveTo>
                <a:lnTo>
                  <a:pt x="1951630" y="2681785"/>
                </a:lnTo>
                <a:cubicBezTo>
                  <a:pt x="2416791" y="2660176"/>
                  <a:pt x="2557818" y="2659039"/>
                  <a:pt x="2790967" y="2565779"/>
                </a:cubicBezTo>
                <a:cubicBezTo>
                  <a:pt x="3024116" y="2472519"/>
                  <a:pt x="3225420" y="2333767"/>
                  <a:pt x="3350525" y="2122227"/>
                </a:cubicBezTo>
                <a:cubicBezTo>
                  <a:pt x="3475630" y="1910687"/>
                  <a:pt x="3479042" y="1650242"/>
                  <a:pt x="3541594" y="1296538"/>
                </a:cubicBezTo>
                <a:cubicBezTo>
                  <a:pt x="3604146" y="942834"/>
                  <a:pt x="3664992" y="471417"/>
                  <a:pt x="372583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/>
          <p:cNvCxnSpPr/>
          <p:nvPr/>
        </p:nvCxnSpPr>
        <p:spPr>
          <a:xfrm flipH="1">
            <a:off x="4071526" y="5132686"/>
            <a:ext cx="5959" cy="24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4071526" y="3678621"/>
            <a:ext cx="3088908" cy="16976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H="1">
            <a:off x="4543448" y="5141194"/>
            <a:ext cx="5959" cy="24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4543448" y="4527422"/>
            <a:ext cx="2588672" cy="8317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5204714" y="5132686"/>
            <a:ext cx="5959" cy="24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r 40"/>
          <p:cNvSpPr/>
          <p:nvPr/>
        </p:nvSpPr>
        <p:spPr>
          <a:xfrm>
            <a:off x="6304238" y="4912829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sz="2800" dirty="0"/>
              <a:t>Método  da Falsa Posição Modificado</a:t>
            </a:r>
          </a:p>
        </p:txBody>
      </p:sp>
      <p:sp>
        <p:nvSpPr>
          <p:cNvPr id="2" name="Retângulo 1"/>
          <p:cNvSpPr/>
          <p:nvPr/>
        </p:nvSpPr>
        <p:spPr>
          <a:xfrm>
            <a:off x="7132120" y="251941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f(b)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166047" y="350714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f(b)/2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095532" y="43029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f(b)/4</a:t>
            </a:r>
          </a:p>
        </p:txBody>
      </p:sp>
    </p:spTree>
    <p:extLst>
      <p:ext uri="{BB962C8B-B14F-4D97-AF65-F5344CB8AC3E}">
        <p14:creationId xmlns:p14="http://schemas.microsoft.com/office/powerpoint/2010/main" val="283108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224287" y="0"/>
            <a:ext cx="12068355" cy="620708"/>
          </a:xfrm>
        </p:spPr>
        <p:txBody>
          <a:bodyPr/>
          <a:lstStyle/>
          <a:p>
            <a:r>
              <a:rPr lang="pt-BR" sz="3600" dirty="0"/>
              <a:t>Métodos Intervalares  - Falsa Posição Modificado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ço Reservado para Conteúdo 2"/>
              <p:cNvSpPr txBox="1">
                <a:spLocks noGrp="1"/>
              </p:cNvSpPr>
              <p:nvPr>
                <p:ph idx="1"/>
              </p:nvPr>
            </p:nvSpPr>
            <p:spPr>
              <a:xfrm>
                <a:off x="369959" y="559929"/>
                <a:ext cx="11249822" cy="62204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pt-BR" sz="2200" dirty="0"/>
                  <a:t>Algoritmo:</a:t>
                </a:r>
              </a:p>
              <a:p>
                <a:r>
                  <a:rPr lang="pt-BR" sz="2400" dirty="0"/>
                  <a:t>Escolha um intervalo inicial  [</a:t>
                </a:r>
                <a:r>
                  <a:rPr lang="pt-BR" sz="2400" dirty="0" err="1"/>
                  <a:t>a,b</a:t>
                </a:r>
                <a:r>
                  <a:rPr lang="pt-BR" sz="2400" dirty="0"/>
                  <a:t>] para se avaliar  a função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 tal que f(a)f(b)&lt;0</a:t>
                </a:r>
              </a:p>
              <a:p>
                <a:r>
                  <a:rPr lang="pt-BR" sz="2200" dirty="0"/>
                  <a:t>Defina uma tolerância (precisão) desejada</a:t>
                </a:r>
              </a:p>
              <a:p>
                <a:r>
                  <a:rPr lang="pt-BR" sz="2200" dirty="0"/>
                  <a:t>Escolha a primeira estimativa da raiz no início do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=0;  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𝑒𝑟𝑟𝑜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1 – Faça uma estimativa para a raiz da equação</a:t>
                </a:r>
              </a:p>
              <a:p>
                <a:pPr marL="0" indent="0">
                  <a:buNone/>
                </a:pPr>
                <a:r>
                  <a:rPr lang="pt-B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2 – 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&gt;0) </m:t>
                    </m:r>
                  </m:oMath>
                </a14:m>
                <a:r>
                  <a:rPr lang="pt-BR" sz="2200" dirty="0"/>
                  <a:t>	 erro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200"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3 –Se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pt-BR" sz="2200" dirty="0"/>
                  <a:t>0 </a:t>
                </a:r>
              </a:p>
              <a:p>
                <a:pPr marL="0" indent="0">
                  <a:buNone/>
                </a:pPr>
                <a:r>
                  <a:rPr lang="pt-BR" sz="2200" dirty="0"/>
                  <a:t>		Então	 </a:t>
                </a:r>
              </a:p>
              <a:p>
                <a:pPr marL="0" indent="0">
                  <a:buNone/>
                </a:pPr>
                <a:r>
                  <a:rPr lang="pt-BR" sz="2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			Se (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pt-B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pt-BR" sz="2200" dirty="0"/>
                  <a:t>    </a:t>
                </a:r>
              </a:p>
              <a:p>
                <a:pPr marL="0" indent="0">
                  <a:buNone/>
                </a:pPr>
                <a:r>
                  <a:rPr lang="pt-BR" sz="2200" dirty="0"/>
                  <a:t>		Senão	</a:t>
                </a:r>
              </a:p>
              <a:p>
                <a:pPr marL="0" indent="0">
                  <a:buNone/>
                </a:pPr>
                <a:r>
                  <a:rPr lang="pt-BR" sz="2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			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pt-B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/2; </m:t>
                    </m:r>
                  </m:oMath>
                </a14:m>
                <a:endParaRPr lang="pt-BR" sz="2200" dirty="0"/>
              </a:p>
              <a:p>
                <a:pPr marL="0" indent="0">
                  <a:buNone/>
                </a:pPr>
                <a:r>
                  <a:rPr lang="pt-BR" sz="2200" dirty="0"/>
                  <a:t>4 – Se erro </a:t>
                </a: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toler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  </a:t>
                </a:r>
              </a:p>
              <a:p>
                <a:pPr marL="914400" lvl="2" indent="0">
                  <a:buNone/>
                </a:pPr>
                <a:r>
                  <a:rPr lang="pt-BR" sz="2200" dirty="0"/>
                  <a:t>Raiz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200" dirty="0"/>
                  <a:t>  (com número de casas decimais de tolerância +1)</a:t>
                </a:r>
              </a:p>
              <a:p>
                <a:pPr marL="0" indent="0">
                  <a:buNone/>
                </a:pPr>
                <a:r>
                  <a:rPr lang="pt-BR" sz="2200" dirty="0"/>
                  <a:t>		Pare</a:t>
                </a:r>
              </a:p>
              <a:p>
                <a:pPr marL="0" indent="0">
                  <a:buNone/>
                </a:pPr>
                <a:r>
                  <a:rPr lang="pt-BR" sz="2200" dirty="0"/>
                  <a:t>5 – Repita passo 1</a:t>
                </a:r>
                <a:endParaRPr lang="pt-BR" dirty="0"/>
              </a:p>
            </p:txBody>
          </p:sp>
        </mc:Choice>
        <mc:Fallback xmlns="">
          <p:sp>
            <p:nvSpPr>
              <p:cNvPr id="9" name="Espaço Reservado para Conteúdo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959" y="559929"/>
                <a:ext cx="11249822" cy="6220434"/>
              </a:xfrm>
              <a:prstGeom prst="rect">
                <a:avLst/>
              </a:prstGeom>
              <a:blipFill>
                <a:blip r:embed="rId2"/>
                <a:stretch>
                  <a:fillRect l="-108" t="-7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50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F1EBC0-F339-158A-BFD8-F7342270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7" y="217360"/>
            <a:ext cx="5399067" cy="606953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740400" y="0"/>
            <a:ext cx="6326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Algoritmo </a:t>
            </a:r>
            <a:r>
              <a:rPr lang="pt-BR" sz="2400" dirty="0" err="1"/>
              <a:t>Phyton</a:t>
            </a:r>
            <a:r>
              <a:rPr lang="pt-BR" sz="2400" dirty="0"/>
              <a:t> para o método da falsa posição modificado.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2F623D2-D062-F44A-12E6-1D12ADA8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56" y="830997"/>
            <a:ext cx="4277322" cy="290553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E63807-675A-74B1-906F-9B18760C8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146" y="3848427"/>
            <a:ext cx="3857743" cy="2923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ítulo 1">
                <a:extLst>
                  <a:ext uri="{FF2B5EF4-FFF2-40B4-BE49-F238E27FC236}">
                    <a16:creationId xmlns:a16="http://schemas.microsoft.com/office/drawing/2014/main" id="{45076EEE-9711-45B1-7728-B98B47B9C2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6687" y="6331356"/>
                <a:ext cx="5651173" cy="526644"/>
              </a:xfrm>
            </p:spPr>
            <p:txBody>
              <a:bodyPr/>
              <a:lstStyle/>
              <a:p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−10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Título 1">
                <a:extLst>
                  <a:ext uri="{FF2B5EF4-FFF2-40B4-BE49-F238E27FC236}">
                    <a16:creationId xmlns:a16="http://schemas.microsoft.com/office/drawing/2014/main" id="{45076EEE-9711-45B1-7728-B98B47B9C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6687" y="6331356"/>
                <a:ext cx="5651173" cy="526644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5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B249966-D8EA-431F-39C4-4C493F12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81" y="627143"/>
            <a:ext cx="6773220" cy="4115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291510" y="78295"/>
                <a:ext cx="10066148" cy="1400530"/>
              </a:xfrm>
            </p:spPr>
            <p:txBody>
              <a:bodyPr/>
              <a:lstStyle/>
              <a:p>
                <a:r>
                  <a:rPr lang="pt-BR" sz="2400" dirty="0"/>
                  <a:t>Exemplo    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−10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1510" y="78295"/>
                <a:ext cx="10066148" cy="1400530"/>
              </a:xfrm>
              <a:blipFill>
                <a:blip r:embed="rId3"/>
                <a:stretch>
                  <a:fillRect l="-969" t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02672026-FDC0-C7DF-200A-0B0C2C6DE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672" y="2172027"/>
            <a:ext cx="3857743" cy="29230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60BF4A5-6B44-EE5D-21A2-518F9A065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81" y="4917811"/>
            <a:ext cx="677322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79632" y="108061"/>
                <a:ext cx="10795092" cy="662916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ctr">
                  <a:buNone/>
                </a:pPr>
                <a:r>
                  <a:rPr lang="pt-BR" sz="2800" dirty="0"/>
                  <a:t>Critérios de parada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1)	</a:t>
                </a:r>
                <a:r>
                  <a:rPr lang="pt-BR" b="1" dirty="0"/>
                  <a:t>Tamanho do intervalo </a:t>
                </a:r>
              </a:p>
              <a:p>
                <a:pPr marL="0" indent="0" algn="just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	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 é uma tolerância.</a:t>
                </a:r>
              </a:p>
              <a:p>
                <a:pPr marL="0" indent="0" algn="just">
                  <a:buNone/>
                </a:pPr>
                <a:r>
                  <a:rPr lang="pt-BR" dirty="0"/>
                  <a:t> 	Exemplos: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𝑜𝑢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pt-BR" dirty="0"/>
              </a:p>
              <a:p>
                <a:pPr marL="457200" indent="-457200" algn="just">
                  <a:buAutoNum type="arabicParenR" startAt="2"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2)	 Número máximo de iterações</a:t>
                </a:r>
              </a:p>
              <a:p>
                <a:pPr marL="0" indent="0" algn="just">
                  <a:buNone/>
                </a:pPr>
                <a:r>
                  <a:rPr lang="pt-BR" dirty="0"/>
                  <a:t>	Após um número máximo de iterações  parar.</a:t>
                </a:r>
              </a:p>
              <a:p>
                <a:pPr marL="0" indent="0" algn="just">
                  <a:buNone/>
                </a:pPr>
                <a:r>
                  <a:rPr lang="pt-BR" dirty="0"/>
                  <a:t>	Exemplo: parar após 1000 iterações!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3)	</a:t>
                </a:r>
                <a:r>
                  <a:rPr lang="pt-BR" b="1" dirty="0"/>
                  <a:t>Erro relativo</a:t>
                </a:r>
              </a:p>
              <a:p>
                <a:pPr marL="0" indent="0" algn="just">
                  <a:buNone/>
                </a:pPr>
                <a:r>
                  <a:rPr lang="pt-BR" i="0" dirty="0">
                    <a:latin typeface="+mj-lt"/>
                  </a:rPr>
                  <a:t>	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𝑛𝑜𝑣𝑜</m:t>
                            </m:r>
                          </m:sub>
                        </m:s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𝑣𝑒𝑙h𝑜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𝑛𝑜𝑣𝑜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i="0" dirty="0">
                    <a:latin typeface="+mj-lt"/>
                  </a:rPr>
                  <a:t>|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Normalmente preferimos o critério de parada 3, pois ele não depende de valores absolutos do tamanho do intervalo, combinado com uma proteção baseada no número máximo de iterações. </a:t>
                </a:r>
              </a:p>
              <a:p>
                <a:pPr algn="just"/>
                <a:r>
                  <a:rPr lang="pt-BR" dirty="0"/>
                  <a:t>No entanto este critério pode levar a uma indeterminação quando a estimativa da raiz for zero!</a:t>
                </a:r>
              </a:p>
              <a:p>
                <a:pPr algn="just"/>
                <a:r>
                  <a:rPr lang="pt-BR" dirty="0"/>
                  <a:t>Seria aconselhável então uma combinação dos critérios 2 e 3, com uma proteção para o raiz nula.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32" y="108061"/>
                <a:ext cx="10795092" cy="6629169"/>
              </a:xfrm>
              <a:blipFill>
                <a:blip r:embed="rId2"/>
                <a:stretch>
                  <a:fillRect l="-395" t="-1840" r="-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226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184494"/>
            <a:ext cx="9404723" cy="1400530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4347" y="1173744"/>
            <a:ext cx="10038453" cy="538276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método da falsa posição é essencialmente o mesmo que o da bisseção, exceto que a bipartição do intervalo é substituída por uma interpolação linear;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o método da falsa posição nem sempre é mais rápido que o da bisseção, devido ao problema de estagnação dos pontos extremos;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método da falsa posição modificado vai reduzir o problema de estagnação no pontos extremos, pela divisão por dois do valor da função no extremo estagnado;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métodos intervalares encontram a raiz de uma função caso se conheça um intervalo que contenha uma raiz;</a:t>
            </a:r>
          </a:p>
        </p:txBody>
      </p:sp>
    </p:spTree>
    <p:extLst>
      <p:ext uri="{BB962C8B-B14F-4D97-AF65-F5344CB8AC3E}">
        <p14:creationId xmlns:p14="http://schemas.microsoft.com/office/powerpoint/2010/main" val="398854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184494"/>
            <a:ext cx="9404723" cy="1400530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4285" y="1074354"/>
            <a:ext cx="9939062" cy="538276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métodos intervalares falham se houver uma raiz dupla (ou múltipla de ordem par) no intervalo, ou se o intervalo contiver um número par de raízes;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o intervalo contiver um número ímpar de raízes (maior ou igual a 3), o algoritmo vai convergir aleatoriamente para somente uma delas;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caso haja uma singularidade no intervalo escolhido, o algoritmo pode convergir para esta singularidade e não para a raiz;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escolha de um intervalo adequado que contenha somente uma raiz é parte integrante e importante dos métodos intervalares. A procura por intervalos pode ser feita por tabelas ou por gráficos. </a:t>
            </a:r>
          </a:p>
        </p:txBody>
      </p:sp>
    </p:spTree>
    <p:extLst>
      <p:ext uri="{BB962C8B-B14F-4D97-AF65-F5344CB8AC3E}">
        <p14:creationId xmlns:p14="http://schemas.microsoft.com/office/powerpoint/2010/main" val="397287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495" y="59815"/>
            <a:ext cx="9818791" cy="711848"/>
          </a:xfrm>
        </p:spPr>
        <p:txBody>
          <a:bodyPr/>
          <a:lstStyle/>
          <a:p>
            <a:r>
              <a:rPr lang="pt-BR" sz="2400" b="1" dirty="0"/>
              <a:t>Estimativa do número de iterações para o método da Bisseção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53020" y="730012"/>
                <a:ext cx="10662137" cy="54817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início do algoritmo o intervalo tem tamanho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pt-BR" b="0" dirty="0"/>
              </a:p>
              <a:p>
                <a:r>
                  <a:rPr lang="pt-BR" dirty="0"/>
                  <a:t>Na iteração 1 o intervalo tem tamanho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Na iteração 2 o intervalo tem tamanho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Na iteração n o intervalo tem tamanho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Então, se estipularmos um erro máximo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, teremos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Logo, se soubermos de antemão que um erro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 é aceitável, podemos estimar o número mínimo de iterações necessárias para se obter o resultado desejado.</a:t>
                </a:r>
              </a:p>
              <a:p>
                <a:pPr marL="0" indent="0">
                  <a:buNone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for o erro da iteração i, concluímos então que o erro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iteração i+1 será a metade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, isto é, o erro diminui linearmente com as iterações.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020" y="730012"/>
                <a:ext cx="10662137" cy="5481767"/>
              </a:xfrm>
              <a:blipFill>
                <a:blip r:embed="rId2"/>
                <a:stretch>
                  <a:fillRect l="-572" t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608813" y="6066455"/>
                <a:ext cx="2014154" cy="628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813" y="6066455"/>
                <a:ext cx="2014154" cy="628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5B321F1-F952-42E8-9C2F-3E3F15D5E029}"/>
                  </a:ext>
                </a:extLst>
              </p:cNvPr>
              <p:cNvSpPr txBox="1"/>
              <p:nvPr/>
            </p:nvSpPr>
            <p:spPr>
              <a:xfrm>
                <a:off x="3514777" y="3903573"/>
                <a:ext cx="2665429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5B321F1-F952-42E8-9C2F-3E3F15D5E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77" y="3903573"/>
                <a:ext cx="2665429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4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15660" y="618362"/>
                <a:ext cx="11234218" cy="587733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300" dirty="0"/>
                  <a:t>Algoritmo:</a:t>
                </a:r>
              </a:p>
              <a:p>
                <a:r>
                  <a:rPr lang="pt-BR" sz="1700" dirty="0"/>
                  <a:t>Escolha um intervalo inicial  [</a:t>
                </a:r>
                <a:r>
                  <a:rPr lang="pt-BR" sz="1700" dirty="0" err="1"/>
                  <a:t>a,b</a:t>
                </a:r>
                <a:r>
                  <a:rPr lang="pt-BR" sz="1700" dirty="0"/>
                  <a:t>] </a:t>
                </a:r>
                <a:r>
                  <a:rPr lang="pt-BR" sz="1800" dirty="0"/>
                  <a:t>para se avaliar  a função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700" dirty="0"/>
                  <a:t>  tal que f(a)f(b)&lt;0</a:t>
                </a:r>
              </a:p>
              <a:p>
                <a:r>
                  <a:rPr lang="pt-BR" sz="1700" dirty="0"/>
                  <a:t>Defina uma tolerância (precisão) desejada</a:t>
                </a:r>
              </a:p>
              <a:p>
                <a:r>
                  <a:rPr lang="pt-BR" sz="1700" dirty="0"/>
                  <a:t>Calcule o número de iterações     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pt-B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pt-B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pt-B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pt-BR" sz="1700" dirty="0"/>
              </a:p>
              <a:p>
                <a:endParaRPr lang="pt-BR" sz="1700" dirty="0"/>
              </a:p>
              <a:p>
                <a:pPr marL="0" indent="0">
                  <a:buNone/>
                </a:pPr>
                <a:r>
                  <a:rPr lang="pt-BR" sz="1700" dirty="0"/>
                  <a:t>1 – Repita n vezes</a:t>
                </a:r>
              </a:p>
              <a:p>
                <a:pPr marL="400050" lvl="1" indent="0">
                  <a:buNone/>
                </a:pPr>
                <a:r>
                  <a:rPr lang="pt-BR" sz="1500" dirty="0"/>
                  <a:t>1.1-  Faça uma estimativa para a raiz da equação</a:t>
                </a:r>
              </a:p>
              <a:p>
                <a:pPr marL="400050" lvl="1" indent="0">
                  <a:buNone/>
                </a:pPr>
                <a:r>
                  <a:rPr lang="pt-BR" sz="15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1500" dirty="0"/>
              </a:p>
              <a:p>
                <a:pPr marL="400050" lvl="1" indent="0">
                  <a:buNone/>
                </a:pPr>
                <a:r>
                  <a:rPr lang="pt-BR" sz="1500" dirty="0"/>
                  <a:t>1.2 – Se f(a)f(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1500" dirty="0"/>
                  <a:t>) &lt;0 </a:t>
                </a:r>
              </a:p>
              <a:p>
                <a:pPr marL="400050" lvl="1" indent="0">
                  <a:buNone/>
                </a:pPr>
                <a:r>
                  <a:rPr lang="pt-BR" sz="1500" dirty="0"/>
                  <a:t>		Então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pt-BR" sz="1500" dirty="0"/>
              </a:p>
              <a:p>
                <a:pPr marL="400050" lvl="1" indent="0">
                  <a:buNone/>
                </a:pPr>
                <a:r>
                  <a:rPr lang="pt-BR" sz="1500" dirty="0"/>
                  <a:t>		Senão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5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pt-BR" sz="1500" dirty="0"/>
              </a:p>
              <a:p>
                <a:pPr marL="0" indent="0">
                  <a:buNone/>
                </a:pPr>
                <a:r>
                  <a:rPr lang="pt-BR" sz="1700" dirty="0"/>
                  <a:t>2 – Pare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660" y="618362"/>
                <a:ext cx="11234218" cy="5877330"/>
              </a:xfrm>
              <a:blipFill>
                <a:blip r:embed="rId2"/>
                <a:stretch>
                  <a:fillRect l="-705" t="-6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754176" y="0"/>
            <a:ext cx="10695702" cy="619625"/>
          </a:xfrm>
        </p:spPr>
        <p:txBody>
          <a:bodyPr/>
          <a:lstStyle/>
          <a:p>
            <a:r>
              <a:rPr lang="pt-BR" sz="2800" dirty="0"/>
              <a:t>Métodos Intervalares:  Bisseção com Número de Iterações</a:t>
            </a:r>
          </a:p>
        </p:txBody>
      </p:sp>
    </p:spTree>
    <p:extLst>
      <p:ext uri="{BB962C8B-B14F-4D97-AF65-F5344CB8AC3E}">
        <p14:creationId xmlns:p14="http://schemas.microsoft.com/office/powerpoint/2010/main" val="24858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680AFA15-1822-0DAC-6AAA-85485740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55" y="3883089"/>
            <a:ext cx="6820852" cy="24673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01E345C-9F1D-EDE2-E72C-1A0346902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" y="470668"/>
            <a:ext cx="5204298" cy="33215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1C0174-BCBA-0D35-1D37-AFA890E3E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855" y="1307541"/>
            <a:ext cx="6839905" cy="231489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3841" y="0"/>
            <a:ext cx="11395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Algoritmo </a:t>
            </a:r>
            <a:r>
              <a:rPr lang="pt-BR" sz="2400" dirty="0" err="1"/>
              <a:t>Scilab</a:t>
            </a:r>
            <a:r>
              <a:rPr lang="pt-BR" sz="2400" dirty="0"/>
              <a:t> para o método da Bisseção com Número de Iterações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CEBB79B-57B7-4DE7-9E12-A47DFE4BA247}"/>
                  </a:ext>
                </a:extLst>
              </p:cNvPr>
              <p:cNvSpPr txBox="1"/>
              <p:nvPr/>
            </p:nvSpPr>
            <p:spPr>
              <a:xfrm>
                <a:off x="5765440" y="643447"/>
                <a:ext cx="4637888" cy="48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−20</m:t>
                      </m:r>
                      <m:sSup>
                        <m:sSup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CEBB79B-57B7-4DE7-9E12-A47DFE4B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440" y="643447"/>
                <a:ext cx="4637888" cy="482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BE72D44-0BE2-C041-1C5F-3C2E921B7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032" y="3855327"/>
            <a:ext cx="2820037" cy="2157724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7970AF1-D6C0-3CC1-E16E-258394F61C3F}"/>
              </a:ext>
            </a:extLst>
          </p:cNvPr>
          <p:cNvSpPr/>
          <p:nvPr/>
        </p:nvSpPr>
        <p:spPr>
          <a:xfrm>
            <a:off x="2919696" y="4934189"/>
            <a:ext cx="107004" cy="18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55A61E4-9319-A74D-CA40-9ECD5B75D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89" y="6090409"/>
            <a:ext cx="3554321" cy="7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15660" y="618362"/>
                <a:ext cx="11234218" cy="5877330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2300" dirty="0"/>
                  <a:t>Algoritmo:</a:t>
                </a:r>
              </a:p>
              <a:p>
                <a:r>
                  <a:rPr lang="pt-BR" sz="2400" dirty="0"/>
                  <a:t>Escolha um intervalo inicial  [</a:t>
                </a:r>
                <a:r>
                  <a:rPr lang="pt-BR" sz="2400" dirty="0" err="1"/>
                  <a:t>a,b</a:t>
                </a:r>
                <a:r>
                  <a:rPr lang="pt-BR" sz="2400" dirty="0"/>
                  <a:t>] para se avaliar  a função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 tal que f(a)f(b)&lt;0</a:t>
                </a:r>
              </a:p>
              <a:p>
                <a:r>
                  <a:rPr lang="pt-BR" sz="2300" dirty="0"/>
                  <a:t>Defina uma tolerância (precisão) desejada</a:t>
                </a:r>
              </a:p>
              <a:p>
                <a:r>
                  <a:rPr lang="pt-BR" sz="2300" dirty="0"/>
                  <a:t>Escolha a primeira estimativa da raiz no início do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𝑒𝑟𝑟𝑜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2300" dirty="0"/>
                  <a:t>  (100%!)</a:t>
                </a:r>
              </a:p>
              <a:p>
                <a:pPr marL="0" indent="0">
                  <a:buNone/>
                </a:pPr>
                <a:r>
                  <a:rPr lang="pt-BR" sz="2300" dirty="0"/>
                  <a:t>1 – Faça uma estimativa para a raiz da equação</a:t>
                </a:r>
              </a:p>
              <a:p>
                <a:pPr marL="0" indent="0">
                  <a:buNone/>
                </a:pPr>
                <a:r>
                  <a:rPr lang="pt-BR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300" dirty="0"/>
              </a:p>
              <a:p>
                <a:pPr marL="0" indent="0">
                  <a:buNone/>
                </a:pPr>
                <a:r>
                  <a:rPr lang="pt-BR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2300" dirty="0"/>
              </a:p>
              <a:p>
                <a:pPr marL="0" indent="0">
                  <a:buNone/>
                </a:pPr>
                <a:r>
                  <a:rPr lang="pt-BR" sz="2300" dirty="0"/>
                  <a:t>2 – 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2300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pt-BR" sz="230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sz="2300" dirty="0"/>
                  <a:t>	 erro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pt-B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pt-BR" sz="2300" dirty="0"/>
              </a:p>
              <a:p>
                <a:pPr marL="0" indent="0">
                  <a:buNone/>
                </a:pPr>
                <a:r>
                  <a:rPr lang="pt-BR" sz="2300" dirty="0"/>
                  <a:t>3 – Se </a:t>
                </a:r>
                <a14:m>
                  <m:oMath xmlns:m="http://schemas.openxmlformats.org/officeDocument/2006/math"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300" dirty="0"/>
                  <a:t>&lt;0 </a:t>
                </a:r>
              </a:p>
              <a:p>
                <a:pPr marL="0" indent="0">
                  <a:buNone/>
                </a:pPr>
                <a:r>
                  <a:rPr lang="pt-BR" sz="2300" dirty="0"/>
                  <a:t>		Então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300" dirty="0"/>
              </a:p>
              <a:p>
                <a:pPr marL="0" indent="0">
                  <a:buNone/>
                </a:pPr>
                <a:r>
                  <a:rPr lang="pt-BR" sz="2300" dirty="0"/>
                  <a:t>		Senão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300" dirty="0"/>
              </a:p>
              <a:p>
                <a:pPr marL="0" indent="0">
                  <a:buNone/>
                </a:pPr>
                <a:r>
                  <a:rPr lang="pt-BR" sz="2300" dirty="0"/>
                  <a:t>4- Se erro </a:t>
                </a:r>
                <a14:m>
                  <m:oMath xmlns:m="http://schemas.openxmlformats.org/officeDocument/2006/math">
                    <m:r>
                      <a:rPr lang="pt-BR" sz="23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sz="2300">
                        <a:latin typeface="Cambria Math" panose="02040503050406030204" pitchFamily="18" charset="0"/>
                      </a:rPr>
                      <m:t>toler</m:t>
                    </m:r>
                    <m:r>
                      <a:rPr lang="pt-BR" sz="230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sz="230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sz="23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300" dirty="0"/>
                  <a:t>  </a:t>
                </a:r>
              </a:p>
              <a:p>
                <a:pPr marL="914400" lvl="2" indent="0">
                  <a:buNone/>
                </a:pPr>
                <a:r>
                  <a:rPr lang="pt-BR" sz="2300" dirty="0"/>
                  <a:t>	Raiz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300" dirty="0"/>
                  <a:t> </a:t>
                </a:r>
              </a:p>
              <a:p>
                <a:pPr marL="0" indent="0">
                  <a:buNone/>
                </a:pPr>
                <a:r>
                  <a:rPr lang="pt-BR" sz="2300" dirty="0"/>
                  <a:t>			Pare</a:t>
                </a:r>
              </a:p>
              <a:p>
                <a:pPr marL="0" indent="0">
                  <a:buNone/>
                </a:pPr>
                <a:r>
                  <a:rPr lang="pt-BR" sz="2300" dirty="0"/>
                  <a:t>5– Repita passo 1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660" y="618362"/>
                <a:ext cx="11234218" cy="5877330"/>
              </a:xfrm>
              <a:blipFill>
                <a:blip r:embed="rId2"/>
                <a:stretch>
                  <a:fillRect l="-488" t="-14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754176" y="0"/>
            <a:ext cx="10096076" cy="619625"/>
          </a:xfrm>
        </p:spPr>
        <p:txBody>
          <a:bodyPr/>
          <a:lstStyle/>
          <a:p>
            <a:r>
              <a:rPr lang="pt-BR" sz="3200" dirty="0"/>
              <a:t>Métodos Intervalares:  Bisseção com Erro Relativo</a:t>
            </a:r>
          </a:p>
        </p:txBody>
      </p:sp>
    </p:spTree>
    <p:extLst>
      <p:ext uri="{BB962C8B-B14F-4D97-AF65-F5344CB8AC3E}">
        <p14:creationId xmlns:p14="http://schemas.microsoft.com/office/powerpoint/2010/main" val="368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174F93E-4841-3BB2-98E7-729911E7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" y="954107"/>
            <a:ext cx="5366806" cy="39484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ECF448-B70C-14C4-868C-74831418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97" y="4212476"/>
            <a:ext cx="6567055" cy="194132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03765" y="0"/>
            <a:ext cx="10735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Algoritmo Python para o método da Bisseção com Erro Relativo.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 é a função  para a qual se que calcular a raiz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[</a:t>
            </a:r>
            <a:r>
              <a:rPr lang="pt-BR" sz="1600" dirty="0" err="1"/>
              <a:t>a,b</a:t>
            </a:r>
            <a:r>
              <a:rPr lang="pt-BR" sz="1600" dirty="0"/>
              <a:t>]  é o intervalo inicial e </a:t>
            </a:r>
            <a:r>
              <a:rPr lang="pt-BR" sz="1600" dirty="0" err="1"/>
              <a:t>tol</a:t>
            </a:r>
            <a:r>
              <a:rPr lang="pt-BR" sz="1600" dirty="0"/>
              <a:t> a  tolerância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260079" y="5631011"/>
            <a:ext cx="48172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Exercício: Usar este método para encontra a outra raiz de f(x).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F08EAE5-800B-4F8D-AFBF-A18D061A1A73}"/>
                  </a:ext>
                </a:extLst>
              </p:cNvPr>
              <p:cNvSpPr txBox="1"/>
              <p:nvPr/>
            </p:nvSpPr>
            <p:spPr>
              <a:xfrm>
                <a:off x="5736136" y="368191"/>
                <a:ext cx="6094378" cy="48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−20</m:t>
                      </m:r>
                      <m:sSup>
                        <m:sSup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pt-BR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a:rPr lang="pt-BR" sz="18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F08EAE5-800B-4F8D-AFBF-A18D061A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136" y="368191"/>
                <a:ext cx="6094378" cy="482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10BBE5C9-35E8-492E-E989-3C5A2E194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551" y="850503"/>
            <a:ext cx="2820037" cy="2157724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856D4CE-60AB-C3CF-CE33-E6673569E94B}"/>
              </a:ext>
            </a:extLst>
          </p:cNvPr>
          <p:cNvSpPr/>
          <p:nvPr/>
        </p:nvSpPr>
        <p:spPr>
          <a:xfrm>
            <a:off x="9116215" y="1929365"/>
            <a:ext cx="107004" cy="182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CD593A-B933-6BFF-AE7C-F44EEB8DD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954" y="3029484"/>
            <a:ext cx="3554321" cy="7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2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/>
          <p:cNvCxnSpPr/>
          <p:nvPr/>
        </p:nvCxnSpPr>
        <p:spPr>
          <a:xfrm>
            <a:off x="1284767" y="3728791"/>
            <a:ext cx="2445971" cy="2005258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Métodos Intervalares – Método  da Falsa 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208698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É um método baseado na interpolação linear. Há uma certa similaridade com o método da bisseção, pois o intervalo que contém a raiz é reduzido a cada iteração. No entanto, não há uma redução </a:t>
            </a:r>
            <a:r>
              <a:rPr lang="pt-BR" dirty="0" err="1"/>
              <a:t>monotônica</a:t>
            </a:r>
            <a:r>
              <a:rPr lang="pt-BR" dirty="0"/>
              <a:t> do tamanho do intervalo. Uma interpolação linear vai unir os dois pontos extremos do intervalo de modo a se encontrar uma aproximação mais adequada para a raiz. </a:t>
            </a:r>
          </a:p>
          <a:p>
            <a:pPr marL="0" indent="0" algn="just">
              <a:buNone/>
            </a:pPr>
            <a:r>
              <a:rPr lang="pt-BR" dirty="0"/>
              <a:t>																		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931013" y="3763736"/>
            <a:ext cx="20473" cy="19719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538766" y="4973765"/>
            <a:ext cx="3747144" cy="12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r 6"/>
          <p:cNvSpPr/>
          <p:nvPr/>
        </p:nvSpPr>
        <p:spPr>
          <a:xfrm>
            <a:off x="2652075" y="4783244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flipH="1">
            <a:off x="1284767" y="3728791"/>
            <a:ext cx="8163" cy="124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3730738" y="4973765"/>
            <a:ext cx="341" cy="75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079151" y="4922833"/>
            <a:ext cx="302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c              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4746171" y="2792154"/>
                <a:ext cx="6155872" cy="3261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dirty="0"/>
                  <a:t>Equação da reta que une  os pontos (</a:t>
                </a:r>
                <a:r>
                  <a:rPr lang="pt-BR" dirty="0" err="1"/>
                  <a:t>a,f</a:t>
                </a:r>
                <a:r>
                  <a:rPr lang="pt-BR" dirty="0"/>
                  <a:t>(a) e (</a:t>
                </a:r>
                <a:r>
                  <a:rPr lang="pt-BR" dirty="0" err="1"/>
                  <a:t>b,f</a:t>
                </a:r>
                <a:r>
                  <a:rPr lang="pt-BR" dirty="0"/>
                  <a:t>(b)) será:</a:t>
                </a:r>
              </a:p>
              <a:p>
                <a:r>
                  <a:rPr lang="pt-BR" dirty="0"/>
                  <a:t>			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algn="ctr"/>
                <a:endParaRPr lang="pt-BR" dirty="0"/>
              </a:p>
              <a:p>
                <a:r>
                  <a:rPr lang="pt-BR" dirty="0"/>
                  <a:t>Com y=0 na equação acima, vemos que esta reta cruza o eixo no ponto c</a:t>
                </a:r>
              </a:p>
              <a:p>
                <a:pPr algn="just"/>
                <a:r>
                  <a:rPr lang="pt-BR" dirty="0"/>
                  <a:t>		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pt-BR" dirty="0"/>
              </a:p>
              <a:p>
                <a:pPr algn="just"/>
                <a:r>
                  <a:rPr lang="pt-BR" dirty="0"/>
                  <a:t>									</a:t>
                </a:r>
              </a:p>
              <a:p>
                <a:pPr algn="just"/>
                <a:r>
                  <a:rPr lang="pt-BR" dirty="0"/>
                  <a:t>A princípio o ponto “c” seria um melhor estimador para a raiz de f(x) do que o meio do intervalo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71" y="2792154"/>
                <a:ext cx="6155872" cy="3261406"/>
              </a:xfrm>
              <a:prstGeom prst="rect">
                <a:avLst/>
              </a:prstGeom>
              <a:blipFill>
                <a:blip r:embed="rId2"/>
                <a:stretch>
                  <a:fillRect l="-892" t="-935" r="-892" b="-9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2570541" y="366827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sp>
        <p:nvSpPr>
          <p:cNvPr id="28" name="Forma livre 27"/>
          <p:cNvSpPr/>
          <p:nvPr/>
        </p:nvSpPr>
        <p:spPr>
          <a:xfrm>
            <a:off x="1289957" y="3483127"/>
            <a:ext cx="2481943" cy="2298721"/>
          </a:xfrm>
          <a:custGeom>
            <a:avLst/>
            <a:gdLst>
              <a:gd name="connsiteX0" fmla="*/ 0 w 2481943"/>
              <a:gd name="connsiteY0" fmla="*/ 264280 h 2298721"/>
              <a:gd name="connsiteX1" fmla="*/ 155122 w 2481943"/>
              <a:gd name="connsiteY1" fmla="*/ 35680 h 2298721"/>
              <a:gd name="connsiteX2" fmla="*/ 489857 w 2481943"/>
              <a:gd name="connsiteY2" fmla="*/ 3023 h 2298721"/>
              <a:gd name="connsiteX3" fmla="*/ 653143 w 2481943"/>
              <a:gd name="connsiteY3" fmla="*/ 60173 h 2298721"/>
              <a:gd name="connsiteX4" fmla="*/ 1118507 w 2481943"/>
              <a:gd name="connsiteY4" fmla="*/ 239787 h 2298721"/>
              <a:gd name="connsiteX5" fmla="*/ 1355272 w 2481943"/>
              <a:gd name="connsiteY5" fmla="*/ 476552 h 2298721"/>
              <a:gd name="connsiteX6" fmla="*/ 1518557 w 2481943"/>
              <a:gd name="connsiteY6" fmla="*/ 713316 h 2298721"/>
              <a:gd name="connsiteX7" fmla="*/ 1649186 w 2481943"/>
              <a:gd name="connsiteY7" fmla="*/ 1105202 h 2298721"/>
              <a:gd name="connsiteX8" fmla="*/ 1771650 w 2481943"/>
              <a:gd name="connsiteY8" fmla="*/ 1750180 h 2298721"/>
              <a:gd name="connsiteX9" fmla="*/ 1910443 w 2481943"/>
              <a:gd name="connsiteY9" fmla="*/ 2142066 h 2298721"/>
              <a:gd name="connsiteX10" fmla="*/ 2269672 w 2481943"/>
              <a:gd name="connsiteY10" fmla="*/ 2289023 h 2298721"/>
              <a:gd name="connsiteX11" fmla="*/ 2481943 w 2481943"/>
              <a:gd name="connsiteY11" fmla="*/ 2272694 h 229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1943" h="2298721">
                <a:moveTo>
                  <a:pt x="0" y="264280"/>
                </a:moveTo>
                <a:cubicBezTo>
                  <a:pt x="36739" y="171751"/>
                  <a:pt x="73479" y="79223"/>
                  <a:pt x="155122" y="35680"/>
                </a:cubicBezTo>
                <a:cubicBezTo>
                  <a:pt x="236765" y="-7863"/>
                  <a:pt x="406854" y="-1059"/>
                  <a:pt x="489857" y="3023"/>
                </a:cubicBezTo>
                <a:cubicBezTo>
                  <a:pt x="572860" y="7105"/>
                  <a:pt x="653143" y="60173"/>
                  <a:pt x="653143" y="60173"/>
                </a:cubicBezTo>
                <a:cubicBezTo>
                  <a:pt x="757918" y="99634"/>
                  <a:pt x="1001486" y="170391"/>
                  <a:pt x="1118507" y="239787"/>
                </a:cubicBezTo>
                <a:cubicBezTo>
                  <a:pt x="1235528" y="309183"/>
                  <a:pt x="1288597" y="397630"/>
                  <a:pt x="1355272" y="476552"/>
                </a:cubicBezTo>
                <a:cubicBezTo>
                  <a:pt x="1421947" y="555474"/>
                  <a:pt x="1469571" y="608541"/>
                  <a:pt x="1518557" y="713316"/>
                </a:cubicBezTo>
                <a:cubicBezTo>
                  <a:pt x="1567543" y="818091"/>
                  <a:pt x="1607004" y="932391"/>
                  <a:pt x="1649186" y="1105202"/>
                </a:cubicBezTo>
                <a:cubicBezTo>
                  <a:pt x="1691368" y="1278013"/>
                  <a:pt x="1728107" y="1577369"/>
                  <a:pt x="1771650" y="1750180"/>
                </a:cubicBezTo>
                <a:cubicBezTo>
                  <a:pt x="1815193" y="1922991"/>
                  <a:pt x="1827439" y="2052259"/>
                  <a:pt x="1910443" y="2142066"/>
                </a:cubicBezTo>
                <a:cubicBezTo>
                  <a:pt x="1993447" y="2231873"/>
                  <a:pt x="2174422" y="2267252"/>
                  <a:pt x="2269672" y="2289023"/>
                </a:cubicBezTo>
                <a:cubicBezTo>
                  <a:pt x="2364922" y="2310794"/>
                  <a:pt x="2423432" y="2291744"/>
                  <a:pt x="2481943" y="227269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8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Método  da Falsa 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201" y="1152983"/>
            <a:ext cx="10823463" cy="208698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método da falsa posição é normalmente muito mais rápido do que o método da bisseção, apesar de o método da bisseção ser mais simples e seguro. </a:t>
            </a:r>
          </a:p>
          <a:p>
            <a:pPr marL="0" indent="0" algn="just">
              <a:buNone/>
            </a:pPr>
            <a:r>
              <a:rPr lang="pt-BR" dirty="0"/>
              <a:t>																	</a:t>
            </a:r>
          </a:p>
        </p:txBody>
      </p:sp>
      <p:sp>
        <p:nvSpPr>
          <p:cNvPr id="14" name="Arco 13"/>
          <p:cNvSpPr/>
          <p:nvPr/>
        </p:nvSpPr>
        <p:spPr>
          <a:xfrm>
            <a:off x="3429000" y="6204857"/>
            <a:ext cx="57150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>
            <a:off x="3387198" y="2799177"/>
            <a:ext cx="2445971" cy="2005258"/>
          </a:xfrm>
          <a:prstGeom prst="line">
            <a:avLst/>
          </a:prstGeom>
          <a:ln w="2222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3033444" y="2834122"/>
            <a:ext cx="20473" cy="19719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2641197" y="4044151"/>
            <a:ext cx="3747144" cy="123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r 18"/>
          <p:cNvSpPr/>
          <p:nvPr/>
        </p:nvSpPr>
        <p:spPr>
          <a:xfrm>
            <a:off x="4754506" y="3853630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H="1">
            <a:off x="3387198" y="2799177"/>
            <a:ext cx="8163" cy="1244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5833169" y="4044151"/>
            <a:ext cx="341" cy="75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3199432" y="4053921"/>
            <a:ext cx="281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x</a:t>
            </a:r>
            <a:r>
              <a:rPr lang="pt-BR" baseline="-25000" dirty="0"/>
              <a:t>1</a:t>
            </a:r>
            <a:r>
              <a:rPr lang="pt-BR" dirty="0"/>
              <a:t>           b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4672972" y="273866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sp>
        <p:nvSpPr>
          <p:cNvPr id="26" name="Forma livre 25"/>
          <p:cNvSpPr/>
          <p:nvPr/>
        </p:nvSpPr>
        <p:spPr>
          <a:xfrm>
            <a:off x="3392388" y="2553513"/>
            <a:ext cx="2481943" cy="2298721"/>
          </a:xfrm>
          <a:custGeom>
            <a:avLst/>
            <a:gdLst>
              <a:gd name="connsiteX0" fmla="*/ 0 w 2481943"/>
              <a:gd name="connsiteY0" fmla="*/ 264280 h 2298721"/>
              <a:gd name="connsiteX1" fmla="*/ 155122 w 2481943"/>
              <a:gd name="connsiteY1" fmla="*/ 35680 h 2298721"/>
              <a:gd name="connsiteX2" fmla="*/ 489857 w 2481943"/>
              <a:gd name="connsiteY2" fmla="*/ 3023 h 2298721"/>
              <a:gd name="connsiteX3" fmla="*/ 653143 w 2481943"/>
              <a:gd name="connsiteY3" fmla="*/ 60173 h 2298721"/>
              <a:gd name="connsiteX4" fmla="*/ 1118507 w 2481943"/>
              <a:gd name="connsiteY4" fmla="*/ 239787 h 2298721"/>
              <a:gd name="connsiteX5" fmla="*/ 1355272 w 2481943"/>
              <a:gd name="connsiteY5" fmla="*/ 476552 h 2298721"/>
              <a:gd name="connsiteX6" fmla="*/ 1518557 w 2481943"/>
              <a:gd name="connsiteY6" fmla="*/ 713316 h 2298721"/>
              <a:gd name="connsiteX7" fmla="*/ 1649186 w 2481943"/>
              <a:gd name="connsiteY7" fmla="*/ 1105202 h 2298721"/>
              <a:gd name="connsiteX8" fmla="*/ 1771650 w 2481943"/>
              <a:gd name="connsiteY8" fmla="*/ 1750180 h 2298721"/>
              <a:gd name="connsiteX9" fmla="*/ 1910443 w 2481943"/>
              <a:gd name="connsiteY9" fmla="*/ 2142066 h 2298721"/>
              <a:gd name="connsiteX10" fmla="*/ 2269672 w 2481943"/>
              <a:gd name="connsiteY10" fmla="*/ 2289023 h 2298721"/>
              <a:gd name="connsiteX11" fmla="*/ 2481943 w 2481943"/>
              <a:gd name="connsiteY11" fmla="*/ 2272694 h 229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81943" h="2298721">
                <a:moveTo>
                  <a:pt x="0" y="264280"/>
                </a:moveTo>
                <a:cubicBezTo>
                  <a:pt x="36739" y="171751"/>
                  <a:pt x="73479" y="79223"/>
                  <a:pt x="155122" y="35680"/>
                </a:cubicBezTo>
                <a:cubicBezTo>
                  <a:pt x="236765" y="-7863"/>
                  <a:pt x="406854" y="-1059"/>
                  <a:pt x="489857" y="3023"/>
                </a:cubicBezTo>
                <a:cubicBezTo>
                  <a:pt x="572860" y="7105"/>
                  <a:pt x="653143" y="60173"/>
                  <a:pt x="653143" y="60173"/>
                </a:cubicBezTo>
                <a:cubicBezTo>
                  <a:pt x="757918" y="99634"/>
                  <a:pt x="1001486" y="170391"/>
                  <a:pt x="1118507" y="239787"/>
                </a:cubicBezTo>
                <a:cubicBezTo>
                  <a:pt x="1235528" y="309183"/>
                  <a:pt x="1288597" y="397630"/>
                  <a:pt x="1355272" y="476552"/>
                </a:cubicBezTo>
                <a:cubicBezTo>
                  <a:pt x="1421947" y="555474"/>
                  <a:pt x="1469571" y="608541"/>
                  <a:pt x="1518557" y="713316"/>
                </a:cubicBezTo>
                <a:cubicBezTo>
                  <a:pt x="1567543" y="818091"/>
                  <a:pt x="1607004" y="932391"/>
                  <a:pt x="1649186" y="1105202"/>
                </a:cubicBezTo>
                <a:cubicBezTo>
                  <a:pt x="1691368" y="1278013"/>
                  <a:pt x="1728107" y="1577369"/>
                  <a:pt x="1771650" y="1750180"/>
                </a:cubicBezTo>
                <a:cubicBezTo>
                  <a:pt x="1815193" y="1922991"/>
                  <a:pt x="1827439" y="2052259"/>
                  <a:pt x="1910443" y="2142066"/>
                </a:cubicBezTo>
                <a:cubicBezTo>
                  <a:pt x="1993447" y="2231873"/>
                  <a:pt x="2174422" y="2267252"/>
                  <a:pt x="2269672" y="2289023"/>
                </a:cubicBezTo>
                <a:cubicBezTo>
                  <a:pt x="2364922" y="2310794"/>
                  <a:pt x="2423432" y="2291744"/>
                  <a:pt x="2481943" y="2272694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36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5099</TotalTime>
  <Words>1983</Words>
  <Application>Microsoft Office PowerPoint</Application>
  <PresentationFormat>Widescreen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Íon</vt:lpstr>
      <vt:lpstr>Métodos Numéricos para Engenharia </vt:lpstr>
      <vt:lpstr>Apresentação do PowerPoint</vt:lpstr>
      <vt:lpstr>Estimativa do número de iterações para o método da Bisseção</vt:lpstr>
      <vt:lpstr>Métodos Intervalares:  Bisseção com Número de Iterações</vt:lpstr>
      <vt:lpstr>Apresentação do PowerPoint</vt:lpstr>
      <vt:lpstr>Métodos Intervalares:  Bisseção com Erro Relativo</vt:lpstr>
      <vt:lpstr>Apresentação do PowerPoint</vt:lpstr>
      <vt:lpstr>Métodos Intervalares – Método  da Falsa Posição</vt:lpstr>
      <vt:lpstr>Método  da Falsa Posição</vt:lpstr>
      <vt:lpstr>Método  da Falsa Posição</vt:lpstr>
      <vt:lpstr>Métodos Intervalares  - Falsa Posição</vt:lpstr>
      <vt:lpstr>Apresentação do PowerPoint</vt:lpstr>
      <vt:lpstr>Apresentação do PowerPoint</vt:lpstr>
      <vt:lpstr>Exemplo   y=4e^(x/3)-20e^(-(x/5) ) sin(x)</vt:lpstr>
      <vt:lpstr>Pontos extremos estagnados no método da falsa posição</vt:lpstr>
      <vt:lpstr>Método  da Falsa Posição Modificado</vt:lpstr>
      <vt:lpstr>Métodos Intervalares  - Falsa Posição Modificado </vt:lpstr>
      <vt:lpstr> y=x^5-6x^4+10x^3-10x^2+5x-2</vt:lpstr>
      <vt:lpstr>Exemplo     y=x^5-6x^4+10x^3-10x^2+5x-2</vt:lpstr>
      <vt:lpstr>Observações</vt:lpstr>
      <vt:lpstr>Observações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172</cp:revision>
  <dcterms:created xsi:type="dcterms:W3CDTF">2020-03-19T11:46:04Z</dcterms:created>
  <dcterms:modified xsi:type="dcterms:W3CDTF">2023-03-31T21:11:05Z</dcterms:modified>
</cp:coreProperties>
</file>