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3" r:id="rId9"/>
    <p:sldId id="283" r:id="rId10"/>
    <p:sldId id="264" r:id="rId11"/>
    <p:sldId id="265" r:id="rId12"/>
    <p:sldId id="284" r:id="rId13"/>
    <p:sldId id="285" r:id="rId14"/>
    <p:sldId id="266" r:id="rId15"/>
    <p:sldId id="269" r:id="rId16"/>
    <p:sldId id="270" r:id="rId17"/>
    <p:sldId id="268" r:id="rId18"/>
    <p:sldId id="271" r:id="rId19"/>
    <p:sldId id="279" r:id="rId20"/>
    <p:sldId id="272" r:id="rId21"/>
    <p:sldId id="277" r:id="rId22"/>
    <p:sldId id="273" r:id="rId23"/>
    <p:sldId id="274" r:id="rId24"/>
    <p:sldId id="275" r:id="rId25"/>
    <p:sldId id="278" r:id="rId26"/>
    <p:sldId id="281" r:id="rId27"/>
    <p:sldId id="276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09C1E659-8F82-44F5-8BE9-2338DD1062DF}"/>
    <pc:docChg chg="undo custSel modSld">
      <pc:chgData name="Luciano Neves Fonseca" userId="fab3e4a40666dedf" providerId="LiveId" clId="{09C1E659-8F82-44F5-8BE9-2338DD1062DF}" dt="2022-11-28T21:06:40.294" v="15" actId="22"/>
      <pc:docMkLst>
        <pc:docMk/>
      </pc:docMkLst>
      <pc:sldChg chg="addSp delSp modSp mod">
        <pc:chgData name="Luciano Neves Fonseca" userId="fab3e4a40666dedf" providerId="LiveId" clId="{09C1E659-8F82-44F5-8BE9-2338DD1062DF}" dt="2022-11-28T21:06:40.294" v="15" actId="22"/>
        <pc:sldMkLst>
          <pc:docMk/>
          <pc:sldMk cId="3125280263" sldId="262"/>
        </pc:sldMkLst>
        <pc:spChg chg="mod">
          <ac:chgData name="Luciano Neves Fonseca" userId="fab3e4a40666dedf" providerId="LiveId" clId="{09C1E659-8F82-44F5-8BE9-2338DD1062DF}" dt="2022-11-28T21:06:39.116" v="9" actId="14100"/>
          <ac:spMkLst>
            <pc:docMk/>
            <pc:sldMk cId="3125280263" sldId="262"/>
            <ac:spMk id="12" creationId="{00000000-0000-0000-0000-000000000000}"/>
          </ac:spMkLst>
        </pc:spChg>
        <pc:picChg chg="mod">
          <ac:chgData name="Luciano Neves Fonseca" userId="fab3e4a40666dedf" providerId="LiveId" clId="{09C1E659-8F82-44F5-8BE9-2338DD1062DF}" dt="2022-11-28T21:06:39.517" v="11" actId="1076"/>
          <ac:picMkLst>
            <pc:docMk/>
            <pc:sldMk cId="3125280263" sldId="262"/>
            <ac:picMk id="3" creationId="{D58C635A-194D-4ACF-B1F5-189DBBCA2E66}"/>
          </ac:picMkLst>
        </pc:picChg>
        <pc:picChg chg="add del mod">
          <ac:chgData name="Luciano Neves Fonseca" userId="fab3e4a40666dedf" providerId="LiveId" clId="{09C1E659-8F82-44F5-8BE9-2338DD1062DF}" dt="2022-11-28T21:06:40.294" v="15" actId="22"/>
          <ac:picMkLst>
            <pc:docMk/>
            <pc:sldMk cId="3125280263" sldId="262"/>
            <ac:picMk id="4" creationId="{73CCAA69-F36C-193A-FA79-F0ADED17A3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540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0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720.png"/><Relationship Id="rId10" Type="http://schemas.openxmlformats.org/officeDocument/2006/relationships/image" Target="../media/image740.png"/><Relationship Id="rId4" Type="http://schemas.openxmlformats.org/officeDocument/2006/relationships/image" Target="../media/image650.png"/><Relationship Id="rId9" Type="http://schemas.openxmlformats.org/officeDocument/2006/relationships/image" Target="../media/image7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0.png"/><Relationship Id="rId7" Type="http://schemas.openxmlformats.org/officeDocument/2006/relationships/image" Target="../media/image75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1.png"/><Relationship Id="rId4" Type="http://schemas.openxmlformats.org/officeDocument/2006/relationships/image" Target="../media/image780.png"/><Relationship Id="rId9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4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70.png"/><Relationship Id="rId7" Type="http://schemas.openxmlformats.org/officeDocument/2006/relationships/image" Target="../media/image8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87.png"/><Relationship Id="rId5" Type="http://schemas.openxmlformats.org/officeDocument/2006/relationships/image" Target="../media/image79.png"/><Relationship Id="rId10" Type="http://schemas.openxmlformats.org/officeDocument/2006/relationships/image" Target="../media/image840.png"/><Relationship Id="rId4" Type="http://schemas.openxmlformats.org/officeDocument/2006/relationships/image" Target="../media/image780.png"/><Relationship Id="rId9" Type="http://schemas.openxmlformats.org/officeDocument/2006/relationships/image" Target="../media/image7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3- Raízes de equações – métodos abertos</a:t>
            </a:r>
          </a:p>
          <a:p>
            <a:r>
              <a:rPr lang="pt-BR" dirty="0"/>
              <a:t>Versão Python</a:t>
            </a:r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D9D18F0-AE07-9B66-C83B-344B72F0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26" y="2609416"/>
            <a:ext cx="4188944" cy="30949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C30744-520E-3650-3A59-0AD62001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430"/>
            <a:ext cx="3381505" cy="2785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603025" y="73117"/>
                <a:ext cx="8133201" cy="1007277"/>
              </a:xfrm>
            </p:spPr>
            <p:txBody>
              <a:bodyPr/>
              <a:lstStyle/>
              <a:p>
                <a:r>
                  <a:rPr lang="pt-BR" sz="2800" dirty="0"/>
                  <a:t>Raízes Múltiplas  </a:t>
                </a:r>
                <a:br>
                  <a:rPr lang="pt-BR" sz="2800" dirty="0"/>
                </a:br>
                <a:r>
                  <a:rPr lang="pt-BR" sz="2800" dirty="0"/>
                  <a:t>Exemplo :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−23.4 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+143.64 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−264.6</m:t>
                    </m:r>
                  </m:oMath>
                </a14:m>
                <a:br>
                  <a:rPr lang="pt-BR" sz="2800" b="0" dirty="0"/>
                </a:br>
                <a:br>
                  <a:rPr lang="pt-BR" dirty="0"/>
                </a:b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3025" y="73117"/>
                <a:ext cx="8133201" cy="1007277"/>
              </a:xfrm>
              <a:blipFill>
                <a:blip r:embed="rId4"/>
                <a:stretch>
                  <a:fillRect l="-1574" t="-666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355600" y="5786137"/>
            <a:ext cx="11638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que nenhum método intervalar converge para a raiz dupla, pois não há inversão de sinal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entanto, o método de Newton-</a:t>
            </a:r>
            <a:r>
              <a:rPr lang="pt-BR" dirty="0" err="1"/>
              <a:t>Raphson</a:t>
            </a:r>
            <a:r>
              <a:rPr lang="pt-BR" dirty="0"/>
              <a:t> converge, mas a convergência é lenta.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erro não diminui de forma quadrática, diminui de forma linear (como nos métodos intervalares) 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D47FB66-DD37-40B3-AADE-00FDBC03CE49}"/>
              </a:ext>
            </a:extLst>
          </p:cNvPr>
          <p:cNvSpPr/>
          <p:nvPr/>
        </p:nvSpPr>
        <p:spPr>
          <a:xfrm>
            <a:off x="4670854" y="4810131"/>
            <a:ext cx="203200" cy="23486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413A45-C6B1-41A8-84AE-638EC108D2C3}"/>
              </a:ext>
            </a:extLst>
          </p:cNvPr>
          <p:cNvSpPr/>
          <p:nvPr/>
        </p:nvSpPr>
        <p:spPr>
          <a:xfrm>
            <a:off x="6420560" y="4833127"/>
            <a:ext cx="203200" cy="23486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D3E96E-ED65-4951-8BC7-691BD973B788}"/>
              </a:ext>
            </a:extLst>
          </p:cNvPr>
          <p:cNvSpPr/>
          <p:nvPr/>
        </p:nvSpPr>
        <p:spPr>
          <a:xfrm>
            <a:off x="261298" y="2221412"/>
            <a:ext cx="1234209" cy="2363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C669B5-4A8E-4636-BA78-84504D7F9E98}"/>
              </a:ext>
            </a:extLst>
          </p:cNvPr>
          <p:cNvSpPr txBox="1"/>
          <p:nvPr/>
        </p:nvSpPr>
        <p:spPr>
          <a:xfrm>
            <a:off x="1657128" y="2553375"/>
            <a:ext cx="12342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Notar que na raiz dupla não há inversão de sinal!!!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42D4844-38BE-FF53-E850-CA3464D29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934" y="1469008"/>
            <a:ext cx="3791479" cy="9621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EA47E5-8215-DD6A-60FF-43424FF36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66" y="1559711"/>
            <a:ext cx="375337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6368CBC-CD20-1F5E-2879-457CD08E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6" y="888523"/>
            <a:ext cx="5465578" cy="42785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617" y="185299"/>
            <a:ext cx="9404723" cy="703222"/>
          </a:xfrm>
        </p:spPr>
        <p:txBody>
          <a:bodyPr/>
          <a:lstStyle/>
          <a:p>
            <a:r>
              <a:rPr lang="pt-BR" sz="2800" dirty="0"/>
              <a:t>Raízes Múltiplas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546716" y="5040432"/>
                <a:ext cx="2518062" cy="782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16" y="5040432"/>
                <a:ext cx="2518062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5664830" y="5917334"/>
            <a:ext cx="2569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Onde p é a multiplicidade da raiz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3710" y="5472372"/>
            <a:ext cx="309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 a multiplicidade correta p=2, a convergência volta a ser  quadrática.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9FCDDA-256B-4E61-ADB5-05F137EF8C23}"/>
                  </a:ext>
                </a:extLst>
              </p:cNvPr>
              <p:cNvSpPr txBox="1"/>
              <p:nvPr/>
            </p:nvSpPr>
            <p:spPr>
              <a:xfrm>
                <a:off x="5820855" y="1636318"/>
                <a:ext cx="2291460" cy="782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9FCDDA-256B-4E61-ADB5-05F137EF8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5" y="1636318"/>
                <a:ext cx="2291460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51BAF4B-08B0-4B7D-B55F-0AE6557D6D78}"/>
              </a:ext>
            </a:extLst>
          </p:cNvPr>
          <p:cNvCxnSpPr/>
          <p:nvPr/>
        </p:nvCxnSpPr>
        <p:spPr>
          <a:xfrm>
            <a:off x="5384136" y="1549781"/>
            <a:ext cx="2849732" cy="9433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4F1B442-2768-45E1-B519-E9F4990B0879}"/>
              </a:ext>
            </a:extLst>
          </p:cNvPr>
          <p:cNvCxnSpPr/>
          <p:nvPr/>
        </p:nvCxnSpPr>
        <p:spPr>
          <a:xfrm flipH="1">
            <a:off x="5608231" y="1657187"/>
            <a:ext cx="2947386" cy="11043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99900B-8831-40DB-84C4-13074FB0605F}"/>
              </a:ext>
            </a:extLst>
          </p:cNvPr>
          <p:cNvSpPr txBox="1"/>
          <p:nvPr/>
        </p:nvSpPr>
        <p:spPr>
          <a:xfrm>
            <a:off x="5713665" y="2587735"/>
            <a:ext cx="2652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algoritmo de Newton </a:t>
            </a:r>
            <a:r>
              <a:rPr lang="pt-BR" dirty="0" err="1"/>
              <a:t>Raphson</a:t>
            </a:r>
            <a:r>
              <a:rPr lang="pt-BR" dirty="0"/>
              <a:t>  encontra a raiz dupla, mas com  convergência linear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338F0DE-2648-2B1C-DCF7-A6B6C9642B6D}"/>
              </a:ext>
            </a:extLst>
          </p:cNvPr>
          <p:cNvSpPr/>
          <p:nvPr/>
        </p:nvSpPr>
        <p:spPr>
          <a:xfrm>
            <a:off x="680617" y="2761557"/>
            <a:ext cx="1786812" cy="1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FD730D-C6EB-5957-4649-7CB5D29ED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842" y="185299"/>
            <a:ext cx="3753374" cy="36866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B4E871-6006-DA4C-01C7-C2A6E1257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842" y="4735441"/>
            <a:ext cx="372479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A78BC3-3641-307D-232B-1DE3BACD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91" y="2541006"/>
            <a:ext cx="3568825" cy="271563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39B800-5FFF-EB25-FCF2-7B2ECE7D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1" y="2588089"/>
            <a:ext cx="3447446" cy="26629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5000B5-9D20-4909-9D87-B452C09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4" y="108642"/>
            <a:ext cx="10664892" cy="1400530"/>
          </a:xfrm>
        </p:spPr>
        <p:txBody>
          <a:bodyPr/>
          <a:lstStyle/>
          <a:p>
            <a:pPr algn="ctr"/>
            <a:r>
              <a:rPr lang="pt-BR" sz="2800" dirty="0"/>
              <a:t>Polinômios podem ser representados de maneira especial no Python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E6D851-CCE3-424C-A9A0-E118F525AF43}"/>
              </a:ext>
            </a:extLst>
          </p:cNvPr>
          <p:cNvSpPr txBox="1"/>
          <p:nvPr/>
        </p:nvSpPr>
        <p:spPr>
          <a:xfrm>
            <a:off x="8094944" y="820373"/>
            <a:ext cx="312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Podemos facilmente calcular a derivada literal de um polinômio: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A734C1-2221-C867-D890-530A787F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1" y="1130298"/>
            <a:ext cx="3151219" cy="122681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21B9E38-2269-1456-9658-99C9EF3BD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688" y="1857823"/>
            <a:ext cx="3067478" cy="128605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42C694-FECC-C9D4-88C5-E4467C23FA1B}"/>
              </a:ext>
            </a:extLst>
          </p:cNvPr>
          <p:cNvSpPr txBox="1"/>
          <p:nvPr/>
        </p:nvSpPr>
        <p:spPr>
          <a:xfrm>
            <a:off x="8094944" y="4444797"/>
            <a:ext cx="312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Podemos facilmente calcular as </a:t>
            </a:r>
            <a:r>
              <a:rPr lang="pt-BR" sz="1800" dirty="0" err="1"/>
              <a:t>raizes</a:t>
            </a:r>
            <a:r>
              <a:rPr lang="pt-BR" sz="1800" dirty="0"/>
              <a:t> de um polinômio:</a:t>
            </a: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236907A7-0DC7-FF4C-62D3-315887D35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944" y="5522161"/>
            <a:ext cx="2981741" cy="943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C64E10-D1A8-1E93-78FC-F3E2AD21D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28" y="5522161"/>
            <a:ext cx="2746402" cy="11074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187662-7196-0EAC-BFAE-9DA66BF4F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6491" y="981757"/>
            <a:ext cx="2372056" cy="14384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DD4A45-CA2B-0A67-B5BE-59FE033678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557" y="5473497"/>
            <a:ext cx="3070573" cy="11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22941ED-C6C2-EB70-C405-9E1FA172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54" y="3429000"/>
            <a:ext cx="4289957" cy="30100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BCBF51-47D3-872F-A6B7-2614329A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52" y="503273"/>
            <a:ext cx="4438758" cy="23911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F0BC7E-0AF7-F518-31E5-055AFEE1E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77" y="549180"/>
            <a:ext cx="5946746" cy="484977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3293" y="41609"/>
            <a:ext cx="5611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/>
              <a:t>Newton Raphson para Polinômios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41CEC42-44E6-4D66-B613-062EA052C97C}"/>
                  </a:ext>
                </a:extLst>
              </p:cNvPr>
              <p:cNvSpPr/>
              <p:nvPr/>
            </p:nvSpPr>
            <p:spPr>
              <a:xfrm>
                <a:off x="312148" y="5370789"/>
                <a:ext cx="70112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ps é o polinômio para a qual se que calcular a raiz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derivada analítica do polinômio é encontrada diretamente pelo programa </a:t>
                </a:r>
                <a:r>
                  <a:rPr lang="pt-BR" sz="1600" dirty="0" err="1"/>
                  <a:t>ps.deriv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 é uma estimativa inicial para a raiz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tolerância está fixada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41CEC42-44E6-4D66-B613-062EA052C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8" y="5370789"/>
                <a:ext cx="7011278" cy="1323439"/>
              </a:xfrm>
              <a:prstGeom prst="rect">
                <a:avLst/>
              </a:prstGeom>
              <a:blipFill>
                <a:blip r:embed="rId5"/>
                <a:stretch>
                  <a:fillRect l="-348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8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198" y="168842"/>
            <a:ext cx="9404723" cy="624788"/>
          </a:xfrm>
        </p:spPr>
        <p:txBody>
          <a:bodyPr/>
          <a:lstStyle/>
          <a:p>
            <a:r>
              <a:rPr lang="pt-BR" sz="3600" dirty="0"/>
              <a:t>Método da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Seja uma função não-linear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A equação recursiva de Newton-</a:t>
                </a:r>
                <a:r>
                  <a:rPr lang="pt-BR" dirty="0" err="1"/>
                  <a:t>Raphson</a:t>
                </a:r>
                <a:r>
                  <a:rPr lang="pt-BR" dirty="0"/>
                  <a:t> para encontrar uma raiz será: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  <a:blipFill>
                <a:blip r:embed="rId2"/>
                <a:stretch>
                  <a:fillRect l="-68" t="-5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537346" y="1983918"/>
                <a:ext cx="1790297" cy="6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46" y="1983918"/>
                <a:ext cx="1790297" cy="642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598175" y="2999592"/>
            <a:ext cx="11521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Um dos problemas relacionados com o método de Newton </a:t>
            </a:r>
            <a:r>
              <a:rPr lang="pt-BR" dirty="0" err="1"/>
              <a:t>Raphson</a:t>
            </a:r>
            <a:r>
              <a:rPr lang="pt-BR" dirty="0"/>
              <a:t> está na necessidade de se avaliar a derivada da função.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Algumas funções podem ter derivadas de difícil avaliação analítica.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Neste caso, podemos   substituir a derivada por uma diferença finita: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658021" y="4341994"/>
                <a:ext cx="2681568" cy="67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21" y="4341994"/>
                <a:ext cx="2681568" cy="676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786477" y="5743677"/>
                <a:ext cx="3745192" cy="782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77" y="5743677"/>
                <a:ext cx="3745192" cy="782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883302" y="2120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(I)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29038" y="438876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(II)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0810" y="5196532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Substituindo (II) em (I)</a:t>
            </a:r>
          </a:p>
        </p:txBody>
      </p:sp>
    </p:spTree>
    <p:extLst>
      <p:ext uri="{BB962C8B-B14F-4D97-AF65-F5344CB8AC3E}">
        <p14:creationId xmlns:p14="http://schemas.microsoft.com/office/powerpoint/2010/main" val="114312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46110" y="0"/>
            <a:ext cx="11170751" cy="760940"/>
          </a:xfrm>
        </p:spPr>
        <p:txBody>
          <a:bodyPr/>
          <a:lstStyle/>
          <a:p>
            <a:r>
              <a:rPr lang="pt-BR" dirty="0"/>
              <a:t>Métodos Abertos  - Método da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30061" y="994299"/>
                <a:ext cx="8963850" cy="4759519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2300" dirty="0"/>
                  <a:t>Escolha duas estimativas iniciais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3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300" dirty="0"/>
                  <a:t> para a raiz da função </a:t>
                </a:r>
                <a14:m>
                  <m:oMath xmlns:m="http://schemas.openxmlformats.org/officeDocument/2006/math">
                    <m:r>
                      <a:rPr lang="pt-BR" sz="2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endParaRPr lang="pt-BR" sz="2300" dirty="0"/>
              </a:p>
              <a:p>
                <a:r>
                  <a:rPr lang="pt-BR" sz="2300" dirty="0"/>
                  <a:t>Defina uma tolerância (precisão) desejada</a:t>
                </a:r>
              </a:p>
              <a:p>
                <a:pPr marL="0" indent="0">
                  <a:buNone/>
                </a:pPr>
                <a:r>
                  <a:rPr lang="pt-BR" sz="23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300" dirty="0"/>
                  <a:t>	</a:t>
                </a:r>
                <a:r>
                  <a:rPr lang="pt-BR" sz="23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 ;   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3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4 –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061" y="994299"/>
                <a:ext cx="8963850" cy="4759519"/>
              </a:xfrm>
              <a:blipFill rotWithShape="0">
                <a:blip r:embed="rId2"/>
                <a:stretch>
                  <a:fillRect l="-475" t="-1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250844" y="6076294"/>
            <a:ext cx="11304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que o algoritmo não exige um intervalo inicial [</a:t>
            </a:r>
            <a:r>
              <a:rPr lang="pt-BR" dirty="0" err="1"/>
              <a:t>a,b</a:t>
            </a:r>
            <a:r>
              <a:rPr lang="pt-BR" dirty="0"/>
              <a:t>] que contenha a raiz no qual f(a)f(b)&lt;0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assim, pode ser utilizado (com algumas ressalvas) em raízes múltiplas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2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C8E103-0C74-6AA8-5DF6-3D5A8BAF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0" y="1340055"/>
            <a:ext cx="4637268" cy="3960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11195" y="-1"/>
                <a:ext cx="8115037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/>
                  <a:t>Algoritmo </a:t>
                </a:r>
                <a:r>
                  <a:rPr lang="pt-BR" sz="2400" dirty="0" err="1"/>
                  <a:t>Scilab</a:t>
                </a:r>
                <a:r>
                  <a:rPr lang="pt-BR" sz="2400" dirty="0"/>
                  <a:t> para o método da Secante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f é a função  para a qual se que calcular a raiz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 são estimativas iniciais para a raiz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5" y="-1"/>
                <a:ext cx="8115037" cy="1231106"/>
              </a:xfrm>
              <a:prstGeom prst="rect">
                <a:avLst/>
              </a:prstGeom>
              <a:blipFill>
                <a:blip r:embed="rId3"/>
                <a:stretch>
                  <a:fillRect l="-1127" t="-39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731" y="2167944"/>
            <a:ext cx="2533561" cy="19940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594378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O método da secante não precisa de uma função para definir a derivada.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Apesar disso, o  método da secante tem desempenho comparável com o método de Newton </a:t>
            </a:r>
            <a:r>
              <a:rPr lang="pt-BR" sz="1600" dirty="0" err="1"/>
              <a:t>Raphson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 entanto, precisamos de duas estimativas iniciais, o que pode se tornar um problema.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ED7359-6FA3-F93C-3F9B-999C119AB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076" y="430549"/>
            <a:ext cx="3913462" cy="17931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5CE0B9-4287-9F13-A328-D07E67F3B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075" y="2843908"/>
            <a:ext cx="3891782" cy="24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/>
              <p:cNvSpPr txBox="1">
                <a:spLocks/>
              </p:cNvSpPr>
              <p:nvPr/>
            </p:nvSpPr>
            <p:spPr>
              <a:xfrm>
                <a:off x="5393515" y="87399"/>
                <a:ext cx="6798485" cy="8139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Exemplo  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2800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80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15" y="87399"/>
                <a:ext cx="6798485" cy="813916"/>
              </a:xfrm>
              <a:prstGeom prst="rect">
                <a:avLst/>
              </a:prstGeom>
              <a:blipFill>
                <a:blip r:embed="rId2"/>
                <a:stretch>
                  <a:fillRect l="-188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3904343" y="4963886"/>
            <a:ext cx="80524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a convergência do método da secante não é exatamente quadrática nas estimativas iniciais, mas se torna quadrático quando as duas estimativas se aproximam.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Tente usar os métodos estudados para encontrar as outras raízes da função.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AB4338-BF42-EFE9-5FB9-3D4F67BF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3" y="4727694"/>
            <a:ext cx="2708851" cy="20247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A7A9B5-5C0D-3DD6-B091-A06619E68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8" y="105508"/>
            <a:ext cx="4457700" cy="44577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70EEE1C-C54F-1F69-A871-7635DF5B65E3}"/>
              </a:ext>
            </a:extLst>
          </p:cNvPr>
          <p:cNvSpPr/>
          <p:nvPr/>
        </p:nvSpPr>
        <p:spPr>
          <a:xfrm>
            <a:off x="277091" y="55760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E5545B-6E26-D8AB-5EA2-AFB40292A894}"/>
              </a:ext>
            </a:extLst>
          </p:cNvPr>
          <p:cNvSpPr/>
          <p:nvPr/>
        </p:nvSpPr>
        <p:spPr>
          <a:xfrm>
            <a:off x="267152" y="99766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FEE9FE6-3E9B-71DA-B330-599204D9A1E0}"/>
              </a:ext>
            </a:extLst>
          </p:cNvPr>
          <p:cNvSpPr/>
          <p:nvPr/>
        </p:nvSpPr>
        <p:spPr>
          <a:xfrm>
            <a:off x="267152" y="207106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E9EF8BC-A100-3CB8-7F9C-2A0A0A69B7F4}"/>
              </a:ext>
            </a:extLst>
          </p:cNvPr>
          <p:cNvSpPr/>
          <p:nvPr/>
        </p:nvSpPr>
        <p:spPr>
          <a:xfrm>
            <a:off x="267152" y="240718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DBF292-4750-0D7D-914E-BBA6876A0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15" y="1754326"/>
            <a:ext cx="6211901" cy="27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1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830" y="257410"/>
            <a:ext cx="9404723" cy="692501"/>
          </a:xfrm>
        </p:spPr>
        <p:txBody>
          <a:bodyPr/>
          <a:lstStyle/>
          <a:p>
            <a:r>
              <a:rPr lang="pt-BR" sz="2400" dirty="0"/>
              <a:t>Semelhanças entre os métodos da Falsa Posição e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99631" y="887768"/>
                <a:ext cx="11032463" cy="557300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Ambos métodos usam dois valores iniciais para calcular a inclinação da reta que é usada para projetar a nova estimativa da raiz sobre o eixo x.</a:t>
                </a:r>
              </a:p>
              <a:p>
                <a:pPr algn="just"/>
                <a:r>
                  <a:rPr lang="pt-BR" dirty="0"/>
                  <a:t>A diferença está em como as estimativas anteriores  são substituídas pela estimativa atual .</a:t>
                </a:r>
              </a:p>
              <a:p>
                <a:pPr algn="just"/>
                <a:r>
                  <a:rPr lang="pt-BR" dirty="0"/>
                  <a:t>No método da falsa posição, a nova raiz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dirty="0"/>
                  <a:t> substitui o extremo do intervalo inicial [a, b] cujo valor da função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possui o mesmo sinal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algn="just"/>
                <a:r>
                  <a:rPr lang="pt-BR" dirty="0"/>
                  <a:t>Desta forma, a raiz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dirty="0"/>
                  <a:t> estará sempre contida no intervalo [</a:t>
                </a:r>
                <a:r>
                  <a:rPr lang="pt-BR" dirty="0" err="1"/>
                  <a:t>a,b</a:t>
                </a:r>
                <a:r>
                  <a:rPr lang="pt-BR" dirty="0"/>
                  <a:t>], o que garante a convergência.</a:t>
                </a:r>
              </a:p>
              <a:p>
                <a:pPr algn="just"/>
                <a:r>
                  <a:rPr lang="pt-BR" dirty="0"/>
                  <a:t>No método da secante, o valores são substituídos em sequência, de forma que a primeira e a segunda estimativas  podem estar do mesmo lado da raiz, o que pode causar divergência (não garante a convergência).</a:t>
                </a:r>
              </a:p>
              <a:p>
                <a:pPr algn="just"/>
                <a:r>
                  <a:rPr lang="pt-BR" dirty="0"/>
                  <a:t>Embora o método da secante possa causar divergência, quando ele converge, converge mais rapidamente que o método da falsa posição.</a:t>
                </a:r>
              </a:p>
              <a:p>
                <a:pPr algn="just"/>
                <a:r>
                  <a:rPr lang="pt-BR" dirty="0"/>
                  <a:t>O fato de ser necessário manter a raiz em um intervalo garante a convergência do método da falsa posição, mas retarda sua convergência, pois as diferenças finitas resultantes são uma estimativa menos precisa para a derivada da função na estimativa anterior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631" y="887768"/>
                <a:ext cx="11032463" cy="5573001"/>
              </a:xfrm>
              <a:blipFill>
                <a:blip r:embed="rId2"/>
                <a:stretch>
                  <a:fillRect l="-276" t="-1204" r="-552" b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7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 flipV="1">
            <a:off x="1644959" y="1302726"/>
            <a:ext cx="1624617" cy="1441336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211814" y="763381"/>
            <a:ext cx="0" cy="25120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856876" y="2314020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2050602" y="210788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1602536" y="2323790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3274203" y="1302726"/>
            <a:ext cx="16271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888651" y="99620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897860" y="1994770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60" y="1994770"/>
                <a:ext cx="1945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185252" y="719210"/>
                <a:ext cx="520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52" y="719210"/>
                <a:ext cx="5202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953" r="-13953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orma livre 123"/>
          <p:cNvSpPr/>
          <p:nvPr/>
        </p:nvSpPr>
        <p:spPr>
          <a:xfrm>
            <a:off x="1200496" y="1021660"/>
            <a:ext cx="3361276" cy="2685887"/>
          </a:xfrm>
          <a:custGeom>
            <a:avLst/>
            <a:gdLst>
              <a:gd name="connsiteX0" fmla="*/ 0 w 3361276"/>
              <a:gd name="connsiteY0" fmla="*/ 2685887 h 2685887"/>
              <a:gd name="connsiteX1" fmla="*/ 281354 w 3361276"/>
              <a:gd name="connsiteY1" fmla="*/ 1982503 h 2685887"/>
              <a:gd name="connsiteX2" fmla="*/ 582805 w 3361276"/>
              <a:gd name="connsiteY2" fmla="*/ 1429843 h 2685887"/>
              <a:gd name="connsiteX3" fmla="*/ 894304 w 3361276"/>
              <a:gd name="connsiteY3" fmla="*/ 1037958 h 2685887"/>
              <a:gd name="connsiteX4" fmla="*/ 1326383 w 3361276"/>
              <a:gd name="connsiteY4" fmla="*/ 656120 h 2685887"/>
              <a:gd name="connsiteX5" fmla="*/ 1868994 w 3361276"/>
              <a:gd name="connsiteY5" fmla="*/ 374766 h 2685887"/>
              <a:gd name="connsiteX6" fmla="*/ 2592475 w 3361276"/>
              <a:gd name="connsiteY6" fmla="*/ 143654 h 2685887"/>
              <a:gd name="connsiteX7" fmla="*/ 3155183 w 3361276"/>
              <a:gd name="connsiteY7" fmla="*/ 43171 h 2685887"/>
              <a:gd name="connsiteX8" fmla="*/ 3356150 w 3361276"/>
              <a:gd name="connsiteY8" fmla="*/ 2977 h 2685887"/>
              <a:gd name="connsiteX9" fmla="*/ 3305908 w 3361276"/>
              <a:gd name="connsiteY9" fmla="*/ 2977 h 2685887"/>
              <a:gd name="connsiteX10" fmla="*/ 3305908 w 3361276"/>
              <a:gd name="connsiteY10" fmla="*/ 2977 h 26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1276" h="2685887">
                <a:moveTo>
                  <a:pt x="0" y="2685887"/>
                </a:moveTo>
                <a:cubicBezTo>
                  <a:pt x="92110" y="2438865"/>
                  <a:pt x="184220" y="2191844"/>
                  <a:pt x="281354" y="1982503"/>
                </a:cubicBezTo>
                <a:cubicBezTo>
                  <a:pt x="378488" y="1773162"/>
                  <a:pt x="480647" y="1587267"/>
                  <a:pt x="582805" y="1429843"/>
                </a:cubicBezTo>
                <a:cubicBezTo>
                  <a:pt x="684963" y="1272419"/>
                  <a:pt x="770374" y="1166912"/>
                  <a:pt x="894304" y="1037958"/>
                </a:cubicBezTo>
                <a:cubicBezTo>
                  <a:pt x="1018234" y="909004"/>
                  <a:pt x="1163935" y="766652"/>
                  <a:pt x="1326383" y="656120"/>
                </a:cubicBezTo>
                <a:cubicBezTo>
                  <a:pt x="1488831" y="545588"/>
                  <a:pt x="1657979" y="460177"/>
                  <a:pt x="1868994" y="374766"/>
                </a:cubicBezTo>
                <a:cubicBezTo>
                  <a:pt x="2080009" y="289355"/>
                  <a:pt x="2378110" y="198920"/>
                  <a:pt x="2592475" y="143654"/>
                </a:cubicBezTo>
                <a:cubicBezTo>
                  <a:pt x="2806840" y="88388"/>
                  <a:pt x="3027904" y="66617"/>
                  <a:pt x="3155183" y="43171"/>
                </a:cubicBezTo>
                <a:cubicBezTo>
                  <a:pt x="3282462" y="19725"/>
                  <a:pt x="3331029" y="9676"/>
                  <a:pt x="3356150" y="2977"/>
                </a:cubicBezTo>
                <a:cubicBezTo>
                  <a:pt x="3381271" y="-3722"/>
                  <a:pt x="3305908" y="2977"/>
                  <a:pt x="3305908" y="2977"/>
                </a:cubicBezTo>
                <a:lnTo>
                  <a:pt x="3305908" y="29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1395685" y="1829430"/>
                <a:ext cx="2105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a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           b</a:t>
                </a: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85" y="1829430"/>
                <a:ext cx="21050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Conector reto 168"/>
          <p:cNvCxnSpPr>
            <a:cxnSpLocks/>
          </p:cNvCxnSpPr>
          <p:nvPr/>
        </p:nvCxnSpPr>
        <p:spPr>
          <a:xfrm flipV="1">
            <a:off x="7252334" y="4307867"/>
            <a:ext cx="2090828" cy="1203362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/>
          <p:nvPr/>
        </p:nvCxnSpPr>
        <p:spPr>
          <a:xfrm flipV="1">
            <a:off x="7265304" y="3517317"/>
            <a:ext cx="0" cy="25120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/>
          <p:nvPr/>
        </p:nvCxnSpPr>
        <p:spPr>
          <a:xfrm>
            <a:off x="6930462" y="5319160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Multiplicar 171"/>
          <p:cNvSpPr/>
          <p:nvPr/>
        </p:nvSpPr>
        <p:spPr>
          <a:xfrm>
            <a:off x="7497808" y="5134625"/>
            <a:ext cx="246376" cy="426119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4" name="Conector reto 173"/>
          <p:cNvCxnSpPr/>
          <p:nvPr/>
        </p:nvCxnSpPr>
        <p:spPr>
          <a:xfrm flipH="1">
            <a:off x="9347789" y="4307866"/>
            <a:ext cx="16271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/>
          <p:cNvSpPr/>
          <p:nvPr/>
        </p:nvSpPr>
        <p:spPr>
          <a:xfrm>
            <a:off x="8962237" y="400134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/>
              <p:cNvSpPr txBox="1"/>
              <p:nvPr/>
            </p:nvSpPr>
            <p:spPr>
              <a:xfrm>
                <a:off x="10971446" y="4999910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6" name="CaixaDe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446" y="4999910"/>
                <a:ext cx="1945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aixaDeTexto 176"/>
              <p:cNvSpPr txBox="1"/>
              <p:nvPr/>
            </p:nvSpPr>
            <p:spPr>
              <a:xfrm>
                <a:off x="7258838" y="3724350"/>
                <a:ext cx="520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7" name="CaixaDeTex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38" y="3724350"/>
                <a:ext cx="5202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118" r="-15294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Forma livre 177"/>
          <p:cNvSpPr/>
          <p:nvPr/>
        </p:nvSpPr>
        <p:spPr>
          <a:xfrm>
            <a:off x="7274082" y="4026800"/>
            <a:ext cx="3361276" cy="2685887"/>
          </a:xfrm>
          <a:custGeom>
            <a:avLst/>
            <a:gdLst>
              <a:gd name="connsiteX0" fmla="*/ 0 w 3361276"/>
              <a:gd name="connsiteY0" fmla="*/ 2685887 h 2685887"/>
              <a:gd name="connsiteX1" fmla="*/ 281354 w 3361276"/>
              <a:gd name="connsiteY1" fmla="*/ 1982503 h 2685887"/>
              <a:gd name="connsiteX2" fmla="*/ 582805 w 3361276"/>
              <a:gd name="connsiteY2" fmla="*/ 1429843 h 2685887"/>
              <a:gd name="connsiteX3" fmla="*/ 894304 w 3361276"/>
              <a:gd name="connsiteY3" fmla="*/ 1037958 h 2685887"/>
              <a:gd name="connsiteX4" fmla="*/ 1326383 w 3361276"/>
              <a:gd name="connsiteY4" fmla="*/ 656120 h 2685887"/>
              <a:gd name="connsiteX5" fmla="*/ 1868994 w 3361276"/>
              <a:gd name="connsiteY5" fmla="*/ 374766 h 2685887"/>
              <a:gd name="connsiteX6" fmla="*/ 2592475 w 3361276"/>
              <a:gd name="connsiteY6" fmla="*/ 143654 h 2685887"/>
              <a:gd name="connsiteX7" fmla="*/ 3155183 w 3361276"/>
              <a:gd name="connsiteY7" fmla="*/ 43171 h 2685887"/>
              <a:gd name="connsiteX8" fmla="*/ 3356150 w 3361276"/>
              <a:gd name="connsiteY8" fmla="*/ 2977 h 2685887"/>
              <a:gd name="connsiteX9" fmla="*/ 3305908 w 3361276"/>
              <a:gd name="connsiteY9" fmla="*/ 2977 h 2685887"/>
              <a:gd name="connsiteX10" fmla="*/ 3305908 w 3361276"/>
              <a:gd name="connsiteY10" fmla="*/ 2977 h 26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1276" h="2685887">
                <a:moveTo>
                  <a:pt x="0" y="2685887"/>
                </a:moveTo>
                <a:cubicBezTo>
                  <a:pt x="92110" y="2438865"/>
                  <a:pt x="184220" y="2191844"/>
                  <a:pt x="281354" y="1982503"/>
                </a:cubicBezTo>
                <a:cubicBezTo>
                  <a:pt x="378488" y="1773162"/>
                  <a:pt x="480647" y="1587267"/>
                  <a:pt x="582805" y="1429843"/>
                </a:cubicBezTo>
                <a:cubicBezTo>
                  <a:pt x="684963" y="1272419"/>
                  <a:pt x="770374" y="1166912"/>
                  <a:pt x="894304" y="1037958"/>
                </a:cubicBezTo>
                <a:cubicBezTo>
                  <a:pt x="1018234" y="909004"/>
                  <a:pt x="1163935" y="766652"/>
                  <a:pt x="1326383" y="656120"/>
                </a:cubicBezTo>
                <a:cubicBezTo>
                  <a:pt x="1488831" y="545588"/>
                  <a:pt x="1657979" y="460177"/>
                  <a:pt x="1868994" y="374766"/>
                </a:cubicBezTo>
                <a:cubicBezTo>
                  <a:pt x="2080009" y="289355"/>
                  <a:pt x="2378110" y="198920"/>
                  <a:pt x="2592475" y="143654"/>
                </a:cubicBezTo>
                <a:cubicBezTo>
                  <a:pt x="2806840" y="88388"/>
                  <a:pt x="3027904" y="66617"/>
                  <a:pt x="3155183" y="43171"/>
                </a:cubicBezTo>
                <a:cubicBezTo>
                  <a:pt x="3282462" y="19725"/>
                  <a:pt x="3331029" y="9676"/>
                  <a:pt x="3356150" y="2977"/>
                </a:cubicBezTo>
                <a:cubicBezTo>
                  <a:pt x="3381271" y="-3722"/>
                  <a:pt x="3305908" y="2977"/>
                  <a:pt x="3305908" y="2977"/>
                </a:cubicBezTo>
                <a:lnTo>
                  <a:pt x="3305908" y="29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3" name="Conector reto 182"/>
          <p:cNvCxnSpPr/>
          <p:nvPr/>
        </p:nvCxnSpPr>
        <p:spPr>
          <a:xfrm flipV="1">
            <a:off x="1640107" y="5092587"/>
            <a:ext cx="533968" cy="749292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/>
          <p:nvPr/>
        </p:nvCxnSpPr>
        <p:spPr>
          <a:xfrm flipV="1">
            <a:off x="1206962" y="3861198"/>
            <a:ext cx="0" cy="25120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/>
          <p:nvPr/>
        </p:nvCxnSpPr>
        <p:spPr>
          <a:xfrm>
            <a:off x="852024" y="5411837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Multiplicar 185"/>
          <p:cNvSpPr/>
          <p:nvPr/>
        </p:nvSpPr>
        <p:spPr>
          <a:xfrm>
            <a:off x="1754352" y="5205702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7" name="Conector reto 186"/>
          <p:cNvCxnSpPr/>
          <p:nvPr/>
        </p:nvCxnSpPr>
        <p:spPr>
          <a:xfrm flipH="1">
            <a:off x="1597684" y="5421607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/>
          <p:cNvCxnSpPr/>
          <p:nvPr/>
        </p:nvCxnSpPr>
        <p:spPr>
          <a:xfrm flipH="1">
            <a:off x="2185393" y="5093878"/>
            <a:ext cx="4954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/>
          <p:cNvSpPr/>
          <p:nvPr/>
        </p:nvSpPr>
        <p:spPr>
          <a:xfrm>
            <a:off x="2883799" y="409402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aixaDeTexto 189"/>
              <p:cNvSpPr txBox="1"/>
              <p:nvPr/>
            </p:nvSpPr>
            <p:spPr>
              <a:xfrm>
                <a:off x="4893008" y="5092587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0" name="CaixaDeTexto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008" y="5092587"/>
                <a:ext cx="19454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aixaDeTexto 190"/>
              <p:cNvSpPr txBox="1"/>
              <p:nvPr/>
            </p:nvSpPr>
            <p:spPr>
              <a:xfrm>
                <a:off x="1180400" y="3817027"/>
                <a:ext cx="520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1" name="CaixaDeTexto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00" y="3817027"/>
                <a:ext cx="5202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118" r="-15294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Forma livre 191"/>
          <p:cNvSpPr/>
          <p:nvPr/>
        </p:nvSpPr>
        <p:spPr>
          <a:xfrm>
            <a:off x="1195644" y="4119477"/>
            <a:ext cx="3361276" cy="2685887"/>
          </a:xfrm>
          <a:custGeom>
            <a:avLst/>
            <a:gdLst>
              <a:gd name="connsiteX0" fmla="*/ 0 w 3361276"/>
              <a:gd name="connsiteY0" fmla="*/ 2685887 h 2685887"/>
              <a:gd name="connsiteX1" fmla="*/ 281354 w 3361276"/>
              <a:gd name="connsiteY1" fmla="*/ 1982503 h 2685887"/>
              <a:gd name="connsiteX2" fmla="*/ 582805 w 3361276"/>
              <a:gd name="connsiteY2" fmla="*/ 1429843 h 2685887"/>
              <a:gd name="connsiteX3" fmla="*/ 894304 w 3361276"/>
              <a:gd name="connsiteY3" fmla="*/ 1037958 h 2685887"/>
              <a:gd name="connsiteX4" fmla="*/ 1326383 w 3361276"/>
              <a:gd name="connsiteY4" fmla="*/ 656120 h 2685887"/>
              <a:gd name="connsiteX5" fmla="*/ 1868994 w 3361276"/>
              <a:gd name="connsiteY5" fmla="*/ 374766 h 2685887"/>
              <a:gd name="connsiteX6" fmla="*/ 2592475 w 3361276"/>
              <a:gd name="connsiteY6" fmla="*/ 143654 h 2685887"/>
              <a:gd name="connsiteX7" fmla="*/ 3155183 w 3361276"/>
              <a:gd name="connsiteY7" fmla="*/ 43171 h 2685887"/>
              <a:gd name="connsiteX8" fmla="*/ 3356150 w 3361276"/>
              <a:gd name="connsiteY8" fmla="*/ 2977 h 2685887"/>
              <a:gd name="connsiteX9" fmla="*/ 3305908 w 3361276"/>
              <a:gd name="connsiteY9" fmla="*/ 2977 h 2685887"/>
              <a:gd name="connsiteX10" fmla="*/ 3305908 w 3361276"/>
              <a:gd name="connsiteY10" fmla="*/ 2977 h 26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1276" h="2685887">
                <a:moveTo>
                  <a:pt x="0" y="2685887"/>
                </a:moveTo>
                <a:cubicBezTo>
                  <a:pt x="92110" y="2438865"/>
                  <a:pt x="184220" y="2191844"/>
                  <a:pt x="281354" y="1982503"/>
                </a:cubicBezTo>
                <a:cubicBezTo>
                  <a:pt x="378488" y="1773162"/>
                  <a:pt x="480647" y="1587267"/>
                  <a:pt x="582805" y="1429843"/>
                </a:cubicBezTo>
                <a:cubicBezTo>
                  <a:pt x="684963" y="1272419"/>
                  <a:pt x="770374" y="1166912"/>
                  <a:pt x="894304" y="1037958"/>
                </a:cubicBezTo>
                <a:cubicBezTo>
                  <a:pt x="1018234" y="909004"/>
                  <a:pt x="1163935" y="766652"/>
                  <a:pt x="1326383" y="656120"/>
                </a:cubicBezTo>
                <a:cubicBezTo>
                  <a:pt x="1488831" y="545588"/>
                  <a:pt x="1657979" y="460177"/>
                  <a:pt x="1868994" y="374766"/>
                </a:cubicBezTo>
                <a:cubicBezTo>
                  <a:pt x="2080009" y="289355"/>
                  <a:pt x="2378110" y="198920"/>
                  <a:pt x="2592475" y="143654"/>
                </a:cubicBezTo>
                <a:cubicBezTo>
                  <a:pt x="2806840" y="88388"/>
                  <a:pt x="3027904" y="66617"/>
                  <a:pt x="3155183" y="43171"/>
                </a:cubicBezTo>
                <a:cubicBezTo>
                  <a:pt x="3282462" y="19725"/>
                  <a:pt x="3331029" y="9676"/>
                  <a:pt x="3356150" y="2977"/>
                </a:cubicBezTo>
                <a:cubicBezTo>
                  <a:pt x="3381271" y="-3722"/>
                  <a:pt x="3305908" y="2977"/>
                  <a:pt x="3305908" y="2977"/>
                </a:cubicBezTo>
                <a:lnTo>
                  <a:pt x="3305908" y="29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tângulo 192"/>
              <p:cNvSpPr/>
              <p:nvPr/>
            </p:nvSpPr>
            <p:spPr>
              <a:xfrm>
                <a:off x="1390833" y="4927247"/>
                <a:ext cx="1042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a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b</a:t>
                </a:r>
              </a:p>
            </p:txBody>
          </p:sp>
        </mc:Choice>
        <mc:Fallback xmlns="">
          <p:sp>
            <p:nvSpPr>
              <p:cNvPr id="193" name="Retângulo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3" y="4927247"/>
                <a:ext cx="104265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78" t="-8197" r="-4678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Conector reto 195"/>
          <p:cNvCxnSpPr/>
          <p:nvPr/>
        </p:nvCxnSpPr>
        <p:spPr>
          <a:xfrm flipV="1">
            <a:off x="7846467" y="1284676"/>
            <a:ext cx="1624617" cy="1441336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de seta reta 196"/>
          <p:cNvCxnSpPr/>
          <p:nvPr/>
        </p:nvCxnSpPr>
        <p:spPr>
          <a:xfrm flipV="1">
            <a:off x="7413322" y="745331"/>
            <a:ext cx="0" cy="25120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de seta reta 197"/>
          <p:cNvCxnSpPr/>
          <p:nvPr/>
        </p:nvCxnSpPr>
        <p:spPr>
          <a:xfrm>
            <a:off x="7058384" y="2295970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Multiplicar 198"/>
          <p:cNvSpPr/>
          <p:nvPr/>
        </p:nvSpPr>
        <p:spPr>
          <a:xfrm>
            <a:off x="8252110" y="208983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Conector reto 199"/>
          <p:cNvCxnSpPr/>
          <p:nvPr/>
        </p:nvCxnSpPr>
        <p:spPr>
          <a:xfrm flipH="1">
            <a:off x="7804044" y="2305740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/>
          <p:cNvCxnSpPr/>
          <p:nvPr/>
        </p:nvCxnSpPr>
        <p:spPr>
          <a:xfrm flipH="1">
            <a:off x="9475711" y="1284676"/>
            <a:ext cx="16271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tângulo 201"/>
          <p:cNvSpPr/>
          <p:nvPr/>
        </p:nvSpPr>
        <p:spPr>
          <a:xfrm>
            <a:off x="9090159" y="97815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aixaDeTexto 202"/>
              <p:cNvSpPr txBox="1"/>
              <p:nvPr/>
            </p:nvSpPr>
            <p:spPr>
              <a:xfrm>
                <a:off x="11099368" y="1976720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3" name="CaixaDeTexto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368" y="1976720"/>
                <a:ext cx="1945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7386760" y="701160"/>
                <a:ext cx="520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60" y="701160"/>
                <a:ext cx="52027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4118" r="-15294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Forma livre 204"/>
          <p:cNvSpPr/>
          <p:nvPr/>
        </p:nvSpPr>
        <p:spPr>
          <a:xfrm>
            <a:off x="7402004" y="1003610"/>
            <a:ext cx="3361276" cy="2685887"/>
          </a:xfrm>
          <a:custGeom>
            <a:avLst/>
            <a:gdLst>
              <a:gd name="connsiteX0" fmla="*/ 0 w 3361276"/>
              <a:gd name="connsiteY0" fmla="*/ 2685887 h 2685887"/>
              <a:gd name="connsiteX1" fmla="*/ 281354 w 3361276"/>
              <a:gd name="connsiteY1" fmla="*/ 1982503 h 2685887"/>
              <a:gd name="connsiteX2" fmla="*/ 582805 w 3361276"/>
              <a:gd name="connsiteY2" fmla="*/ 1429843 h 2685887"/>
              <a:gd name="connsiteX3" fmla="*/ 894304 w 3361276"/>
              <a:gd name="connsiteY3" fmla="*/ 1037958 h 2685887"/>
              <a:gd name="connsiteX4" fmla="*/ 1326383 w 3361276"/>
              <a:gd name="connsiteY4" fmla="*/ 656120 h 2685887"/>
              <a:gd name="connsiteX5" fmla="*/ 1868994 w 3361276"/>
              <a:gd name="connsiteY5" fmla="*/ 374766 h 2685887"/>
              <a:gd name="connsiteX6" fmla="*/ 2592475 w 3361276"/>
              <a:gd name="connsiteY6" fmla="*/ 143654 h 2685887"/>
              <a:gd name="connsiteX7" fmla="*/ 3155183 w 3361276"/>
              <a:gd name="connsiteY7" fmla="*/ 43171 h 2685887"/>
              <a:gd name="connsiteX8" fmla="*/ 3356150 w 3361276"/>
              <a:gd name="connsiteY8" fmla="*/ 2977 h 2685887"/>
              <a:gd name="connsiteX9" fmla="*/ 3305908 w 3361276"/>
              <a:gd name="connsiteY9" fmla="*/ 2977 h 2685887"/>
              <a:gd name="connsiteX10" fmla="*/ 3305908 w 3361276"/>
              <a:gd name="connsiteY10" fmla="*/ 2977 h 26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1276" h="2685887">
                <a:moveTo>
                  <a:pt x="0" y="2685887"/>
                </a:moveTo>
                <a:cubicBezTo>
                  <a:pt x="92110" y="2438865"/>
                  <a:pt x="184220" y="2191844"/>
                  <a:pt x="281354" y="1982503"/>
                </a:cubicBezTo>
                <a:cubicBezTo>
                  <a:pt x="378488" y="1773162"/>
                  <a:pt x="480647" y="1587267"/>
                  <a:pt x="582805" y="1429843"/>
                </a:cubicBezTo>
                <a:cubicBezTo>
                  <a:pt x="684963" y="1272419"/>
                  <a:pt x="770374" y="1166912"/>
                  <a:pt x="894304" y="1037958"/>
                </a:cubicBezTo>
                <a:cubicBezTo>
                  <a:pt x="1018234" y="909004"/>
                  <a:pt x="1163935" y="766652"/>
                  <a:pt x="1326383" y="656120"/>
                </a:cubicBezTo>
                <a:cubicBezTo>
                  <a:pt x="1488831" y="545588"/>
                  <a:pt x="1657979" y="460177"/>
                  <a:pt x="1868994" y="374766"/>
                </a:cubicBezTo>
                <a:cubicBezTo>
                  <a:pt x="2080009" y="289355"/>
                  <a:pt x="2378110" y="198920"/>
                  <a:pt x="2592475" y="143654"/>
                </a:cubicBezTo>
                <a:cubicBezTo>
                  <a:pt x="2806840" y="88388"/>
                  <a:pt x="3027904" y="66617"/>
                  <a:pt x="3155183" y="43171"/>
                </a:cubicBezTo>
                <a:cubicBezTo>
                  <a:pt x="3282462" y="19725"/>
                  <a:pt x="3331029" y="9676"/>
                  <a:pt x="3356150" y="2977"/>
                </a:cubicBezTo>
                <a:cubicBezTo>
                  <a:pt x="3381271" y="-3722"/>
                  <a:pt x="3305908" y="2977"/>
                  <a:pt x="3305908" y="2977"/>
                </a:cubicBezTo>
                <a:lnTo>
                  <a:pt x="3305908" y="29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7646895" y="1808769"/>
                <a:ext cx="2083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895" y="1808769"/>
                <a:ext cx="208319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tângulo 206"/>
              <p:cNvSpPr/>
              <p:nvPr/>
            </p:nvSpPr>
            <p:spPr>
              <a:xfrm>
                <a:off x="7451591" y="5422964"/>
                <a:ext cx="2211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7" name="Retângulo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91" y="5422964"/>
                <a:ext cx="2211439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Retângulo 207"/>
          <p:cNvSpPr/>
          <p:nvPr/>
        </p:nvSpPr>
        <p:spPr>
          <a:xfrm>
            <a:off x="70340" y="100485"/>
            <a:ext cx="5998866" cy="67072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Falsa Posição i=2</a:t>
            </a:r>
          </a:p>
        </p:txBody>
      </p:sp>
      <p:sp>
        <p:nvSpPr>
          <p:cNvPr id="209" name="Retângulo 208"/>
          <p:cNvSpPr/>
          <p:nvPr/>
        </p:nvSpPr>
        <p:spPr>
          <a:xfrm>
            <a:off x="2005994" y="19662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Falsa Posição i=1 </a:t>
            </a:r>
          </a:p>
        </p:txBody>
      </p:sp>
      <p:sp>
        <p:nvSpPr>
          <p:cNvPr id="210" name="Retângulo 209"/>
          <p:cNvSpPr/>
          <p:nvPr/>
        </p:nvSpPr>
        <p:spPr>
          <a:xfrm>
            <a:off x="6160044" y="100485"/>
            <a:ext cx="5961616" cy="67072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Secante i=2</a:t>
            </a:r>
          </a:p>
        </p:txBody>
      </p:sp>
      <p:sp>
        <p:nvSpPr>
          <p:cNvPr id="211" name="Retângulo 210"/>
          <p:cNvSpPr/>
          <p:nvPr/>
        </p:nvSpPr>
        <p:spPr>
          <a:xfrm>
            <a:off x="8124188" y="259939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Secante i=1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5A7BA67-E235-4D42-B206-94804426B825}"/>
              </a:ext>
            </a:extLst>
          </p:cNvPr>
          <p:cNvCxnSpPr>
            <a:cxnSpLocks/>
          </p:cNvCxnSpPr>
          <p:nvPr/>
        </p:nvCxnSpPr>
        <p:spPr>
          <a:xfrm flipH="1">
            <a:off x="8305258" y="4921497"/>
            <a:ext cx="16270" cy="39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Abertos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20484" y="2196714"/>
            <a:ext cx="4945442" cy="24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Newton-</a:t>
            </a:r>
            <a:r>
              <a:rPr lang="pt-BR" sz="2000" dirty="0" err="1"/>
              <a:t>Raphson</a:t>
            </a:r>
            <a:endParaRPr lang="pt-B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Secante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Secante Modificado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Ponto fixo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01EAF9-ACFE-4845-A687-6619A3788A62}"/>
              </a:ext>
            </a:extLst>
          </p:cNvPr>
          <p:cNvSpPr txBox="1"/>
          <p:nvPr/>
        </p:nvSpPr>
        <p:spPr>
          <a:xfrm>
            <a:off x="472961" y="1378650"/>
            <a:ext cx="10843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métodos abertos  são adequados para o cálculo de tanto raízes reais como complexas conjugadas,  tanto simples como múltiplas</a:t>
            </a:r>
          </a:p>
        </p:txBody>
      </p:sp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198" y="168842"/>
            <a:ext cx="9404723" cy="624788"/>
          </a:xfrm>
        </p:spPr>
        <p:txBody>
          <a:bodyPr/>
          <a:lstStyle/>
          <a:p>
            <a:r>
              <a:rPr lang="pt-BR" sz="3600" dirty="0"/>
              <a:t>Método da Secante Modificado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Seja uma função não-linear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A equação recursiva de Newton-</a:t>
                </a:r>
                <a:r>
                  <a:rPr lang="pt-BR" dirty="0" err="1"/>
                  <a:t>Rapson</a:t>
                </a:r>
                <a:r>
                  <a:rPr lang="pt-BR" dirty="0"/>
                  <a:t> para encontrar uma raiz será: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  <a:blipFill rotWithShape="0">
                <a:blip r:embed="rId2"/>
                <a:stretch>
                  <a:fillRect l="-272" t="-3497" r="-545" b="-3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537346" y="1983918"/>
                <a:ext cx="1790297" cy="6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46" y="1983918"/>
                <a:ext cx="1790297" cy="642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470759" y="3896772"/>
                <a:ext cx="296780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59" y="3896772"/>
                <a:ext cx="2967800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537346" y="5334593"/>
                <a:ext cx="4953600" cy="9126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46" y="5334593"/>
                <a:ext cx="4953600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883302" y="2120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(I)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29038" y="438876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(II)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1736" y="4573432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Substituindo (II) em (I)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EEDBCFD-5B58-4F43-85C8-F503A389D046}"/>
              </a:ext>
            </a:extLst>
          </p:cNvPr>
          <p:cNvSpPr/>
          <p:nvPr/>
        </p:nvSpPr>
        <p:spPr>
          <a:xfrm>
            <a:off x="428451" y="2770077"/>
            <a:ext cx="11521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Um dos problemas relacionados com o método de Newton </a:t>
            </a:r>
            <a:r>
              <a:rPr lang="pt-BR" dirty="0" err="1"/>
              <a:t>Raphson</a:t>
            </a:r>
            <a:r>
              <a:rPr lang="pt-BR" dirty="0"/>
              <a:t> está na necessidade de se avaliar a derivada da função.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Algumas funções podem ter derivadas de difícil avaliação analítica.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Neste caso, podemos   substituir a derivada por uma diferença finita:</a:t>
            </a:r>
          </a:p>
        </p:txBody>
      </p:sp>
    </p:spTree>
    <p:extLst>
      <p:ext uri="{BB962C8B-B14F-4D97-AF65-F5344CB8AC3E}">
        <p14:creationId xmlns:p14="http://schemas.microsoft.com/office/powerpoint/2010/main" val="27409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50844" y="210545"/>
            <a:ext cx="11170751" cy="760940"/>
          </a:xfrm>
        </p:spPr>
        <p:txBody>
          <a:bodyPr/>
          <a:lstStyle/>
          <a:p>
            <a:r>
              <a:rPr lang="pt-BR" sz="3200" dirty="0"/>
              <a:t>Métodos Abertos  - Método da Secante Modificado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30061" y="829443"/>
                <a:ext cx="9239057" cy="4441057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2300" dirty="0"/>
                  <a:t>Escolha uma estimativa inicial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300" dirty="0"/>
                  <a:t> a raiz da função </a:t>
                </a:r>
                <a14:m>
                  <m:oMath xmlns:m="http://schemas.openxmlformats.org/officeDocument/2006/math">
                    <m:r>
                      <a:rPr lang="pt-BR" sz="2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r>
                  <a:rPr lang="pt-BR" sz="2300" dirty="0"/>
                  <a:t>Defina uma tolerância (precisão) desejada</a:t>
                </a:r>
              </a:p>
              <a:p>
                <a:r>
                  <a:rPr lang="pt-BR" sz="2300" dirty="0"/>
                  <a:t>Escolho o incremento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300" dirty="0"/>
                  <a:t> para o cálculo da derivada</a:t>
                </a:r>
              </a:p>
              <a:p>
                <a:pPr marL="0" indent="0">
                  <a:buNone/>
                </a:pPr>
                <a:r>
                  <a:rPr lang="pt-BR" sz="23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300" dirty="0"/>
                  <a:t>	</a:t>
                </a:r>
                <a:r>
                  <a:rPr lang="pt-BR" sz="23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 ;   </m:t>
                    </m:r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3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4 –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061" y="829443"/>
                <a:ext cx="9239057" cy="4441057"/>
              </a:xfrm>
              <a:blipFill>
                <a:blip r:embed="rId2"/>
                <a:stretch>
                  <a:fillRect l="-264" t="-13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73376" y="5453994"/>
                <a:ext cx="10152426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O número de iterações necessária para a convergência depende de </a:t>
                </a:r>
                <a:r>
                  <a:rPr lang="pt-BR" sz="1400" dirty="0" err="1"/>
                  <a:t>dx</a:t>
                </a:r>
                <a:r>
                  <a:rPr lang="pt-BR" sz="1400" dirty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:r>
                  <a:rPr lang="pt-BR" sz="1400" dirty="0" err="1"/>
                  <a:t>dx</a:t>
                </a:r>
                <a:r>
                  <a:rPr lang="pt-BR" sz="1400" dirty="0"/>
                  <a:t> for muito grande, a convergência pode ser lenta, se for muito pequeno, pode haver erros de arredondamento. Em ambos os casos pode haver divergência (assim como no método de Newton </a:t>
                </a:r>
                <a:r>
                  <a:rPr lang="pt-BR" sz="1400" dirty="0" err="1"/>
                  <a:t>Rapshon</a:t>
                </a:r>
                <a:r>
                  <a:rPr lang="pt-BR" sz="1400" dirty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Um bom compromisso seria ser fixar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 em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pt-BR" sz="1400" dirty="0"/>
                  <a:t> para uma máquina de 64 bits, ou 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para uma máquina de 32 bits.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" y="5453994"/>
                <a:ext cx="10152426" cy="1600438"/>
              </a:xfrm>
              <a:prstGeom prst="rect">
                <a:avLst/>
              </a:prstGeom>
              <a:blipFill>
                <a:blip r:embed="rId3"/>
                <a:stretch>
                  <a:fillRect l="-60" t="-763" r="-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9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E12476DA-850C-FEBA-6235-DEF85D3C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" y="429135"/>
            <a:ext cx="5600723" cy="436114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3541" y="-2892"/>
            <a:ext cx="10735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Algoritmo </a:t>
            </a:r>
            <a:r>
              <a:rPr lang="pt-BR" dirty="0" err="1"/>
              <a:t>Scilab</a:t>
            </a:r>
            <a:r>
              <a:rPr lang="pt-BR" dirty="0"/>
              <a:t> para o método da Secante Modificado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48" y="590723"/>
            <a:ext cx="2451661" cy="192961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7534" y="5014563"/>
            <a:ext cx="82412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Notar que o método da secante modificado tem desempenho comparável ao de Newton-</a:t>
            </a:r>
            <a:r>
              <a:rPr lang="pt-BR" sz="1600" dirty="0" err="1"/>
              <a:t>Rapahson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Assim como no método de Newton </a:t>
            </a:r>
            <a:r>
              <a:rPr lang="pt-BR" sz="1600" dirty="0" err="1"/>
              <a:t>Raphson</a:t>
            </a:r>
            <a:r>
              <a:rPr lang="pt-BR" sz="1600" dirty="0"/>
              <a:t>, só precisa de uma estimativa para a raiz (secante precisa de duas)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 entanto, não precisamos da fórmula analítica para a derivada da função!!!!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14980D-D52D-2173-7E74-04F7F5BF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577" y="609708"/>
            <a:ext cx="3595817" cy="16518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E7EFBB-7CA5-841B-ECAF-5A688BC93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577" y="2452815"/>
            <a:ext cx="2863927" cy="1946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5608F8-77B1-7CFC-CF41-B5B8AB55E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837" y="4590238"/>
            <a:ext cx="356555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/>
              <p:cNvSpPr txBox="1">
                <a:spLocks/>
              </p:cNvSpPr>
              <p:nvPr/>
            </p:nvSpPr>
            <p:spPr>
              <a:xfrm>
                <a:off x="4908185" y="0"/>
                <a:ext cx="6798485" cy="8139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Exemplo  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2800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80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185" y="0"/>
                <a:ext cx="6798485" cy="813916"/>
              </a:xfrm>
              <a:prstGeom prst="rect">
                <a:avLst/>
              </a:prstGeom>
              <a:blipFill>
                <a:blip r:embed="rId2"/>
                <a:stretch>
                  <a:fillRect l="-1794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ED9B525D-21EF-48B4-BA0A-D132928DB718}"/>
              </a:ext>
            </a:extLst>
          </p:cNvPr>
          <p:cNvSpPr/>
          <p:nvPr/>
        </p:nvSpPr>
        <p:spPr>
          <a:xfrm>
            <a:off x="3567220" y="5228526"/>
            <a:ext cx="8434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Notar que o método da secante modificado tem desempenho comparável ao de Newton-</a:t>
            </a:r>
            <a:r>
              <a:rPr lang="pt-BR" sz="1600" dirty="0" err="1"/>
              <a:t>Rapahson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Assim como no método de Newton </a:t>
            </a:r>
            <a:r>
              <a:rPr lang="pt-BR" sz="1600" dirty="0" err="1"/>
              <a:t>Raphson</a:t>
            </a:r>
            <a:r>
              <a:rPr lang="pt-BR" sz="1600" dirty="0"/>
              <a:t>, só precisa de uma estimativa para a raiz (secante precisa de duas)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 entanto, não precisamos da fórmula analítica para a derivada da função!!!!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9CDADC-343D-6A9A-41F9-2F9AF761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3" y="4727694"/>
            <a:ext cx="2708851" cy="20247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8FE5179-DD77-8A95-E695-EE697875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8" y="105508"/>
            <a:ext cx="4457700" cy="445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F37E5E-CBBA-C1F2-B4C2-80B13CA7A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185" y="774002"/>
            <a:ext cx="7070499" cy="16956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6767FF4-345C-F9D1-BE6C-24741E9BA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185" y="2903710"/>
            <a:ext cx="5272012" cy="16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2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198" y="168842"/>
            <a:ext cx="9404723" cy="624788"/>
          </a:xfrm>
        </p:spPr>
        <p:txBody>
          <a:bodyPr/>
          <a:lstStyle/>
          <a:p>
            <a:r>
              <a:rPr lang="pt-BR" sz="3600" dirty="0"/>
              <a:t>Método do Ponto Fixo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Seja uma função não-linear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Na raiz temos que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  <a:blipFill rotWithShape="0">
                <a:blip r:embed="rId2"/>
                <a:stretch>
                  <a:fillRect l="-272" t="-4196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537346" y="1983918"/>
                <a:ext cx="949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46" y="1983918"/>
                <a:ext cx="94910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692" r="-5128" b="-3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18641" y="2349849"/>
            <a:ext cx="1152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Equação (I) pode ser rearranjada na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467262" y="4026362"/>
                <a:ext cx="2038379" cy="43088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62" y="4026362"/>
                <a:ext cx="203837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059535" y="193775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517157" y="3336839"/>
                <a:ext cx="9629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57" y="3336839"/>
                <a:ext cx="962956" cy="276999"/>
              </a:xfrm>
              <a:prstGeom prst="rect">
                <a:avLst/>
              </a:prstGeom>
              <a:blipFill>
                <a:blip r:embed="rId5"/>
                <a:stretch>
                  <a:fillRect l="-2532" b="-28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736198" y="3550028"/>
            <a:ext cx="1152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 modo que podemos usar a seguinte equação recursiva: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254055" y="5205220"/>
                <a:ext cx="2109167" cy="482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55" y="5205220"/>
                <a:ext cx="2109167" cy="4823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54055" y="5763095"/>
                <a:ext cx="2526204" cy="482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55" y="5763095"/>
                <a:ext cx="2526204" cy="4823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54055" y="6245407"/>
                <a:ext cx="3574761" cy="482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55" y="6245407"/>
                <a:ext cx="3574761" cy="482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818641" y="4760325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6BBBF3-2686-46B8-B570-F81DF9C0D04E}"/>
                  </a:ext>
                </a:extLst>
              </p:cNvPr>
              <p:cNvSpPr txBox="1"/>
              <p:nvPr/>
            </p:nvSpPr>
            <p:spPr>
              <a:xfrm>
                <a:off x="2160745" y="2729900"/>
                <a:ext cx="17613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6BBBF3-2686-46B8-B570-F81DF9C0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45" y="2729900"/>
                <a:ext cx="1761380" cy="276999"/>
              </a:xfrm>
              <a:prstGeom prst="rect">
                <a:avLst/>
              </a:prstGeom>
              <a:blipFill>
                <a:blip r:embed="rId9"/>
                <a:stretch>
                  <a:fillRect l="-3806" r="-692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74E798A-1B20-4B2B-B57D-C67E24660FE8}"/>
                  </a:ext>
                </a:extLst>
              </p:cNvPr>
              <p:cNvSpPr txBox="1"/>
              <p:nvPr/>
            </p:nvSpPr>
            <p:spPr>
              <a:xfrm>
                <a:off x="2160745" y="3031873"/>
                <a:ext cx="16940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74E798A-1B20-4B2B-B57D-C67E2466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45" y="3031873"/>
                <a:ext cx="1694053" cy="276999"/>
              </a:xfrm>
              <a:prstGeom prst="rect">
                <a:avLst/>
              </a:prstGeom>
              <a:blipFill>
                <a:blip r:embed="rId10"/>
                <a:stretch>
                  <a:fillRect l="-2518" r="-719" b="-3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31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10407076" cy="760940"/>
          </a:xfrm>
        </p:spPr>
        <p:txBody>
          <a:bodyPr/>
          <a:lstStyle/>
          <a:p>
            <a:r>
              <a:rPr lang="pt-BR" dirty="0"/>
              <a:t>Métodos Abertos  - Ponto Fixo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30061" y="1293961"/>
                <a:ext cx="7919127" cy="4459857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2300" dirty="0"/>
                  <a:t>Escolha uma estimativa inicial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300" dirty="0"/>
                  <a:t> para a raiz  da função </a:t>
                </a:r>
                <a14:m>
                  <m:oMath xmlns:m="http://schemas.openxmlformats.org/officeDocument/2006/math">
                    <m:r>
                      <a:rPr lang="pt-BR" sz="2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r>
                  <a:rPr lang="pt-BR" sz="2300" dirty="0"/>
                  <a:t>Defina uma tolerância (precisão) desejada</a:t>
                </a:r>
              </a:p>
              <a:p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300" dirty="0"/>
                  <a:t>	</a:t>
                </a:r>
                <a:r>
                  <a:rPr lang="pt-BR" sz="23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3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4 –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061" y="1293961"/>
                <a:ext cx="7919127" cy="4459857"/>
              </a:xfrm>
              <a:blipFill rotWithShape="0">
                <a:blip r:embed="rId2"/>
                <a:stretch>
                  <a:fillRect l="-538" t="-1771" b="-14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250844" y="6076294"/>
            <a:ext cx="11304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que o algoritmo não exige um intervalo inicial [</a:t>
            </a:r>
            <a:r>
              <a:rPr lang="pt-BR" dirty="0" err="1"/>
              <a:t>a,b</a:t>
            </a:r>
            <a:r>
              <a:rPr lang="pt-BR" dirty="0"/>
              <a:t>] que contenha a raiz no qual f(a)f(b)&lt;0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assim, pode ser utilizado (com algumas ressalvas) em raízes múltiplas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9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 flipV="1">
            <a:off x="1252007" y="812324"/>
            <a:ext cx="3909077" cy="3869812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215851" y="2019719"/>
            <a:ext cx="36156" cy="3627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897069" y="4685431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2854880" y="4459293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rot="5400000" flipH="1">
            <a:off x="3165062" y="2347097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969159" y="2614985"/>
            <a:ext cx="29079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38053" y="4366181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53" y="4366181"/>
                <a:ext cx="1945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252007" y="1825745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07" y="1825745"/>
                <a:ext cx="1979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tângulo 208"/>
          <p:cNvSpPr/>
          <p:nvPr/>
        </p:nvSpPr>
        <p:spPr>
          <a:xfrm>
            <a:off x="959099" y="915132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Ponto Fixo - Convergência</a:t>
            </a:r>
          </a:p>
        </p:txBody>
      </p:sp>
      <p:sp>
        <p:nvSpPr>
          <p:cNvPr id="5" name="Forma livre 4"/>
          <p:cNvSpPr/>
          <p:nvPr/>
        </p:nvSpPr>
        <p:spPr>
          <a:xfrm rot="-900000">
            <a:off x="1256044" y="1796769"/>
            <a:ext cx="4813161" cy="2865666"/>
          </a:xfrm>
          <a:custGeom>
            <a:avLst/>
            <a:gdLst>
              <a:gd name="connsiteX0" fmla="*/ 0 w 4813161"/>
              <a:gd name="connsiteY0" fmla="*/ 2865666 h 2865666"/>
              <a:gd name="connsiteX1" fmla="*/ 180870 w 4813161"/>
              <a:gd name="connsiteY1" fmla="*/ 2373297 h 2865666"/>
              <a:gd name="connsiteX2" fmla="*/ 552659 w 4813161"/>
              <a:gd name="connsiteY2" fmla="*/ 1820638 h 2865666"/>
              <a:gd name="connsiteX3" fmla="*/ 1115367 w 4813161"/>
              <a:gd name="connsiteY3" fmla="*/ 1187592 h 2865666"/>
              <a:gd name="connsiteX4" fmla="*/ 1818752 w 4813161"/>
              <a:gd name="connsiteY4" fmla="*/ 695222 h 2865666"/>
              <a:gd name="connsiteX5" fmla="*/ 2160396 w 4813161"/>
              <a:gd name="connsiteY5" fmla="*/ 343530 h 2865666"/>
              <a:gd name="connsiteX6" fmla="*/ 2401556 w 4813161"/>
              <a:gd name="connsiteY6" fmla="*/ 333482 h 2865666"/>
              <a:gd name="connsiteX7" fmla="*/ 3516923 w 4813161"/>
              <a:gd name="connsiteY7" fmla="*/ 232998 h 2865666"/>
              <a:gd name="connsiteX8" fmla="*/ 4340888 w 4813161"/>
              <a:gd name="connsiteY8" fmla="*/ 1886 h 2865666"/>
              <a:gd name="connsiteX9" fmla="*/ 4813161 w 4813161"/>
              <a:gd name="connsiteY9" fmla="*/ 142563 h 28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3161" h="2865666">
                <a:moveTo>
                  <a:pt x="0" y="2865666"/>
                </a:moveTo>
                <a:cubicBezTo>
                  <a:pt x="44380" y="2706567"/>
                  <a:pt x="88760" y="2547468"/>
                  <a:pt x="180870" y="2373297"/>
                </a:cubicBezTo>
                <a:cubicBezTo>
                  <a:pt x="272980" y="2199126"/>
                  <a:pt x="396910" y="2018255"/>
                  <a:pt x="552659" y="1820638"/>
                </a:cubicBezTo>
                <a:cubicBezTo>
                  <a:pt x="708408" y="1623021"/>
                  <a:pt x="904352" y="1375161"/>
                  <a:pt x="1115367" y="1187592"/>
                </a:cubicBezTo>
                <a:cubicBezTo>
                  <a:pt x="1326383" y="1000023"/>
                  <a:pt x="1644581" y="835899"/>
                  <a:pt x="1818752" y="695222"/>
                </a:cubicBezTo>
                <a:cubicBezTo>
                  <a:pt x="1992924" y="554545"/>
                  <a:pt x="2063262" y="403820"/>
                  <a:pt x="2160396" y="343530"/>
                </a:cubicBezTo>
                <a:cubicBezTo>
                  <a:pt x="2257530" y="283240"/>
                  <a:pt x="2401556" y="333482"/>
                  <a:pt x="2401556" y="333482"/>
                </a:cubicBezTo>
                <a:cubicBezTo>
                  <a:pt x="2627644" y="315060"/>
                  <a:pt x="3193701" y="288264"/>
                  <a:pt x="3516923" y="232998"/>
                </a:cubicBezTo>
                <a:cubicBezTo>
                  <a:pt x="3840145" y="177732"/>
                  <a:pt x="4124848" y="16959"/>
                  <a:pt x="4340888" y="1886"/>
                </a:cubicBezTo>
                <a:cubicBezTo>
                  <a:pt x="4556928" y="-13187"/>
                  <a:pt x="4685044" y="64688"/>
                  <a:pt x="4813161" y="1425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>
            <a:off x="3391234" y="2193386"/>
            <a:ext cx="1046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3382812" y="2162836"/>
            <a:ext cx="396000" cy="1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6768019" y="1990667"/>
            <a:ext cx="2837672" cy="2788418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H="1" flipV="1">
            <a:off x="6731863" y="2116668"/>
            <a:ext cx="36156" cy="3627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413081" y="4782380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ultiplicar 60"/>
          <p:cNvSpPr/>
          <p:nvPr/>
        </p:nvSpPr>
        <p:spPr>
          <a:xfrm>
            <a:off x="9354348" y="4570173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 rot="5400000" flipH="1">
            <a:off x="8812440" y="2754768"/>
            <a:ext cx="1" cy="12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9466600" y="3405537"/>
            <a:ext cx="29079" cy="14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10454065" y="4463130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65" y="4463130"/>
                <a:ext cx="1945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6768019" y="2003307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9" y="2003307"/>
                <a:ext cx="197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1212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tângulo 67"/>
          <p:cNvSpPr/>
          <p:nvPr/>
        </p:nvSpPr>
        <p:spPr>
          <a:xfrm>
            <a:off x="7407210" y="924451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Ponto Fixo -  Convergência</a:t>
            </a:r>
          </a:p>
        </p:txBody>
      </p:sp>
      <p:sp>
        <p:nvSpPr>
          <p:cNvPr id="69" name="Forma livre 68"/>
          <p:cNvSpPr/>
          <p:nvPr/>
        </p:nvSpPr>
        <p:spPr>
          <a:xfrm rot="3720000">
            <a:off x="6107592" y="2497415"/>
            <a:ext cx="4813161" cy="2865666"/>
          </a:xfrm>
          <a:custGeom>
            <a:avLst/>
            <a:gdLst>
              <a:gd name="connsiteX0" fmla="*/ 0 w 4813161"/>
              <a:gd name="connsiteY0" fmla="*/ 2865666 h 2865666"/>
              <a:gd name="connsiteX1" fmla="*/ 180870 w 4813161"/>
              <a:gd name="connsiteY1" fmla="*/ 2373297 h 2865666"/>
              <a:gd name="connsiteX2" fmla="*/ 552659 w 4813161"/>
              <a:gd name="connsiteY2" fmla="*/ 1820638 h 2865666"/>
              <a:gd name="connsiteX3" fmla="*/ 1115367 w 4813161"/>
              <a:gd name="connsiteY3" fmla="*/ 1187592 h 2865666"/>
              <a:gd name="connsiteX4" fmla="*/ 1818752 w 4813161"/>
              <a:gd name="connsiteY4" fmla="*/ 695222 h 2865666"/>
              <a:gd name="connsiteX5" fmla="*/ 2160396 w 4813161"/>
              <a:gd name="connsiteY5" fmla="*/ 343530 h 2865666"/>
              <a:gd name="connsiteX6" fmla="*/ 2401556 w 4813161"/>
              <a:gd name="connsiteY6" fmla="*/ 333482 h 2865666"/>
              <a:gd name="connsiteX7" fmla="*/ 3516923 w 4813161"/>
              <a:gd name="connsiteY7" fmla="*/ 232998 h 2865666"/>
              <a:gd name="connsiteX8" fmla="*/ 4340888 w 4813161"/>
              <a:gd name="connsiteY8" fmla="*/ 1886 h 2865666"/>
              <a:gd name="connsiteX9" fmla="*/ 4813161 w 4813161"/>
              <a:gd name="connsiteY9" fmla="*/ 142563 h 28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3161" h="2865666">
                <a:moveTo>
                  <a:pt x="0" y="2865666"/>
                </a:moveTo>
                <a:cubicBezTo>
                  <a:pt x="44380" y="2706567"/>
                  <a:pt x="88760" y="2547468"/>
                  <a:pt x="180870" y="2373297"/>
                </a:cubicBezTo>
                <a:cubicBezTo>
                  <a:pt x="272980" y="2199126"/>
                  <a:pt x="396910" y="2018255"/>
                  <a:pt x="552659" y="1820638"/>
                </a:cubicBezTo>
                <a:cubicBezTo>
                  <a:pt x="708408" y="1623021"/>
                  <a:pt x="904352" y="1375161"/>
                  <a:pt x="1115367" y="1187592"/>
                </a:cubicBezTo>
                <a:cubicBezTo>
                  <a:pt x="1326383" y="1000023"/>
                  <a:pt x="1644581" y="835899"/>
                  <a:pt x="1818752" y="695222"/>
                </a:cubicBezTo>
                <a:cubicBezTo>
                  <a:pt x="1992924" y="554545"/>
                  <a:pt x="2063262" y="403820"/>
                  <a:pt x="2160396" y="343530"/>
                </a:cubicBezTo>
                <a:cubicBezTo>
                  <a:pt x="2257530" y="283240"/>
                  <a:pt x="2401556" y="333482"/>
                  <a:pt x="2401556" y="333482"/>
                </a:cubicBezTo>
                <a:cubicBezTo>
                  <a:pt x="2627644" y="315060"/>
                  <a:pt x="3193701" y="288264"/>
                  <a:pt x="3516923" y="232998"/>
                </a:cubicBezTo>
                <a:cubicBezTo>
                  <a:pt x="3840145" y="177732"/>
                  <a:pt x="4124848" y="16959"/>
                  <a:pt x="4340888" y="1886"/>
                </a:cubicBezTo>
                <a:cubicBezTo>
                  <a:pt x="4556928" y="-13187"/>
                  <a:pt x="4685044" y="64688"/>
                  <a:pt x="4813161" y="1425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>
            <a:off x="8186332" y="2710191"/>
            <a:ext cx="1046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rot="5400000" flipH="1">
            <a:off x="8499841" y="2368192"/>
            <a:ext cx="1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8851192" y="2711868"/>
            <a:ext cx="1046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rot="5400000" flipH="1">
            <a:off x="8683617" y="2883558"/>
            <a:ext cx="1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8501177" y="2844167"/>
            <a:ext cx="1046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5400000" flipH="1">
            <a:off x="8608667" y="2728218"/>
            <a:ext cx="1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3784793" y="2024231"/>
            <a:ext cx="1046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402453" y="740524"/>
                <a:ext cx="629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53" y="740524"/>
                <a:ext cx="62972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767" r="-291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9813667" y="1708493"/>
                <a:ext cx="629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667" y="1708493"/>
                <a:ext cx="629724" cy="276999"/>
              </a:xfrm>
              <a:prstGeom prst="rect">
                <a:avLst/>
              </a:prstGeom>
              <a:blipFill>
                <a:blip r:embed="rId7"/>
                <a:stretch>
                  <a:fillRect l="-7767" r="-291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9813667" y="3598452"/>
                <a:ext cx="9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667" y="3598452"/>
                <a:ext cx="9671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031" r="-7547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778295" y="1562670"/>
                <a:ext cx="9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5" y="1562670"/>
                <a:ext cx="9671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063" r="-8228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9084619" y="4306267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19" y="4306267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tângulo 83"/>
              <p:cNvSpPr/>
              <p:nvPr/>
            </p:nvSpPr>
            <p:spPr>
              <a:xfrm>
                <a:off x="2622741" y="418151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Retângu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1" y="4181515"/>
                <a:ext cx="4773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94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666BC088-8D4E-D541-ACF9-6596F726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" y="1163022"/>
            <a:ext cx="5023474" cy="36286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D83695-B58A-491F-2B7C-5C544F61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09" y="2660093"/>
            <a:ext cx="4359124" cy="26030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98CE0-BCA2-0922-9DBC-B8BAC78CE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21" y="611710"/>
            <a:ext cx="4636161" cy="15364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1195" y="-1"/>
            <a:ext cx="8894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Algoritmo </a:t>
            </a:r>
            <a:r>
              <a:rPr lang="pt-BR" sz="2400" dirty="0" err="1"/>
              <a:t>Scilab</a:t>
            </a:r>
            <a:r>
              <a:rPr lang="pt-BR" sz="2400" dirty="0"/>
              <a:t> para o método do Ponto Fixo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431" y="57171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Notar que o método do Ponto Fixo tem desempenho inferior a Newton </a:t>
            </a:r>
            <a:r>
              <a:rPr lang="pt-BR" sz="1600" dirty="0" err="1"/>
              <a:t>Raphson</a:t>
            </a:r>
            <a:r>
              <a:rPr lang="pt-BR" sz="1600" dirty="0"/>
              <a:t>, mas com um algoritmo extremamente </a:t>
            </a:r>
            <a:r>
              <a:rPr lang="pt-BR" sz="1600" dirty="0" err="1"/>
              <a:t>simpes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Assim como no método de Newton </a:t>
            </a:r>
            <a:r>
              <a:rPr lang="pt-BR" sz="1600" dirty="0" err="1"/>
              <a:t>Raphson</a:t>
            </a:r>
            <a:r>
              <a:rPr lang="pt-BR" sz="1600" dirty="0"/>
              <a:t>, só precisa de uma estimativa para a raiz (secante precisa de duas)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Há várias situações onde o método diverge, dependendo da inclinação de g(x) em relação à reta f(x)=x;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397" y="2101939"/>
            <a:ext cx="2253620" cy="1750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F3E15E-75F1-42EB-8EA5-95391CFA5E0B}"/>
                  </a:ext>
                </a:extLst>
              </p:cNvPr>
              <p:cNvSpPr txBox="1"/>
              <p:nvPr/>
            </p:nvSpPr>
            <p:spPr>
              <a:xfrm>
                <a:off x="41431" y="5110203"/>
                <a:ext cx="61699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f é a função  para a qual se que calcular a raiz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</m:oMath>
                </a14:m>
                <a:r>
                  <a:rPr lang="pt-BR" sz="1600" dirty="0"/>
                  <a:t>  é a estimativa inicial da raiz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F3E15E-75F1-42EB-8EA5-95391CFA5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" y="5110203"/>
                <a:ext cx="6169980" cy="584775"/>
              </a:xfrm>
              <a:prstGeom prst="rect">
                <a:avLst/>
              </a:prstGeom>
              <a:blipFill>
                <a:blip r:embed="rId6"/>
                <a:stretch>
                  <a:fillRect l="-395"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24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 flipV="1">
            <a:off x="1252007" y="812324"/>
            <a:ext cx="3909077" cy="3869812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215851" y="2019719"/>
            <a:ext cx="36156" cy="3627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897069" y="4685431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2876645" y="446960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rot="5400000" flipH="1">
            <a:off x="3201062" y="2383097"/>
            <a:ext cx="1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029447" y="2614985"/>
            <a:ext cx="29079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38053" y="4366181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53" y="4366181"/>
                <a:ext cx="1945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252007" y="1825745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07" y="1825745"/>
                <a:ext cx="1979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 rot="-12300000">
            <a:off x="-584479" y="1269219"/>
            <a:ext cx="4813161" cy="2865666"/>
          </a:xfrm>
          <a:custGeom>
            <a:avLst/>
            <a:gdLst>
              <a:gd name="connsiteX0" fmla="*/ 0 w 4813161"/>
              <a:gd name="connsiteY0" fmla="*/ 2865666 h 2865666"/>
              <a:gd name="connsiteX1" fmla="*/ 180870 w 4813161"/>
              <a:gd name="connsiteY1" fmla="*/ 2373297 h 2865666"/>
              <a:gd name="connsiteX2" fmla="*/ 552659 w 4813161"/>
              <a:gd name="connsiteY2" fmla="*/ 1820638 h 2865666"/>
              <a:gd name="connsiteX3" fmla="*/ 1115367 w 4813161"/>
              <a:gd name="connsiteY3" fmla="*/ 1187592 h 2865666"/>
              <a:gd name="connsiteX4" fmla="*/ 1818752 w 4813161"/>
              <a:gd name="connsiteY4" fmla="*/ 695222 h 2865666"/>
              <a:gd name="connsiteX5" fmla="*/ 2160396 w 4813161"/>
              <a:gd name="connsiteY5" fmla="*/ 343530 h 2865666"/>
              <a:gd name="connsiteX6" fmla="*/ 2401556 w 4813161"/>
              <a:gd name="connsiteY6" fmla="*/ 333482 h 2865666"/>
              <a:gd name="connsiteX7" fmla="*/ 3516923 w 4813161"/>
              <a:gd name="connsiteY7" fmla="*/ 232998 h 2865666"/>
              <a:gd name="connsiteX8" fmla="*/ 4340888 w 4813161"/>
              <a:gd name="connsiteY8" fmla="*/ 1886 h 2865666"/>
              <a:gd name="connsiteX9" fmla="*/ 4813161 w 4813161"/>
              <a:gd name="connsiteY9" fmla="*/ 142563 h 28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3161" h="2865666">
                <a:moveTo>
                  <a:pt x="0" y="2865666"/>
                </a:moveTo>
                <a:cubicBezTo>
                  <a:pt x="44380" y="2706567"/>
                  <a:pt x="88760" y="2547468"/>
                  <a:pt x="180870" y="2373297"/>
                </a:cubicBezTo>
                <a:cubicBezTo>
                  <a:pt x="272980" y="2199126"/>
                  <a:pt x="396910" y="2018255"/>
                  <a:pt x="552659" y="1820638"/>
                </a:cubicBezTo>
                <a:cubicBezTo>
                  <a:pt x="708408" y="1623021"/>
                  <a:pt x="904352" y="1375161"/>
                  <a:pt x="1115367" y="1187592"/>
                </a:cubicBezTo>
                <a:cubicBezTo>
                  <a:pt x="1326383" y="1000023"/>
                  <a:pt x="1644581" y="835899"/>
                  <a:pt x="1818752" y="695222"/>
                </a:cubicBezTo>
                <a:cubicBezTo>
                  <a:pt x="1992924" y="554545"/>
                  <a:pt x="2063262" y="403820"/>
                  <a:pt x="2160396" y="343530"/>
                </a:cubicBezTo>
                <a:cubicBezTo>
                  <a:pt x="2257530" y="283240"/>
                  <a:pt x="2401556" y="333482"/>
                  <a:pt x="2401556" y="333482"/>
                </a:cubicBezTo>
                <a:cubicBezTo>
                  <a:pt x="2627644" y="315060"/>
                  <a:pt x="3193701" y="288264"/>
                  <a:pt x="3516923" y="232998"/>
                </a:cubicBezTo>
                <a:cubicBezTo>
                  <a:pt x="3840145" y="177732"/>
                  <a:pt x="4124848" y="16959"/>
                  <a:pt x="4340888" y="1886"/>
                </a:cubicBezTo>
                <a:cubicBezTo>
                  <a:pt x="4556928" y="-13187"/>
                  <a:pt x="4685044" y="64688"/>
                  <a:pt x="4813161" y="1425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>
            <a:off x="3391234" y="1379471"/>
            <a:ext cx="1046" cy="11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3382812" y="1338873"/>
            <a:ext cx="1224000" cy="1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725654" y="710478"/>
            <a:ext cx="5208396" cy="5110344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H="1" flipV="1">
            <a:off x="6731863" y="2116668"/>
            <a:ext cx="36156" cy="3627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413081" y="4782380"/>
            <a:ext cx="4202187" cy="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ultiplicar 60"/>
          <p:cNvSpPr/>
          <p:nvPr/>
        </p:nvSpPr>
        <p:spPr>
          <a:xfrm>
            <a:off x="8400477" y="4612024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 rot="5400000" flipH="1">
            <a:off x="8976100" y="613228"/>
            <a:ext cx="1" cy="2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8529845" y="3626038"/>
            <a:ext cx="29079" cy="11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10454065" y="4463130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65" y="4463130"/>
                <a:ext cx="1945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6768019" y="2003307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9" y="2003307"/>
                <a:ext cx="197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1212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320269" y="427524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69" y="4275243"/>
                <a:ext cx="4773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tângulo 67"/>
          <p:cNvSpPr/>
          <p:nvPr/>
        </p:nvSpPr>
        <p:spPr>
          <a:xfrm>
            <a:off x="7968100" y="879023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Ponto Fixo - Divergência</a:t>
            </a:r>
          </a:p>
        </p:txBody>
      </p:sp>
      <p:sp>
        <p:nvSpPr>
          <p:cNvPr id="69" name="Forma livre 68"/>
          <p:cNvSpPr/>
          <p:nvPr/>
        </p:nvSpPr>
        <p:spPr>
          <a:xfrm rot="16080000">
            <a:off x="6907152" y="1631396"/>
            <a:ext cx="4843406" cy="2880942"/>
          </a:xfrm>
          <a:custGeom>
            <a:avLst/>
            <a:gdLst>
              <a:gd name="connsiteX0" fmla="*/ 0 w 4813161"/>
              <a:gd name="connsiteY0" fmla="*/ 2865666 h 2865666"/>
              <a:gd name="connsiteX1" fmla="*/ 180870 w 4813161"/>
              <a:gd name="connsiteY1" fmla="*/ 2373297 h 2865666"/>
              <a:gd name="connsiteX2" fmla="*/ 552659 w 4813161"/>
              <a:gd name="connsiteY2" fmla="*/ 1820638 h 2865666"/>
              <a:gd name="connsiteX3" fmla="*/ 1115367 w 4813161"/>
              <a:gd name="connsiteY3" fmla="*/ 1187592 h 2865666"/>
              <a:gd name="connsiteX4" fmla="*/ 1818752 w 4813161"/>
              <a:gd name="connsiteY4" fmla="*/ 695222 h 2865666"/>
              <a:gd name="connsiteX5" fmla="*/ 2160396 w 4813161"/>
              <a:gd name="connsiteY5" fmla="*/ 343530 h 2865666"/>
              <a:gd name="connsiteX6" fmla="*/ 2401556 w 4813161"/>
              <a:gd name="connsiteY6" fmla="*/ 333482 h 2865666"/>
              <a:gd name="connsiteX7" fmla="*/ 3516923 w 4813161"/>
              <a:gd name="connsiteY7" fmla="*/ 232998 h 2865666"/>
              <a:gd name="connsiteX8" fmla="*/ 4340888 w 4813161"/>
              <a:gd name="connsiteY8" fmla="*/ 1886 h 2865666"/>
              <a:gd name="connsiteX9" fmla="*/ 4813161 w 4813161"/>
              <a:gd name="connsiteY9" fmla="*/ 142563 h 28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3161" h="2865666">
                <a:moveTo>
                  <a:pt x="0" y="2865666"/>
                </a:moveTo>
                <a:cubicBezTo>
                  <a:pt x="44380" y="2706567"/>
                  <a:pt x="88760" y="2547468"/>
                  <a:pt x="180870" y="2373297"/>
                </a:cubicBezTo>
                <a:cubicBezTo>
                  <a:pt x="272980" y="2199126"/>
                  <a:pt x="396910" y="2018255"/>
                  <a:pt x="552659" y="1820638"/>
                </a:cubicBezTo>
                <a:cubicBezTo>
                  <a:pt x="708408" y="1623021"/>
                  <a:pt x="904352" y="1375161"/>
                  <a:pt x="1115367" y="1187592"/>
                </a:cubicBezTo>
                <a:cubicBezTo>
                  <a:pt x="1326383" y="1000023"/>
                  <a:pt x="1644581" y="835899"/>
                  <a:pt x="1818752" y="695222"/>
                </a:cubicBezTo>
                <a:cubicBezTo>
                  <a:pt x="1992924" y="554545"/>
                  <a:pt x="2063262" y="403820"/>
                  <a:pt x="2160396" y="343530"/>
                </a:cubicBezTo>
                <a:cubicBezTo>
                  <a:pt x="2257530" y="283240"/>
                  <a:pt x="2401556" y="333482"/>
                  <a:pt x="2401556" y="333482"/>
                </a:cubicBezTo>
                <a:cubicBezTo>
                  <a:pt x="2627644" y="315060"/>
                  <a:pt x="3193701" y="288264"/>
                  <a:pt x="3516923" y="232998"/>
                </a:cubicBezTo>
                <a:cubicBezTo>
                  <a:pt x="3840145" y="177732"/>
                  <a:pt x="4124848" y="16959"/>
                  <a:pt x="4340888" y="1886"/>
                </a:cubicBezTo>
                <a:cubicBezTo>
                  <a:pt x="4556928" y="-13187"/>
                  <a:pt x="4685044" y="64688"/>
                  <a:pt x="4813161" y="1425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>
            <a:off x="7940626" y="1637713"/>
            <a:ext cx="1046" cy="19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rot="5400000" flipH="1">
            <a:off x="8238100" y="3321762"/>
            <a:ext cx="1" cy="34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9984101" y="1637713"/>
            <a:ext cx="1046" cy="34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rot="5400000" flipH="1">
            <a:off x="8216849" y="3334984"/>
            <a:ext cx="1" cy="61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6463697" y="1972825"/>
            <a:ext cx="1046" cy="3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4588660" y="185388"/>
            <a:ext cx="1046" cy="11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402453" y="740524"/>
                <a:ext cx="629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53" y="740524"/>
                <a:ext cx="6297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767" r="-291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9514529" y="1839669"/>
                <a:ext cx="629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529" y="1839669"/>
                <a:ext cx="6297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67" r="-2913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871268" y="759972"/>
                <a:ext cx="9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68" y="759972"/>
                <a:ext cx="967124" cy="276999"/>
              </a:xfrm>
              <a:prstGeom prst="rect">
                <a:avLst/>
              </a:prstGeom>
              <a:blipFill>
                <a:blip r:embed="rId9"/>
                <a:stretch>
                  <a:fillRect l="-5031" r="-754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393083" y="288965"/>
                <a:ext cx="9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83" y="288965"/>
                <a:ext cx="967124" cy="276999"/>
              </a:xfrm>
              <a:prstGeom prst="rect">
                <a:avLst/>
              </a:prstGeom>
              <a:blipFill>
                <a:blip r:embed="rId10"/>
                <a:stretch>
                  <a:fillRect l="-5063" r="-8228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/>
          <p:cNvSpPr/>
          <p:nvPr/>
        </p:nvSpPr>
        <p:spPr>
          <a:xfrm>
            <a:off x="262359" y="1129730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Ponto Fixo - Divergência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2790792" y="417553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92" y="4175538"/>
                <a:ext cx="4773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198" y="168842"/>
            <a:ext cx="9404723" cy="624788"/>
          </a:xfrm>
        </p:spPr>
        <p:txBody>
          <a:bodyPr/>
          <a:lstStyle/>
          <a:p>
            <a:r>
              <a:rPr lang="pt-BR" sz="3600" dirty="0"/>
              <a:t>Newton-</a:t>
            </a:r>
            <a:r>
              <a:rPr lang="pt-BR" sz="3600" dirty="0" err="1"/>
              <a:t>Raphson</a:t>
            </a:r>
            <a:r>
              <a:rPr lang="pt-BR" sz="36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Seja uma função não-linear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 </a:t>
                </a:r>
              </a:p>
              <a:p>
                <a:r>
                  <a:rPr lang="pt-BR" dirty="0"/>
                  <a:t>A sua expansão por série de Taylor em  torno do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será da por: 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41" y="1011442"/>
                <a:ext cx="8946541" cy="869424"/>
              </a:xfrm>
              <a:blipFill rotWithShape="0">
                <a:blip r:embed="rId2"/>
                <a:stretch>
                  <a:fillRect l="-272" t="-3497" b="-3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303164" y="1865385"/>
                <a:ext cx="5761385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64" y="1865385"/>
                <a:ext cx="5761385" cy="5357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18640" y="2761565"/>
            <a:ext cx="8946541" cy="86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Se pararmos na expansão linear da função teremos:</a:t>
            </a:r>
          </a:p>
          <a:p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303164" y="3364300"/>
                <a:ext cx="326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64" y="3364300"/>
                <a:ext cx="326518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818639" y="3909260"/>
                <a:ext cx="8946541" cy="869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Na raiz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da função sabemos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então: 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39" y="3909260"/>
                <a:ext cx="8946541" cy="869424"/>
              </a:xfrm>
              <a:prstGeom prst="rect">
                <a:avLst/>
              </a:prstGeom>
              <a:blipFill rotWithShape="0">
                <a:blip r:embed="rId5"/>
                <a:stretch>
                  <a:fillRect l="-272" t="-3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64703" y="4439432"/>
                <a:ext cx="1041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03" y="4439432"/>
                <a:ext cx="1041887" cy="276999"/>
              </a:xfrm>
              <a:prstGeom prst="rect">
                <a:avLst/>
              </a:prstGeom>
              <a:blipFill>
                <a:blip r:embed="rId6"/>
                <a:stretch>
                  <a:fillRect l="-7018" r="-4678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186945" y="4877271"/>
                <a:ext cx="2996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45" y="4877271"/>
                <a:ext cx="2996911" cy="369332"/>
              </a:xfrm>
              <a:prstGeom prst="rect">
                <a:avLst/>
              </a:prstGeom>
              <a:blipFill>
                <a:blip r:embed="rId7"/>
                <a:stretch>
                  <a:fillRect l="-611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10470" y="5659383"/>
                <a:ext cx="2670668" cy="9126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70" y="5659383"/>
                <a:ext cx="2670668" cy="9126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097392" y="5569103"/>
                <a:ext cx="78634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Esta equação pode ser usada como uma equação de recorrência. Começamos com uma valor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 e calculamos a raiz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 Fazemos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e recalculamos a nova estimativa para a raiz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assim sucessivamente até atingirmos a tolerância desejada.</a:t>
                </a: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92" y="5569103"/>
                <a:ext cx="7863496" cy="1200329"/>
              </a:xfrm>
              <a:prstGeom prst="rect">
                <a:avLst/>
              </a:prstGeom>
              <a:blipFill>
                <a:blip r:embed="rId9"/>
                <a:stretch>
                  <a:fillRect l="-620" t="-3061" r="-698" b="-7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10407076" cy="760940"/>
          </a:xfrm>
        </p:spPr>
        <p:txBody>
          <a:bodyPr/>
          <a:lstStyle/>
          <a:p>
            <a:r>
              <a:rPr lang="pt-BR" dirty="0"/>
              <a:t>Métodos Abertos  - Newton </a:t>
            </a:r>
            <a:r>
              <a:rPr lang="pt-BR" dirty="0" err="1"/>
              <a:t>Raphson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30061" y="889001"/>
                <a:ext cx="7919127" cy="4864818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2300" dirty="0"/>
                  <a:t>Escolha uma estimativa inicial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300" dirty="0"/>
                  <a:t> para a raiz da função </a:t>
                </a:r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r>
                  <a:rPr lang="pt-BR" sz="2300" dirty="0"/>
                  <a:t>Defina uma tolerância (precisão) desejada</a:t>
                </a:r>
              </a:p>
              <a:p>
                <a:pPr marL="0" indent="0">
                  <a:buNone/>
                </a:pPr>
                <a:r>
                  <a:rPr lang="pt-BR" sz="2300" dirty="0"/>
                  <a:t>1 – Faça uma estimativa para a raiz da equação</a:t>
                </a:r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3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4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5-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061" y="889001"/>
                <a:ext cx="7919127" cy="4864818"/>
              </a:xfrm>
              <a:blipFill>
                <a:blip r:embed="rId2"/>
                <a:stretch>
                  <a:fillRect l="-538" t="-1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250844" y="6076294"/>
            <a:ext cx="11304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que o algoritmo não exige um intervalo inicial [</a:t>
            </a:r>
            <a:r>
              <a:rPr lang="pt-BR" dirty="0" err="1"/>
              <a:t>a,b</a:t>
            </a:r>
            <a:r>
              <a:rPr lang="pt-BR" dirty="0"/>
              <a:t>] que contenha a raiz no qual f(a)f(b)&lt;0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assim, pode ser utilizado (com algumas ressalvas) em raízes múltiplas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5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02CC794-8694-40D5-146E-F28A3194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6" y="737432"/>
            <a:ext cx="5273235" cy="41499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258830-5681-552E-420B-60DA506F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63" y="1902795"/>
            <a:ext cx="6513601" cy="151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7EFF9B-09A7-432E-E0A5-E2CBD75B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724" y="58383"/>
            <a:ext cx="6446982" cy="17722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3294" y="-93565"/>
            <a:ext cx="5611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Algoritmo para o método de Newton </a:t>
            </a:r>
            <a:r>
              <a:rPr lang="pt-BR" sz="2400" dirty="0" err="1"/>
              <a:t>Raphson</a:t>
            </a:r>
            <a:r>
              <a:rPr lang="pt-BR" sz="2400" dirty="0"/>
              <a:t>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338" y="4169582"/>
            <a:ext cx="2744376" cy="216000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975" y="5898631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que nos métodos intervalares o log do erro diminui de forma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Já no método de Newton </a:t>
            </a:r>
            <a:r>
              <a:rPr lang="pt-BR" dirty="0" err="1"/>
              <a:t>Raphson</a:t>
            </a:r>
            <a:r>
              <a:rPr lang="pt-BR" dirty="0"/>
              <a:t>, o log do erro diminui de forma quadrática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41CEC42-44E6-4D66-B613-062EA052C97C}"/>
                  </a:ext>
                </a:extLst>
              </p:cNvPr>
              <p:cNvSpPr/>
              <p:nvPr/>
            </p:nvSpPr>
            <p:spPr>
              <a:xfrm>
                <a:off x="0" y="4959926"/>
                <a:ext cx="760343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f é a função  para a qual se que calcular a raiz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err="1"/>
                  <a:t>df</a:t>
                </a:r>
                <a:r>
                  <a:rPr lang="pt-BR" sz="1600" dirty="0"/>
                  <a:t> é a derivada analítica da função para a qual se quer calcular a raiz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</m:oMath>
                </a14:m>
                <a:r>
                  <a:rPr lang="pt-BR" sz="1600" dirty="0"/>
                  <a:t> é uma estimativa inicial para a raiz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41CEC42-44E6-4D66-B613-062EA052C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9926"/>
                <a:ext cx="7603435" cy="1107996"/>
              </a:xfrm>
              <a:prstGeom prst="rect">
                <a:avLst/>
              </a:prstGeom>
              <a:blipFill>
                <a:blip r:embed="rId6"/>
                <a:stretch>
                  <a:fillRect l="-32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B2027EC9-025E-F155-3B95-A98EA2F13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263" y="3559556"/>
            <a:ext cx="314368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37E5024-D00D-8E0E-29C8-510850A6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3" y="4727694"/>
            <a:ext cx="2708851" cy="20247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D14783-5759-74CA-8687-1A6B949A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8" y="105508"/>
            <a:ext cx="4457700" cy="445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/>
              <p:cNvSpPr txBox="1">
                <a:spLocks/>
              </p:cNvSpPr>
              <p:nvPr/>
            </p:nvSpPr>
            <p:spPr>
              <a:xfrm>
                <a:off x="5032512" y="47206"/>
                <a:ext cx="6798485" cy="8139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Exemplo  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2800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80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pt-BR" sz="28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12" y="47206"/>
                <a:ext cx="6798485" cy="813916"/>
              </a:xfrm>
              <a:prstGeom prst="rect">
                <a:avLst/>
              </a:prstGeom>
              <a:blipFill>
                <a:blip r:embed="rId4"/>
                <a:stretch>
                  <a:fillRect l="-1883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730366" y="5201484"/>
                <a:ext cx="810063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Notar a convergência quadrática de Newton </a:t>
                </a:r>
                <a:r>
                  <a:rPr lang="pt-BR" sz="1600" dirty="0" err="1"/>
                  <a:t>Raphson</a:t>
                </a:r>
                <a:r>
                  <a:rPr lang="pt-BR" sz="1600" dirty="0"/>
                  <a:t> , alcançando uma tolerância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600" dirty="0"/>
                  <a:t> em apenas 6 iterações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convergência do método não é garantida e depende da escolha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.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Exercício: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Usar os dois métodos para encontrar as outras raízes da função.</a:t>
                </a: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66" y="5201484"/>
                <a:ext cx="8100631" cy="1323439"/>
              </a:xfrm>
              <a:prstGeom prst="rect">
                <a:avLst/>
              </a:prstGeom>
              <a:blipFill>
                <a:blip r:embed="rId5"/>
                <a:stretch>
                  <a:fillRect l="-301" t="-1382" r="-376" b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4277F002-179D-967A-4A47-70B0616A8ECD}"/>
              </a:ext>
            </a:extLst>
          </p:cNvPr>
          <p:cNvSpPr/>
          <p:nvPr/>
        </p:nvSpPr>
        <p:spPr>
          <a:xfrm>
            <a:off x="277091" y="55760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A42BFD-6B9B-4A3A-A7A4-60E684170CA1}"/>
              </a:ext>
            </a:extLst>
          </p:cNvPr>
          <p:cNvSpPr/>
          <p:nvPr/>
        </p:nvSpPr>
        <p:spPr>
          <a:xfrm>
            <a:off x="267152" y="99766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7A780A-B02F-1867-C1A8-A4092022F319}"/>
              </a:ext>
            </a:extLst>
          </p:cNvPr>
          <p:cNvSpPr/>
          <p:nvPr/>
        </p:nvSpPr>
        <p:spPr>
          <a:xfrm>
            <a:off x="267152" y="207106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65CCAFE-B562-3602-D7C7-FD85024F9B5F}"/>
              </a:ext>
            </a:extLst>
          </p:cNvPr>
          <p:cNvSpPr/>
          <p:nvPr/>
        </p:nvSpPr>
        <p:spPr>
          <a:xfrm>
            <a:off x="267152" y="2407189"/>
            <a:ext cx="2041236" cy="30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2A9315-9E05-93ED-AF3D-5057B7E8C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933" y="1572251"/>
            <a:ext cx="656364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65184" y="40726"/>
            <a:ext cx="114355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método de Newton </a:t>
            </a:r>
            <a:r>
              <a:rPr lang="pt-BR" sz="1600" dirty="0" err="1"/>
              <a:t>Raphson</a:t>
            </a:r>
            <a:r>
              <a:rPr lang="pt-BR" sz="1600" dirty="0"/>
              <a:t> usa linhas tangenciais que passam por aproximações sucessivas da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método precisa de uma boa estimativa inicial, caso contrário a solução pode divergir, ou convergir  para uma raiz que não seja relevante.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método diverge ser a derivada de uma raiz intermediária for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Caso o método funcione, sua taxa de convergência é muito alta.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8C635A-194D-4ACF-B1F5-189DBBCA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2" y="1558640"/>
            <a:ext cx="10768254" cy="50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606" y="95412"/>
            <a:ext cx="9404723" cy="582452"/>
          </a:xfrm>
        </p:spPr>
        <p:txBody>
          <a:bodyPr/>
          <a:lstStyle/>
          <a:p>
            <a:r>
              <a:rPr lang="pt-BR" sz="2800" dirty="0"/>
              <a:t>Análise o erro no Método de Newton </a:t>
            </a:r>
            <a:r>
              <a:rPr lang="pt-BR" sz="2800" dirty="0" err="1"/>
              <a:t>Raphson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71992" y="677864"/>
                <a:ext cx="8946541" cy="869424"/>
              </a:xfrm>
            </p:spPr>
            <p:txBody>
              <a:bodyPr>
                <a:normAutofit/>
              </a:bodyPr>
              <a:lstStyle/>
              <a:p>
                <a:r>
                  <a:rPr lang="pt-BR" sz="1600" dirty="0"/>
                  <a:t>Seja uma função não-linear  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 </a:t>
                </a:r>
              </a:p>
              <a:p>
                <a:r>
                  <a:rPr lang="pt-BR" sz="1600" dirty="0"/>
                  <a:t>A sua expansão por série de Taylor em  torno do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será da por: </a:t>
                </a:r>
              </a:p>
              <a:p>
                <a:endParaRPr lang="pt-BR" sz="1600" b="1" dirty="0"/>
              </a:p>
            </p:txBody>
          </p:sp>
        </mc:Choice>
        <mc:Fallback xmlns=""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92" y="677864"/>
                <a:ext cx="8946541" cy="869424"/>
              </a:xfrm>
              <a:blipFill rotWithShape="0">
                <a:blip r:embed="rId2"/>
                <a:stretch>
                  <a:fillRect l="-68" t="-2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096129" y="1397552"/>
                <a:ext cx="6266459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+….     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29" y="1397552"/>
                <a:ext cx="6266459" cy="47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 txBox="1">
                <a:spLocks/>
              </p:cNvSpPr>
              <p:nvPr/>
            </p:nvSpPr>
            <p:spPr>
              <a:xfrm>
                <a:off x="611605" y="1928938"/>
                <a:ext cx="11133552" cy="869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sz="1600" dirty="0"/>
                  <a:t>Pelo teorema do valor central, sabemos que existe um ponto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pt-BR" sz="1600" dirty="0"/>
                  <a:t> no intervalo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 no qual (I) se reduz a uma igualdade:</a:t>
                </a:r>
              </a:p>
              <a:p>
                <a:endParaRPr lang="pt-BR" sz="1600" b="1" dirty="0"/>
              </a:p>
            </p:txBody>
          </p:sp>
        </mc:Choice>
        <mc:Fallback xmlns="">
          <p:sp>
            <p:nvSpPr>
              <p:cNvPr id="7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5" y="1928938"/>
                <a:ext cx="11133552" cy="869424"/>
              </a:xfrm>
              <a:prstGeom prst="rect">
                <a:avLst/>
              </a:prstGeom>
              <a:blipFill rotWithShape="0">
                <a:blip r:embed="rId4"/>
                <a:stretch>
                  <a:fillRect l="-55" t="-2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72202" y="2422182"/>
                <a:ext cx="5914311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II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2" y="2422182"/>
                <a:ext cx="5914311" cy="476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2"/>
              <p:cNvSpPr txBox="1">
                <a:spLocks/>
              </p:cNvSpPr>
              <p:nvPr/>
            </p:nvSpPr>
            <p:spPr>
              <a:xfrm>
                <a:off x="611605" y="2904715"/>
                <a:ext cx="10119655" cy="869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sz="1600" dirty="0"/>
                  <a:t>Na raiz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sz="1600" dirty="0"/>
                  <a:t> teremos: </a:t>
                </a:r>
              </a:p>
              <a:p>
                <a:endParaRPr lang="pt-BR" sz="1600" b="1" dirty="0"/>
              </a:p>
            </p:txBody>
          </p:sp>
        </mc:Choice>
        <mc:Fallback xmlns="">
          <p:sp>
            <p:nvSpPr>
              <p:cNvPr id="10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5" y="2904715"/>
                <a:ext cx="10119655" cy="869424"/>
              </a:xfrm>
              <a:prstGeom prst="rect">
                <a:avLst/>
              </a:prstGeom>
              <a:blipFill rotWithShape="0">
                <a:blip r:embed="rId6"/>
                <a:stretch>
                  <a:fillRect l="-60" t="-2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67777" y="3284157"/>
                <a:ext cx="4917628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III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77" y="3284157"/>
                <a:ext cx="4917628" cy="4762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954993" y="4319758"/>
                <a:ext cx="34703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93" y="4319758"/>
                <a:ext cx="3470374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/>
              <p:cNvSpPr txBox="1">
                <a:spLocks/>
              </p:cNvSpPr>
              <p:nvPr/>
            </p:nvSpPr>
            <p:spPr>
              <a:xfrm>
                <a:off x="611606" y="3832633"/>
                <a:ext cx="8946541" cy="349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sz="1600" dirty="0"/>
                  <a:t>Sabemos por Newton </a:t>
                </a:r>
                <a:r>
                  <a:rPr lang="pt-BR" sz="1600" dirty="0" err="1"/>
                  <a:t>Raphson</a:t>
                </a:r>
                <a:r>
                  <a:rPr lang="pt-BR" sz="1600" dirty="0"/>
                  <a:t> que na iteração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teremos:</a:t>
                </a:r>
              </a:p>
            </p:txBody>
          </p:sp>
        </mc:Choice>
        <mc:Fallback xmlns="">
          <p:sp>
            <p:nvSpPr>
              <p:cNvPr id="1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6" y="3832633"/>
                <a:ext cx="8946541" cy="349016"/>
              </a:xfrm>
              <a:prstGeom prst="rect">
                <a:avLst/>
              </a:prstGeom>
              <a:blipFill rotWithShape="0">
                <a:blip r:embed="rId9"/>
                <a:stretch>
                  <a:fillRect l="-68" t="-5263" b="-19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/>
              <p:cNvSpPr txBox="1">
                <a:spLocks/>
              </p:cNvSpPr>
              <p:nvPr/>
            </p:nvSpPr>
            <p:spPr>
              <a:xfrm>
                <a:off x="611605" y="4796421"/>
                <a:ext cx="8946541" cy="349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sz="1600" dirty="0"/>
                  <a:t>Calculando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𝐼𝐼𝐼</m:t>
                        </m:r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IV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5" y="4796421"/>
                <a:ext cx="8946541" cy="349016"/>
              </a:xfrm>
              <a:prstGeom prst="rect">
                <a:avLst/>
              </a:prstGeom>
              <a:blipFill rotWithShape="0">
                <a:blip r:embed="rId10"/>
                <a:stretch>
                  <a:fillRect l="-68" t="-5263" b="-19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6186" y="5092043"/>
                <a:ext cx="4119076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86" y="5092043"/>
                <a:ext cx="4119076" cy="4762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96129" y="5621721"/>
                <a:ext cx="3464090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+1)+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29" y="5621721"/>
                <a:ext cx="3464090" cy="4762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96129" y="6164431"/>
                <a:ext cx="233192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29" y="6164431"/>
                <a:ext cx="2331920" cy="521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560219" y="5720962"/>
                <a:ext cx="5381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No limite, após n iterações,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19" y="5720962"/>
                <a:ext cx="538134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0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3901397" y="6258433"/>
            <a:ext cx="611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Erro diminui de forma quadrática a cada iteração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976309" y="521762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/>
                  <a:t>fazendo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teremos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09" y="5217629"/>
                <a:ext cx="6096000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800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7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294507A-6BB9-A65F-2DD8-85C953C4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89" y="4171399"/>
            <a:ext cx="3762900" cy="23434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5E94CC-CEF3-A692-9037-FAF7B06F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62" y="1177059"/>
            <a:ext cx="3124636" cy="20195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520" y="159302"/>
            <a:ext cx="9404723" cy="703222"/>
          </a:xfrm>
        </p:spPr>
        <p:txBody>
          <a:bodyPr/>
          <a:lstStyle/>
          <a:p>
            <a:r>
              <a:rPr lang="pt-BR" sz="2800" dirty="0"/>
              <a:t>Raízes Complexas Conjugadas</a:t>
            </a:r>
            <a:br>
              <a:rPr lang="pt-BR" sz="2800" dirty="0"/>
            </a:br>
            <a:r>
              <a:rPr lang="pt-BR" sz="1600" dirty="0"/>
              <a:t>-Podemos utilizar o mesmo algoritmo, porém com estimativa inicial complexa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010FE0-182F-4E6B-B30B-C651415CF4DC}"/>
              </a:ext>
            </a:extLst>
          </p:cNvPr>
          <p:cNvSpPr txBox="1"/>
          <p:nvPr/>
        </p:nvSpPr>
        <p:spPr>
          <a:xfrm>
            <a:off x="1109398" y="5203519"/>
            <a:ext cx="1105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Raízes   </a:t>
            </a:r>
          </a:p>
          <a:p>
            <a:r>
              <a:rPr lang="pt-BR" dirty="0"/>
              <a:t>1</a:t>
            </a:r>
          </a:p>
          <a:p>
            <a:r>
              <a:rPr lang="pt-BR" dirty="0"/>
              <a:t>2+j5</a:t>
            </a:r>
          </a:p>
          <a:p>
            <a:r>
              <a:rPr lang="pt-BR" dirty="0"/>
              <a:t>2-j5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02F14B6-5406-47B8-8416-DDEA97629E09}"/>
              </a:ext>
            </a:extLst>
          </p:cNvPr>
          <p:cNvSpPr/>
          <p:nvPr/>
        </p:nvSpPr>
        <p:spPr>
          <a:xfrm>
            <a:off x="6734641" y="4378778"/>
            <a:ext cx="612346" cy="3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8D49E0-60D3-4300-BDC1-A30CECC95428}"/>
              </a:ext>
            </a:extLst>
          </p:cNvPr>
          <p:cNvSpPr/>
          <p:nvPr/>
        </p:nvSpPr>
        <p:spPr>
          <a:xfrm>
            <a:off x="6891702" y="1444790"/>
            <a:ext cx="298224" cy="203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1FA1B4-D705-5503-5B85-64BDBF07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0" y="2489973"/>
            <a:ext cx="3369771" cy="257192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B14BF74-B4E4-D261-52E4-6B1113803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03" y="1182722"/>
            <a:ext cx="298174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5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8717</TotalTime>
  <Words>2375</Words>
  <Application>Microsoft Office PowerPoint</Application>
  <PresentationFormat>Widescreen</PresentationFormat>
  <Paragraphs>257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Wingdings</vt:lpstr>
      <vt:lpstr>Wingdings 3</vt:lpstr>
      <vt:lpstr>Íon</vt:lpstr>
      <vt:lpstr>Métodos Numéricos para Engenharia </vt:lpstr>
      <vt:lpstr>Métodos Abertos </vt:lpstr>
      <vt:lpstr>Newton-Raphson </vt:lpstr>
      <vt:lpstr>Métodos Abertos  - Newton Raphson</vt:lpstr>
      <vt:lpstr>Apresentação do PowerPoint</vt:lpstr>
      <vt:lpstr>Apresentação do PowerPoint</vt:lpstr>
      <vt:lpstr>Apresentação do PowerPoint</vt:lpstr>
      <vt:lpstr>Análise o erro no Método de Newton Raphson</vt:lpstr>
      <vt:lpstr>Raízes Complexas Conjugadas -Podemos utilizar o mesmo algoritmo, porém com estimativa inicial complexa</vt:lpstr>
      <vt:lpstr>Raízes Múltiplas   Exemplo :  y=x^3-23.4 x^2+143.64 x-264.6  </vt:lpstr>
      <vt:lpstr>Raízes Múltiplas </vt:lpstr>
      <vt:lpstr>Polinômios podem ser representados de maneira especial no Python</vt:lpstr>
      <vt:lpstr>Apresentação do PowerPoint</vt:lpstr>
      <vt:lpstr>Método da Secante</vt:lpstr>
      <vt:lpstr>Métodos Abertos  - Método da Secante</vt:lpstr>
      <vt:lpstr>Apresentação do PowerPoint</vt:lpstr>
      <vt:lpstr>Apresentação do PowerPoint</vt:lpstr>
      <vt:lpstr>Semelhanças entre os métodos da Falsa Posição e Secante</vt:lpstr>
      <vt:lpstr>Apresentação do PowerPoint</vt:lpstr>
      <vt:lpstr>Método da Secante Modificado</vt:lpstr>
      <vt:lpstr>Métodos Abertos  - Método da Secante Modificado</vt:lpstr>
      <vt:lpstr>Apresentação do PowerPoint</vt:lpstr>
      <vt:lpstr>Apresentação do PowerPoint</vt:lpstr>
      <vt:lpstr>Método do Ponto Fixo</vt:lpstr>
      <vt:lpstr>Métodos Abertos  - Ponto Fixo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114</cp:revision>
  <cp:lastPrinted>2022-02-06T16:59:04Z</cp:lastPrinted>
  <dcterms:created xsi:type="dcterms:W3CDTF">2020-03-19T11:46:04Z</dcterms:created>
  <dcterms:modified xsi:type="dcterms:W3CDTF">2022-11-28T21:06:49Z</dcterms:modified>
</cp:coreProperties>
</file>