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2" r:id="rId4"/>
    <p:sldId id="258" r:id="rId5"/>
    <p:sldId id="299" r:id="rId6"/>
    <p:sldId id="260" r:id="rId7"/>
    <p:sldId id="261" r:id="rId8"/>
    <p:sldId id="262" r:id="rId9"/>
    <p:sldId id="280" r:id="rId10"/>
    <p:sldId id="281" r:id="rId11"/>
    <p:sldId id="263" r:id="rId12"/>
    <p:sldId id="264" r:id="rId13"/>
    <p:sldId id="265" r:id="rId14"/>
    <p:sldId id="266" r:id="rId15"/>
    <p:sldId id="267" r:id="rId16"/>
    <p:sldId id="294" r:id="rId17"/>
    <p:sldId id="268" r:id="rId18"/>
    <p:sldId id="271" r:id="rId19"/>
    <p:sldId id="269" r:id="rId20"/>
    <p:sldId id="272" r:id="rId21"/>
    <p:sldId id="273" r:id="rId22"/>
    <p:sldId id="275" r:id="rId23"/>
    <p:sldId id="285" r:id="rId24"/>
    <p:sldId id="276" r:id="rId25"/>
    <p:sldId id="283" r:id="rId26"/>
    <p:sldId id="277" r:id="rId27"/>
    <p:sldId id="278" r:id="rId28"/>
    <p:sldId id="279" r:id="rId29"/>
    <p:sldId id="284" r:id="rId30"/>
    <p:sldId id="286" r:id="rId31"/>
    <p:sldId id="287" r:id="rId32"/>
    <p:sldId id="298" r:id="rId33"/>
    <p:sldId id="288" r:id="rId34"/>
    <p:sldId id="289" r:id="rId35"/>
    <p:sldId id="290" r:id="rId36"/>
    <p:sldId id="291" r:id="rId37"/>
    <p:sldId id="292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6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5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Neves Fonseca" userId="fab3e4a40666dedf" providerId="LiveId" clId="{FDAF4CDF-B783-4A03-B096-6FBF575C5F32}"/>
    <pc:docChg chg="undo redo custSel modSld">
      <pc:chgData name="Luciano Neves Fonseca" userId="fab3e4a40666dedf" providerId="LiveId" clId="{FDAF4CDF-B783-4A03-B096-6FBF575C5F32}" dt="2022-08-03T20:57:14.872" v="78" actId="14100"/>
      <pc:docMkLst>
        <pc:docMk/>
      </pc:docMkLst>
      <pc:sldChg chg="modSp mod">
        <pc:chgData name="Luciano Neves Fonseca" userId="fab3e4a40666dedf" providerId="LiveId" clId="{FDAF4CDF-B783-4A03-B096-6FBF575C5F32}" dt="2022-08-03T20:17:28.009" v="11" actId="1076"/>
        <pc:sldMkLst>
          <pc:docMk/>
          <pc:sldMk cId="240858715" sldId="288"/>
        </pc:sldMkLst>
        <pc:picChg chg="mod">
          <ac:chgData name="Luciano Neves Fonseca" userId="fab3e4a40666dedf" providerId="LiveId" clId="{FDAF4CDF-B783-4A03-B096-6FBF575C5F32}" dt="2022-08-03T20:17:28.009" v="11" actId="1076"/>
          <ac:picMkLst>
            <pc:docMk/>
            <pc:sldMk cId="240858715" sldId="288"/>
            <ac:picMk id="4" creationId="{76B1288D-9E09-9B4A-BC64-5DACE0EBB6E9}"/>
          </ac:picMkLst>
        </pc:picChg>
      </pc:sldChg>
      <pc:sldChg chg="addSp modSp mod">
        <pc:chgData name="Luciano Neves Fonseca" userId="fab3e4a40666dedf" providerId="LiveId" clId="{FDAF4CDF-B783-4A03-B096-6FBF575C5F32}" dt="2022-08-03T20:36:19.812" v="74"/>
        <pc:sldMkLst>
          <pc:docMk/>
          <pc:sldMk cId="1841103027" sldId="289"/>
        </pc:sldMkLst>
        <pc:spChg chg="mod">
          <ac:chgData name="Luciano Neves Fonseca" userId="fab3e4a40666dedf" providerId="LiveId" clId="{FDAF4CDF-B783-4A03-B096-6FBF575C5F32}" dt="2022-08-03T20:25:47.359" v="16" actId="255"/>
          <ac:spMkLst>
            <pc:docMk/>
            <pc:sldMk cId="1841103027" sldId="289"/>
            <ac:spMk id="5" creationId="{00000000-0000-0000-0000-000000000000}"/>
          </ac:spMkLst>
        </pc:spChg>
        <pc:spChg chg="add mod">
          <ac:chgData name="Luciano Neves Fonseca" userId="fab3e4a40666dedf" providerId="LiveId" clId="{FDAF4CDF-B783-4A03-B096-6FBF575C5F32}" dt="2022-08-03T20:36:19.812" v="74"/>
          <ac:spMkLst>
            <pc:docMk/>
            <pc:sldMk cId="1841103027" sldId="289"/>
            <ac:spMk id="21" creationId="{279F05A5-C25D-D20F-D85C-BA8BE3FB2917}"/>
          </ac:spMkLst>
        </pc:spChg>
        <pc:spChg chg="mod">
          <ac:chgData name="Luciano Neves Fonseca" userId="fab3e4a40666dedf" providerId="LiveId" clId="{FDAF4CDF-B783-4A03-B096-6FBF575C5F32}" dt="2022-08-03T20:26:04.415" v="19" actId="1076"/>
          <ac:spMkLst>
            <pc:docMk/>
            <pc:sldMk cId="1841103027" sldId="289"/>
            <ac:spMk id="29" creationId="{00000000-0000-0000-0000-000000000000}"/>
          </ac:spMkLst>
        </pc:spChg>
      </pc:sldChg>
      <pc:sldChg chg="modSp mod">
        <pc:chgData name="Luciano Neves Fonseca" userId="fab3e4a40666dedf" providerId="LiveId" clId="{FDAF4CDF-B783-4A03-B096-6FBF575C5F32}" dt="2022-08-03T20:33:38.180" v="70" actId="14100"/>
        <pc:sldMkLst>
          <pc:docMk/>
          <pc:sldMk cId="3887795517" sldId="291"/>
        </pc:sldMkLst>
        <pc:picChg chg="mod ord">
          <ac:chgData name="Luciano Neves Fonseca" userId="fab3e4a40666dedf" providerId="LiveId" clId="{FDAF4CDF-B783-4A03-B096-6FBF575C5F32}" dt="2022-08-03T20:33:38.180" v="70" actId="14100"/>
          <ac:picMkLst>
            <pc:docMk/>
            <pc:sldMk cId="3887795517" sldId="291"/>
            <ac:picMk id="3" creationId="{8E294E24-64FC-2CEB-BA86-D08902FFBB04}"/>
          </ac:picMkLst>
        </pc:picChg>
      </pc:sldChg>
      <pc:sldChg chg="modSp mod">
        <pc:chgData name="Luciano Neves Fonseca" userId="fab3e4a40666dedf" providerId="LiveId" clId="{FDAF4CDF-B783-4A03-B096-6FBF575C5F32}" dt="2022-08-03T20:35:24.482" v="72" actId="1076"/>
        <pc:sldMkLst>
          <pc:docMk/>
          <pc:sldMk cId="3218313370" sldId="292"/>
        </pc:sldMkLst>
        <pc:picChg chg="mod">
          <ac:chgData name="Luciano Neves Fonseca" userId="fab3e4a40666dedf" providerId="LiveId" clId="{FDAF4CDF-B783-4A03-B096-6FBF575C5F32}" dt="2022-08-03T20:35:24.482" v="72" actId="1076"/>
          <ac:picMkLst>
            <pc:docMk/>
            <pc:sldMk cId="3218313370" sldId="292"/>
            <ac:picMk id="24" creationId="{55AEC70D-7525-A081-0D56-2076639BDE2C}"/>
          </ac:picMkLst>
        </pc:picChg>
      </pc:sldChg>
      <pc:sldChg chg="modSp mod">
        <pc:chgData name="Luciano Neves Fonseca" userId="fab3e4a40666dedf" providerId="LiveId" clId="{FDAF4CDF-B783-4A03-B096-6FBF575C5F32}" dt="2022-08-03T20:57:14.872" v="78" actId="14100"/>
        <pc:sldMkLst>
          <pc:docMk/>
          <pc:sldMk cId="1626228469" sldId="297"/>
        </pc:sldMkLst>
        <pc:picChg chg="mod ord">
          <ac:chgData name="Luciano Neves Fonseca" userId="fab3e4a40666dedf" providerId="LiveId" clId="{FDAF4CDF-B783-4A03-B096-6FBF575C5F32}" dt="2022-08-03T20:57:14.872" v="78" actId="14100"/>
          <ac:picMkLst>
            <pc:docMk/>
            <pc:sldMk cId="1626228469" sldId="297"/>
            <ac:picMk id="3" creationId="{62A5C067-8C44-0A53-4D65-614D7FC3AF57}"/>
          </ac:picMkLst>
        </pc:picChg>
      </pc:sldChg>
      <pc:sldChg chg="modSp">
        <pc:chgData name="Luciano Neves Fonseca" userId="fab3e4a40666dedf" providerId="LiveId" clId="{FDAF4CDF-B783-4A03-B096-6FBF575C5F32}" dt="2022-08-03T20:17:33.794" v="12" actId="20577"/>
        <pc:sldMkLst>
          <pc:docMk/>
          <pc:sldMk cId="3954865652" sldId="298"/>
        </pc:sldMkLst>
        <pc:spChg chg="mod">
          <ac:chgData name="Luciano Neves Fonseca" userId="fab3e4a40666dedf" providerId="LiveId" clId="{FDAF4CDF-B783-4A03-B096-6FBF575C5F32}" dt="2022-08-03T20:17:33.794" v="12" actId="20577"/>
          <ac:spMkLst>
            <pc:docMk/>
            <pc:sldMk cId="3954865652" sldId="298"/>
            <ac:spMk id="32" creationId="{2E247284-C2AF-4360-B024-5DB9D4937694}"/>
          </ac:spMkLst>
        </pc:spChg>
      </pc:sldChg>
    </pc:docChg>
  </pc:docChgLst>
  <pc:docChgLst>
    <pc:chgData name="Luciano Neves Fonseca" userId="fab3e4a40666dedf" providerId="LiveId" clId="{E9CB8430-DF1F-4325-80FE-966EB1BFABF5}"/>
    <pc:docChg chg="custSel modSld">
      <pc:chgData name="Luciano Neves Fonseca" userId="fab3e4a40666dedf" providerId="LiveId" clId="{E9CB8430-DF1F-4325-80FE-966EB1BFABF5}" dt="2023-03-31T21:18:24.016" v="43" actId="20577"/>
      <pc:docMkLst>
        <pc:docMk/>
      </pc:docMkLst>
      <pc:sldChg chg="modSp mod">
        <pc:chgData name="Luciano Neves Fonseca" userId="fab3e4a40666dedf" providerId="LiveId" clId="{E9CB8430-DF1F-4325-80FE-966EB1BFABF5}" dt="2023-03-31T21:18:24.016" v="43" actId="20577"/>
        <pc:sldMkLst>
          <pc:docMk/>
          <pc:sldMk cId="431422098" sldId="256"/>
        </pc:sldMkLst>
        <pc:spChg chg="mod">
          <ac:chgData name="Luciano Neves Fonseca" userId="fab3e4a40666dedf" providerId="LiveId" clId="{E9CB8430-DF1F-4325-80FE-966EB1BFABF5}" dt="2023-03-31T21:18:24.016" v="43" actId="20577"/>
          <ac:spMkLst>
            <pc:docMk/>
            <pc:sldMk cId="431422098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3.png"/><Relationship Id="rId7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0.png"/><Relationship Id="rId7" Type="http://schemas.openxmlformats.org/officeDocument/2006/relationships/image" Target="../media/image79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770.png"/><Relationship Id="rId4" Type="http://schemas.openxmlformats.org/officeDocument/2006/relationships/image" Target="../media/image7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8.png"/><Relationship Id="rId4" Type="http://schemas.openxmlformats.org/officeDocument/2006/relationships/image" Target="../media/image83.png"/><Relationship Id="rId9" Type="http://schemas.openxmlformats.org/officeDocument/2006/relationships/image" Target="../media/image8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88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0.png"/><Relationship Id="rId7" Type="http://schemas.openxmlformats.org/officeDocument/2006/relationships/image" Target="../media/image107.png"/><Relationship Id="rId12" Type="http://schemas.openxmlformats.org/officeDocument/2006/relationships/image" Target="../media/image106.png"/><Relationship Id="rId17" Type="http://schemas.openxmlformats.org/officeDocument/2006/relationships/image" Target="../media/image1050.png"/><Relationship Id="rId2" Type="http://schemas.openxmlformats.org/officeDocument/2006/relationships/image" Target="../media/image102.png"/><Relationship Id="rId16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11.png"/><Relationship Id="rId5" Type="http://schemas.openxmlformats.org/officeDocument/2006/relationships/image" Target="../media/image103.png"/><Relationship Id="rId15" Type="http://schemas.openxmlformats.org/officeDocument/2006/relationships/image" Target="../media/image109.png"/><Relationship Id="rId10" Type="http://schemas.openxmlformats.org/officeDocument/2006/relationships/image" Target="../media/image110.png"/><Relationship Id="rId4" Type="http://schemas.openxmlformats.org/officeDocument/2006/relationships/image" Target="../media/image882.png"/><Relationship Id="rId9" Type="http://schemas.openxmlformats.org/officeDocument/2006/relationships/image" Target="../media/image105.png"/><Relationship Id="rId14" Type="http://schemas.openxmlformats.org/officeDocument/2006/relationships/image" Target="../media/image1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0.png"/><Relationship Id="rId7" Type="http://schemas.openxmlformats.org/officeDocument/2006/relationships/image" Target="../media/image116.png"/><Relationship Id="rId2" Type="http://schemas.openxmlformats.org/officeDocument/2006/relationships/image" Target="../media/image8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89.png"/><Relationship Id="rId4" Type="http://schemas.openxmlformats.org/officeDocument/2006/relationships/image" Target="../media/image1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11.png"/><Relationship Id="rId10" Type="http://schemas.openxmlformats.org/officeDocument/2006/relationships/image" Target="../media/image14.png"/><Relationship Id="rId4" Type="http://schemas.openxmlformats.org/officeDocument/2006/relationships/image" Target="../media/image610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43.png"/><Relationship Id="rId4" Type="http://schemas.openxmlformats.org/officeDocument/2006/relationships/image" Target="../media/image1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19.png"/><Relationship Id="rId17" Type="http://schemas.openxmlformats.org/officeDocument/2006/relationships/image" Target="../media/image29.png"/><Relationship Id="rId25" Type="http://schemas.openxmlformats.org/officeDocument/2006/relationships/image" Target="../media/image36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24" Type="http://schemas.openxmlformats.org/officeDocument/2006/relationships/image" Target="../media/image1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3.png"/><Relationship Id="rId19" Type="http://schemas.openxmlformats.org/officeDocument/2006/relationships/image" Target="../media/image31.png"/><Relationship Id="rId4" Type="http://schemas.openxmlformats.org/officeDocument/2006/relationships/image" Target="../media/image1310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Relationship Id="rId22" Type="http://schemas.openxmlformats.org/officeDocument/2006/relationships/image" Target="../media/image3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511.png"/><Relationship Id="rId18" Type="http://schemas.openxmlformats.org/officeDocument/2006/relationships/image" Target="../media/image561.png"/><Relationship Id="rId3" Type="http://schemas.openxmlformats.org/officeDocument/2006/relationships/image" Target="../media/image410.png"/><Relationship Id="rId7" Type="http://schemas.openxmlformats.org/officeDocument/2006/relationships/image" Target="../media/image450.png"/><Relationship Id="rId12" Type="http://schemas.openxmlformats.org/officeDocument/2006/relationships/image" Target="../media/image501.png"/><Relationship Id="rId17" Type="http://schemas.openxmlformats.org/officeDocument/2006/relationships/image" Target="../media/image550.png"/><Relationship Id="rId2" Type="http://schemas.openxmlformats.org/officeDocument/2006/relationships/image" Target="../media/image400.png"/><Relationship Id="rId16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0.png"/><Relationship Id="rId5" Type="http://schemas.openxmlformats.org/officeDocument/2006/relationships/image" Target="../media/image430.png"/><Relationship Id="rId15" Type="http://schemas.openxmlformats.org/officeDocument/2006/relationships/image" Target="../media/image530.png"/><Relationship Id="rId10" Type="http://schemas.openxmlformats.org/officeDocument/2006/relationships/image" Target="../media/image480.png"/><Relationship Id="rId19" Type="http://schemas.openxmlformats.org/officeDocument/2006/relationships/image" Target="../media/image571.png"/><Relationship Id="rId4" Type="http://schemas.openxmlformats.org/officeDocument/2006/relationships/image" Target="../media/image420.png"/><Relationship Id="rId9" Type="http://schemas.openxmlformats.org/officeDocument/2006/relationships/image" Target="../media/image470.png"/><Relationship Id="rId14" Type="http://schemas.openxmlformats.org/officeDocument/2006/relationships/image" Target="../media/image5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8" Type="http://schemas.openxmlformats.org/officeDocument/2006/relationships/image" Target="../media/image172.png"/><Relationship Id="rId3" Type="http://schemas.openxmlformats.org/officeDocument/2006/relationships/image" Target="../media/image1571.png"/><Relationship Id="rId21" Type="http://schemas.openxmlformats.org/officeDocument/2006/relationships/image" Target="../media/image175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2" Type="http://schemas.openxmlformats.org/officeDocument/2006/relationships/image" Target="../media/image1560.png"/><Relationship Id="rId16" Type="http://schemas.openxmlformats.org/officeDocument/2006/relationships/image" Target="../media/image170.png"/><Relationship Id="rId20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157.png"/><Relationship Id="rId5" Type="http://schemas.openxmlformats.org/officeDocument/2006/relationships/image" Target="../media/image159.png"/><Relationship Id="rId15" Type="http://schemas.openxmlformats.org/officeDocument/2006/relationships/image" Target="../media/image169.png"/><Relationship Id="rId10" Type="http://schemas.openxmlformats.org/officeDocument/2006/relationships/image" Target="../media/image164.png"/><Relationship Id="rId19" Type="http://schemas.openxmlformats.org/officeDocument/2006/relationships/image" Target="../media/image173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600.png"/><Relationship Id="rId7" Type="http://schemas.openxmlformats.org/officeDocument/2006/relationships/image" Target="../media/image580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0.png"/><Relationship Id="rId4" Type="http://schemas.openxmlformats.org/officeDocument/2006/relationships/image" Target="../media/image176.png"/><Relationship Id="rId9" Type="http://schemas.openxmlformats.org/officeDocument/2006/relationships/image" Target="../media/image178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0.png"/><Relationship Id="rId18" Type="http://schemas.openxmlformats.org/officeDocument/2006/relationships/image" Target="../media/image1600.png"/><Relationship Id="rId3" Type="http://schemas.openxmlformats.org/officeDocument/2006/relationships/image" Target="../media/image1591.png"/><Relationship Id="rId7" Type="http://schemas.openxmlformats.org/officeDocument/2006/relationships/image" Target="../media/image660.png"/><Relationship Id="rId12" Type="http://schemas.openxmlformats.org/officeDocument/2006/relationships/image" Target="../media/image710.png"/><Relationship Id="rId17" Type="http://schemas.openxmlformats.org/officeDocument/2006/relationships/image" Target="../media/image761.png"/><Relationship Id="rId2" Type="http://schemas.openxmlformats.org/officeDocument/2006/relationships/image" Target="../media/image1580.png"/><Relationship Id="rId16" Type="http://schemas.openxmlformats.org/officeDocument/2006/relationships/image" Target="../media/image751.png"/><Relationship Id="rId20" Type="http://schemas.openxmlformats.org/officeDocument/2006/relationships/image" Target="../media/image16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0.png"/><Relationship Id="rId11" Type="http://schemas.openxmlformats.org/officeDocument/2006/relationships/image" Target="../media/image1570.png"/><Relationship Id="rId5" Type="http://schemas.openxmlformats.org/officeDocument/2006/relationships/image" Target="../media/image640.png"/><Relationship Id="rId15" Type="http://schemas.openxmlformats.org/officeDocument/2006/relationships/image" Target="../media/image741.png"/><Relationship Id="rId10" Type="http://schemas.openxmlformats.org/officeDocument/2006/relationships/image" Target="../media/image690.png"/><Relationship Id="rId19" Type="http://schemas.openxmlformats.org/officeDocument/2006/relationships/image" Target="../media/image1610.png"/><Relationship Id="rId14" Type="http://schemas.openxmlformats.org/officeDocument/2006/relationships/image" Target="../media/image7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0.png"/><Relationship Id="rId7" Type="http://schemas.openxmlformats.org/officeDocument/2006/relationships/image" Target="../media/image182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4" Type="http://schemas.openxmlformats.org/officeDocument/2006/relationships/image" Target="../media/image159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2.png"/><Relationship Id="rId3" Type="http://schemas.openxmlformats.org/officeDocument/2006/relationships/image" Target="../media/image184.png"/><Relationship Id="rId7" Type="http://schemas.openxmlformats.org/officeDocument/2006/relationships/image" Target="../media/image840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11" Type="http://schemas.openxmlformats.org/officeDocument/2006/relationships/image" Target="../media/image186.png"/><Relationship Id="rId10" Type="http://schemas.openxmlformats.org/officeDocument/2006/relationships/image" Target="../media/image861.png"/><Relationship Id="rId4" Type="http://schemas.openxmlformats.org/officeDocument/2006/relationships/image" Target="../media/image185.png"/><Relationship Id="rId9" Type="http://schemas.openxmlformats.org/officeDocument/2006/relationships/image" Target="../media/image8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6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0.png"/><Relationship Id="rId3" Type="http://schemas.openxmlformats.org/officeDocument/2006/relationships/image" Target="../media/image1720.png"/><Relationship Id="rId7" Type="http://schemas.openxmlformats.org/officeDocument/2006/relationships/image" Target="NULL"/><Relationship Id="rId2" Type="http://schemas.openxmlformats.org/officeDocument/2006/relationships/image" Target="../media/image171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1740.png"/><Relationship Id="rId10" Type="http://schemas.openxmlformats.org/officeDocument/2006/relationships/image" Target="NULL"/><Relationship Id="rId4" Type="http://schemas.openxmlformats.org/officeDocument/2006/relationships/image" Target="../media/image1730.png"/><Relationship Id="rId9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1" Type="http://schemas.openxmlformats.org/officeDocument/2006/relationships/image" Target="../media/image390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24" Type="http://schemas.openxmlformats.org/officeDocument/2006/relationships/image" Target="../media/image45.png"/><Relationship Id="rId5" Type="http://schemas.openxmlformats.org/officeDocument/2006/relationships/image" Target="../media/image41.png"/><Relationship Id="rId23" Type="http://schemas.openxmlformats.org/officeDocument/2006/relationships/image" Target="../media/image44.png"/><Relationship Id="rId4" Type="http://schemas.openxmlformats.org/officeDocument/2006/relationships/image" Target="../media/image40.png"/><Relationship Id="rId22" Type="http://schemas.openxmlformats.org/officeDocument/2006/relationships/image" Target="../media/image3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51.png"/><Relationship Id="rId17" Type="http://schemas.openxmlformats.org/officeDocument/2006/relationships/image" Target="../media/image46.png"/><Relationship Id="rId2" Type="http://schemas.openxmlformats.org/officeDocument/2006/relationships/image" Target="../media/image38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0.png"/><Relationship Id="rId5" Type="http://schemas.openxmlformats.org/officeDocument/2006/relationships/image" Target="../media/image41.png"/><Relationship Id="rId15" Type="http://schemas.openxmlformats.org/officeDocument/2006/relationships/image" Target="../media/image37.png"/><Relationship Id="rId10" Type="http://schemas.openxmlformats.org/officeDocument/2006/relationships/image" Target="../media/image49.png"/><Relationship Id="rId4" Type="http://schemas.openxmlformats.org/officeDocument/2006/relationships/image" Target="../media/image40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1.png"/><Relationship Id="rId13" Type="http://schemas.openxmlformats.org/officeDocument/2006/relationships/image" Target="../media/image55.png"/><Relationship Id="rId3" Type="http://schemas.openxmlformats.org/officeDocument/2006/relationships/image" Target="../media/image56.png"/><Relationship Id="rId7" Type="http://schemas.openxmlformats.org/officeDocument/2006/relationships/image" Target="../media/image551.png"/><Relationship Id="rId12" Type="http://schemas.openxmlformats.org/officeDocument/2006/relationships/image" Target="../media/image6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1.png"/><Relationship Id="rId11" Type="http://schemas.openxmlformats.org/officeDocument/2006/relationships/image" Target="../media/image59.png"/><Relationship Id="rId10" Type="http://schemas.openxmlformats.org/officeDocument/2006/relationships/image" Target="../media/image520.png"/><Relationship Id="rId9" Type="http://schemas.openxmlformats.org/officeDocument/2006/relationships/image" Target="../media/image57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1.png"/><Relationship Id="rId7" Type="http://schemas.openxmlformats.org/officeDocument/2006/relationships/image" Target="../media/image620.png"/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1.png"/><Relationship Id="rId4" Type="http://schemas.openxmlformats.org/officeDocument/2006/relationships/image" Target="../media/image56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7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9.png"/><Relationship Id="rId7" Type="http://schemas.openxmlformats.org/officeDocument/2006/relationships/image" Target="../media/image6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Métodos Numéricos para Engenharia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Módulo 7– álgebra – Cofatores – Cramer - </a:t>
            </a:r>
            <a:r>
              <a:rPr lang="pt-BR" dirty="0" err="1"/>
              <a:t>GAuss</a:t>
            </a:r>
            <a:endParaRPr lang="pt-BR" dirty="0"/>
          </a:p>
          <a:p>
            <a:r>
              <a:rPr lang="pt-BR" dirty="0"/>
              <a:t>Professor Luciano neves da fonseca</a:t>
            </a:r>
          </a:p>
        </p:txBody>
      </p:sp>
    </p:spTree>
    <p:extLst>
      <p:ext uri="{BB962C8B-B14F-4D97-AF65-F5344CB8AC3E}">
        <p14:creationId xmlns:p14="http://schemas.microsoft.com/office/powerpoint/2010/main" val="43142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98303" y="2297084"/>
                <a:ext cx="1939249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2.   1.   3.   5.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−1.   3.   2.   7.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3.   1.  −3.   2.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−4.  −2.   1.   5.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03" y="2297084"/>
                <a:ext cx="1939249" cy="1020472"/>
              </a:xfrm>
              <a:prstGeom prst="rect">
                <a:avLst/>
              </a:prstGeom>
              <a:blipFill>
                <a:blip r:embed="rId2"/>
                <a:stretch>
                  <a:fillRect l="-314" r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660342" y="5482855"/>
                <a:ext cx="2415918" cy="963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7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7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7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7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17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7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700" i="1">
                                  <a:latin typeface="Cambria Math" panose="02040503050406030204" pitchFamily="18" charset="0"/>
                                </a:rPr>
                                <m:t>0.7293233</m:t>
                              </m:r>
                            </m:e>
                            <m:e>
                              <m:r>
                                <a:rPr lang="pt-BR" sz="1700" i="1">
                                  <a:latin typeface="Cambria Math" panose="02040503050406030204" pitchFamily="18" charset="0"/>
                                </a:rPr>
                                <m:t>0.6240602</m:t>
                              </m:r>
                            </m:e>
                            <m:e>
                              <m:r>
                                <a:rPr lang="pt-BR" sz="1700" i="1">
                                  <a:latin typeface="Cambria Math" panose="02040503050406030204" pitchFamily="18" charset="0"/>
                                </a:rPr>
                                <m:t>0.3759398</m:t>
                              </m:r>
                            </m:e>
                            <m:e>
                              <m:r>
                                <a:rPr lang="pt-BR" sz="1700" i="1">
                                  <a:latin typeface="Cambria Math" panose="02040503050406030204" pitchFamily="18" charset="0"/>
                                </a:rPr>
                                <m:t>0.1578947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7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42" y="5482855"/>
                <a:ext cx="2415918" cy="9637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3814936" y="2297084"/>
                <a:ext cx="112293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4.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3.  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2.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−3.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936" y="2297084"/>
                <a:ext cx="1122935" cy="1020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707690" y="3891136"/>
                <a:ext cx="3410934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−532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pt-BR" sz="14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−104.      69.     −49.      27.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4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92.   −148.      28.    104.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4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−92.      15.    105.      29.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4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−28.       −7.     −49.    −49.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90" y="3891136"/>
                <a:ext cx="3410934" cy="793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ítulo 1">
                <a:extLst>
                  <a:ext uri="{FF2B5EF4-FFF2-40B4-BE49-F238E27FC236}">
                    <a16:creationId xmlns:a16="http://schemas.microsoft.com/office/drawing/2014/main" id="{E40327D4-CA07-4BA7-ACB2-9EFBF67F8F3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0397" y="137597"/>
                <a:ext cx="9404723" cy="821605"/>
              </a:xfrm>
            </p:spPr>
            <p:txBody>
              <a:bodyPr/>
              <a:lstStyle/>
              <a:p>
                <a:r>
                  <a:rPr lang="pt-BR" dirty="0"/>
                  <a:t>Resolução do um Sistema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14" name="Título 1">
                <a:extLst>
                  <a:ext uri="{FF2B5EF4-FFF2-40B4-BE49-F238E27FC236}">
                    <a16:creationId xmlns:a16="http://schemas.microsoft.com/office/drawing/2014/main" id="{E40327D4-CA07-4BA7-ACB2-9EFBF67F8F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0397" y="137597"/>
                <a:ext cx="9404723" cy="821605"/>
              </a:xfrm>
              <a:blipFill>
                <a:blip r:embed="rId6"/>
                <a:stretch>
                  <a:fillRect l="-2463" t="-15672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2A257A69-1226-8587-F3B4-4C070E4E0A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8609" y="1786848"/>
            <a:ext cx="5853049" cy="102047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2345010-E122-C93E-363F-02891EF32F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8608" y="3429000"/>
            <a:ext cx="5725979" cy="1020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49F38D7-EFEE-B078-DB72-1CFDBEA57FE1}"/>
                  </a:ext>
                </a:extLst>
              </p:cNvPr>
              <p:cNvSpPr txBox="1"/>
              <p:nvPr/>
            </p:nvSpPr>
            <p:spPr>
              <a:xfrm>
                <a:off x="798303" y="1432246"/>
                <a:ext cx="21045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sz="280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49F38D7-EFEE-B078-DB72-1CFDBEA57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03" y="1432246"/>
                <a:ext cx="210455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8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91284"/>
            <a:ext cx="9404723" cy="927891"/>
          </a:xfrm>
        </p:spPr>
        <p:txBody>
          <a:bodyPr/>
          <a:lstStyle/>
          <a:p>
            <a:r>
              <a:rPr lang="pt-BR" dirty="0"/>
              <a:t>Regra de </a:t>
            </a:r>
            <a:r>
              <a:rPr lang="pt-BR" dirty="0" err="1"/>
              <a:t>Cramer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037618" y="919443"/>
                <a:ext cx="8946541" cy="2776257"/>
              </a:xfrm>
            </p:spPr>
            <p:txBody>
              <a:bodyPr/>
              <a:lstStyle/>
              <a:p>
                <a:r>
                  <a:rPr lang="pt-BR" dirty="0"/>
                  <a:t>Cada incógnita pode ser expressa pela fração de dois determinantes.</a:t>
                </a:r>
              </a:p>
              <a:p>
                <a:r>
                  <a:rPr lang="pt-BR" dirty="0"/>
                  <a:t>O denominador D é o determinante característico do sistema, que é formado pelos coeficientes da equação (matriz A)</a:t>
                </a:r>
              </a:p>
              <a:p>
                <a:r>
                  <a:rPr lang="pt-BR" dirty="0"/>
                  <a:t>O numerador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obtido a partir da matriz A, trocando-se a coluna de coeficientes referente à incógnita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que se quer avaliar, pelo vetor de constantes (vetor b)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7618" y="919443"/>
                <a:ext cx="8946541" cy="2776257"/>
              </a:xfrm>
              <a:blipFill rotWithShape="0">
                <a:blip r:embed="rId2"/>
                <a:stretch>
                  <a:fillRect l="-272" t="-1319" r="-8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154229" y="3592492"/>
                <a:ext cx="2376612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29" y="3592492"/>
                <a:ext cx="2376612" cy="8803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437196" y="3666037"/>
                <a:ext cx="2147383" cy="733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196" y="3666037"/>
                <a:ext cx="2147383" cy="7332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1154229" y="4732837"/>
                <a:ext cx="2124812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29" y="4732837"/>
                <a:ext cx="2124812" cy="8803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3665671" y="4732837"/>
                <a:ext cx="213013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71" y="4732837"/>
                <a:ext cx="2130134" cy="8803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6182435" y="4732837"/>
                <a:ext cx="213013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35" y="4732837"/>
                <a:ext cx="2130134" cy="8803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35991" y="5828832"/>
                <a:ext cx="1501630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91" y="5828832"/>
                <a:ext cx="1501630" cy="88036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23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49295" y="921262"/>
                <a:ext cx="2064027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3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|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|</m:t>
                                    </m:r>
                                  </m:e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95" y="921262"/>
                <a:ext cx="2064027" cy="8803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49295" y="1999298"/>
                <a:ext cx="2609240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−49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95" y="1999298"/>
                <a:ext cx="2609240" cy="7325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00544" y="2929538"/>
                <a:ext cx="251786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=−40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44" y="2929538"/>
                <a:ext cx="2517869" cy="7325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362219" y="3859778"/>
                <a:ext cx="2696316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=−47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19" y="3859778"/>
                <a:ext cx="2696316" cy="7325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395222" y="4790018"/>
                <a:ext cx="2523191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=−23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22" y="4790018"/>
                <a:ext cx="2523191" cy="7325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86244" y="5768101"/>
                <a:ext cx="4913140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eqAr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(−40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)/(−49)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(−47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)/(−49)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(−23)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(−49)</m:t>
                              </m:r>
                            </m:e>
                          </m:eqAr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0.8163265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0.9591837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0.4693878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4" y="5768101"/>
                <a:ext cx="4913140" cy="8803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400544" y="177217"/>
            <a:ext cx="5193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Exemplo, seja o sistema de equações descrito pela matriz aumentada abaixo: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2501F2-5AD8-1D9A-BB88-B239C4D479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0610" y="500382"/>
            <a:ext cx="4154245" cy="94825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4AD8D83-A61A-E7E2-11E9-016E8ADD73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0610" y="1773512"/>
            <a:ext cx="4154244" cy="491772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D491CC9-E0C7-F3DB-5EE4-D3C32A8B61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6000" y="1361446"/>
            <a:ext cx="4486901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3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Eliminação de variáveis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5129" y="1413063"/>
                <a:ext cx="1856982" cy="526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21 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29" y="1413063"/>
                <a:ext cx="1856982" cy="5268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79440" y="3103971"/>
                <a:ext cx="1968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𝐼𝐼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40" y="3103971"/>
                <a:ext cx="196835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29"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735129" y="4469946"/>
                <a:ext cx="1337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𝐼𝑉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𝐼𝐼𝐼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29" y="4469946"/>
                <a:ext cx="1337161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602688" y="4992419"/>
                <a:ext cx="40902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88" y="4992419"/>
                <a:ext cx="409022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/>
          <p:cNvSpPr/>
          <p:nvPr/>
        </p:nvSpPr>
        <p:spPr>
          <a:xfrm>
            <a:off x="438150" y="1266825"/>
            <a:ext cx="4910322" cy="5248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924550" y="1266824"/>
            <a:ext cx="4910322" cy="5248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646111" y="2271905"/>
                <a:ext cx="328205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      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21 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    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𝐼𝐼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271905"/>
                <a:ext cx="3282052" cy="6178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646111" y="3590541"/>
                <a:ext cx="445846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      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𝐼𝐼𝐼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21 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    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𝐼𝑉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3590541"/>
                <a:ext cx="4458465" cy="617861"/>
              </a:xfrm>
              <a:prstGeom prst="rect">
                <a:avLst/>
              </a:prstGeom>
              <a:blipFill rotWithShape="0">
                <a:blip r:embed="rId7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679440" y="5492252"/>
                <a:ext cx="2506071" cy="848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40" y="5492252"/>
                <a:ext cx="2506071" cy="84824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6127740" y="1565901"/>
                <a:ext cx="1968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𝐼𝐼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40" y="1565901"/>
                <a:ext cx="196835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929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6094411" y="2052471"/>
                <a:ext cx="465339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      (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b>
                              </m:sSub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𝟐𝟏</m:t>
                                        </m:r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𝟐𝟐</m:t>
                                        </m:r>
                                      </m:sub>
                                    </m:s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       </m:t>
                                    </m:r>
                                    <m:d>
                                      <m:d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  <m: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1" y="2052471"/>
                <a:ext cx="4653390" cy="6178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127740" y="2969273"/>
                <a:ext cx="12169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𝑉𝐼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40" y="2969273"/>
                <a:ext cx="1216935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6127740" y="3468659"/>
                <a:ext cx="46294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21 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40" y="3468659"/>
                <a:ext cx="4629409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6127740" y="4060378"/>
                <a:ext cx="1945084" cy="708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b="0" dirty="0"/>
                  <a:t> 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40" y="4060378"/>
                <a:ext cx="1945084" cy="708784"/>
              </a:xfrm>
              <a:prstGeom prst="rect">
                <a:avLst/>
              </a:prstGeom>
              <a:blipFill>
                <a:blip r:embed="rId13"/>
                <a:stretch>
                  <a:fillRect l="-31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6283100" y="4691825"/>
                <a:ext cx="3005823" cy="1509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eqArr>
                                    <m:eqArr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100" y="4691825"/>
                <a:ext cx="3005823" cy="150906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58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3964" y="30249"/>
            <a:ext cx="9404723" cy="690282"/>
          </a:xfrm>
        </p:spPr>
        <p:txBody>
          <a:bodyPr/>
          <a:lstStyle/>
          <a:p>
            <a:r>
              <a:rPr lang="pt-BR" sz="3600" dirty="0"/>
              <a:t>Eliminação de Gauss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50390" y="783967"/>
                <a:ext cx="3003130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𝐼𝐼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𝐼𝐼𝐼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0" y="783967"/>
                <a:ext cx="3003130" cy="8803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695947" y="742158"/>
                <a:ext cx="2556726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</m:e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"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947" y="742158"/>
                <a:ext cx="2556726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ta para a direita 2"/>
          <p:cNvSpPr/>
          <p:nvPr/>
        </p:nvSpPr>
        <p:spPr>
          <a:xfrm>
            <a:off x="3506212" y="955358"/>
            <a:ext cx="96531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46111" y="2862074"/>
                <a:ext cx="4602927" cy="1366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𝐼𝐼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𝐼𝐼𝐼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𝐼𝐼𝐼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862074"/>
                <a:ext cx="4602927" cy="13666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646111" y="4757549"/>
                <a:ext cx="4920001" cy="1395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𝐼𝐼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𝐼𝐼𝐼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𝐼𝐼𝐼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𝐼𝐼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4757549"/>
                <a:ext cx="4920001" cy="1395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/>
          <p:cNvSpPr/>
          <p:nvPr/>
        </p:nvSpPr>
        <p:spPr>
          <a:xfrm>
            <a:off x="275379" y="2049145"/>
            <a:ext cx="5315796" cy="472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716716" y="2227405"/>
            <a:ext cx="2725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Eliminação Progressiva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295179" y="2049145"/>
            <a:ext cx="5315796" cy="472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7371289" y="2053143"/>
            <a:ext cx="27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Substituição Regressiva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6327223" y="2395851"/>
                <a:ext cx="76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𝐼𝐼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223" y="2395851"/>
                <a:ext cx="7641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6458489" y="2821048"/>
                <a:ext cx="1492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489" y="2821048"/>
                <a:ext cx="149226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633" r="-3673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6484350" y="3131495"/>
                <a:ext cx="1045992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350" y="3131495"/>
                <a:ext cx="1045992" cy="58817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6344348" y="3813181"/>
                <a:ext cx="154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𝐼𝑉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em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II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348" y="3813181"/>
                <a:ext cx="1540935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6442493" y="4199218"/>
                <a:ext cx="2489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pt-BR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493" y="4199218"/>
                <a:ext cx="248978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6476781" y="4600969"/>
                <a:ext cx="1848326" cy="5867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dirty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pt-BR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dirty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  <m:sSub>
                            <m:sSub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781" y="4600969"/>
                <a:ext cx="1848326" cy="5867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6425339" y="5137092"/>
                <a:ext cx="1940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IV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em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339" y="5137092"/>
                <a:ext cx="1940083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6379628" y="5540600"/>
                <a:ext cx="3298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pt-BR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628" y="5540600"/>
                <a:ext cx="3298082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6450860" y="6034496"/>
                <a:ext cx="2601225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  <m:sSub>
                            <m:sSub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  <m:sSub>
                            <m:sSub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860" y="6034496"/>
                <a:ext cx="2601225" cy="57124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7644525" y="3285807"/>
                <a:ext cx="680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525" y="3285807"/>
                <a:ext cx="68012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8317239" y="4710390"/>
                <a:ext cx="591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239" y="4710390"/>
                <a:ext cx="59195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 para a direita 24"/>
          <p:cNvSpPr/>
          <p:nvPr/>
        </p:nvSpPr>
        <p:spPr>
          <a:xfrm>
            <a:off x="7188298" y="966335"/>
            <a:ext cx="101703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8275646" y="352146"/>
                <a:ext cx="2607189" cy="1591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1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pt-BR" sz="1400" dirty="0"/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pt-BR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1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1400" i="1" dirty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pt-BR" sz="1400" dirty="0"/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pt-BR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i="1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1400" dirty="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e>
                                    <m:sub>
                                      <m:r>
                                        <a:rPr lang="pt-BR" sz="1400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1400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sz="1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1400" i="1" dirty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  <m:r>
                                    <a:rPr lang="pt-BR" sz="14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1400" dirty="0"/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pt-BR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i="1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646" y="352146"/>
                <a:ext cx="2607189" cy="159191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lipse 26"/>
          <p:cNvSpPr/>
          <p:nvPr/>
        </p:nvSpPr>
        <p:spPr>
          <a:xfrm>
            <a:off x="646111" y="2821048"/>
            <a:ext cx="537533" cy="36155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1005516" y="5254411"/>
            <a:ext cx="537533" cy="35401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DC862D3-C862-4281-A900-5C1C985EDF20}"/>
              </a:ext>
            </a:extLst>
          </p:cNvPr>
          <p:cNvSpPr txBox="1"/>
          <p:nvPr/>
        </p:nvSpPr>
        <p:spPr>
          <a:xfrm>
            <a:off x="3496650" y="97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413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50029" y="1600271"/>
                <a:ext cx="2893676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|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|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𝐼𝐼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𝐼𝐼𝐼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29" y="1600271"/>
                <a:ext cx="2893676" cy="88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440453" y="213197"/>
            <a:ext cx="5193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Eliminação Progressiva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40453" y="3501415"/>
                <a:ext cx="4312399" cy="1219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−3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  |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e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pt-BR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𝐼𝐼</m:t>
                                </m:r>
                              </m:e>
                            </m:d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num>
                              <m:den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𝐼𝐼𝐼</m:t>
                                </m:r>
                              </m:e>
                            </m:d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53" y="3501415"/>
                <a:ext cx="4312399" cy="1219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492885" y="5187591"/>
                <a:ext cx="4522392" cy="1178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−3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  |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e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11/7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2/7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(−0.5)</m:t>
                                </m:r>
                              </m:num>
                              <m:den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3.5 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85" y="5187591"/>
                <a:ext cx="4522392" cy="11788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e 7"/>
          <p:cNvSpPr/>
          <p:nvPr/>
        </p:nvSpPr>
        <p:spPr>
          <a:xfrm>
            <a:off x="582689" y="1607801"/>
            <a:ext cx="537533" cy="36155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863324" y="3977697"/>
            <a:ext cx="537533" cy="36155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0" name="Retângulo 9"/>
          <p:cNvSpPr/>
          <p:nvPr/>
        </p:nvSpPr>
        <p:spPr>
          <a:xfrm>
            <a:off x="300917" y="2922284"/>
            <a:ext cx="4772871" cy="3724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1" name="Retângulo 10"/>
          <p:cNvSpPr/>
          <p:nvPr/>
        </p:nvSpPr>
        <p:spPr>
          <a:xfrm>
            <a:off x="1246390" y="3023616"/>
            <a:ext cx="24481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Eliminação Progressiva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1874ADAB-6FB2-4CD7-BD9A-E4E9389E8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234" y="281258"/>
            <a:ext cx="5018126" cy="150732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0FE4230-5831-49D4-B651-7CB8BF6FB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432" y="2046844"/>
            <a:ext cx="4277668" cy="131532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695A693-1CBC-8BBA-1B20-B062672160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432" y="3659320"/>
            <a:ext cx="4858448" cy="291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0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>
            <a:extLst>
              <a:ext uri="{FF2B5EF4-FFF2-40B4-BE49-F238E27FC236}">
                <a16:creationId xmlns:a16="http://schemas.microsoft.com/office/drawing/2014/main" id="{537DFC86-B83C-48FF-B0D2-3DAA08AB1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691" y="64216"/>
            <a:ext cx="6243309" cy="1787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05189" y="2697056"/>
                <a:ext cx="2893676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|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|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𝐼𝐼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𝐼𝐼𝐼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89" y="2697056"/>
                <a:ext cx="2893676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367350" y="4269894"/>
                <a:ext cx="2275623" cy="1178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−3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  |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e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11/7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2/7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50" y="4269894"/>
                <a:ext cx="2275623" cy="11788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e 7"/>
          <p:cNvSpPr/>
          <p:nvPr/>
        </p:nvSpPr>
        <p:spPr>
          <a:xfrm>
            <a:off x="437849" y="2704586"/>
            <a:ext cx="537533" cy="36155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5383" y="2004587"/>
            <a:ext cx="3485396" cy="3724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2" name="Retângulo 11"/>
          <p:cNvSpPr/>
          <p:nvPr/>
        </p:nvSpPr>
        <p:spPr>
          <a:xfrm>
            <a:off x="4057186" y="1908329"/>
            <a:ext cx="3125046" cy="4723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3" name="Retângulo 12"/>
          <p:cNvSpPr/>
          <p:nvPr/>
        </p:nvSpPr>
        <p:spPr>
          <a:xfrm>
            <a:off x="4297691" y="1894026"/>
            <a:ext cx="2488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Substituição Regressiva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4241605" y="2210736"/>
                <a:ext cx="62440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𝑉𝐼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605" y="2210736"/>
                <a:ext cx="62440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4374038" y="2596743"/>
                <a:ext cx="1350241" cy="509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22/7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11/7</m:t>
                          </m:r>
                        </m:den>
                      </m:f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038" y="2596743"/>
                <a:ext cx="1350241" cy="5091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4241605" y="3383140"/>
                <a:ext cx="13906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𝑉𝐼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em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IV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605" y="3383140"/>
                <a:ext cx="1390637" cy="338554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4261907" y="3817220"/>
                <a:ext cx="22061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3.5 </m:t>
                      </m:r>
                      <m:sSub>
                        <m:sSubPr>
                          <m:ctrlPr>
                            <a:rPr lang="pt-B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1600" b="0" i="1" dirty="0" smtClean="0"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pt-BR" sz="16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11.5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907" y="3817220"/>
                <a:ext cx="2206180" cy="338554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374038" y="4276167"/>
                <a:ext cx="1290930" cy="467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1600" b="0" i="1" dirty="0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3.5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038" y="4276167"/>
                <a:ext cx="1290930" cy="4676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4322596" y="4989624"/>
                <a:ext cx="19516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VII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em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596" y="4989624"/>
                <a:ext cx="1951688" cy="338554"/>
              </a:xfrm>
              <a:prstGeom prst="rect">
                <a:avLst/>
              </a:prstGeom>
              <a:blipFill>
                <a:blip r:embed="rId10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4276885" y="5393132"/>
                <a:ext cx="2372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  <m:d>
                      <m:dPr>
                        <m:ctrlPr>
                          <a:rPr lang="pt-BR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pt-BR" sz="1600" b="0" i="1" dirty="0" smtClean="0">
                        <a:latin typeface="Cambria Math" panose="02040503050406030204" pitchFamily="18" charset="0"/>
                      </a:rPr>
                      <m:t>−3(2)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sz="1600" dirty="0"/>
                  <a:t> </a:t>
                </a:r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885" y="5393132"/>
                <a:ext cx="2372252" cy="338554"/>
              </a:xfrm>
              <a:prstGeom prst="rect">
                <a:avLst/>
              </a:prstGeom>
              <a:blipFill>
                <a:blip r:embed="rId11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4348117" y="5887028"/>
                <a:ext cx="1016880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117" y="5887028"/>
                <a:ext cx="1016880" cy="4610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5948691" y="4358879"/>
                <a:ext cx="70294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𝑉𝐼𝐼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691" y="4358879"/>
                <a:ext cx="702949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162D2461-9AD1-4C1F-96D1-874CB4B1C850}"/>
              </a:ext>
            </a:extLst>
          </p:cNvPr>
          <p:cNvSpPr txBox="1"/>
          <p:nvPr/>
        </p:nvSpPr>
        <p:spPr>
          <a:xfrm>
            <a:off x="451625" y="3695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Substituição Regressiva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9DA03F-C702-B9F3-87CF-1126EE1448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99084" y="2596743"/>
            <a:ext cx="4029637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36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A8ACA259-6216-5921-C76C-A775BE87D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1" y="1138185"/>
            <a:ext cx="6218738" cy="4783644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73964" y="30249"/>
            <a:ext cx="9404723" cy="690282"/>
          </a:xfrm>
        </p:spPr>
        <p:txBody>
          <a:bodyPr/>
          <a:lstStyle/>
          <a:p>
            <a:r>
              <a:rPr lang="pt-BR" sz="2400" dirty="0"/>
              <a:t>Eliminação de Gauss sem Pivotamento</a:t>
            </a:r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D214AA4B-9EAA-4915-BA19-2194496070A1}"/>
              </a:ext>
            </a:extLst>
          </p:cNvPr>
          <p:cNvSpPr/>
          <p:nvPr/>
        </p:nvSpPr>
        <p:spPr>
          <a:xfrm>
            <a:off x="915945" y="3001157"/>
            <a:ext cx="3525426" cy="32261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8D2351C-C407-0645-F18D-E39C87BAE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608" y="375390"/>
            <a:ext cx="4139418" cy="93826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EBD7CC-5260-0047-3033-65913C996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608" y="1509485"/>
            <a:ext cx="4219447" cy="51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1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F32EA984-6BA1-4D0B-A336-ACBC1B5720FC}"/>
              </a:ext>
            </a:extLst>
          </p:cNvPr>
          <p:cNvSpPr/>
          <p:nvPr/>
        </p:nvSpPr>
        <p:spPr>
          <a:xfrm>
            <a:off x="555040" y="198803"/>
            <a:ext cx="5193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Exemplo 2, sistema 4x4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A3C0FE-F42A-3DAB-FD48-CA33533A0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54" y="2334927"/>
            <a:ext cx="4801270" cy="83831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83DE43C-D718-D3FB-B382-6ED717B03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78" y="431220"/>
            <a:ext cx="5427994" cy="599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7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990" y="1175368"/>
            <a:ext cx="5258534" cy="175284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-1" y="0"/>
            <a:ext cx="72408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Exemplo: Sistema 4x4 com instabilidade</a:t>
            </a:r>
          </a:p>
          <a:p>
            <a:endParaRPr lang="pt-BR" dirty="0"/>
          </a:p>
          <a:p>
            <a:r>
              <a:rPr lang="pt-BR" dirty="0"/>
              <a:t>O algoritmo da Eliminação Gauss sem pivotamento não apresenta uma solução, pois o primeiro pivô é nulo!</a:t>
            </a:r>
          </a:p>
          <a:p>
            <a:endParaRPr lang="pt-BR" dirty="0"/>
          </a:p>
          <a:p>
            <a:r>
              <a:rPr lang="pt-BR" dirty="0"/>
              <a:t>No entanto vemos que pela inversão de A, que  há uma solução real.</a:t>
            </a:r>
          </a:p>
          <a:p>
            <a:endParaRPr lang="pt-BR" dirty="0"/>
          </a:p>
          <a:p>
            <a:r>
              <a:rPr lang="pt-BR" dirty="0"/>
              <a:t>Para resolver este problema é necessário se fazer o pivotamento da Eliminação Progressiva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BB7DB34-4D38-4CFA-9DE1-A72E3A3B429D}"/>
                  </a:ext>
                </a:extLst>
              </p:cNvPr>
              <p:cNvSpPr txBox="1"/>
              <p:nvPr/>
            </p:nvSpPr>
            <p:spPr>
              <a:xfrm>
                <a:off x="127270" y="5509725"/>
                <a:ext cx="3175228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1000    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        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BB7DB34-4D38-4CFA-9DE1-A72E3A3B4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70" y="5509725"/>
                <a:ext cx="3175228" cy="7194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D5ED5294-B559-4774-9A49-6A909C915E8E}"/>
              </a:ext>
            </a:extLst>
          </p:cNvPr>
          <p:cNvSpPr/>
          <p:nvPr/>
        </p:nvSpPr>
        <p:spPr>
          <a:xfrm>
            <a:off x="16871" y="4628563"/>
            <a:ext cx="72408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Vemos que por falta de pivotamento, tivemos um erro de arredondamento considerável na Eliminação de Gauss.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DF7796-AEB4-4CE0-8196-B5F45C081335}"/>
              </a:ext>
            </a:extLst>
          </p:cNvPr>
          <p:cNvSpPr txBox="1"/>
          <p:nvPr/>
        </p:nvSpPr>
        <p:spPr>
          <a:xfrm>
            <a:off x="16871" y="3982232"/>
            <a:ext cx="6599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Exemplo: Sistema 2x2 com erro de Arredondamento</a:t>
            </a:r>
          </a:p>
          <a:p>
            <a:r>
              <a:rPr lang="pt-BR" dirty="0"/>
              <a:t>(sem pivotamento)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ECE2A5-5E18-4F0F-F3A7-5648B4B0D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990" y="102220"/>
            <a:ext cx="4753638" cy="83831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6D7F8E9-1FEE-F90A-2373-D07BEF02A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180" y="3668281"/>
            <a:ext cx="3200847" cy="81926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0DB7376-C7E1-88B9-1B8A-8FC9464544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654" y="4681933"/>
            <a:ext cx="3210373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6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626FF273-4C22-C3F2-D93B-D48CA3E5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489" y="117872"/>
            <a:ext cx="5595499" cy="279774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D17B0B0-0B59-1FCB-E968-0EFD2EE7B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425" y="3001965"/>
            <a:ext cx="4830810" cy="367718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8233" y="117872"/>
            <a:ext cx="9404723" cy="1400530"/>
          </a:xfrm>
        </p:spPr>
        <p:txBody>
          <a:bodyPr/>
          <a:lstStyle/>
          <a:p>
            <a:r>
              <a:rPr lang="pt-BR" dirty="0"/>
              <a:t>Sistemas Lineares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023" y="953595"/>
            <a:ext cx="6216859" cy="226012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600" dirty="0"/>
              <a:t>A resolução de sistemas de equações  lineares aparece em quase todos os problemas de engenharia.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600" dirty="0"/>
              <a:t>Problemas de ajuste de dados, minimização e otimização de funções, problemas inversos, soluções de equações diferenciais pelo método diferenças finitas entre outros.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600" dirty="0"/>
              <a:t>Neste último são geradas matrizes esparsas de ordem alta.</a:t>
            </a:r>
          </a:p>
          <a:p>
            <a:pPr marL="0" indent="0">
              <a:lnSpc>
                <a:spcPct val="200000"/>
              </a:lnSpc>
              <a:spcAft>
                <a:spcPts val="1200"/>
              </a:spcAft>
              <a:buNone/>
            </a:pP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22176" y="3550802"/>
                <a:ext cx="207653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76" y="3550802"/>
                <a:ext cx="2076531" cy="6178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03258" y="4341557"/>
                <a:ext cx="254313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3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18       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58" y="4341557"/>
                <a:ext cx="2543132" cy="617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63643" y="5038921"/>
                <a:ext cx="1053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𝐼𝐼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3" y="5038921"/>
                <a:ext cx="1053429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491700" y="5374581"/>
                <a:ext cx="28806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=16  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       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𝐼𝐼𝐼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00" y="5374581"/>
                <a:ext cx="288066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83" r="-2331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563642" y="5744410"/>
                <a:ext cx="1368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𝐼𝐼𝐼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𝐼𝐼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2" y="5744410"/>
                <a:ext cx="1368388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48233" y="6066743"/>
                <a:ext cx="2836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  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3" y="6066743"/>
                <a:ext cx="2836738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1290"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552774" y="6453179"/>
                <a:ext cx="2751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Solução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=(4,3)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74" y="6453179"/>
                <a:ext cx="2751587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996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m 16">
            <a:extLst>
              <a:ext uri="{FF2B5EF4-FFF2-40B4-BE49-F238E27FC236}">
                <a16:creationId xmlns:a16="http://schemas.microsoft.com/office/drawing/2014/main" id="{CCE47C7E-5172-1A21-6E58-9CBD6B6545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26655" y="3292131"/>
            <a:ext cx="3038437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90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0977" y="0"/>
            <a:ext cx="4887700" cy="588579"/>
          </a:xfrm>
        </p:spPr>
        <p:txBody>
          <a:bodyPr/>
          <a:lstStyle/>
          <a:p>
            <a:r>
              <a:rPr lang="pt-BR" sz="2800" dirty="0"/>
              <a:t>Pivotamento de Gauss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573" y="541945"/>
            <a:ext cx="12002814" cy="5774107"/>
          </a:xfrm>
        </p:spPr>
        <p:txBody>
          <a:bodyPr>
            <a:normAutofit/>
          </a:bodyPr>
          <a:lstStyle/>
          <a:p>
            <a:r>
              <a:rPr lang="pt-BR" sz="1600" b="1" dirty="0"/>
              <a:t>O Pivotamento evita elementos nulos na diagonal principal</a:t>
            </a:r>
            <a:endParaRPr lang="pt-BR" sz="1600" dirty="0"/>
          </a:p>
          <a:p>
            <a:r>
              <a:rPr lang="pt-BR" sz="1600" dirty="0"/>
              <a:t>Se um elemento da diagonal principal for nulo, ou se algum elemento da diagonal se anular durante a eliminação, o sistema não terá, a princípio, solução por Eliminação de Gauss.</a:t>
            </a:r>
          </a:p>
          <a:p>
            <a:r>
              <a:rPr lang="pt-BR" sz="1600" dirty="0"/>
              <a:t>O método não irá funcionar pois os elementos da diagonal principal são usados como denominadores na eliminação progressiva. O pivotamento consiste em se trocar linhas de modo que o elemento da diagonal principal, que está sendo utilizado como pivô, seja sempre o elemento com o maior valor absoluto da coluna.</a:t>
            </a:r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r>
              <a:rPr lang="pt-BR" sz="1600" b="1" dirty="0"/>
              <a:t>O Pivotamento Minimiza problemas de arredondamento.</a:t>
            </a:r>
            <a:endParaRPr lang="pt-BR" sz="1600" dirty="0"/>
          </a:p>
          <a:p>
            <a:r>
              <a:rPr lang="pt-BR" sz="1600" dirty="0"/>
              <a:t> A eliminação de Gauss é muito suscetível a erros de arredondamento, pois para se eliminar uma variável (torna-la nula !!), subtraímos dois números muito próximos, o que  é uma fonte primária de erros. </a:t>
            </a:r>
          </a:p>
          <a:p>
            <a:r>
              <a:rPr lang="pt-BR" sz="1600" dirty="0"/>
              <a:t>Para minimizar erros de arredondamento devemos utilizar sempre o pivotamento e precisão dupla </a:t>
            </a:r>
          </a:p>
          <a:p>
            <a:endParaRPr lang="pt-BR" sz="1600" dirty="0"/>
          </a:p>
          <a:p>
            <a:endParaRPr lang="pt-BR" sz="1600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65045" y="2514600"/>
            <a:ext cx="11926955" cy="426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9C3940C-D59D-6379-7091-DCB0A4912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839" y="2553380"/>
            <a:ext cx="3210373" cy="20100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04" y="2810592"/>
            <a:ext cx="4877945" cy="162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45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17AD2FFF-0C82-4C6D-B6A0-56F8A66F6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1" y="749042"/>
            <a:ext cx="4534533" cy="174331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D8A6DE4-80C1-60D0-1281-613E61485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994" y="1079090"/>
            <a:ext cx="3856539" cy="575491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0763" y="118828"/>
            <a:ext cx="463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Eliminação de Gauss com pivotamento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8432160-783B-8C05-4D9F-F20954590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893" y="74062"/>
            <a:ext cx="3210373" cy="201005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C0D598D-2A1C-18A1-3402-D459DA3FA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8234" y="2241131"/>
            <a:ext cx="3143689" cy="275310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994" y="38114"/>
            <a:ext cx="3102712" cy="103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57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ADE2935-119C-3A08-5DEB-9D0BE14AB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6" y="934402"/>
            <a:ext cx="5382376" cy="3219899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71105" y="4530435"/>
            <a:ext cx="59248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A Eliminação Progressiva de Gauss com pivotamento pode ser usada para o cálculo do determinante de uma matriz quadrada (não sendo necessária a substituição inversa)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A eliminação Progressiva de Gauss transforma a Matriz A, característica do sistema, em uma matriz triangular superior (zeros abaixo da diagonal principal)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O determinante de uma matriz triangular superior é simplesmente o produto dos elementos de sua diagonal principal.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182286" y="0"/>
            <a:ext cx="116516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Cálculo do Determinante pela Eliminação Progressiva de Gauss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94D5D80-B60A-4941-A7AF-B6B9BEF4D864}"/>
              </a:ext>
            </a:extLst>
          </p:cNvPr>
          <p:cNvSpPr/>
          <p:nvPr/>
        </p:nvSpPr>
        <p:spPr>
          <a:xfrm>
            <a:off x="463851" y="3872819"/>
            <a:ext cx="2961519" cy="1681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72647DB-0DA6-4767-A783-34B368809C0A}"/>
              </a:ext>
            </a:extLst>
          </p:cNvPr>
          <p:cNvSpPr/>
          <p:nvPr/>
        </p:nvSpPr>
        <p:spPr>
          <a:xfrm>
            <a:off x="463851" y="1919027"/>
            <a:ext cx="2103675" cy="1681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2BDD922-3BE9-446A-9F8F-FD44539F791E}"/>
              </a:ext>
            </a:extLst>
          </p:cNvPr>
          <p:cNvSpPr/>
          <p:nvPr/>
        </p:nvSpPr>
        <p:spPr>
          <a:xfrm>
            <a:off x="870553" y="2489298"/>
            <a:ext cx="2554817" cy="1681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10FB2B-24CF-61E1-D8C7-7E21CE075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163" y="841815"/>
            <a:ext cx="5163271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54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82286" y="0"/>
            <a:ext cx="116516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Cálculo do Determinante pela Eliminação Progressiva de Gauss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D72ED4-1EC0-CBDF-6CFC-940195323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84" y="676457"/>
            <a:ext cx="4725059" cy="65731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EB56EB1-5B51-C276-86D8-2DE30A646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584" y="1702206"/>
            <a:ext cx="4801270" cy="66684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0EA6ED8-66B2-BACF-A552-250B69DE3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963" y="523220"/>
            <a:ext cx="3595749" cy="61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71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435" y="154126"/>
            <a:ext cx="9404723" cy="1400530"/>
          </a:xfrm>
        </p:spPr>
        <p:txBody>
          <a:bodyPr/>
          <a:lstStyle/>
          <a:p>
            <a:r>
              <a:rPr lang="pt-BR" dirty="0"/>
              <a:t>Eliminação de Gauss-Jordan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2326" y="1146811"/>
            <a:ext cx="11215209" cy="41953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Quando uma variável é eliminada em Gauss-Jordan, é eliminada em todas as equações, não somente nas equações subsequentes, que é o caso da Eliminação de Gauss.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A Eliminação de Gauss consiste na Eliminação Progressiva e a Substituição Regressiva. Só são eliminadas as linhas posteriores ao Pivô que esta sendo utilizado.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A Eliminação de Progressiva de Gauss-Jordan é idêntica à da de Gauss.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Também é idêntico o pivotamento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No entanto, Gauss Jordan usa também uma Eliminação Regressiva, isto é, as linhas anteriores ao Pivô também serão eliminadas.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A linha do Pivô também é normalizada, de modo que o Pivô tenha valor unitário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Não é necessário a substituição regressiva, pois o resultado da eliminação é uma matriz diagonal unitária, e o vetor solução x será trivialmente obtido da coluna b após a eliminação.</a:t>
            </a:r>
          </a:p>
          <a:p>
            <a:pPr marL="0" indent="0">
              <a:lnSpc>
                <a:spcPct val="200000"/>
              </a:lnSpc>
              <a:spcAft>
                <a:spcPts val="1200"/>
              </a:spcAft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054239" y="5644597"/>
                <a:ext cx="3003130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𝐼𝐼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𝐼𝐼𝐼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39" y="5644597"/>
                <a:ext cx="3003130" cy="8803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299796" y="5602788"/>
                <a:ext cx="2319546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1  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′′′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′′′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</m:e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′′′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796" y="5602788"/>
                <a:ext cx="2319546" cy="8803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eta para a direita 8"/>
          <p:cNvSpPr/>
          <p:nvPr/>
        </p:nvSpPr>
        <p:spPr>
          <a:xfrm>
            <a:off x="4110061" y="5815988"/>
            <a:ext cx="96531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7792147" y="5826965"/>
            <a:ext cx="101703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8762649" y="5342172"/>
                <a:ext cx="2576369" cy="13901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649" y="5342172"/>
                <a:ext cx="2576369" cy="13901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097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1F7DCCB-FB79-6004-1DAE-2499896E5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93" y="1251512"/>
            <a:ext cx="5372850" cy="38676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73269"/>
            <a:ext cx="11026066" cy="690282"/>
          </a:xfrm>
        </p:spPr>
        <p:txBody>
          <a:bodyPr/>
          <a:lstStyle/>
          <a:p>
            <a:r>
              <a:rPr lang="pt-BR" sz="3200" dirty="0"/>
              <a:t>Algoritmo para Eliminação de Gauss-Jordan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DE1EC3C-BBF2-4AD1-82D7-62212BE05F7E}"/>
              </a:ext>
            </a:extLst>
          </p:cNvPr>
          <p:cNvSpPr/>
          <p:nvPr/>
        </p:nvSpPr>
        <p:spPr>
          <a:xfrm>
            <a:off x="940807" y="2996171"/>
            <a:ext cx="1773365" cy="16097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0DFF6B2-61FC-4C50-8CC6-3D1A3299C9CC}"/>
              </a:ext>
            </a:extLst>
          </p:cNvPr>
          <p:cNvSpPr/>
          <p:nvPr/>
        </p:nvSpPr>
        <p:spPr>
          <a:xfrm>
            <a:off x="940807" y="3437579"/>
            <a:ext cx="4473022" cy="16097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658062C-F22D-401E-B3A5-44FC2FA0428D}"/>
              </a:ext>
            </a:extLst>
          </p:cNvPr>
          <p:cNvSpPr/>
          <p:nvPr/>
        </p:nvSpPr>
        <p:spPr>
          <a:xfrm>
            <a:off x="1078207" y="4327371"/>
            <a:ext cx="1097232" cy="1891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7BF7CBB-66CA-CA6C-DB72-F39708EEC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657" y="1175301"/>
            <a:ext cx="5163271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11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73269"/>
            <a:ext cx="11026066" cy="690282"/>
          </a:xfrm>
        </p:spPr>
        <p:txBody>
          <a:bodyPr/>
          <a:lstStyle/>
          <a:p>
            <a:r>
              <a:rPr lang="pt-BR" sz="3200" dirty="0"/>
              <a:t>Algoritmo para Eliminação de Gauss-Jordan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EC1158-D2F6-F106-CDDC-A2CC3DA0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79" y="816660"/>
            <a:ext cx="4867954" cy="507753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77573DB-02F8-533B-7A1E-A2C677591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80" y="816660"/>
            <a:ext cx="4915586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48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Inversa por Gauss Jordan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75201" y="1203825"/>
                <a:ext cx="10811032" cy="3686223"/>
              </a:xfrm>
            </p:spPr>
            <p:txBody>
              <a:bodyPr/>
              <a:lstStyle/>
              <a:p>
                <a:r>
                  <a:rPr lang="pt-BR" dirty="0"/>
                  <a:t>A inversa de uma matriz quadrada A pode ser computada através da eliminação de Gauss Jordan aplicada à matriz aumentada, formada pela matriz A, que se quer inverter, e a matriz identidade, com a mesma ordem da matriz A.</a:t>
                </a:r>
              </a:p>
              <a:p>
                <a:r>
                  <a:rPr lang="pt-BR" dirty="0"/>
                  <a:t>Para calcular a inversa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, devemos então montar a matriz aumentada com A na esquerda e a matriz identidade na direita, e proceder com a eliminação de Gauss Jordan.</a:t>
                </a:r>
              </a:p>
              <a:p>
                <a:r>
                  <a:rPr lang="pt-BR" dirty="0"/>
                  <a:t>Quando a esquerda contiver a matriz identidade, a direita conterá 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pt-BR" dirty="0"/>
              </a:p>
              <a:p>
                <a:r>
                  <a:rPr lang="pt-BR" dirty="0"/>
                  <a:t>O pivotamento não altera o resultado.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5201" y="1203825"/>
                <a:ext cx="10811032" cy="3686223"/>
              </a:xfrm>
              <a:blipFill rotWithShape="0">
                <a:blip r:embed="rId2"/>
                <a:stretch>
                  <a:fillRect l="-282" t="-826" r="-11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33136" y="5539560"/>
                <a:ext cx="3983526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1  </m:t>
                                          </m:r>
                                        </m:e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  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   1</m:t>
                                          </m:r>
                                        </m:e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 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0      </m:t>
                                          </m:r>
                                        </m:e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𝐼𝐼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𝐼𝐼𝐼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6" y="5539560"/>
                <a:ext cx="3983526" cy="8803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546626" y="5522043"/>
                <a:ext cx="3415870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1     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23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</m:e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  <m:e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31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33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626" y="5522043"/>
                <a:ext cx="3415870" cy="8803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ta para a direita 5"/>
          <p:cNvSpPr/>
          <p:nvPr/>
        </p:nvSpPr>
        <p:spPr>
          <a:xfrm>
            <a:off x="4998985" y="5733627"/>
            <a:ext cx="96531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41334" y="5127476"/>
                <a:ext cx="4989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334" y="5127476"/>
                <a:ext cx="49898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2773961" y="5090004"/>
                <a:ext cx="4271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61" y="5090004"/>
                <a:ext cx="42716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7120291" y="5050260"/>
                <a:ext cx="4271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91" y="5050260"/>
                <a:ext cx="42716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8618081" y="5077804"/>
                <a:ext cx="7990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081" y="5077804"/>
                <a:ext cx="799065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196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E9FA00D-8C6E-D8BF-37D5-A88B39F4E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7" y="1242707"/>
            <a:ext cx="5363323" cy="39248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2990" y="90435"/>
            <a:ext cx="5970556" cy="474503"/>
          </a:xfrm>
        </p:spPr>
        <p:txBody>
          <a:bodyPr/>
          <a:lstStyle/>
          <a:p>
            <a:pPr algn="ctr"/>
            <a:r>
              <a:rPr lang="pt-BR" sz="2800" dirty="0"/>
              <a:t>Inversa por Gauss Jordan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7D6EB0B-71FE-4965-A4DC-D01972D2DC0E}"/>
              </a:ext>
            </a:extLst>
          </p:cNvPr>
          <p:cNvSpPr/>
          <p:nvPr/>
        </p:nvSpPr>
        <p:spPr>
          <a:xfrm>
            <a:off x="938328" y="1750650"/>
            <a:ext cx="2045869" cy="1891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0C14BEF-ADC8-4BE4-B9EA-2582F890E5C0}"/>
              </a:ext>
            </a:extLst>
          </p:cNvPr>
          <p:cNvSpPr/>
          <p:nvPr/>
        </p:nvSpPr>
        <p:spPr>
          <a:xfrm>
            <a:off x="1352751" y="4323911"/>
            <a:ext cx="1777855" cy="1891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C56ADB0-A1B5-5FD8-06A4-AAA835C36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588" y="1242707"/>
            <a:ext cx="5372850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8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60152" y="13395"/>
            <a:ext cx="5367510" cy="474503"/>
          </a:xfrm>
        </p:spPr>
        <p:txBody>
          <a:bodyPr/>
          <a:lstStyle/>
          <a:p>
            <a:pPr algn="ctr"/>
            <a:r>
              <a:rPr lang="pt-BR" sz="2800" dirty="0"/>
              <a:t>Inversa por Gauss Jordan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4CFEE5-CD9B-5B19-8D4D-CE681B5B2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8" y="691506"/>
            <a:ext cx="4469062" cy="10722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D8CEBF5-26A1-722D-9817-4C628E800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69" y="1967328"/>
            <a:ext cx="4469062" cy="11036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5397C2D-F3D4-3A10-CD21-D358DBEE4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835" y="175846"/>
            <a:ext cx="3786630" cy="650630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F38C012-CEAA-70FC-84BB-907477BDF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3727" y="175846"/>
            <a:ext cx="3594731" cy="88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9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EB9A3-B086-4284-AD13-D0B89541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8" y="97611"/>
            <a:ext cx="11072413" cy="781278"/>
          </a:xfrm>
        </p:spPr>
        <p:txBody>
          <a:bodyPr/>
          <a:lstStyle/>
          <a:p>
            <a:r>
              <a:rPr lang="pt-BR" sz="2400" dirty="0"/>
              <a:t>Resolução de Sistemas Diretamente pela Representação Matricial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FFFB474-E8DB-4A18-9AA2-2DDBB4BEA260}"/>
                  </a:ext>
                </a:extLst>
              </p:cNvPr>
              <p:cNvSpPr txBox="1"/>
              <p:nvPr/>
            </p:nvSpPr>
            <p:spPr>
              <a:xfrm>
                <a:off x="333133" y="1064650"/>
                <a:ext cx="2251514" cy="54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 3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pt-BR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pt-BR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18       (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pt-BR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pt-BR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       (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FFFB474-E8DB-4A18-9AA2-2DDBB4BEA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33" y="1064650"/>
                <a:ext cx="2251514" cy="5492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1165083-F8DF-488F-BB72-62C6021417E3}"/>
                  </a:ext>
                </a:extLst>
              </p:cNvPr>
              <p:cNvSpPr txBox="1"/>
              <p:nvPr/>
            </p:nvSpPr>
            <p:spPr>
              <a:xfrm>
                <a:off x="366357" y="1940396"/>
                <a:ext cx="1869230" cy="409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1165083-F8DF-488F-BB72-62C602141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57" y="1940396"/>
                <a:ext cx="1869230" cy="409984"/>
              </a:xfrm>
              <a:prstGeom prst="rect">
                <a:avLst/>
              </a:prstGeom>
              <a:blipFill>
                <a:blip r:embed="rId3"/>
                <a:stretch>
                  <a:fillRect t="-1471" b="-147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B705113-DFD6-4474-B30B-8F4D985E875B}"/>
                  </a:ext>
                </a:extLst>
              </p:cNvPr>
              <p:cNvSpPr/>
              <p:nvPr/>
            </p:nvSpPr>
            <p:spPr>
              <a:xfrm>
                <a:off x="3030758" y="1814262"/>
                <a:ext cx="1377108" cy="5013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B705113-DFD6-4474-B30B-8F4D985E8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758" y="1814262"/>
                <a:ext cx="1377108" cy="501356"/>
              </a:xfrm>
              <a:prstGeom prst="rect">
                <a:avLst/>
              </a:prstGeom>
              <a:blipFill>
                <a:blip r:embed="rId4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4E88D000-9FFB-43DD-9208-B7E9278EF098}"/>
                  </a:ext>
                </a:extLst>
              </p:cNvPr>
              <p:cNvSpPr/>
              <p:nvPr/>
            </p:nvSpPr>
            <p:spPr>
              <a:xfrm>
                <a:off x="2693073" y="2519560"/>
                <a:ext cx="975908" cy="502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4E88D000-9FFB-43DD-9208-B7E9278EF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073" y="2519560"/>
                <a:ext cx="975908" cy="502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4EC80109-BBB2-44B5-8AD3-A5CA4B2627B0}"/>
                  </a:ext>
                </a:extLst>
              </p:cNvPr>
              <p:cNvSpPr/>
              <p:nvPr/>
            </p:nvSpPr>
            <p:spPr>
              <a:xfrm>
                <a:off x="3782311" y="2520521"/>
                <a:ext cx="1001300" cy="5013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4EC80109-BBB2-44B5-8AD3-A5CA4B262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311" y="2520521"/>
                <a:ext cx="1001300" cy="501356"/>
              </a:xfrm>
              <a:prstGeom prst="rect">
                <a:avLst/>
              </a:prstGeom>
              <a:blipFill>
                <a:blip r:embed="rId6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3C7EC8F-9684-4E2E-AF00-FDAB4A69FA87}"/>
                  </a:ext>
                </a:extLst>
              </p:cNvPr>
              <p:cNvSpPr txBox="1"/>
              <p:nvPr/>
            </p:nvSpPr>
            <p:spPr>
              <a:xfrm>
                <a:off x="487054" y="2926403"/>
                <a:ext cx="6841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3C7EC8F-9684-4E2E-AF00-FDAB4A69F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4" y="2926403"/>
                <a:ext cx="684162" cy="246221"/>
              </a:xfrm>
              <a:prstGeom prst="rect">
                <a:avLst/>
              </a:prstGeom>
              <a:blipFill>
                <a:blip r:embed="rId7"/>
                <a:stretch>
                  <a:fillRect l="-6250" r="-5357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E2B68EB-CF08-4B91-8A18-9F716CE19467}"/>
                  </a:ext>
                </a:extLst>
              </p:cNvPr>
              <p:cNvSpPr txBox="1"/>
              <p:nvPr/>
            </p:nvSpPr>
            <p:spPr>
              <a:xfrm>
                <a:off x="438147" y="3382217"/>
                <a:ext cx="15199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E2B68EB-CF08-4B91-8A18-9F716CE19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47" y="3382217"/>
                <a:ext cx="1519968" cy="246221"/>
              </a:xfrm>
              <a:prstGeom prst="rect">
                <a:avLst/>
              </a:prstGeom>
              <a:blipFill>
                <a:blip r:embed="rId8"/>
                <a:stretch>
                  <a:fillRect l="-4016" r="-2410" b="-3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2C27052-CB4B-413F-A2A8-AAC4177E7D14}"/>
                  </a:ext>
                </a:extLst>
              </p:cNvPr>
              <p:cNvSpPr txBox="1"/>
              <p:nvPr/>
            </p:nvSpPr>
            <p:spPr>
              <a:xfrm>
                <a:off x="487054" y="3805668"/>
                <a:ext cx="8728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2C27052-CB4B-413F-A2A8-AAC4177E7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4" y="3805668"/>
                <a:ext cx="872868" cy="246221"/>
              </a:xfrm>
              <a:prstGeom prst="rect">
                <a:avLst/>
              </a:prstGeom>
              <a:blipFill>
                <a:blip r:embed="rId9"/>
                <a:stretch>
                  <a:fillRect l="-4895" r="-3497" b="-97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A909632-E31C-418F-A6A4-983D2034D57B}"/>
                  </a:ext>
                </a:extLst>
              </p:cNvPr>
              <p:cNvSpPr txBox="1"/>
              <p:nvPr/>
            </p:nvSpPr>
            <p:spPr>
              <a:xfrm>
                <a:off x="487054" y="4192839"/>
                <a:ext cx="8862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A909632-E31C-418F-A6A4-983D2034D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4" y="4192839"/>
                <a:ext cx="886268" cy="246221"/>
              </a:xfrm>
              <a:prstGeom prst="rect">
                <a:avLst/>
              </a:prstGeom>
              <a:blipFill>
                <a:blip r:embed="rId10"/>
                <a:stretch>
                  <a:fillRect l="-2759" r="-4138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>
            <a:extLst>
              <a:ext uri="{FF2B5EF4-FFF2-40B4-BE49-F238E27FC236}">
                <a16:creationId xmlns:a16="http://schemas.microsoft.com/office/drawing/2014/main" id="{80145B6F-A8E7-4B0B-8574-86B3168F0DDE}"/>
              </a:ext>
            </a:extLst>
          </p:cNvPr>
          <p:cNvSpPr/>
          <p:nvPr/>
        </p:nvSpPr>
        <p:spPr>
          <a:xfrm>
            <a:off x="211638" y="918655"/>
            <a:ext cx="4725004" cy="51844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43B7D2B-32B8-4213-AC9F-4D37269666EA}"/>
                  </a:ext>
                </a:extLst>
              </p:cNvPr>
              <p:cNvSpPr txBox="1"/>
              <p:nvPr/>
            </p:nvSpPr>
            <p:spPr>
              <a:xfrm>
                <a:off x="463398" y="4641118"/>
                <a:ext cx="1735539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43B7D2B-32B8-4213-AC9F-4D3726966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98" y="4641118"/>
                <a:ext cx="1735539" cy="4626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9145D83-34B4-47B1-93FB-37615A2FB837}"/>
                  </a:ext>
                </a:extLst>
              </p:cNvPr>
              <p:cNvSpPr txBox="1"/>
              <p:nvPr/>
            </p:nvSpPr>
            <p:spPr>
              <a:xfrm>
                <a:off x="5694103" y="1985226"/>
                <a:ext cx="2269852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9145D83-34B4-47B1-93FB-37615A2FB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103" y="1985226"/>
                <a:ext cx="2269852" cy="6512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C6087AE0-3FB2-47F4-ADE7-0F94533EF3B3}"/>
                  </a:ext>
                </a:extLst>
              </p:cNvPr>
              <p:cNvSpPr/>
              <p:nvPr/>
            </p:nvSpPr>
            <p:spPr>
              <a:xfrm>
                <a:off x="8769412" y="1767700"/>
                <a:ext cx="1863844" cy="743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C6087AE0-3FB2-47F4-ADE7-0F94533EF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412" y="1767700"/>
                <a:ext cx="1863844" cy="74353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2CB8F4F6-3B0F-4323-851F-F19ACB5CFF84}"/>
                  </a:ext>
                </a:extLst>
              </p:cNvPr>
              <p:cNvSpPr/>
              <p:nvPr/>
            </p:nvSpPr>
            <p:spPr>
              <a:xfrm>
                <a:off x="8387804" y="2714352"/>
                <a:ext cx="1610168" cy="7309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2CB8F4F6-3B0F-4323-851F-F19ACB5CF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804" y="2714352"/>
                <a:ext cx="1610168" cy="7309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D9C0F217-4230-4293-ACE6-2BF60139D956}"/>
                  </a:ext>
                </a:extLst>
              </p:cNvPr>
              <p:cNvSpPr/>
              <p:nvPr/>
            </p:nvSpPr>
            <p:spPr>
              <a:xfrm>
                <a:off x="9959607" y="2711171"/>
                <a:ext cx="901337" cy="730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D9C0F217-4230-4293-ACE6-2BF60139D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607" y="2711171"/>
                <a:ext cx="901337" cy="73096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2DA7BC8-5A9D-4C57-A8BB-CD199AB471F8}"/>
                  </a:ext>
                </a:extLst>
              </p:cNvPr>
              <p:cNvSpPr txBox="1"/>
              <p:nvPr/>
            </p:nvSpPr>
            <p:spPr>
              <a:xfrm>
                <a:off x="5837618" y="2978559"/>
                <a:ext cx="6841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2DA7BC8-5A9D-4C57-A8BB-CD199AB47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618" y="2978559"/>
                <a:ext cx="684162" cy="246221"/>
              </a:xfrm>
              <a:prstGeom prst="rect">
                <a:avLst/>
              </a:prstGeom>
              <a:blipFill>
                <a:blip r:embed="rId16"/>
                <a:stretch>
                  <a:fillRect l="-6250" r="-535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CA4F596-4BFE-4865-9E29-CC8F93F9ADC8}"/>
                  </a:ext>
                </a:extLst>
              </p:cNvPr>
              <p:cNvSpPr txBox="1"/>
              <p:nvPr/>
            </p:nvSpPr>
            <p:spPr>
              <a:xfrm>
                <a:off x="5858051" y="3919327"/>
                <a:ext cx="8862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CA4F596-4BFE-4865-9E29-CC8F93F9A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051" y="3919327"/>
                <a:ext cx="886268" cy="246221"/>
              </a:xfrm>
              <a:prstGeom prst="rect">
                <a:avLst/>
              </a:prstGeom>
              <a:blipFill>
                <a:blip r:embed="rId17"/>
                <a:stretch>
                  <a:fillRect l="-2759" r="-413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 21">
            <a:extLst>
              <a:ext uri="{FF2B5EF4-FFF2-40B4-BE49-F238E27FC236}">
                <a16:creationId xmlns:a16="http://schemas.microsoft.com/office/drawing/2014/main" id="{0795F6C9-A855-4876-9748-B9DD92A49D20}"/>
              </a:ext>
            </a:extLst>
          </p:cNvPr>
          <p:cNvSpPr/>
          <p:nvPr/>
        </p:nvSpPr>
        <p:spPr>
          <a:xfrm>
            <a:off x="5606052" y="985244"/>
            <a:ext cx="6374309" cy="51844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D6D519FB-6D56-47C9-8EE4-9E4E6C224087}"/>
                  </a:ext>
                </a:extLst>
              </p:cNvPr>
              <p:cNvSpPr txBox="1"/>
              <p:nvPr/>
            </p:nvSpPr>
            <p:spPr>
              <a:xfrm>
                <a:off x="5690142" y="4345083"/>
                <a:ext cx="2657714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−15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D6D519FB-6D56-47C9-8EE4-9E4E6C224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142" y="4345083"/>
                <a:ext cx="2657714" cy="6512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305221B4-F028-429E-B519-3375E6312F89}"/>
                  </a:ext>
                </a:extLst>
              </p:cNvPr>
              <p:cNvSpPr/>
              <p:nvPr/>
            </p:nvSpPr>
            <p:spPr>
              <a:xfrm>
                <a:off x="5983097" y="5175823"/>
                <a:ext cx="1784719" cy="730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.8163265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0.9591837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0.4693878 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305221B4-F028-429E-B519-3375E6312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097" y="5175823"/>
                <a:ext cx="1784719" cy="73096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48574B7-DE5C-4D4A-B778-8EBEB05A7487}"/>
                  </a:ext>
                </a:extLst>
              </p:cNvPr>
              <p:cNvSpPr txBox="1"/>
              <p:nvPr/>
            </p:nvSpPr>
            <p:spPr>
              <a:xfrm>
                <a:off x="5690142" y="1055292"/>
                <a:ext cx="2697662" cy="786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 2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pt-BR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pt-BR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4       (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pt-BR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pt-BR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3    (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=2      (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𝐼𝐼𝐼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48574B7-DE5C-4D4A-B778-8EBEB05A7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142" y="1055292"/>
                <a:ext cx="2697662" cy="78611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84B6DBD2-1351-43FE-ACC0-99C1FD2A88BF}"/>
                  </a:ext>
                </a:extLst>
              </p:cNvPr>
              <p:cNvSpPr txBox="1"/>
              <p:nvPr/>
            </p:nvSpPr>
            <p:spPr>
              <a:xfrm>
                <a:off x="438147" y="5288983"/>
                <a:ext cx="702948" cy="409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84B6DBD2-1351-43FE-ACC0-99C1FD2A8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47" y="5288983"/>
                <a:ext cx="702948" cy="409728"/>
              </a:xfrm>
              <a:prstGeom prst="rect">
                <a:avLst/>
              </a:prstGeom>
              <a:blipFill>
                <a:blip r:embed="rId21"/>
                <a:stretch>
                  <a:fillRect l="-3478" t="-1493" b="-149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D4C3A35-141D-4D4E-890A-7A000BF73682}"/>
                  </a:ext>
                </a:extLst>
              </p:cNvPr>
              <p:cNvSpPr txBox="1"/>
              <p:nvPr/>
            </p:nvSpPr>
            <p:spPr>
              <a:xfrm>
                <a:off x="5837618" y="3254108"/>
                <a:ext cx="15199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D4C3A35-141D-4D4E-890A-7A000BF73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618" y="3254108"/>
                <a:ext cx="1519968" cy="246221"/>
              </a:xfrm>
              <a:prstGeom prst="rect">
                <a:avLst/>
              </a:prstGeom>
              <a:blipFill>
                <a:blip r:embed="rId22"/>
                <a:stretch>
                  <a:fillRect l="-4016" r="-241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7AB28CB-4B99-4E0B-A59C-7FAA693F5F71}"/>
                  </a:ext>
                </a:extLst>
              </p:cNvPr>
              <p:cNvSpPr txBox="1"/>
              <p:nvPr/>
            </p:nvSpPr>
            <p:spPr>
              <a:xfrm>
                <a:off x="5864751" y="3578566"/>
                <a:ext cx="8728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7AB28CB-4B99-4E0B-A59C-7FAA693F5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751" y="3578566"/>
                <a:ext cx="872868" cy="246221"/>
              </a:xfrm>
              <a:prstGeom prst="rect">
                <a:avLst/>
              </a:prstGeom>
              <a:blipFill>
                <a:blip r:embed="rId23"/>
                <a:stretch>
                  <a:fillRect l="-4196" r="-419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05D559AD-B0AE-469C-925B-1684900B422D}"/>
              </a:ext>
            </a:extLst>
          </p:cNvPr>
          <p:cNvSpPr txBox="1"/>
          <p:nvPr/>
        </p:nvSpPr>
        <p:spPr>
          <a:xfrm>
            <a:off x="1811596" y="534055"/>
            <a:ext cx="187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 Sistema 2x2 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A3E665E-63A9-44B6-AEFE-A9061E627933}"/>
              </a:ext>
            </a:extLst>
          </p:cNvPr>
          <p:cNvSpPr txBox="1"/>
          <p:nvPr/>
        </p:nvSpPr>
        <p:spPr>
          <a:xfrm>
            <a:off x="6727819" y="517732"/>
            <a:ext cx="187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 Sistema 3x3 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18949F7-4B01-4EF5-AE38-52A4EBC3CE4B}"/>
              </a:ext>
            </a:extLst>
          </p:cNvPr>
          <p:cNvSpPr txBox="1"/>
          <p:nvPr/>
        </p:nvSpPr>
        <p:spPr>
          <a:xfrm>
            <a:off x="263066" y="6209485"/>
            <a:ext cx="11162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Para resolver um sistema precisamos inverter a matriz característica A e multiplicar o resultado pelo vetor b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ECC2C83F-D33E-66C8-2B1E-8EB388B1E47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82901" y="4093914"/>
            <a:ext cx="2362530" cy="1857634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F5051509-84AA-C32F-2D14-06B4C851A7E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433742" y="3893206"/>
            <a:ext cx="3515216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48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711" y="-32267"/>
            <a:ext cx="9404723" cy="670693"/>
          </a:xfrm>
        </p:spPr>
        <p:txBody>
          <a:bodyPr/>
          <a:lstStyle/>
          <a:p>
            <a:r>
              <a:rPr lang="pt-BR" dirty="0"/>
              <a:t>Fatoração 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02054" y="1222927"/>
                <a:ext cx="10732101" cy="3473765"/>
              </a:xfrm>
            </p:spPr>
            <p:txBody>
              <a:bodyPr>
                <a:noAutofit/>
              </a:bodyPr>
              <a:lstStyle/>
              <a:p>
                <a:r>
                  <a:rPr lang="pt-BR" sz="1800" dirty="0"/>
                  <a:t>A Fatoração LU transforma a matriz A em duas matrizes L e U, através de uma eliminação de Gauss</a:t>
                </a:r>
              </a:p>
              <a:p>
                <a:r>
                  <a:rPr lang="pt-BR" sz="1800" dirty="0"/>
                  <a:t>L é triangular inferior com diagonal unitária</a:t>
                </a:r>
              </a:p>
              <a:p>
                <a:r>
                  <a:rPr lang="pt-BR" sz="1800" dirty="0"/>
                  <a:t>U é uma matriz triangular superior</a:t>
                </a:r>
              </a:p>
              <a:p>
                <a:r>
                  <a:rPr lang="pt-BR" sz="1800" dirty="0"/>
                  <a:t>U é obtida diretamente do resultado final de uma Eliminação de Gauss</a:t>
                </a:r>
              </a:p>
              <a:p>
                <a:r>
                  <a:rPr lang="pt-BR" sz="1800" dirty="0"/>
                  <a:t>L é obtida através dos fatores utilizados na Eliminação Progressiva das colunas, adicionados de uma diagonal principal unitária.</a:t>
                </a:r>
              </a:p>
              <a:p>
                <a:r>
                  <a:rPr lang="pt-BR" sz="1800" dirty="0"/>
                  <a:t>Durante a eliminação, as trocas de linhas do </a:t>
                </a:r>
                <a:r>
                  <a:rPr lang="pt-BR" sz="1800" dirty="0" err="1"/>
                  <a:t>pivotamento</a:t>
                </a:r>
                <a:r>
                  <a:rPr lang="pt-BR" sz="1800" dirty="0"/>
                  <a:t> devem  ser guardadas para posterior permutação dos elemento do vetor b (na resolução de um sistema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800" dirty="0"/>
                  <a:t>b)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054" y="1222927"/>
                <a:ext cx="10732101" cy="3473765"/>
              </a:xfrm>
              <a:blipFill>
                <a:blip r:embed="rId2"/>
                <a:stretch>
                  <a:fillRect l="-170" t="-10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eta para a direita 12"/>
          <p:cNvSpPr/>
          <p:nvPr/>
        </p:nvSpPr>
        <p:spPr>
          <a:xfrm>
            <a:off x="4204077" y="5525338"/>
            <a:ext cx="40315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2639733" y="5422217"/>
                <a:ext cx="1516633" cy="65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733" y="5422217"/>
                <a:ext cx="1516633" cy="651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4611117" y="5422217"/>
                <a:ext cx="1536959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  0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117" y="5422217"/>
                <a:ext cx="1536959" cy="689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6107838" y="5374898"/>
                <a:ext cx="1579150" cy="782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0      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838" y="5374898"/>
                <a:ext cx="1579150" cy="7825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3211748" y="5036344"/>
                <a:ext cx="396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48" y="5036344"/>
                <a:ext cx="3969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/>
              <p:cNvSpPr/>
              <p:nvPr/>
            </p:nvSpPr>
            <p:spPr>
              <a:xfrm>
                <a:off x="5312889" y="5032152"/>
                <a:ext cx="56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889" y="5032152"/>
                <a:ext cx="568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6268048" y="4997010"/>
                <a:ext cx="6035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048" y="4997010"/>
                <a:ext cx="60356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024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7721161" y="4263569"/>
            <a:ext cx="3618463" cy="437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711" y="-32267"/>
            <a:ext cx="10505217" cy="670693"/>
          </a:xfrm>
        </p:spPr>
        <p:txBody>
          <a:bodyPr/>
          <a:lstStyle/>
          <a:p>
            <a:r>
              <a:rPr lang="pt-BR" dirty="0"/>
              <a:t>Resolução de Sistemas através dos Fatores LU da matriz característica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328866" y="5297932"/>
                <a:ext cx="2055626" cy="782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  0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66" y="5297932"/>
                <a:ext cx="2055626" cy="782587"/>
              </a:xfrm>
              <a:prstGeom prst="rect">
                <a:avLst/>
              </a:prstGeom>
              <a:blipFill>
                <a:blip r:embed="rId2"/>
                <a:stretch>
                  <a:fillRect b="-7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eta para a direita 12"/>
          <p:cNvSpPr/>
          <p:nvPr/>
        </p:nvSpPr>
        <p:spPr>
          <a:xfrm>
            <a:off x="4192239" y="1958002"/>
            <a:ext cx="40315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4" name="Seta para a direita 13"/>
          <p:cNvSpPr/>
          <p:nvPr/>
        </p:nvSpPr>
        <p:spPr>
          <a:xfrm>
            <a:off x="2944997" y="5485472"/>
            <a:ext cx="38386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2627895" y="1854881"/>
                <a:ext cx="1516633" cy="65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95" y="1854881"/>
                <a:ext cx="1516633" cy="651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5860453" y="5322778"/>
                <a:ext cx="2188997" cy="782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</m:e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453" y="5322778"/>
                <a:ext cx="2188997" cy="7825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4599279" y="1854881"/>
                <a:ext cx="1536959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  0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79" y="1854881"/>
                <a:ext cx="1536959" cy="6890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6096000" y="1807562"/>
                <a:ext cx="1579150" cy="782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0      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07562"/>
                <a:ext cx="1579150" cy="7825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3887928" y="4890278"/>
                <a:ext cx="937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𝐿𝑦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928" y="4890278"/>
                <a:ext cx="937501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3199910" y="1469008"/>
                <a:ext cx="396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910" y="1469008"/>
                <a:ext cx="3969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/>
              <p:cNvSpPr/>
              <p:nvPr/>
            </p:nvSpPr>
            <p:spPr>
              <a:xfrm>
                <a:off x="5301051" y="1464816"/>
                <a:ext cx="56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051" y="1464816"/>
                <a:ext cx="56855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6256210" y="1429674"/>
                <a:ext cx="6035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210" y="1429674"/>
                <a:ext cx="60356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6287470" y="4906638"/>
                <a:ext cx="1024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𝑈𝑥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70" y="4906638"/>
                <a:ext cx="1024383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eta para a direita 25"/>
          <p:cNvSpPr/>
          <p:nvPr/>
        </p:nvSpPr>
        <p:spPr>
          <a:xfrm>
            <a:off x="5384810" y="5406201"/>
            <a:ext cx="38386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7" name="Seta para a direita 26"/>
          <p:cNvSpPr/>
          <p:nvPr/>
        </p:nvSpPr>
        <p:spPr>
          <a:xfrm>
            <a:off x="8107192" y="5485472"/>
            <a:ext cx="38386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/>
              <p:cNvSpPr/>
              <p:nvPr/>
            </p:nvSpPr>
            <p:spPr>
              <a:xfrm>
                <a:off x="8440813" y="4890278"/>
                <a:ext cx="1070678" cy="1366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Retâ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813" y="4890278"/>
                <a:ext cx="1070678" cy="13669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311658" y="2933123"/>
                <a:ext cx="1125972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Uma vez fatorada a matriz A em duas matrizes L e U, o sistema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pode ser resolvido rapidamente através de duas substituições, uma  progressiva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e outra regressiva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:</a:t>
                </a: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58" y="2933123"/>
                <a:ext cx="11259723" cy="646331"/>
              </a:xfrm>
              <a:prstGeom prst="rect">
                <a:avLst/>
              </a:prstGeom>
              <a:blipFill>
                <a:blip r:embed="rId13"/>
                <a:stretch>
                  <a:fillRect l="-325"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040527" y="4125070"/>
                <a:ext cx="42105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1)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 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𝑒𝑛𝑡𝑟𝑎𝑚𝑜𝑠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𝑜𝑏𝑡𝑒𝑚𝑜𝑠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527" y="4125070"/>
                <a:ext cx="4210576" cy="276999"/>
              </a:xfrm>
              <a:prstGeom prst="rect">
                <a:avLst/>
              </a:prstGeom>
              <a:blipFill>
                <a:blip r:embed="rId14"/>
                <a:stretch>
                  <a:fillRect l="-725" r="-1449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037048" y="4466688"/>
                <a:ext cx="41438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2)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𝑒𝑛𝑡𝑟𝑎𝑚𝑜𝑠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𝑜𝑏𝑡𝑒𝑚𝑜𝑠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048" y="4466688"/>
                <a:ext cx="4143891" cy="276999"/>
              </a:xfrm>
              <a:prstGeom prst="rect">
                <a:avLst/>
              </a:prstGeom>
              <a:blipFill>
                <a:blip r:embed="rId15"/>
                <a:stretch>
                  <a:fillRect l="-735" r="-1471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371135" y="4906638"/>
                <a:ext cx="1066895" cy="14184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35" y="4906638"/>
                <a:ext cx="1066895" cy="14184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eta para a direita 31"/>
          <p:cNvSpPr/>
          <p:nvPr/>
        </p:nvSpPr>
        <p:spPr>
          <a:xfrm>
            <a:off x="1407517" y="5406201"/>
            <a:ext cx="38386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972876" y="4306340"/>
                <a:ext cx="771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876" y="4306340"/>
                <a:ext cx="771878" cy="276999"/>
              </a:xfrm>
              <a:prstGeom prst="rect">
                <a:avLst/>
              </a:prstGeom>
              <a:blipFill>
                <a:blip r:embed="rId17"/>
                <a:stretch>
                  <a:fillRect l="-6299" r="-5512"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8853998" y="4321065"/>
                <a:ext cx="1104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998" y="4321065"/>
                <a:ext cx="1104982" cy="276999"/>
              </a:xfrm>
              <a:prstGeom prst="rect">
                <a:avLst/>
              </a:prstGeom>
              <a:blipFill>
                <a:blip r:embed="rId18"/>
                <a:stretch>
                  <a:fillRect l="-6593" r="-3297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104911" y="4328034"/>
                <a:ext cx="110049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911" y="4328034"/>
                <a:ext cx="1100494" cy="276999"/>
              </a:xfrm>
              <a:prstGeom prst="rect">
                <a:avLst/>
              </a:prstGeom>
              <a:blipFill>
                <a:blip r:embed="rId19"/>
                <a:stretch>
                  <a:fillRect l="-4444" r="-3889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44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5249449" y="68768"/>
                <a:ext cx="1535164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 3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−3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449" y="68768"/>
                <a:ext cx="1535164" cy="5697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738341" y="4638010"/>
                <a:ext cx="5435270" cy="599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𝐿𝑈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      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 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−1/3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2/3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1/10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10/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−1.1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pt-BR" sz="1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−3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2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341" y="4638010"/>
                <a:ext cx="5435270" cy="5999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051158" y="2105711"/>
                <a:ext cx="237032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0/3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  0</m:t>
                                    </m:r>
                                  </m:e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1.1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158" y="2105711"/>
                <a:ext cx="2370329" cy="73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/>
          <p:cNvSpPr/>
          <p:nvPr/>
        </p:nvSpPr>
        <p:spPr>
          <a:xfrm>
            <a:off x="7536227" y="2105711"/>
            <a:ext cx="4551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U é obtida diretamente do Resultado final Eliminação de Gauss.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992809" y="653369"/>
                <a:ext cx="115772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809" y="653369"/>
                <a:ext cx="1157722" cy="5697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tângulo 26"/>
          <p:cNvSpPr/>
          <p:nvPr/>
        </p:nvSpPr>
        <p:spPr>
          <a:xfrm>
            <a:off x="7945823" y="2909291"/>
            <a:ext cx="4142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L é obtida através dos fatores utilizados na Eliminação de Gauss, acrescido de uma diagonal principal unitária.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4709043" y="5463010"/>
            <a:ext cx="72671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Notar que as mesmas permutações de linhas (pivotamento) feitas na matriz U, devem também ser feitas na matriz  L. No entanto, somente as colunas anteriores à diagonal principal devem ser pivotadas</a:t>
            </a:r>
          </a:p>
          <a:p>
            <a:pPr algn="just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7EC7875F-BAE1-4B26-ABC7-AEB04815AD7C}"/>
              </a:ext>
            </a:extLst>
          </p:cNvPr>
          <p:cNvSpPr txBox="1">
            <a:spLocks/>
          </p:cNvSpPr>
          <p:nvPr/>
        </p:nvSpPr>
        <p:spPr>
          <a:xfrm>
            <a:off x="244970" y="38371"/>
            <a:ext cx="9404723" cy="67069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Exemplo de Fatoração 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DC59A8C8-F698-41E5-84BE-138AED5565E7}"/>
                  </a:ext>
                </a:extLst>
              </p:cNvPr>
              <p:cNvSpPr txBox="1"/>
              <p:nvPr/>
            </p:nvSpPr>
            <p:spPr>
              <a:xfrm>
                <a:off x="293074" y="658475"/>
                <a:ext cx="1546577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 3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DC59A8C8-F698-41E5-84BE-138AED556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4" y="658475"/>
                <a:ext cx="1546577" cy="569771"/>
              </a:xfrm>
              <a:prstGeom prst="rect">
                <a:avLst/>
              </a:prstGeom>
              <a:blipFill>
                <a:blip r:embed="rId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966F0C3E-3966-4324-8A15-891B2E34355F}"/>
                  </a:ext>
                </a:extLst>
              </p:cNvPr>
              <p:cNvSpPr txBox="1"/>
              <p:nvPr/>
            </p:nvSpPr>
            <p:spPr>
              <a:xfrm>
                <a:off x="319030" y="5163942"/>
                <a:ext cx="2186303" cy="599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           0</m:t>
                                    </m:r>
                                  </m:e>
                                  <m:e>
                                    <m:r>
                                      <a:rPr lang="pt-BR" sz="1400" b="0" i="1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−1/3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   1</m:t>
                                    </m:r>
                                  </m:e>
                                  <m:e>
                                    <m:r>
                                      <a:rPr lang="pt-BR" sz="1400" b="0" i="1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b="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2/3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/10</m:t>
                                    </m:r>
                                  </m:e>
                                  <m:e>
                                    <m:r>
                                      <a:rPr lang="pt-BR" sz="1400" b="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966F0C3E-3966-4324-8A15-891B2E343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0" y="5163942"/>
                <a:ext cx="2186303" cy="5999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664AD3C-0BF3-4404-AE7C-D37ECBD42A76}"/>
                  </a:ext>
                </a:extLst>
              </p:cNvPr>
              <p:cNvSpPr txBox="1"/>
              <p:nvPr/>
            </p:nvSpPr>
            <p:spPr>
              <a:xfrm>
                <a:off x="2895291" y="5255989"/>
                <a:ext cx="1843132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0/3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     0</m:t>
                                    </m:r>
                                  </m:e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1.1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664AD3C-0BF3-4404-AE7C-D37ECBD42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91" y="5255989"/>
                <a:ext cx="1843132" cy="569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1FCC249-DDD4-41E1-87B7-A9D67FF07E62}"/>
                  </a:ext>
                </a:extLst>
              </p:cNvPr>
              <p:cNvSpPr txBox="1"/>
              <p:nvPr/>
            </p:nvSpPr>
            <p:spPr>
              <a:xfrm>
                <a:off x="3415295" y="638539"/>
                <a:ext cx="115772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1FCC249-DDD4-41E1-87B7-A9D67FF07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95" y="638539"/>
                <a:ext cx="1157722" cy="5697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426195F5-9FC7-4AD2-8BF7-0A66DE4A8C26}"/>
              </a:ext>
            </a:extLst>
          </p:cNvPr>
          <p:cNvSpPr txBox="1"/>
          <p:nvPr/>
        </p:nvSpPr>
        <p:spPr>
          <a:xfrm>
            <a:off x="293074" y="1331928"/>
            <a:ext cx="25332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Pivotando linha 1 e 3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614F749-A9E7-46E5-AE8F-AB08E2DB8E10}"/>
                  </a:ext>
                </a:extLst>
              </p:cNvPr>
              <p:cNvSpPr txBox="1"/>
              <p:nvPr/>
            </p:nvSpPr>
            <p:spPr>
              <a:xfrm>
                <a:off x="1992809" y="1616841"/>
                <a:ext cx="115772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614F749-A9E7-46E5-AE8F-AB08E2DB8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809" y="1616841"/>
                <a:ext cx="1157722" cy="5697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E247284-C2AF-4360-B024-5DB9D4937694}"/>
                  </a:ext>
                </a:extLst>
              </p:cNvPr>
              <p:cNvSpPr txBox="1"/>
              <p:nvPr/>
            </p:nvSpPr>
            <p:spPr>
              <a:xfrm>
                <a:off x="293074" y="1621947"/>
                <a:ext cx="1546577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−3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 3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−3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E247284-C2AF-4360-B024-5DB9D4937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4" y="1621947"/>
                <a:ext cx="1546577" cy="5697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1AA621BC-F7FB-439D-998A-94F02A45BE6C}"/>
                  </a:ext>
                </a:extLst>
              </p:cNvPr>
              <p:cNvSpPr txBox="1"/>
              <p:nvPr/>
            </p:nvSpPr>
            <p:spPr>
              <a:xfrm>
                <a:off x="3415295" y="1602011"/>
                <a:ext cx="115772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1AA621BC-F7FB-439D-998A-94F02A45B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95" y="1602011"/>
                <a:ext cx="1157722" cy="569771"/>
              </a:xfrm>
              <a:prstGeom prst="rect">
                <a:avLst/>
              </a:prstGeom>
              <a:blipFill>
                <a:blip r:embed="rId12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79FB741C-170F-4D88-8C2D-016CFC985E25}"/>
                  </a:ext>
                </a:extLst>
              </p:cNvPr>
              <p:cNvSpPr txBox="1"/>
              <p:nvPr/>
            </p:nvSpPr>
            <p:spPr>
              <a:xfrm>
                <a:off x="2034411" y="2750771"/>
                <a:ext cx="1644831" cy="599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    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1/3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2/3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79FB741C-170F-4D88-8C2D-016CFC985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411" y="2750771"/>
                <a:ext cx="1644831" cy="5999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6AE3964-DCBB-42C1-954D-0E8D58296A67}"/>
                  </a:ext>
                </a:extLst>
              </p:cNvPr>
              <p:cNvSpPr txBox="1"/>
              <p:nvPr/>
            </p:nvSpPr>
            <p:spPr>
              <a:xfrm>
                <a:off x="353715" y="2790472"/>
                <a:ext cx="1694053" cy="599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−3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  <m:r>
                                      <a:rPr lang="pt-BR" sz="1400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pt-BR" sz="1400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6AE3964-DCBB-42C1-954D-0E8D58296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15" y="2790472"/>
                <a:ext cx="1694053" cy="5999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0AA6717B-6D52-4C21-8125-7E27C327E3FB}"/>
                  </a:ext>
                </a:extLst>
              </p:cNvPr>
              <p:cNvSpPr txBox="1"/>
              <p:nvPr/>
            </p:nvSpPr>
            <p:spPr>
              <a:xfrm>
                <a:off x="3816857" y="2752042"/>
                <a:ext cx="115772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0AA6717B-6D52-4C21-8125-7E27C327E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857" y="2752042"/>
                <a:ext cx="1157722" cy="56977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88123B60-0869-4A31-9BC7-606DE59B4880}"/>
                  </a:ext>
                </a:extLst>
              </p:cNvPr>
              <p:cNvSpPr txBox="1"/>
              <p:nvPr/>
            </p:nvSpPr>
            <p:spPr>
              <a:xfrm>
                <a:off x="261198" y="2306736"/>
                <a:ext cx="17316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+1/3 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−2/3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88123B60-0869-4A31-9BC7-606DE59B4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8" y="2306736"/>
                <a:ext cx="1731612" cy="461665"/>
              </a:xfrm>
              <a:prstGeom prst="rect">
                <a:avLst/>
              </a:prstGeom>
              <a:blipFill>
                <a:blip r:embed="rId1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F95B4683-8F12-4F55-8660-AC3B2E1C3CA5}"/>
                  </a:ext>
                </a:extLst>
              </p:cNvPr>
              <p:cNvSpPr txBox="1"/>
              <p:nvPr/>
            </p:nvSpPr>
            <p:spPr>
              <a:xfrm>
                <a:off x="2034411" y="3706729"/>
                <a:ext cx="1644831" cy="599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    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1/3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2/3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0.1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F95B4683-8F12-4F55-8660-AC3B2E1C3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411" y="3706729"/>
                <a:ext cx="1644831" cy="59997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A9195026-8781-41B4-80E7-CCC6C0B61930}"/>
                  </a:ext>
                </a:extLst>
              </p:cNvPr>
              <p:cNvSpPr txBox="1"/>
              <p:nvPr/>
            </p:nvSpPr>
            <p:spPr>
              <a:xfrm>
                <a:off x="353715" y="3746430"/>
                <a:ext cx="1642757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−3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10/3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.1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A9195026-8781-41B4-80E7-CCC6C0B61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15" y="3746430"/>
                <a:ext cx="1642757" cy="56977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80EB688A-6BBD-4F8B-85B4-226DDF3CDC83}"/>
                  </a:ext>
                </a:extLst>
              </p:cNvPr>
              <p:cNvSpPr txBox="1"/>
              <p:nvPr/>
            </p:nvSpPr>
            <p:spPr>
              <a:xfrm>
                <a:off x="3816857" y="3708000"/>
                <a:ext cx="115772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80EB688A-6BBD-4F8B-85B4-226DDF3CD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857" y="3708000"/>
                <a:ext cx="1157722" cy="5697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9D705671-F93C-47C3-9FE1-898979B0AD27}"/>
                  </a:ext>
                </a:extLst>
              </p:cNvPr>
              <p:cNvSpPr txBox="1"/>
              <p:nvPr/>
            </p:nvSpPr>
            <p:spPr>
              <a:xfrm>
                <a:off x="261198" y="3469431"/>
                <a:ext cx="173161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−0.1 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9D705671-F93C-47C3-9FE1-898979B0A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8" y="3469431"/>
                <a:ext cx="1731612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865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6154620" y="679644"/>
            <a:ext cx="592537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Notar que na fatoração, só entramos com a Matriz característica 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Não há vetor b, pois não estamos resolvendo o sistema </a:t>
            </a:r>
            <a:r>
              <a:rPr lang="pt-BR" dirty="0" err="1"/>
              <a:t>Ax</a:t>
            </a:r>
            <a:r>
              <a:rPr lang="pt-BR" dirty="0"/>
              <a:t>=b, mas simplesmente fatorando a matriz 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 saída constituirá da Matriz L, da Matriz U e da matriz P de permutações de linhas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 algoritmo consiste somente de uma eliminação progressiva, idêntica à de Gauss.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 matriz U é inicializada com a matriz A, as matrizes L e P com a matriz identidade.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 matriz U de saída é o resultado da eliminação progressiva Gauss.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 matriz L de saída é formada pelos fatores m de eliminação com um a diagonal principal unitária.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As mesmas permutações de linhas (pivotamento) feitas na matriz U, devem também ser feitas na matriz P.  No entanto, na matriz L só nas linhas abaixo da diagonal principal devem ser permutadas.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16DF3F1-245B-4D84-8203-219B790F04C9}"/>
              </a:ext>
            </a:extLst>
          </p:cNvPr>
          <p:cNvSpPr txBox="1">
            <a:spLocks/>
          </p:cNvSpPr>
          <p:nvPr/>
        </p:nvSpPr>
        <p:spPr>
          <a:xfrm>
            <a:off x="113608" y="90292"/>
            <a:ext cx="12148257" cy="67069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200" dirty="0"/>
              <a:t>Algoritmo para  Fatoração LU  - Idêntico ao da Eliminação de Gauss com Pivotamento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B1288D-9E09-9B4A-BC64-5DACE0EBB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4" y="1035238"/>
            <a:ext cx="6144482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8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1EFFD5EA-4DF1-F8CA-086E-721C101D9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0" y="512281"/>
            <a:ext cx="4001058" cy="4143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5109127" y="813974"/>
                <a:ext cx="1973745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27" y="813974"/>
                <a:ext cx="1973745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802407" y="4154769"/>
                <a:ext cx="5435270" cy="599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𝐿𝑈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      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 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−1/3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2/3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1/10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10/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−1.1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pt-BR" sz="1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−3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2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407" y="4154769"/>
                <a:ext cx="5435270" cy="599972"/>
              </a:xfrm>
              <a:prstGeom prst="rect">
                <a:avLst/>
              </a:prstGeom>
              <a:blipFill>
                <a:blip r:embed="rId4"/>
                <a:stretch>
                  <a:fillRect l="-1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051158" y="2105711"/>
                <a:ext cx="237032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0/3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  0</m:t>
                                    </m:r>
                                  </m:e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1.1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158" y="2105711"/>
                <a:ext cx="2370329" cy="7325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/>
          <p:cNvSpPr/>
          <p:nvPr/>
        </p:nvSpPr>
        <p:spPr>
          <a:xfrm>
            <a:off x="7536227" y="2105711"/>
            <a:ext cx="4551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U é obtida diretamente do Resultado final Eliminação de Gauss.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5051158" y="3093080"/>
                <a:ext cx="2841611" cy="771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        0</m:t>
                                    </m:r>
                                  </m:e>
                                  <m:e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−1/3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1</m:t>
                                    </m:r>
                                  </m:e>
                                  <m:e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2/3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/10</m:t>
                                    </m:r>
                                  </m:e>
                                  <m:e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158" y="3093080"/>
                <a:ext cx="2841611" cy="7714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/>
          <p:cNvSpPr/>
          <p:nvPr/>
        </p:nvSpPr>
        <p:spPr>
          <a:xfrm>
            <a:off x="836764" y="3244832"/>
            <a:ext cx="1576583" cy="19073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866221" y="3358751"/>
            <a:ext cx="1576583" cy="266671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893645" y="3995712"/>
            <a:ext cx="1655268" cy="229523"/>
          </a:xfrm>
          <a:prstGeom prst="ellipse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/>
          <p:cNvCxnSpPr>
            <a:cxnSpLocks/>
          </p:cNvCxnSpPr>
          <p:nvPr/>
        </p:nvCxnSpPr>
        <p:spPr>
          <a:xfrm flipV="1">
            <a:off x="2723201" y="3825654"/>
            <a:ext cx="3968055" cy="2832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cxnSpLocks/>
          </p:cNvCxnSpPr>
          <p:nvPr/>
        </p:nvCxnSpPr>
        <p:spPr>
          <a:xfrm>
            <a:off x="2585622" y="3484654"/>
            <a:ext cx="3019534" cy="26667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cxnSpLocks/>
          </p:cNvCxnSpPr>
          <p:nvPr/>
        </p:nvCxnSpPr>
        <p:spPr>
          <a:xfrm>
            <a:off x="2548913" y="3296541"/>
            <a:ext cx="3085699" cy="1390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7945823" y="2909291"/>
            <a:ext cx="4142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L é obtida através dos fatores utilizados na Eliminação de Gauss, acrescido de uma diagonal principal unitária.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3179320" y="5824203"/>
            <a:ext cx="9045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Notar que as mesmas permutações de linhas (pivotamento) feitas na matriz U, devem também ser feitas na matriz  L. No entanto, somente as colunas anteriores à diagonal principal devem ser pivotadas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7EC7875F-BAE1-4B26-ABC7-AEB04815AD7C}"/>
              </a:ext>
            </a:extLst>
          </p:cNvPr>
          <p:cNvSpPr txBox="1">
            <a:spLocks/>
          </p:cNvSpPr>
          <p:nvPr/>
        </p:nvSpPr>
        <p:spPr>
          <a:xfrm>
            <a:off x="244970" y="38371"/>
            <a:ext cx="9404723" cy="67069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Exemplo de Fatoração LU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CBAD4-4293-E07D-8D5C-48BC10DE10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566" y="4832741"/>
            <a:ext cx="2191056" cy="1914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79F05A5-C25D-D20F-D85C-BA8BE3FB2917}"/>
                  </a:ext>
                </a:extLst>
              </p:cNvPr>
              <p:cNvSpPr txBox="1"/>
              <p:nvPr/>
            </p:nvSpPr>
            <p:spPr>
              <a:xfrm>
                <a:off x="4581724" y="5047289"/>
                <a:ext cx="6738320" cy="599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𝑃𝐿𝑈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      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 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−1/3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2/3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1/10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10/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−1.1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pt-BR" sz="1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2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−3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79F05A5-C25D-D20F-D85C-BA8BE3FB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724" y="5047289"/>
                <a:ext cx="6738320" cy="599972"/>
              </a:xfrm>
              <a:prstGeom prst="rect">
                <a:avLst/>
              </a:prstGeom>
              <a:blipFill>
                <a:blip r:embed="rId9"/>
                <a:stretch>
                  <a:fillRect l="-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103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946877" y="421990"/>
                <a:ext cx="8000908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Uma vez feita a fatoração, podemos introduzir o vetor de entrada  b e calcular a saída x.</a:t>
                </a:r>
              </a:p>
              <a:p>
                <a:r>
                  <a:rPr lang="pt-BR" sz="1400" dirty="0"/>
                  <a:t>Primeiro permutamos o vetor b</a:t>
                </a:r>
              </a:p>
              <a:p>
                <a:r>
                  <a:rPr lang="pt-BR" sz="1400" dirty="0"/>
                  <a:t>Então fazemos uma substituição progressiva em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𝐿𝑦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sz="1400" dirty="0"/>
                  <a:t>  para encontramos y.</a:t>
                </a:r>
              </a:p>
              <a:p>
                <a:r>
                  <a:rPr lang="pt-BR" sz="1400" dirty="0"/>
                  <a:t>Depois faremos um substituição regressiva em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400" dirty="0"/>
                  <a:t> para encontrarmos x</a:t>
                </a: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77" y="421990"/>
                <a:ext cx="8000908" cy="954107"/>
              </a:xfrm>
              <a:prstGeom prst="rect">
                <a:avLst/>
              </a:prstGeom>
              <a:blipFill>
                <a:blip r:embed="rId2"/>
                <a:stretch>
                  <a:fillRect l="-228" t="-1274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781601" y="2914067"/>
                <a:ext cx="109857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01" y="2914067"/>
                <a:ext cx="1098570" cy="390748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77726" y="3332143"/>
                <a:ext cx="3746475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1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           0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      0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|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−1/3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     1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     0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|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2/3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     1/10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 1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𝐼𝐼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𝐼𝐼𝐼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26" y="3332143"/>
                <a:ext cx="3746475" cy="88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85816" y="4357891"/>
                <a:ext cx="2117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  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16" y="4357891"/>
                <a:ext cx="2117696" cy="276999"/>
              </a:xfrm>
              <a:prstGeom prst="rect">
                <a:avLst/>
              </a:prstGeom>
              <a:blipFill>
                <a:blip r:embed="rId6"/>
                <a:stretch>
                  <a:fillRect r="-2017" b="-3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677726" y="4732043"/>
                <a:ext cx="373371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=12   → 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=12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26" y="4732043"/>
                <a:ext cx="3733714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685816" y="5562749"/>
                <a:ext cx="480259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=−1 → 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=−2.2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16" y="5562749"/>
                <a:ext cx="4802597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/>
          <p:cNvSpPr/>
          <p:nvPr/>
        </p:nvSpPr>
        <p:spPr>
          <a:xfrm>
            <a:off x="538073" y="2914067"/>
            <a:ext cx="5109883" cy="3668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488845" y="2939121"/>
            <a:ext cx="5109883" cy="3668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509683" y="2450344"/>
            <a:ext cx="290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substituição progressiva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6623143" y="2968133"/>
                <a:ext cx="10801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143" y="2968133"/>
                <a:ext cx="1080167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7780563" y="2513578"/>
            <a:ext cx="2744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substituição regressiva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673611" y="3289561"/>
                <a:ext cx="3400226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    1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|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10/3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|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     0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−1.1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−2.2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𝐼𝐼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𝐼𝐼𝐼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11" y="3289561"/>
                <a:ext cx="3400226" cy="8803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690252" y="4243371"/>
                <a:ext cx="2870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−1.1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=−2.2   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52" y="4243371"/>
                <a:ext cx="2870722" cy="276999"/>
              </a:xfrm>
              <a:prstGeom prst="rect">
                <a:avLst/>
              </a:prstGeom>
              <a:blipFill>
                <a:blip r:embed="rId13"/>
                <a:stretch>
                  <a:fillRect r="-1486"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6623143" y="4748247"/>
                <a:ext cx="336406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=12   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143" y="4748247"/>
                <a:ext cx="3364062" cy="62235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6623143" y="5397998"/>
                <a:ext cx="4115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=0   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143" y="5397998"/>
                <a:ext cx="4115999" cy="276999"/>
              </a:xfrm>
              <a:prstGeom prst="rect">
                <a:avLst/>
              </a:prstGeom>
              <a:blipFill>
                <a:blip r:embed="rId15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7436729" y="5748948"/>
                <a:ext cx="808298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729" y="5748948"/>
                <a:ext cx="808298" cy="730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ítulo 1">
                <a:extLst>
                  <a:ext uri="{FF2B5EF4-FFF2-40B4-BE49-F238E27FC236}">
                    <a16:creationId xmlns:a16="http://schemas.microsoft.com/office/drawing/2014/main" id="{AE2BCF9F-E535-4C68-93E2-5FF96E3CD0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4970" y="38371"/>
                <a:ext cx="9404723" cy="67069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pt-BR" sz="2400" dirty="0"/>
                  <a:t>Resolução de um sistema 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sz="2400" dirty="0"/>
                  <a:t>  através dos fatores LU</a:t>
                </a:r>
              </a:p>
            </p:txBody>
          </p:sp>
        </mc:Choice>
        <mc:Fallback xmlns="">
          <p:sp>
            <p:nvSpPr>
              <p:cNvPr id="23" name="Título 1">
                <a:extLst>
                  <a:ext uri="{FF2B5EF4-FFF2-40B4-BE49-F238E27FC236}">
                    <a16:creationId xmlns:a16="http://schemas.microsoft.com/office/drawing/2014/main" id="{AE2BCF9F-E535-4C68-93E2-5FF96E3CD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70" y="38371"/>
                <a:ext cx="9404723" cy="670693"/>
              </a:xfrm>
              <a:prstGeom prst="rect">
                <a:avLst/>
              </a:prstGeom>
              <a:blipFill>
                <a:blip r:embed="rId17"/>
                <a:stretch>
                  <a:fillRect l="-972" t="-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B793627-76D5-4432-AF28-930C8C4FAD4D}"/>
                  </a:ext>
                </a:extLst>
              </p:cNvPr>
              <p:cNvSpPr txBox="1"/>
              <p:nvPr/>
            </p:nvSpPr>
            <p:spPr>
              <a:xfrm>
                <a:off x="572967" y="1522374"/>
                <a:ext cx="2230545" cy="823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B793627-76D5-4432-AF28-930C8C4FA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67" y="1522374"/>
                <a:ext cx="2230545" cy="823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1853B1B-B958-4907-825B-2715E6458D87}"/>
                  </a:ext>
                </a:extLst>
              </p:cNvPr>
              <p:cNvSpPr txBox="1"/>
              <p:nvPr/>
            </p:nvSpPr>
            <p:spPr>
              <a:xfrm>
                <a:off x="3131110" y="1541504"/>
                <a:ext cx="2586182" cy="835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0  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1853B1B-B958-4907-825B-2715E6458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10" y="1541504"/>
                <a:ext cx="2586182" cy="835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B5BBFD7-C430-4150-B00E-3FC35EC2E1D8}"/>
                  </a:ext>
                </a:extLst>
              </p:cNvPr>
              <p:cNvSpPr txBox="1"/>
              <p:nvPr/>
            </p:nvSpPr>
            <p:spPr>
              <a:xfrm>
                <a:off x="6131906" y="1521476"/>
                <a:ext cx="6096000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0  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B5BBFD7-C430-4150-B00E-3FC35EC2E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906" y="1521476"/>
                <a:ext cx="6096000" cy="84875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695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04F5293D-4C81-AAA5-DD15-182225B71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50926"/>
            <a:ext cx="4925112" cy="2781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4979505" y="304557"/>
                <a:ext cx="6987208" cy="2462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O Algoritmo recebe os resultados da fatoração LU e o vetor b, para resolver o sistema </a:t>
                </a:r>
                <a:r>
                  <a:rPr lang="pt-BR" sz="1400" dirty="0" err="1"/>
                  <a:t>Ax</a:t>
                </a:r>
                <a:r>
                  <a:rPr lang="pt-BR" sz="1400" dirty="0"/>
                  <a:t>=b através duas substituições (Progressiva e Regressiva).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Na sequência completa, começamos coma Matriz A, que é fatorada em L, U e matriz de permutações P.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Entramos então com o vetor de entrada  b e calculamos a saída x.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Para isso faremos uma substituição progressiva em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𝐿𝑦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sz="1400" dirty="0"/>
                  <a:t>  para encontra 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Depois faremos um substituição regressiva em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400" dirty="0"/>
                  <a:t> para encontrarmos 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Este procedimento se justifica ser tivermos vários vetores b de entrada, para o mesmo sistema A</a:t>
                </a: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505" y="304557"/>
                <a:ext cx="6987208" cy="2462213"/>
              </a:xfrm>
              <a:prstGeom prst="rect">
                <a:avLst/>
              </a:prstGeom>
              <a:blipFill>
                <a:blip r:embed="rId3"/>
                <a:stretch>
                  <a:fillRect l="-175" t="-495" b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ítulo 1">
                <a:extLst>
                  <a:ext uri="{FF2B5EF4-FFF2-40B4-BE49-F238E27FC236}">
                    <a16:creationId xmlns:a16="http://schemas.microsoft.com/office/drawing/2014/main" id="{16247CCA-2C3B-4527-99DF-DF89EAC378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-30789"/>
                <a:ext cx="9404723" cy="67069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pt-BR" sz="2200" dirty="0"/>
                  <a:t>Algoritmo Resolução de um sistema 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sz="2200" dirty="0"/>
                  <a:t>  através dos fatores LU</a:t>
                </a:r>
              </a:p>
            </p:txBody>
          </p:sp>
        </mc:Choice>
        <mc:Fallback xmlns="">
          <p:sp>
            <p:nvSpPr>
              <p:cNvPr id="7" name="Título 1">
                <a:extLst>
                  <a:ext uri="{FF2B5EF4-FFF2-40B4-BE49-F238E27FC236}">
                    <a16:creationId xmlns:a16="http://schemas.microsoft.com/office/drawing/2014/main" id="{16247CCA-2C3B-4527-99DF-DF89EAC3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789"/>
                <a:ext cx="9404723" cy="670693"/>
              </a:xfrm>
              <a:prstGeom prst="rect">
                <a:avLst/>
              </a:prstGeom>
              <a:blipFill>
                <a:blip r:embed="rId4"/>
                <a:stretch>
                  <a:fillRect l="-843" t="-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054A71AE-567C-4A5D-9452-67E20CDD7BDE}"/>
              </a:ext>
            </a:extLst>
          </p:cNvPr>
          <p:cNvSpPr/>
          <p:nvPr/>
        </p:nvSpPr>
        <p:spPr>
          <a:xfrm>
            <a:off x="9896989" y="5023391"/>
            <a:ext cx="295984" cy="809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294E24-64FC-2CEB-BA86-D08902FFB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96" y="561837"/>
            <a:ext cx="4412220" cy="237396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3C9A7DA-F9A1-2185-212F-3D8F925F6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995" y="3050926"/>
            <a:ext cx="4154621" cy="185504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9475005-AE0F-B6D3-0CEF-CDB27D94B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590" y="5021095"/>
            <a:ext cx="488700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95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C04DB1D5-F25D-ED9C-4CB7-0BA1E808B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916" y="3446385"/>
            <a:ext cx="4422666" cy="1972387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5AEC70D-7525-A081-0D56-2076639BD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468" y="3525638"/>
            <a:ext cx="4090075" cy="210944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6F90BE20-2A88-8DF5-B197-4A850C332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8" y="3446385"/>
            <a:ext cx="3439005" cy="2438740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3078923" y="1490836"/>
            <a:ext cx="859462" cy="473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141151" y="1205758"/>
            <a:ext cx="2183802" cy="10434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6476710" y="1490836"/>
            <a:ext cx="859462" cy="473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009399" y="77187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Entrada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1886416" y="1016430"/>
                <a:ext cx="1066895" cy="14184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416" y="1016430"/>
                <a:ext cx="1066895" cy="14184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ângulo 10"/>
          <p:cNvSpPr/>
          <p:nvPr/>
        </p:nvSpPr>
        <p:spPr>
          <a:xfrm>
            <a:off x="7796228" y="711646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Saída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7545005" y="1021092"/>
                <a:ext cx="1070678" cy="1366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005" y="1021092"/>
                <a:ext cx="1070678" cy="1366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4567622" y="791437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Sistema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4550083" y="1473715"/>
                <a:ext cx="1323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083" y="1473715"/>
                <a:ext cx="132311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ítulo 1">
                <a:extLst>
                  <a:ext uri="{FF2B5EF4-FFF2-40B4-BE49-F238E27FC236}">
                    <a16:creationId xmlns:a16="http://schemas.microsoft.com/office/drawing/2014/main" id="{CC3AC1A9-D276-43E9-AB68-97DA75F288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9519" y="18411"/>
                <a:ext cx="11366008" cy="1400530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pt-BR" sz="2800" dirty="0"/>
                  <a:t>Exemplo: Resolver os sistemas  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  ,  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15" name="Título 1">
                <a:extLst>
                  <a:ext uri="{FF2B5EF4-FFF2-40B4-BE49-F238E27FC236}">
                    <a16:creationId xmlns:a16="http://schemas.microsoft.com/office/drawing/2014/main" id="{CC3AC1A9-D276-43E9-AB68-97DA75F28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19" y="18411"/>
                <a:ext cx="11366008" cy="1400530"/>
              </a:xfrm>
              <a:prstGeom prst="rect">
                <a:avLst/>
              </a:prstGeom>
              <a:blipFill>
                <a:blip r:embed="rId9"/>
                <a:stretch>
                  <a:fillRect l="-1072" t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CA374A3-4DEE-43D7-B035-61CB59843DB3}"/>
                  </a:ext>
                </a:extLst>
              </p:cNvPr>
              <p:cNvSpPr txBox="1"/>
              <p:nvPr/>
            </p:nvSpPr>
            <p:spPr>
              <a:xfrm>
                <a:off x="316808" y="484539"/>
                <a:ext cx="119782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800" dirty="0"/>
                  <a:t>Mesma matriz característica A, porém com três vetores distintos de entrada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CA374A3-4DEE-43D7-B035-61CB59843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8" y="484539"/>
                <a:ext cx="11978298" cy="369332"/>
              </a:xfrm>
              <a:prstGeom prst="rect">
                <a:avLst/>
              </a:prstGeom>
              <a:blipFill>
                <a:blip r:embed="rId10"/>
                <a:stretch>
                  <a:fillRect l="-458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44B14CA1-D60D-4094-A3A4-794119366FFE}"/>
              </a:ext>
            </a:extLst>
          </p:cNvPr>
          <p:cNvSpPr txBox="1"/>
          <p:nvPr/>
        </p:nvSpPr>
        <p:spPr>
          <a:xfrm>
            <a:off x="4218708" y="2578347"/>
            <a:ext cx="6864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Primeiro Fatoramos a Matriz Característica A  em  L e U</a:t>
            </a:r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9845569-010B-48B4-866F-46272C0B5BA6}"/>
              </a:ext>
            </a:extLst>
          </p:cNvPr>
          <p:cNvSpPr/>
          <p:nvPr/>
        </p:nvSpPr>
        <p:spPr>
          <a:xfrm>
            <a:off x="2657327" y="5063077"/>
            <a:ext cx="295984" cy="809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F54EB1F-AD68-4C04-A270-A7AB139A2D8B}"/>
              </a:ext>
            </a:extLst>
          </p:cNvPr>
          <p:cNvSpPr/>
          <p:nvPr/>
        </p:nvSpPr>
        <p:spPr>
          <a:xfrm>
            <a:off x="6087508" y="4857705"/>
            <a:ext cx="295984" cy="809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401F5CC-89BB-4B10-8685-01CBA605CD4A}"/>
              </a:ext>
            </a:extLst>
          </p:cNvPr>
          <p:cNvSpPr/>
          <p:nvPr/>
        </p:nvSpPr>
        <p:spPr>
          <a:xfrm>
            <a:off x="10329001" y="4857705"/>
            <a:ext cx="295984" cy="809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8DE3E9-502E-D32C-5D2F-EB8AE41EE5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39" y="2519515"/>
            <a:ext cx="3600953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13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642" y="-28268"/>
            <a:ext cx="9404723" cy="1400530"/>
          </a:xfrm>
        </p:spPr>
        <p:txBody>
          <a:bodyPr/>
          <a:lstStyle/>
          <a:p>
            <a:r>
              <a:rPr lang="pt-BR" dirty="0"/>
              <a:t>Sistemas Tridiagonais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04282" y="866271"/>
                <a:ext cx="11391088" cy="2742818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pt-BR" dirty="0"/>
                  <a:t>Sistemas tridiagonais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pt-BR" dirty="0"/>
                  <a:t>são sistemas lineares esparsos que surgem na solução de muitos problemas de engenharia.</a:t>
                </a:r>
              </a:p>
              <a:p>
                <a:pPr algn="just"/>
                <a:r>
                  <a:rPr lang="pt-BR" dirty="0"/>
                  <a:t>Em métodos numéricos aparecem particularmente na resolução de equações diferenciais pelos métodos de diferenças finitas e também na resolução de </a:t>
                </a:r>
                <a:r>
                  <a:rPr lang="pt-BR" dirty="0" err="1"/>
                  <a:t>splines</a:t>
                </a:r>
                <a:r>
                  <a:rPr lang="pt-BR" dirty="0"/>
                  <a:t> cúbicas.</a:t>
                </a:r>
              </a:p>
              <a:p>
                <a:pPr algn="just"/>
                <a:r>
                  <a:rPr lang="pt-BR" dirty="0"/>
                  <a:t>Em um sistema tridiagonal, os únicos elementos não nulos na matriz característica A são os elementos da diagonal principal (</a:t>
                </a:r>
                <a:r>
                  <a:rPr lang="pt-BR" dirty="0" err="1"/>
                  <a:t>dp</a:t>
                </a:r>
                <a:r>
                  <a:rPr lang="pt-BR" dirty="0"/>
                  <a:t>), da diagonal acima da diagonal principal (</a:t>
                </a:r>
                <a:r>
                  <a:rPr lang="pt-BR" dirty="0" err="1"/>
                  <a:t>du</a:t>
                </a:r>
                <a:r>
                  <a:rPr lang="pt-BR" dirty="0"/>
                  <a:t>)e na diagonal abaixo da diagonal principal (dl).</a:t>
                </a:r>
              </a:p>
              <a:p>
                <a:pPr algn="just"/>
                <a:r>
                  <a:rPr lang="pt-BR" dirty="0"/>
                  <a:t>Deste modo a Eliminação de Gauss só precisa ser feita na linha abaixo do pivô.</a:t>
                </a:r>
              </a:p>
              <a:p>
                <a:pPr algn="just"/>
                <a:r>
                  <a:rPr lang="pt-BR" dirty="0"/>
                  <a:t>Como a matriz A é esparsa, podemos armazenar somente os três vetores diagonais </a:t>
                </a:r>
                <a:r>
                  <a:rPr lang="pt-BR" dirty="0" err="1"/>
                  <a:t>dp</a:t>
                </a:r>
                <a:r>
                  <a:rPr lang="pt-BR" dirty="0"/>
                  <a:t>, dl e </a:t>
                </a:r>
                <a:r>
                  <a:rPr lang="pt-BR" dirty="0" err="1"/>
                  <a:t>du</a:t>
                </a:r>
                <a:r>
                  <a:rPr lang="pt-BR" dirty="0"/>
                  <a:t>, evitando o armazenamento desnecessário dos elemento nulos.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4282" y="866271"/>
                <a:ext cx="11391088" cy="2742818"/>
              </a:xfrm>
              <a:blipFill>
                <a:blip r:embed="rId2"/>
                <a:stretch>
                  <a:fillRect l="-107" t="-2444" r="-375" b="-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991" y="3870097"/>
            <a:ext cx="8667665" cy="279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73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4613" y="-61214"/>
            <a:ext cx="9404723" cy="733508"/>
          </a:xfrm>
        </p:spPr>
        <p:txBody>
          <a:bodyPr/>
          <a:lstStyle/>
          <a:p>
            <a:r>
              <a:rPr lang="pt-BR" sz="3200" dirty="0"/>
              <a:t>Resolução</a:t>
            </a:r>
            <a:r>
              <a:rPr lang="pt-BR" dirty="0"/>
              <a:t> de sistemas tridiagonais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0230" y="684696"/>
            <a:ext cx="11671539" cy="3265888"/>
          </a:xfrm>
        </p:spPr>
        <p:txBody>
          <a:bodyPr/>
          <a:lstStyle/>
          <a:p>
            <a:r>
              <a:rPr lang="pt-BR" dirty="0"/>
              <a:t>Sistemas tridiagonais podem ser resolvidos diretamente pelo algoritmo  da Eliminação de Gauss, quando serão eliminadas as linhas abaixo do pivô (as outras já são nulas!!).</a:t>
            </a:r>
          </a:p>
          <a:p>
            <a:r>
              <a:rPr lang="pt-BR" dirty="0"/>
              <a:t>Por este motivo, estes sistemas tridiagonais podem ser resolvidos de uma maneira mais eficientemente e mais estável numericamente através do Método de Thomas, que nada mais é que um Eliminação de Gauss Simplificada</a:t>
            </a:r>
          </a:p>
          <a:p>
            <a:r>
              <a:rPr lang="pt-BR" dirty="0"/>
              <a:t>Neste método, não precisamos montar a matriz característica A, precisamos apenas os 3 vetores  ‘</a:t>
            </a:r>
            <a:r>
              <a:rPr lang="pt-BR" dirty="0" err="1"/>
              <a:t>dp</a:t>
            </a:r>
            <a:r>
              <a:rPr lang="pt-BR" dirty="0"/>
              <a:t>(1:n)’, ‘dl(2:n)’ e ‘</a:t>
            </a:r>
            <a:r>
              <a:rPr lang="pt-BR" dirty="0" err="1"/>
              <a:t>du</a:t>
            </a:r>
            <a:r>
              <a:rPr lang="pt-BR" dirty="0"/>
              <a:t>(2:n)’ o </a:t>
            </a:r>
            <a:r>
              <a:rPr lang="pt-BR" dirty="0" err="1"/>
              <a:t>velor</a:t>
            </a:r>
            <a:r>
              <a:rPr lang="pt-BR" dirty="0"/>
              <a:t> ‘r(1:n)‘ com os termos independentes.</a:t>
            </a:r>
          </a:p>
          <a:p>
            <a:r>
              <a:rPr lang="pt-BR" dirty="0"/>
              <a:t>Então fazemos um eliminação progressiva em uma dimensão no vetor </a:t>
            </a:r>
            <a:r>
              <a:rPr lang="pt-BR" dirty="0" err="1"/>
              <a:t>dp</a:t>
            </a:r>
            <a:r>
              <a:rPr lang="pt-BR" dirty="0"/>
              <a:t>, seguida de uma substituição regressiva em uma dimensão para encontramos o vetor solução y(1:n).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389894" y="4577521"/>
                <a:ext cx="1315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=2: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894" y="4577521"/>
                <a:ext cx="1315873" cy="276999"/>
              </a:xfrm>
              <a:prstGeom prst="rect">
                <a:avLst/>
              </a:prstGeom>
              <a:blipFill>
                <a:blip r:embed="rId2"/>
                <a:stretch>
                  <a:fillRect l="-5556" r="-3241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1765784" y="4835502"/>
                <a:ext cx="1346073" cy="665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784" y="4835502"/>
                <a:ext cx="1346073" cy="665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840664" y="5527999"/>
                <a:ext cx="2257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64" y="5527999"/>
                <a:ext cx="2257285" cy="276999"/>
              </a:xfrm>
              <a:prstGeom prst="rect">
                <a:avLst/>
              </a:prstGeom>
              <a:blipFill>
                <a:blip r:embed="rId4"/>
                <a:stretch>
                  <a:fillRect l="-1892" r="-270" b="-3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840664" y="5960413"/>
                <a:ext cx="1712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64" y="5960413"/>
                <a:ext cx="1712135" cy="276999"/>
              </a:xfrm>
              <a:prstGeom prst="rect">
                <a:avLst/>
              </a:prstGeom>
              <a:blipFill>
                <a:blip r:embed="rId5"/>
                <a:stretch>
                  <a:fillRect l="-1068" r="-356" b="-2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389894" y="6254327"/>
                <a:ext cx="451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𝑒𝑛𝑑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894" y="6254327"/>
                <a:ext cx="45134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811" r="-10811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7548699" y="4456554"/>
                <a:ext cx="977511" cy="521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699" y="4456554"/>
                <a:ext cx="977511" cy="5211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7548699" y="5022061"/>
                <a:ext cx="2120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−1:−1:1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699" y="5022061"/>
                <a:ext cx="2120581" cy="276999"/>
              </a:xfrm>
              <a:prstGeom prst="rect">
                <a:avLst/>
              </a:prstGeom>
              <a:blipFill>
                <a:blip r:embed="rId8"/>
                <a:stretch>
                  <a:fillRect l="-3161" r="-2011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8028720" y="5384511"/>
                <a:ext cx="2262094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720" y="5384511"/>
                <a:ext cx="2262094" cy="57259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7586112" y="6075798"/>
                <a:ext cx="451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𝑒𝑛𝑑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112" y="6075798"/>
                <a:ext cx="45134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811" r="-10811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/>
          <p:cNvSpPr/>
          <p:nvPr/>
        </p:nvSpPr>
        <p:spPr>
          <a:xfrm>
            <a:off x="992777" y="4358084"/>
            <a:ext cx="3435532" cy="23431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7296659" y="4328975"/>
            <a:ext cx="3435532" cy="23431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309973" y="4002336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eliminação progressiva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7674154" y="3916918"/>
            <a:ext cx="268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substituição regressiva</a:t>
            </a:r>
          </a:p>
        </p:txBody>
      </p:sp>
    </p:spTree>
    <p:extLst>
      <p:ext uri="{BB962C8B-B14F-4D97-AF65-F5344CB8AC3E}">
        <p14:creationId xmlns:p14="http://schemas.microsoft.com/office/powerpoint/2010/main" val="348992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353" y="39961"/>
            <a:ext cx="5175857" cy="469139"/>
          </a:xfrm>
        </p:spPr>
        <p:txBody>
          <a:bodyPr/>
          <a:lstStyle/>
          <a:p>
            <a:r>
              <a:rPr lang="pt-BR" sz="2000" dirty="0"/>
              <a:t>Inversa por Cofatores  2x2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99075" y="504393"/>
            <a:ext cx="4779034" cy="51067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87905" y="2840717"/>
                <a:ext cx="1928990" cy="466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16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05" y="2840717"/>
                <a:ext cx="1928990" cy="4666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470836" y="866610"/>
                <a:ext cx="1377108" cy="5013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36" y="866610"/>
                <a:ext cx="1377108" cy="501356"/>
              </a:xfrm>
              <a:prstGeom prst="rect">
                <a:avLst/>
              </a:prstGeom>
              <a:blipFill>
                <a:blip r:embed="rId3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470836" y="1502001"/>
                <a:ext cx="4330866" cy="640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𝐶𝑜𝑓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sz="16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36" y="1502001"/>
                <a:ext cx="4330866" cy="6403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431897" y="2069141"/>
                <a:ext cx="2844368" cy="502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𝐶𝑜𝑓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)′=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97" y="2069141"/>
                <a:ext cx="2844368" cy="502958"/>
              </a:xfrm>
              <a:prstGeom prst="rect">
                <a:avLst/>
              </a:prstGeom>
              <a:blipFill>
                <a:blip r:embed="rId5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36502" y="927991"/>
                <a:ext cx="26759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502" y="927991"/>
                <a:ext cx="2675925" cy="246221"/>
              </a:xfrm>
              <a:prstGeom prst="rect">
                <a:avLst/>
              </a:prstGeom>
              <a:blipFill>
                <a:blip r:embed="rId6"/>
                <a:stretch>
                  <a:fillRect l="-1139" r="-1139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317736" y="3504204"/>
                <a:ext cx="1725216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36" y="3504204"/>
                <a:ext cx="1725216" cy="5549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0" y="5671438"/>
                <a:ext cx="12086295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Para calcularmos o elemento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pt-BR" sz="1400" dirty="0"/>
                  <a:t>da matriz de cofatores de A , calculamos o determinante da submatriz formada pela retirada da linha i e da coluna j da matriz A, e multiplicamos o resultado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pt-BR" sz="1400" baseline="30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Para o cálculo da inversa, primeiro calculamos a matriz adjunta, que é a transposta da matriz dos cofatores,  e dividimos o resultado pelo determinante de A. Só dividimos pelo determinante na última operação, para evitarmos números fracionários.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Se tivermos uma novo vetor ‘b’, só teremos que efetuar uma multiplicação por A</a:t>
                </a:r>
                <a:r>
                  <a:rPr lang="pt-BR" sz="1400" baseline="30000" dirty="0"/>
                  <a:t>-1 </a:t>
                </a:r>
                <a:r>
                  <a:rPr lang="pt-BR" sz="1400" dirty="0"/>
                  <a:t>para encontrarmos uma nova solução</a:t>
                </a:r>
                <a:endParaRPr lang="pt-BR" sz="1400" baseline="30000" dirty="0"/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71438"/>
                <a:ext cx="12086295" cy="1169551"/>
              </a:xfrm>
              <a:prstGeom prst="rect">
                <a:avLst/>
              </a:prstGeom>
              <a:blipFill>
                <a:blip r:embed="rId21"/>
                <a:stretch>
                  <a:fillRect l="-50" t="-521" b="-52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Imagem 48">
            <a:extLst>
              <a:ext uri="{FF2B5EF4-FFF2-40B4-BE49-F238E27FC236}">
                <a16:creationId xmlns:a16="http://schemas.microsoft.com/office/drawing/2014/main" id="{E4C22FAB-6412-97CF-C911-1D9459157EA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28094" y="3336281"/>
            <a:ext cx="2473607" cy="824536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ABC8B143-EA8A-30B9-2DBE-DFC4202166A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00656" y="4476341"/>
            <a:ext cx="2473607" cy="834236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D754B81E-724A-4418-71D7-3F6CF1C325D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664769" y="866610"/>
            <a:ext cx="5513643" cy="347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385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2335FF1-4342-488B-962A-DAA121814B23}"/>
              </a:ext>
            </a:extLst>
          </p:cNvPr>
          <p:cNvSpPr txBox="1"/>
          <p:nvPr/>
        </p:nvSpPr>
        <p:spPr>
          <a:xfrm>
            <a:off x="0" y="0"/>
            <a:ext cx="7820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Algoritmo para Resolução de Sistemas Tridiagonais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BB3404A-0572-461F-8B1D-4FF14BBB69A7}"/>
              </a:ext>
            </a:extLst>
          </p:cNvPr>
          <p:cNvSpPr txBox="1"/>
          <p:nvPr/>
        </p:nvSpPr>
        <p:spPr>
          <a:xfrm>
            <a:off x="4740614" y="461665"/>
            <a:ext cx="6560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Consiste simplesmente de uma eliminação progressiva em uma dimensão no vetor </a:t>
            </a:r>
            <a:r>
              <a:rPr lang="pt-BR" dirty="0" err="1"/>
              <a:t>dp</a:t>
            </a:r>
            <a:r>
              <a:rPr lang="pt-BR" dirty="0"/>
              <a:t>, seguida de uma substituição regressiva em uma dimensão para encontramos o vetor solução 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2A5C067-8C44-0A53-4D65-614D7FC3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69" y="555657"/>
            <a:ext cx="3421314" cy="20101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D03226B-F2F5-7719-5F77-335B6CA9A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7" y="2862067"/>
            <a:ext cx="5397119" cy="276947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04875F-AAB5-B295-D2B1-151467D7F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024" y="2862067"/>
            <a:ext cx="6200319" cy="343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2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353" y="39961"/>
            <a:ext cx="5175857" cy="469139"/>
          </a:xfrm>
        </p:spPr>
        <p:txBody>
          <a:bodyPr/>
          <a:lstStyle/>
          <a:p>
            <a:r>
              <a:rPr lang="pt-BR" sz="2000" dirty="0"/>
              <a:t>Inversa por Cofatores  2x2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99075" y="504393"/>
            <a:ext cx="4779034" cy="51067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87905" y="2840717"/>
                <a:ext cx="1928990" cy="466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16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05" y="2840717"/>
                <a:ext cx="1928990" cy="4666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470836" y="866610"/>
                <a:ext cx="1377108" cy="5013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36" y="866610"/>
                <a:ext cx="1377108" cy="501356"/>
              </a:xfrm>
              <a:prstGeom prst="rect">
                <a:avLst/>
              </a:prstGeom>
              <a:blipFill>
                <a:blip r:embed="rId3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470836" y="1502001"/>
                <a:ext cx="4330866" cy="640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𝐶𝑜𝑓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sz="16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36" y="1502001"/>
                <a:ext cx="4330866" cy="6403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431897" y="2069141"/>
                <a:ext cx="2844368" cy="502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𝐶𝑜𝑓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)′=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97" y="2069141"/>
                <a:ext cx="2844368" cy="502958"/>
              </a:xfrm>
              <a:prstGeom prst="rect">
                <a:avLst/>
              </a:prstGeom>
              <a:blipFill>
                <a:blip r:embed="rId5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36502" y="927991"/>
                <a:ext cx="26759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502" y="927991"/>
                <a:ext cx="2675925" cy="246221"/>
              </a:xfrm>
              <a:prstGeom prst="rect">
                <a:avLst/>
              </a:prstGeom>
              <a:blipFill>
                <a:blip r:embed="rId6"/>
                <a:stretch>
                  <a:fillRect l="-1139" r="-1139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317736" y="3504204"/>
                <a:ext cx="1725216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36" y="3504204"/>
                <a:ext cx="1725216" cy="5549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0" y="5671438"/>
                <a:ext cx="12086295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Para calcularmos o elemento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pt-BR" sz="1400" dirty="0"/>
                  <a:t>da matriz de cofatores de A , calculamos o determinante da submatriz formada pela retirada da linha i e da coluna j da matriz A, e multiplicamos o resultado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pt-BR" sz="1400" baseline="30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Para o cálculo da inversa, primeiro calculamos a matriz adjunta, que é a transposta da matriz dos cofatores,  e dividimos o resultado pelo determinante de A. Só dividimos pelo determinante na última operação, para evitarmos números fracionários.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Se tivermos uma novo vetor ‘b’, só teremos que efetuar uma multiplicação por A</a:t>
                </a:r>
                <a:r>
                  <a:rPr lang="pt-BR" sz="1400" baseline="30000" dirty="0"/>
                  <a:t>-1 </a:t>
                </a:r>
                <a:r>
                  <a:rPr lang="pt-BR" sz="1400" dirty="0"/>
                  <a:t>para encontrarmos uma nova solução</a:t>
                </a:r>
                <a:endParaRPr lang="pt-BR" sz="1400" baseline="30000" dirty="0"/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71438"/>
                <a:ext cx="12086295" cy="1169551"/>
              </a:xfrm>
              <a:prstGeom prst="rect">
                <a:avLst/>
              </a:prstGeom>
              <a:blipFill>
                <a:blip r:embed="rId8"/>
                <a:stretch>
                  <a:fillRect l="-50" t="-521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1EF6BFF5-310D-461E-9E1B-F9A43FF74E41}"/>
              </a:ext>
            </a:extLst>
          </p:cNvPr>
          <p:cNvSpPr/>
          <p:nvPr/>
        </p:nvSpPr>
        <p:spPr>
          <a:xfrm>
            <a:off x="5094906" y="486963"/>
            <a:ext cx="6991389" cy="51844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1390380A-5168-476D-B9F0-710485B4BA6D}"/>
                  </a:ext>
                </a:extLst>
              </p:cNvPr>
              <p:cNvSpPr/>
              <p:nvPr/>
            </p:nvSpPr>
            <p:spPr>
              <a:xfrm>
                <a:off x="5383465" y="504393"/>
                <a:ext cx="2532353" cy="824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1390380A-5168-476D-B9F0-710485B4B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465" y="504393"/>
                <a:ext cx="2532353" cy="8249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B40EB693-B6A4-466E-B0BB-4F6066F47CFC}"/>
                  </a:ext>
                </a:extLst>
              </p:cNvPr>
              <p:cNvSpPr/>
              <p:nvPr/>
            </p:nvSpPr>
            <p:spPr>
              <a:xfrm>
                <a:off x="5094906" y="1371822"/>
                <a:ext cx="6115381" cy="1641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𝐶𝑜𝑓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sSup>
                                  <m:sSup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sSup>
                                  <m:sSup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sSup>
                                  <m:sSupPr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sSup>
                                  <m:sSup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sSup>
                                  <m:sSup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sSup>
                                  <m:sSup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B40EB693-B6A4-466E-B0BB-4F6066F47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906" y="1371822"/>
                <a:ext cx="6115381" cy="1641219"/>
              </a:xfrm>
              <a:prstGeom prst="rect">
                <a:avLst/>
              </a:prstGeom>
              <a:blipFill>
                <a:blip r:embed="rId10"/>
                <a:stretch>
                  <a:fillRect l="-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533470D1-C2A6-4B4B-9CEF-AB2460871808}"/>
                  </a:ext>
                </a:extLst>
              </p:cNvPr>
              <p:cNvSpPr/>
              <p:nvPr/>
            </p:nvSpPr>
            <p:spPr>
              <a:xfrm>
                <a:off x="5287562" y="3124286"/>
                <a:ext cx="3512445" cy="580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𝐶𝑜𝑓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−15</m:t>
                                </m:r>
                              </m:e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533470D1-C2A6-4B4B-9CEF-AB2460871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562" y="3124286"/>
                <a:ext cx="3512445" cy="580031"/>
              </a:xfrm>
              <a:prstGeom prst="rect">
                <a:avLst/>
              </a:prstGeom>
              <a:blipFill>
                <a:blip r:embed="rId11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7A9C798E-2130-4F83-9237-8C7E8BC03789}"/>
                  </a:ext>
                </a:extLst>
              </p:cNvPr>
              <p:cNvSpPr/>
              <p:nvPr/>
            </p:nvSpPr>
            <p:spPr>
              <a:xfrm>
                <a:off x="5176486" y="4930303"/>
                <a:ext cx="4762735" cy="580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12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−15</m:t>
                                </m:r>
                              </m:e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7A9C798E-2130-4F83-9237-8C7E8BC03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486" y="4930303"/>
                <a:ext cx="4762735" cy="580736"/>
              </a:xfrm>
              <a:prstGeom prst="rect">
                <a:avLst/>
              </a:prstGeom>
              <a:blipFill>
                <a:blip r:embed="rId1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F7ED48CA-04D9-4D34-ACFC-1AE340C1D9F6}"/>
                  </a:ext>
                </a:extLst>
              </p:cNvPr>
              <p:cNvSpPr/>
              <p:nvPr/>
            </p:nvSpPr>
            <p:spPr>
              <a:xfrm>
                <a:off x="5287563" y="3917709"/>
                <a:ext cx="4540582" cy="580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𝐶𝑜𝑓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)′=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−15</m:t>
                                </m:r>
                              </m:e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F7ED48CA-04D9-4D34-ACFC-1AE340C1D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563" y="3917709"/>
                <a:ext cx="4540582" cy="580736"/>
              </a:xfrm>
              <a:prstGeom prst="rect">
                <a:avLst/>
              </a:prstGeom>
              <a:blipFill>
                <a:blip r:embed="rId13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01F0F86D-D6C3-41C5-A9AD-7EF4F08B02A9}"/>
                  </a:ext>
                </a:extLst>
              </p:cNvPr>
              <p:cNvSpPr txBox="1"/>
              <p:nvPr/>
            </p:nvSpPr>
            <p:spPr>
              <a:xfrm>
                <a:off x="8230660" y="774828"/>
                <a:ext cx="13916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=−49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01F0F86D-D6C3-41C5-A9AD-7EF4F08B0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60" y="774828"/>
                <a:ext cx="1391612" cy="246221"/>
              </a:xfrm>
              <a:prstGeom prst="rect">
                <a:avLst/>
              </a:prstGeom>
              <a:blipFill>
                <a:blip r:embed="rId1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ítulo 1">
            <a:extLst>
              <a:ext uri="{FF2B5EF4-FFF2-40B4-BE49-F238E27FC236}">
                <a16:creationId xmlns:a16="http://schemas.microsoft.com/office/drawing/2014/main" id="{A4C0A4F8-2E44-4CD8-909B-43600032A335}"/>
              </a:ext>
            </a:extLst>
          </p:cNvPr>
          <p:cNvSpPr txBox="1">
            <a:spLocks/>
          </p:cNvSpPr>
          <p:nvPr/>
        </p:nvSpPr>
        <p:spPr>
          <a:xfrm>
            <a:off x="6034430" y="43668"/>
            <a:ext cx="5175857" cy="4691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Inversa por Cofatores  3x3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2B77028-E8A2-202C-D9B3-BF0E7E9027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28094" y="3336281"/>
            <a:ext cx="2473607" cy="82453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BC09CE1-3FF9-0564-3293-E188D873B09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00656" y="4476341"/>
            <a:ext cx="2473607" cy="83423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F14FE204-596F-79CA-767C-CFEB7E0578D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87236" y="3255444"/>
            <a:ext cx="3505689" cy="952633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6FDBD43-817F-1F1E-E04C-38308DF4351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24394" y="4510398"/>
            <a:ext cx="3515216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1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94056" y="136756"/>
            <a:ext cx="9404723" cy="608331"/>
          </a:xfrm>
        </p:spPr>
        <p:txBody>
          <a:bodyPr/>
          <a:lstStyle/>
          <a:p>
            <a:r>
              <a:rPr lang="pt-BR" sz="2400" dirty="0"/>
              <a:t>Inversa por Cofatores- Sistema 4x4</a:t>
            </a:r>
          </a:p>
        </p:txBody>
      </p:sp>
      <p:sp>
        <p:nvSpPr>
          <p:cNvPr id="8" name="Retângulo 7"/>
          <p:cNvSpPr/>
          <p:nvPr/>
        </p:nvSpPr>
        <p:spPr>
          <a:xfrm>
            <a:off x="9091536" y="621744"/>
            <a:ext cx="2940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Matriz  Aumentada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57589" y="756229"/>
                <a:ext cx="799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89" y="756229"/>
                <a:ext cx="79989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6107" r="-6870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635102" y="2804563"/>
                <a:ext cx="3329373" cy="749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pt-BR" dirty="0"/>
                                <m:t>1.   3.   5. 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dirty="0"/>
                                <m:t>3.   2.   7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dirty="0"/>
                                <m:t>1.  −3.   2</m:t>
                              </m:r>
                            </m:e>
                          </m:eqAr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102" y="2804563"/>
                <a:ext cx="3329373" cy="749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604327" y="1320684"/>
                <a:ext cx="1939249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2.   1.   3.   5.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−1.   3.   2.   7.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3.   1.  −3.   2.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−4.  −2.   1.   5.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327" y="1320684"/>
                <a:ext cx="1939249" cy="10204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6717245" y="1365131"/>
                <a:ext cx="112293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4.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3.  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2.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−3.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245" y="1365131"/>
                <a:ext cx="1122935" cy="102047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27555" y="2856353"/>
                <a:ext cx="3695499" cy="963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700" b="0" i="1" smtClean="0">
                          <a:latin typeface="Cambria Math" panose="02040503050406030204" pitchFamily="18" charset="0"/>
                        </a:rPr>
                        <m:t>𝐶𝑜𝑓</m:t>
                      </m:r>
                      <m:d>
                        <m:dPr>
                          <m:ctrlPr>
                            <a:rPr lang="pt-BR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7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7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pt-BR" sz="17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−104.      92.     −92.   −28.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7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69.   −148.      15.     −7.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7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−49.      28.    105.   −49.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7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27.    104.      29.   −49.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7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5" y="2856353"/>
                <a:ext cx="3695499" cy="9637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27555" y="4249569"/>
                <a:ext cx="3516475" cy="963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700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d>
                        <m:dPr>
                          <m:ctrlPr>
                            <a:rPr lang="pt-BR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7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7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pt-BR" sz="17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−104.      69.     −49.      27.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7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92.   −148.      28.    104.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7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−92.      15.    105.      29.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7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−28.       −7.     −49.    −49.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700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5" y="4249569"/>
                <a:ext cx="3516475" cy="96379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174011" y="5642785"/>
                <a:ext cx="5399940" cy="963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7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7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7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700" b="0" i="1" smtClean="0">
                              <a:latin typeface="Cambria Math" panose="02040503050406030204" pitchFamily="18" charset="0"/>
                            </a:rPr>
                            <m:t>𝐴𝑑𝑗</m:t>
                          </m:r>
                          <m:r>
                            <a:rPr lang="pt-BR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7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pt-B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17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7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pt-BR" sz="1700" b="0" i="1" smtClean="0">
                          <a:latin typeface="Cambria Math" panose="02040503050406030204" pitchFamily="18" charset="0"/>
                        </a:rPr>
                        <m:t>=1/</m:t>
                      </m:r>
                      <m:func>
                        <m:funcPr>
                          <m:ctrlPr>
                            <a:rPr lang="pt-BR" sz="17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7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pt-B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7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pt-BR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7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pt-BR" sz="17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−104.      69.     −49.      27.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7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92.   −148.      28.    104.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7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−92.      15.    105.      29.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7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−28.       −7.     −49.    −49.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7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11" y="5642785"/>
                <a:ext cx="5399940" cy="96379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323192" y="1302942"/>
                <a:ext cx="3351174" cy="1093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𝑎𝑢𝑔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2.   1.   3.   5.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−1.   3.   2.   7.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3.   1.  −3.   2.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−4.  −2.   1.   5.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4.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3.  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2.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−3.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192" y="1302942"/>
                <a:ext cx="3351174" cy="109356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357589" y="1365131"/>
                <a:ext cx="3085204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2.   1.   3.   5.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−1.   3.   2.   7.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3.   1.  −3.   2.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−4.  −2.   1.   5.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 4.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  3.  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 2.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−3.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89" y="1365131"/>
                <a:ext cx="3085204" cy="102047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ipse 2"/>
          <p:cNvSpPr/>
          <p:nvPr/>
        </p:nvSpPr>
        <p:spPr>
          <a:xfrm>
            <a:off x="1348259" y="3571336"/>
            <a:ext cx="537533" cy="36155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7429407" y="3013156"/>
            <a:ext cx="537533" cy="36155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6833629" y="6371459"/>
            <a:ext cx="5198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Como calcular um determinante de A  4x4? 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EAE2ACF-DDA3-DFC6-20AE-9108A25EFE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17245" y="3747004"/>
            <a:ext cx="4725059" cy="113363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17CD85F2-8BFD-4E21-8D5D-63C486F7017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17245" y="5002531"/>
            <a:ext cx="4706007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1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7405" y="143462"/>
            <a:ext cx="9404723" cy="821605"/>
          </a:xfrm>
        </p:spPr>
        <p:txBody>
          <a:bodyPr/>
          <a:lstStyle/>
          <a:p>
            <a:r>
              <a:rPr lang="pt-BR" dirty="0"/>
              <a:t>Determinante 2x2,  3x3 e 4x4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748656" y="1708862"/>
                <a:ext cx="3712619" cy="502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56" y="1708862"/>
                <a:ext cx="3712619" cy="5023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646111" y="928176"/>
            <a:ext cx="9377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Podemos escolher qualquer linha. Nos exemplos abaixo utilizamos a primeira linha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668695" y="2997544"/>
                <a:ext cx="5052152" cy="744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95" y="2997544"/>
                <a:ext cx="5052152" cy="7441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472779" y="3964920"/>
                <a:ext cx="8441735" cy="8319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79" y="3964920"/>
                <a:ext cx="8441735" cy="8319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/>
          <p:cNvSpPr/>
          <p:nvPr/>
        </p:nvSpPr>
        <p:spPr>
          <a:xfrm>
            <a:off x="212855" y="1479719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2x2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12855" y="2622534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3x3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96902" y="4658697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4x4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304166" y="4890250"/>
                <a:ext cx="6255109" cy="9995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42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43</m:t>
                                        </m:r>
                                      </m:sub>
                                    </m:s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eqAr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44</m:t>
                                        </m:r>
                                      </m:sub>
                                    </m:s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func>
                        <m:func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66" y="4890250"/>
                <a:ext cx="6255109" cy="9995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170627" y="5968510"/>
                <a:ext cx="11850745" cy="990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27" y="5968510"/>
                <a:ext cx="11850745" cy="990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488732" y="2299758"/>
                <a:ext cx="345665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2" y="2299758"/>
                <a:ext cx="3456652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0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96957" y="3838301"/>
                <a:ext cx="1939249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2.   1.   3.   5.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−1.   3.   2.   7.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3.   1.  −3.   2.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−4.  −2.   1.   5.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57" y="3838301"/>
                <a:ext cx="1939249" cy="1020472"/>
              </a:xfrm>
              <a:prstGeom prst="rect">
                <a:avLst/>
              </a:prstGeom>
              <a:blipFill>
                <a:blip r:embed="rId3"/>
                <a:stretch>
                  <a:fillRect l="-314" r="-44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24497" y="5070231"/>
                <a:ext cx="7092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pt-BR" sz="1600">
                              <a:latin typeface="Cambria Math" panose="02040503050406030204" pitchFamily="18" charset="0"/>
                            </a:rPr>
                            <m:t>1+1</m:t>
                          </m:r>
                        </m:sup>
                      </m:sSup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pt-BR" sz="1600">
                              <a:latin typeface="Cambria Math" panose="02040503050406030204" pitchFamily="18" charset="0"/>
                            </a:rPr>
                            <m:t>1+2</m:t>
                          </m:r>
                        </m:sup>
                      </m:sSup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pt-BR" sz="1600">
                              <a:latin typeface="Cambria Math" panose="02040503050406030204" pitchFamily="18" charset="0"/>
                            </a:rPr>
                            <m:t>1+3</m:t>
                          </m:r>
                        </m:sup>
                      </m:sSup>
                      <m:func>
                        <m:func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600">
                                  <a:latin typeface="Cambria Math" panose="02040503050406030204" pitchFamily="18" charset="0"/>
                                </a:rPr>
                                <m:t>1+4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pt-BR" sz="1600" dirty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97" y="5070231"/>
                <a:ext cx="709298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97776" y="5588679"/>
                <a:ext cx="7119706" cy="1235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3.   2.   7. 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 1.  −3.   2. 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  −2.   1.   5.</m:t>
                              </m:r>
                            </m:e>
                          </m:eqAr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−1.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 2.   7. 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   3. −3.   2. 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  −4.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 1.   5.</m:t>
                              </m:r>
                            </m:e>
                          </m:eqAr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−1.   3.   7. 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   3.   1. 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2. 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  −4.  −2. 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5.</m:t>
                              </m:r>
                            </m:e>
                          </m:eqAr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−1.   3.   2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   3.   1.  −3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  −4.  −2.   1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  <a:p>
                <a:r>
                  <a:rPr lang="pt-BR" sz="1600" dirty="0"/>
                  <a:t>               :</a:t>
                </a:r>
              </a:p>
              <a:p>
                <a:r>
                  <a:rPr lang="pt-BR" sz="1600" dirty="0"/>
                  <a:t>               :</a:t>
                </a: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6" y="5588679"/>
                <a:ext cx="7119706" cy="1235979"/>
              </a:xfrm>
              <a:prstGeom prst="rect">
                <a:avLst/>
              </a:prstGeom>
              <a:blipFill>
                <a:blip r:embed="rId5"/>
                <a:stretch>
                  <a:fillRect b="-49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5770401D-4791-4332-A3B6-B97FF70D3A20}"/>
              </a:ext>
            </a:extLst>
          </p:cNvPr>
          <p:cNvSpPr txBox="1"/>
          <p:nvPr/>
        </p:nvSpPr>
        <p:spPr>
          <a:xfrm>
            <a:off x="5024761" y="704855"/>
            <a:ext cx="69679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algoritmo é recursivo. No exemplo começamos com 1 matriz A  4x4 que  é dividida em 4 matrizes 3x3 . Cada uma das matrizes 3x3 são divididas em 3 matrizes 2x2. Cada uma das matrizes 2x2 são divididas em 3 matrizes 1x1. O determinante de uma matriz 1x1 é trivial, sendo o próprio elemento da matriz. Uma vez que os determinantes 1x1 são avaliados o programa recursivo começa a retornar, calculando os determinantes 2x2 a partir dos determinantes 1x1,  e então calculando os determinantes 3x3 a partir dos determinantes 2x2 e assim por diante..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479C86C3-6735-4494-ACD2-B8BC0312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02" y="83431"/>
            <a:ext cx="11322242" cy="821605"/>
          </a:xfrm>
        </p:spPr>
        <p:txBody>
          <a:bodyPr/>
          <a:lstStyle/>
          <a:p>
            <a:pPr algn="ctr"/>
            <a:r>
              <a:rPr lang="pt-BR" sz="2800" dirty="0"/>
              <a:t>Algoritmo para o cálculo do Determinante por Cofatores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4B8D03B-B777-4BED-BEE1-036008339459}"/>
              </a:ext>
            </a:extLst>
          </p:cNvPr>
          <p:cNvSpPr txBox="1"/>
          <p:nvPr/>
        </p:nvSpPr>
        <p:spPr>
          <a:xfrm>
            <a:off x="296957" y="325751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Exemplo: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C9AB75-3643-7C54-068C-EC69C5AC3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957" y="905036"/>
            <a:ext cx="4311983" cy="20992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22706BA-4DAA-E50B-1FF6-966751628B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6774" y="4405222"/>
            <a:ext cx="4744112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4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822475" y="4313544"/>
                <a:ext cx="1939249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2.   1.   3.   5.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−1.   3.   2.   7.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3.   1.  −3.   2.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−4.  −2.   1.   5.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75" y="4313544"/>
                <a:ext cx="1939249" cy="1020472"/>
              </a:xfrm>
              <a:prstGeom prst="rect">
                <a:avLst/>
              </a:prstGeom>
              <a:blipFill>
                <a:blip r:embed="rId2"/>
                <a:stretch>
                  <a:fillRect l="-314" r="-44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509369" y="4426940"/>
                <a:ext cx="3410934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−532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pt-BR" sz="14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−104.      69.     −49.      27.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4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92.   −148.      28.    104.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4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−92.      15.    105.      29.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4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−28.       −7.     −49.    −49.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69" y="4426940"/>
                <a:ext cx="3410934" cy="793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ítulo 1">
            <a:extLst>
              <a:ext uri="{FF2B5EF4-FFF2-40B4-BE49-F238E27FC236}">
                <a16:creationId xmlns:a16="http://schemas.microsoft.com/office/drawing/2014/main" id="{E40327D4-CA07-4BA7-ACB2-9EFBF67F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45" y="182099"/>
            <a:ext cx="11777909" cy="821605"/>
          </a:xfrm>
        </p:spPr>
        <p:txBody>
          <a:bodyPr/>
          <a:lstStyle/>
          <a:p>
            <a:r>
              <a:rPr lang="pt-BR" sz="2800" dirty="0"/>
              <a:t>Matriz Inversa por cofatores utilizando Determinante por Cofatores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2E1CC5A-C20B-4682-8C09-CB5400D3D3A6}"/>
                  </a:ext>
                </a:extLst>
              </p:cNvPr>
              <p:cNvSpPr txBox="1"/>
              <p:nvPr/>
            </p:nvSpPr>
            <p:spPr>
              <a:xfrm>
                <a:off x="386894" y="5596483"/>
                <a:ext cx="69283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Uma vez calculado o determinante da Matriz Característica A, a inversa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 pode ser calculada diretamente através da transposta da matriz dos cofatores (Matriz Adjunta) , dividida pelo determinante. </a:t>
                </a: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2E1CC5A-C20B-4682-8C09-CB5400D3D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94" y="5596483"/>
                <a:ext cx="6928305" cy="1200329"/>
              </a:xfrm>
              <a:prstGeom prst="rect">
                <a:avLst/>
              </a:prstGeom>
              <a:blipFill>
                <a:blip r:embed="rId6"/>
                <a:stretch>
                  <a:fillRect l="-704" t="-2538" r="-792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4274FC5B-4079-DE00-B66E-03E26FBACC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073" y="1696626"/>
            <a:ext cx="6201881" cy="146886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7E33676-73D3-2BE0-254E-BF9E294D70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045" y="744153"/>
            <a:ext cx="5263068" cy="345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51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10700</TotalTime>
  <Words>3172</Words>
  <Application>Microsoft Office PowerPoint</Application>
  <PresentationFormat>Widescreen</PresentationFormat>
  <Paragraphs>373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Cambria Math</vt:lpstr>
      <vt:lpstr>Century Gothic</vt:lpstr>
      <vt:lpstr>Wingdings</vt:lpstr>
      <vt:lpstr>Wingdings 3</vt:lpstr>
      <vt:lpstr>Íon</vt:lpstr>
      <vt:lpstr>Métodos Numéricos para Engenharia </vt:lpstr>
      <vt:lpstr>Sistemas Lineares</vt:lpstr>
      <vt:lpstr>Resolução de Sistemas Diretamente pela Representação Matricial </vt:lpstr>
      <vt:lpstr>Inversa por Cofatores  2x2</vt:lpstr>
      <vt:lpstr>Inversa por Cofatores  2x2</vt:lpstr>
      <vt:lpstr>Inversa por Cofatores- Sistema 4x4</vt:lpstr>
      <vt:lpstr>Determinante 2x2,  3x3 e 4x4</vt:lpstr>
      <vt:lpstr>Algoritmo para o cálculo do Determinante por Cofatores</vt:lpstr>
      <vt:lpstr>Matriz Inversa por cofatores utilizando Determinante por Cofatores</vt:lpstr>
      <vt:lpstr>Resolução do um Sistema   Ax=b </vt:lpstr>
      <vt:lpstr>Regra de Cramer</vt:lpstr>
      <vt:lpstr>Apresentação do PowerPoint</vt:lpstr>
      <vt:lpstr>Eliminação de variáveis</vt:lpstr>
      <vt:lpstr>Eliminação de Gauss</vt:lpstr>
      <vt:lpstr>Apresentação do PowerPoint</vt:lpstr>
      <vt:lpstr>Apresentação do PowerPoint</vt:lpstr>
      <vt:lpstr>Eliminação de Gauss sem Pivotamento</vt:lpstr>
      <vt:lpstr>Apresentação do PowerPoint</vt:lpstr>
      <vt:lpstr>Apresentação do PowerPoint</vt:lpstr>
      <vt:lpstr>Pivotamento de Gauss</vt:lpstr>
      <vt:lpstr>Apresentação do PowerPoint</vt:lpstr>
      <vt:lpstr>Apresentação do PowerPoint</vt:lpstr>
      <vt:lpstr>Apresentação do PowerPoint</vt:lpstr>
      <vt:lpstr>Eliminação de Gauss-Jordan</vt:lpstr>
      <vt:lpstr>Algoritmo para Eliminação de Gauss-Jordan</vt:lpstr>
      <vt:lpstr>Algoritmo para Eliminação de Gauss-Jordan</vt:lpstr>
      <vt:lpstr>Matriz Inversa por Gauss Jordan</vt:lpstr>
      <vt:lpstr>Inversa por Gauss Jordan</vt:lpstr>
      <vt:lpstr>Inversa por Gauss Jordan</vt:lpstr>
      <vt:lpstr>Fatoração LU</vt:lpstr>
      <vt:lpstr>Resolução de Sistemas através dos Fatores LU da matriz característica 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Sistemas Tridiagonais</vt:lpstr>
      <vt:lpstr>Resolução de sistemas tridiagonais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 para Engenharia</dc:title>
  <dc:creator>Luciano Neves Fonseca</dc:creator>
  <cp:lastModifiedBy>Luciano Neves Fonseca</cp:lastModifiedBy>
  <cp:revision>139</cp:revision>
  <cp:lastPrinted>2021-03-24T11:09:30Z</cp:lastPrinted>
  <dcterms:created xsi:type="dcterms:W3CDTF">2020-03-19T11:46:04Z</dcterms:created>
  <dcterms:modified xsi:type="dcterms:W3CDTF">2023-03-31T21:18:44Z</dcterms:modified>
</cp:coreProperties>
</file>