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2" r:id="rId4"/>
    <p:sldId id="273" r:id="rId5"/>
    <p:sldId id="275" r:id="rId6"/>
    <p:sldId id="285" r:id="rId7"/>
    <p:sldId id="276" r:id="rId8"/>
    <p:sldId id="283" r:id="rId9"/>
    <p:sldId id="277" r:id="rId10"/>
    <p:sldId id="278" r:id="rId11"/>
    <p:sldId id="279" r:id="rId12"/>
    <p:sldId id="284" r:id="rId13"/>
    <p:sldId id="286" r:id="rId14"/>
    <p:sldId id="287" r:id="rId15"/>
    <p:sldId id="298" r:id="rId16"/>
    <p:sldId id="288" r:id="rId17"/>
    <p:sldId id="289" r:id="rId18"/>
    <p:sldId id="290" r:id="rId19"/>
    <p:sldId id="291" r:id="rId20"/>
    <p:sldId id="292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FE7BC7DF-8913-4485-9E1E-D14687492AD4}"/>
    <pc:docChg chg="custSel delSld modSld">
      <pc:chgData name="Luciano Neves Fonseca" userId="fab3e4a40666dedf" providerId="LiveId" clId="{FE7BC7DF-8913-4485-9E1E-D14687492AD4}" dt="2023-03-31T21:28:01.508" v="26" actId="20577"/>
      <pc:docMkLst>
        <pc:docMk/>
      </pc:docMkLst>
      <pc:sldChg chg="modSp mod">
        <pc:chgData name="Luciano Neves Fonseca" userId="fab3e4a40666dedf" providerId="LiveId" clId="{FE7BC7DF-8913-4485-9E1E-D14687492AD4}" dt="2023-03-31T21:28:01.508" v="26" actId="20577"/>
        <pc:sldMkLst>
          <pc:docMk/>
          <pc:sldMk cId="431422098" sldId="256"/>
        </pc:sldMkLst>
        <pc:spChg chg="mod">
          <ac:chgData name="Luciano Neves Fonseca" userId="fab3e4a40666dedf" providerId="LiveId" clId="{FE7BC7DF-8913-4485-9E1E-D14687492AD4}" dt="2023-03-31T21:28:01.508" v="26" actId="20577"/>
          <ac:spMkLst>
            <pc:docMk/>
            <pc:sldMk cId="431422098" sldId="256"/>
            <ac:spMk id="3" creationId="{00000000-0000-0000-0000-000000000000}"/>
          </ac:spMkLst>
        </pc:spChg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1583490036" sldId="257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4294238576" sldId="258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2373214052" sldId="260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158508409" sldId="261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2267244921" sldId="262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3895231740" sldId="263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814434637" sldId="264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2039585638" sldId="265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3434138623" sldId="266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1796602829" sldId="267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332341454" sldId="268"/>
        </pc:sldMkLst>
      </pc:sldChg>
      <pc:sldChg chg="modSp mod">
        <pc:chgData name="Luciano Neves Fonseca" userId="fab3e4a40666dedf" providerId="LiveId" clId="{FE7BC7DF-8913-4485-9E1E-D14687492AD4}" dt="2023-03-31T21:20:41.768" v="5" actId="20577"/>
        <pc:sldMkLst>
          <pc:docMk/>
          <pc:sldMk cId="1990765856" sldId="269"/>
        </pc:sldMkLst>
        <pc:spChg chg="mod">
          <ac:chgData name="Luciano Neves Fonseca" userId="fab3e4a40666dedf" providerId="LiveId" clId="{FE7BC7DF-8913-4485-9E1E-D14687492AD4}" dt="2023-03-31T21:20:41.768" v="5" actId="20577"/>
          <ac:spMkLst>
            <pc:docMk/>
            <pc:sldMk cId="1990765856" sldId="269"/>
            <ac:spMk id="10" creationId="{00000000-0000-0000-0000-000000000000}"/>
          </ac:spMkLst>
        </pc:spChg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2844275001" sldId="271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3532551806" sldId="280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80282307" sldId="281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3945548369" sldId="282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4223436634" sldId="294"/>
        </pc:sldMkLst>
      </pc:sldChg>
      <pc:sldChg chg="del">
        <pc:chgData name="Luciano Neves Fonseca" userId="fab3e4a40666dedf" providerId="LiveId" clId="{FE7BC7DF-8913-4485-9E1E-D14687492AD4}" dt="2023-03-31T21:20:32.371" v="4" actId="47"/>
        <pc:sldMkLst>
          <pc:docMk/>
          <pc:sldMk cId="2573213503" sldId="299"/>
        </pc:sldMkLst>
      </pc:sldChg>
    </pc:docChg>
  </pc:docChgLst>
  <pc:docChgLst>
    <pc:chgData name="Luciano Neves Fonseca" userId="fab3e4a40666dedf" providerId="LiveId" clId="{FDAF4CDF-B783-4A03-B096-6FBF575C5F32}"/>
    <pc:docChg chg="undo redo custSel modSld">
      <pc:chgData name="Luciano Neves Fonseca" userId="fab3e4a40666dedf" providerId="LiveId" clId="{FDAF4CDF-B783-4A03-B096-6FBF575C5F32}" dt="2022-08-03T20:57:14.872" v="78" actId="14100"/>
      <pc:docMkLst>
        <pc:docMk/>
      </pc:docMkLst>
      <pc:sldChg chg="modSp mod">
        <pc:chgData name="Luciano Neves Fonseca" userId="fab3e4a40666dedf" providerId="LiveId" clId="{FDAF4CDF-B783-4A03-B096-6FBF575C5F32}" dt="2022-08-03T20:17:28.009" v="11" actId="1076"/>
        <pc:sldMkLst>
          <pc:docMk/>
          <pc:sldMk cId="240858715" sldId="288"/>
        </pc:sldMkLst>
        <pc:picChg chg="mod">
          <ac:chgData name="Luciano Neves Fonseca" userId="fab3e4a40666dedf" providerId="LiveId" clId="{FDAF4CDF-B783-4A03-B096-6FBF575C5F32}" dt="2022-08-03T20:17:28.009" v="11" actId="1076"/>
          <ac:picMkLst>
            <pc:docMk/>
            <pc:sldMk cId="240858715" sldId="288"/>
            <ac:picMk id="4" creationId="{76B1288D-9E09-9B4A-BC64-5DACE0EBB6E9}"/>
          </ac:picMkLst>
        </pc:picChg>
      </pc:sldChg>
      <pc:sldChg chg="addSp modSp mod">
        <pc:chgData name="Luciano Neves Fonseca" userId="fab3e4a40666dedf" providerId="LiveId" clId="{FDAF4CDF-B783-4A03-B096-6FBF575C5F32}" dt="2022-08-03T20:36:19.812" v="74"/>
        <pc:sldMkLst>
          <pc:docMk/>
          <pc:sldMk cId="1841103027" sldId="289"/>
        </pc:sldMkLst>
        <pc:spChg chg="mod">
          <ac:chgData name="Luciano Neves Fonseca" userId="fab3e4a40666dedf" providerId="LiveId" clId="{FDAF4CDF-B783-4A03-B096-6FBF575C5F32}" dt="2022-08-03T20:25:47.359" v="16" actId="255"/>
          <ac:spMkLst>
            <pc:docMk/>
            <pc:sldMk cId="1841103027" sldId="289"/>
            <ac:spMk id="5" creationId="{00000000-0000-0000-0000-000000000000}"/>
          </ac:spMkLst>
        </pc:spChg>
        <pc:spChg chg="add mod">
          <ac:chgData name="Luciano Neves Fonseca" userId="fab3e4a40666dedf" providerId="LiveId" clId="{FDAF4CDF-B783-4A03-B096-6FBF575C5F32}" dt="2022-08-03T20:36:19.812" v="74"/>
          <ac:spMkLst>
            <pc:docMk/>
            <pc:sldMk cId="1841103027" sldId="289"/>
            <ac:spMk id="21" creationId="{279F05A5-C25D-D20F-D85C-BA8BE3FB2917}"/>
          </ac:spMkLst>
        </pc:spChg>
        <pc:spChg chg="mod">
          <ac:chgData name="Luciano Neves Fonseca" userId="fab3e4a40666dedf" providerId="LiveId" clId="{FDAF4CDF-B783-4A03-B096-6FBF575C5F32}" dt="2022-08-03T20:26:04.415" v="19" actId="1076"/>
          <ac:spMkLst>
            <pc:docMk/>
            <pc:sldMk cId="1841103027" sldId="289"/>
            <ac:spMk id="29" creationId="{00000000-0000-0000-0000-000000000000}"/>
          </ac:spMkLst>
        </pc:spChg>
      </pc:sldChg>
      <pc:sldChg chg="modSp mod">
        <pc:chgData name="Luciano Neves Fonseca" userId="fab3e4a40666dedf" providerId="LiveId" clId="{FDAF4CDF-B783-4A03-B096-6FBF575C5F32}" dt="2022-08-03T20:33:38.180" v="70" actId="14100"/>
        <pc:sldMkLst>
          <pc:docMk/>
          <pc:sldMk cId="3887795517" sldId="291"/>
        </pc:sldMkLst>
        <pc:picChg chg="mod ord">
          <ac:chgData name="Luciano Neves Fonseca" userId="fab3e4a40666dedf" providerId="LiveId" clId="{FDAF4CDF-B783-4A03-B096-6FBF575C5F32}" dt="2022-08-03T20:33:38.180" v="70" actId="14100"/>
          <ac:picMkLst>
            <pc:docMk/>
            <pc:sldMk cId="3887795517" sldId="291"/>
            <ac:picMk id="3" creationId="{8E294E24-64FC-2CEB-BA86-D08902FFBB04}"/>
          </ac:picMkLst>
        </pc:picChg>
      </pc:sldChg>
      <pc:sldChg chg="modSp mod">
        <pc:chgData name="Luciano Neves Fonseca" userId="fab3e4a40666dedf" providerId="LiveId" clId="{FDAF4CDF-B783-4A03-B096-6FBF575C5F32}" dt="2022-08-03T20:35:24.482" v="72" actId="1076"/>
        <pc:sldMkLst>
          <pc:docMk/>
          <pc:sldMk cId="3218313370" sldId="292"/>
        </pc:sldMkLst>
        <pc:picChg chg="mod">
          <ac:chgData name="Luciano Neves Fonseca" userId="fab3e4a40666dedf" providerId="LiveId" clId="{FDAF4CDF-B783-4A03-B096-6FBF575C5F32}" dt="2022-08-03T20:35:24.482" v="72" actId="1076"/>
          <ac:picMkLst>
            <pc:docMk/>
            <pc:sldMk cId="3218313370" sldId="292"/>
            <ac:picMk id="24" creationId="{55AEC70D-7525-A081-0D56-2076639BDE2C}"/>
          </ac:picMkLst>
        </pc:picChg>
      </pc:sldChg>
      <pc:sldChg chg="modSp mod">
        <pc:chgData name="Luciano Neves Fonseca" userId="fab3e4a40666dedf" providerId="LiveId" clId="{FDAF4CDF-B783-4A03-B096-6FBF575C5F32}" dt="2022-08-03T20:57:14.872" v="78" actId="14100"/>
        <pc:sldMkLst>
          <pc:docMk/>
          <pc:sldMk cId="1626228469" sldId="297"/>
        </pc:sldMkLst>
        <pc:picChg chg="mod ord">
          <ac:chgData name="Luciano Neves Fonseca" userId="fab3e4a40666dedf" providerId="LiveId" clId="{FDAF4CDF-B783-4A03-B096-6FBF575C5F32}" dt="2022-08-03T20:57:14.872" v="78" actId="14100"/>
          <ac:picMkLst>
            <pc:docMk/>
            <pc:sldMk cId="1626228469" sldId="297"/>
            <ac:picMk id="3" creationId="{62A5C067-8C44-0A53-4D65-614D7FC3AF57}"/>
          </ac:picMkLst>
        </pc:picChg>
      </pc:sldChg>
      <pc:sldChg chg="modSp">
        <pc:chgData name="Luciano Neves Fonseca" userId="fab3e4a40666dedf" providerId="LiveId" clId="{FDAF4CDF-B783-4A03-B096-6FBF575C5F32}" dt="2022-08-03T20:17:33.794" v="12" actId="20577"/>
        <pc:sldMkLst>
          <pc:docMk/>
          <pc:sldMk cId="3954865652" sldId="298"/>
        </pc:sldMkLst>
        <pc:spChg chg="mod">
          <ac:chgData name="Luciano Neves Fonseca" userId="fab3e4a40666dedf" providerId="LiveId" clId="{FDAF4CDF-B783-4A03-B096-6FBF575C5F32}" dt="2022-08-03T20:17:33.794" v="12" actId="20577"/>
          <ac:spMkLst>
            <pc:docMk/>
            <pc:sldMk cId="3954865652" sldId="298"/>
            <ac:spMk id="32" creationId="{2E247284-C2AF-4360-B024-5DB9D49376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11.png"/><Relationship Id="rId18" Type="http://schemas.openxmlformats.org/officeDocument/2006/relationships/image" Target="../media/image561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12" Type="http://schemas.openxmlformats.org/officeDocument/2006/relationships/image" Target="../media/image501.png"/><Relationship Id="rId17" Type="http://schemas.openxmlformats.org/officeDocument/2006/relationships/image" Target="../media/image550.png"/><Relationship Id="rId2" Type="http://schemas.openxmlformats.org/officeDocument/2006/relationships/image" Target="../media/image400.png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0.png"/><Relationship Id="rId5" Type="http://schemas.openxmlformats.org/officeDocument/2006/relationships/image" Target="../media/image430.png"/><Relationship Id="rId15" Type="http://schemas.openxmlformats.org/officeDocument/2006/relationships/image" Target="../media/image530.png"/><Relationship Id="rId10" Type="http://schemas.openxmlformats.org/officeDocument/2006/relationships/image" Target="../media/image480.png"/><Relationship Id="rId19" Type="http://schemas.openxmlformats.org/officeDocument/2006/relationships/image" Target="../media/image571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Relationship Id="rId14" Type="http://schemas.openxmlformats.org/officeDocument/2006/relationships/image" Target="../media/image5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8" Type="http://schemas.openxmlformats.org/officeDocument/2006/relationships/image" Target="../media/image172.png"/><Relationship Id="rId3" Type="http://schemas.openxmlformats.org/officeDocument/2006/relationships/image" Target="../media/image1571.png"/><Relationship Id="rId21" Type="http://schemas.openxmlformats.org/officeDocument/2006/relationships/image" Target="../media/image175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" Type="http://schemas.openxmlformats.org/officeDocument/2006/relationships/image" Target="../media/image1560.png"/><Relationship Id="rId16" Type="http://schemas.openxmlformats.org/officeDocument/2006/relationships/image" Target="../media/image170.png"/><Relationship Id="rId20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57.png"/><Relationship Id="rId5" Type="http://schemas.openxmlformats.org/officeDocument/2006/relationships/image" Target="../media/image159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19" Type="http://schemas.openxmlformats.org/officeDocument/2006/relationships/image" Target="../media/image173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4" Type="http://schemas.openxmlformats.org/officeDocument/2006/relationships/image" Target="../media/image1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00.png"/><Relationship Id="rId7" Type="http://schemas.openxmlformats.org/officeDocument/2006/relationships/image" Target="../media/image5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0.png"/><Relationship Id="rId4" Type="http://schemas.openxmlformats.org/officeDocument/2006/relationships/image" Target="../media/image176.png"/><Relationship Id="rId9" Type="http://schemas.openxmlformats.org/officeDocument/2006/relationships/image" Target="../media/image17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0.png"/><Relationship Id="rId18" Type="http://schemas.openxmlformats.org/officeDocument/2006/relationships/image" Target="../media/image1600.png"/><Relationship Id="rId3" Type="http://schemas.openxmlformats.org/officeDocument/2006/relationships/image" Target="../media/image1591.png"/><Relationship Id="rId7" Type="http://schemas.openxmlformats.org/officeDocument/2006/relationships/image" Target="../media/image660.png"/><Relationship Id="rId12" Type="http://schemas.openxmlformats.org/officeDocument/2006/relationships/image" Target="../media/image710.png"/><Relationship Id="rId17" Type="http://schemas.openxmlformats.org/officeDocument/2006/relationships/image" Target="../media/image761.png"/><Relationship Id="rId2" Type="http://schemas.openxmlformats.org/officeDocument/2006/relationships/image" Target="../media/image1580.png"/><Relationship Id="rId16" Type="http://schemas.openxmlformats.org/officeDocument/2006/relationships/image" Target="../media/image751.png"/><Relationship Id="rId20" Type="http://schemas.openxmlformats.org/officeDocument/2006/relationships/image" Target="../media/image1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0.png"/><Relationship Id="rId11" Type="http://schemas.openxmlformats.org/officeDocument/2006/relationships/image" Target="../media/image1570.png"/><Relationship Id="rId5" Type="http://schemas.openxmlformats.org/officeDocument/2006/relationships/image" Target="../media/image640.png"/><Relationship Id="rId15" Type="http://schemas.openxmlformats.org/officeDocument/2006/relationships/image" Target="../media/image741.png"/><Relationship Id="rId10" Type="http://schemas.openxmlformats.org/officeDocument/2006/relationships/image" Target="../media/image690.png"/><Relationship Id="rId19" Type="http://schemas.openxmlformats.org/officeDocument/2006/relationships/image" Target="../media/image1610.png"/><Relationship Id="rId14" Type="http://schemas.openxmlformats.org/officeDocument/2006/relationships/image" Target="../media/image7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2.png"/><Relationship Id="rId3" Type="http://schemas.openxmlformats.org/officeDocument/2006/relationships/image" Target="../media/image34.png"/><Relationship Id="rId7" Type="http://schemas.openxmlformats.org/officeDocument/2006/relationships/image" Target="../media/image8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11" Type="http://schemas.openxmlformats.org/officeDocument/2006/relationships/image" Target="../media/image36.png"/><Relationship Id="rId10" Type="http://schemas.openxmlformats.org/officeDocument/2006/relationships/image" Target="../media/image861.png"/><Relationship Id="rId4" Type="http://schemas.openxmlformats.org/officeDocument/2006/relationships/image" Target="../media/image35.png"/><Relationship Id="rId9" Type="http://schemas.openxmlformats.org/officeDocument/2006/relationships/image" Target="../media/image8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0.png"/><Relationship Id="rId3" Type="http://schemas.openxmlformats.org/officeDocument/2006/relationships/image" Target="../media/image1720.png"/><Relationship Id="rId7" Type="http://schemas.openxmlformats.org/officeDocument/2006/relationships/image" Target="NULL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1740.png"/><Relationship Id="rId10" Type="http://schemas.openxmlformats.org/officeDocument/2006/relationships/image" Target="NULL"/><Relationship Id="rId4" Type="http://schemas.openxmlformats.org/officeDocument/2006/relationships/image" Target="../media/image1730.png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8– álgebra linear numérica  - </a:t>
            </a:r>
            <a:r>
              <a:rPr lang="pt-BR" dirty="0" err="1"/>
              <a:t>gauss</a:t>
            </a:r>
            <a:r>
              <a:rPr lang="pt-BR" dirty="0"/>
              <a:t> </a:t>
            </a:r>
            <a:r>
              <a:rPr lang="pt-BR" dirty="0" err="1"/>
              <a:t>jordan</a:t>
            </a:r>
            <a:r>
              <a:rPr lang="pt-BR" dirty="0"/>
              <a:t> – </a:t>
            </a:r>
            <a:r>
              <a:rPr lang="pt-BR" dirty="0" err="1"/>
              <a:t>lu</a:t>
            </a:r>
            <a:r>
              <a:rPr lang="pt-BR" dirty="0"/>
              <a:t> – tridiagonal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Inversa por Gauss Jordan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75201" y="1203825"/>
                <a:ext cx="10811032" cy="3686223"/>
              </a:xfrm>
            </p:spPr>
            <p:txBody>
              <a:bodyPr/>
              <a:lstStyle/>
              <a:p>
                <a:r>
                  <a:rPr lang="pt-BR" dirty="0"/>
                  <a:t>A inversa de uma matriz quadrada A pode ser computada através da eliminação de Gauss Jordan aplicada à matriz aumentada, formada pela matriz A, que se quer inverter, e a matriz identidade, com a mesma ordem da matriz A.</a:t>
                </a:r>
              </a:p>
              <a:p>
                <a:r>
                  <a:rPr lang="pt-BR" dirty="0"/>
                  <a:t>Para calcular a inversa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, devemos então montar a matriz aumentada com A na esquerda e a matriz identidade na direita, e proceder com a eliminação de Gauss Jordan.</a:t>
                </a:r>
              </a:p>
              <a:p>
                <a:r>
                  <a:rPr lang="pt-BR" dirty="0"/>
                  <a:t>Quando a esquerda contiver a matriz identidade, a direita conterá 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/>
                  <a:t>O pivotamento não altera o resultado.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01" y="1203825"/>
                <a:ext cx="10811032" cy="3686223"/>
              </a:xfrm>
              <a:blipFill rotWithShape="0">
                <a:blip r:embed="rId2"/>
                <a:stretch>
                  <a:fillRect l="-282" t="-826" r="-11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33136" y="5539560"/>
                <a:ext cx="39835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1  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  1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 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0      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6" y="5539560"/>
                <a:ext cx="3983526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6546626" y="5522043"/>
                <a:ext cx="341587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1     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31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32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33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626" y="5522043"/>
                <a:ext cx="3415870" cy="8803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ta para a direita 5"/>
          <p:cNvSpPr/>
          <p:nvPr/>
        </p:nvSpPr>
        <p:spPr>
          <a:xfrm>
            <a:off x="4998985" y="5733627"/>
            <a:ext cx="9653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241334" y="5127476"/>
                <a:ext cx="498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334" y="5127476"/>
                <a:ext cx="49898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2773961" y="5090004"/>
                <a:ext cx="427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61" y="5090004"/>
                <a:ext cx="42716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7120291" y="5050260"/>
                <a:ext cx="4271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91" y="5050260"/>
                <a:ext cx="42716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8618081" y="5077804"/>
                <a:ext cx="7990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081" y="5077804"/>
                <a:ext cx="79906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19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E9FA00D-8C6E-D8BF-37D5-A88B39F4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7" y="1242707"/>
            <a:ext cx="5363323" cy="392484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990" y="90435"/>
            <a:ext cx="5970556" cy="474503"/>
          </a:xfrm>
        </p:spPr>
        <p:txBody>
          <a:bodyPr/>
          <a:lstStyle/>
          <a:p>
            <a:pPr algn="ctr"/>
            <a:r>
              <a:rPr lang="pt-BR" sz="2800" dirty="0"/>
              <a:t>Inversa por Gauss Jordan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7D6EB0B-71FE-4965-A4DC-D01972D2DC0E}"/>
              </a:ext>
            </a:extLst>
          </p:cNvPr>
          <p:cNvSpPr/>
          <p:nvPr/>
        </p:nvSpPr>
        <p:spPr>
          <a:xfrm>
            <a:off x="938328" y="1750650"/>
            <a:ext cx="2045869" cy="1891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C14BEF-ADC8-4BE4-B9EA-2582F890E5C0}"/>
              </a:ext>
            </a:extLst>
          </p:cNvPr>
          <p:cNvSpPr/>
          <p:nvPr/>
        </p:nvSpPr>
        <p:spPr>
          <a:xfrm>
            <a:off x="1352751" y="4323911"/>
            <a:ext cx="1777855" cy="1891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C56ADB0-A1B5-5FD8-06A4-AAA835C36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88" y="1242707"/>
            <a:ext cx="5372850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60152" y="13395"/>
            <a:ext cx="5367510" cy="474503"/>
          </a:xfrm>
        </p:spPr>
        <p:txBody>
          <a:bodyPr/>
          <a:lstStyle/>
          <a:p>
            <a:pPr algn="ctr"/>
            <a:r>
              <a:rPr lang="pt-BR" sz="2800" dirty="0"/>
              <a:t>Inversa por Gauss Jordan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4CFEE5-CD9B-5B19-8D4D-CE681B5B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8" y="691506"/>
            <a:ext cx="4469062" cy="10722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8CEBF5-26A1-722D-9817-4C628E80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9" y="1967328"/>
            <a:ext cx="4469062" cy="11036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397C2D-F3D4-3A10-CD21-D358DBEE4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35" y="175846"/>
            <a:ext cx="3786630" cy="65063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38C012-CEAA-70FC-84BB-907477B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727" y="175846"/>
            <a:ext cx="3594731" cy="8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9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711" y="-32267"/>
            <a:ext cx="9404723" cy="670693"/>
          </a:xfrm>
        </p:spPr>
        <p:txBody>
          <a:bodyPr/>
          <a:lstStyle/>
          <a:p>
            <a:r>
              <a:rPr lang="pt-BR" dirty="0"/>
              <a:t>Fatoração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02054" y="1222927"/>
                <a:ext cx="10732101" cy="3473765"/>
              </a:xfrm>
            </p:spPr>
            <p:txBody>
              <a:bodyPr>
                <a:noAutofit/>
              </a:bodyPr>
              <a:lstStyle/>
              <a:p>
                <a:r>
                  <a:rPr lang="pt-BR" sz="1800" dirty="0"/>
                  <a:t>A Fatoração LU transforma a matriz A em duas matrizes L e U, através de uma eliminação de Gauss</a:t>
                </a:r>
              </a:p>
              <a:p>
                <a:r>
                  <a:rPr lang="pt-BR" sz="1800" dirty="0"/>
                  <a:t>L é triangular inferior com diagonal unitária</a:t>
                </a:r>
              </a:p>
              <a:p>
                <a:r>
                  <a:rPr lang="pt-BR" sz="1800" dirty="0"/>
                  <a:t>U é uma matriz triangular superior</a:t>
                </a:r>
              </a:p>
              <a:p>
                <a:r>
                  <a:rPr lang="pt-BR" sz="1800" dirty="0"/>
                  <a:t>U é obtida diretamente do resultado final de uma Eliminação de Gauss</a:t>
                </a:r>
              </a:p>
              <a:p>
                <a:r>
                  <a:rPr lang="pt-BR" sz="1800" dirty="0"/>
                  <a:t>L é obtida através dos fatores utilizados na Eliminação Progressiva das colunas, adicionados de uma diagonal principal unitária.</a:t>
                </a:r>
              </a:p>
              <a:p>
                <a:r>
                  <a:rPr lang="pt-BR" sz="1800" dirty="0"/>
                  <a:t>Durante a eliminação, as trocas de linhas do </a:t>
                </a:r>
                <a:r>
                  <a:rPr lang="pt-BR" sz="1800" dirty="0" err="1"/>
                  <a:t>pivotamento</a:t>
                </a:r>
                <a:r>
                  <a:rPr lang="pt-BR" sz="1800" dirty="0"/>
                  <a:t> devem  ser guardadas para posterior permutação dos elemento do vetor b (na resolução de um sistema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800" dirty="0"/>
                  <a:t>b)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054" y="1222927"/>
                <a:ext cx="10732101" cy="3473765"/>
              </a:xfrm>
              <a:blipFill>
                <a:blip r:embed="rId2"/>
                <a:stretch>
                  <a:fillRect l="-170" t="-10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ta para a direita 12"/>
          <p:cNvSpPr/>
          <p:nvPr/>
        </p:nvSpPr>
        <p:spPr>
          <a:xfrm>
            <a:off x="4204077" y="5525338"/>
            <a:ext cx="40315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639733" y="5422217"/>
                <a:ext cx="1516633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733" y="5422217"/>
                <a:ext cx="1516633" cy="651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611117" y="5422217"/>
                <a:ext cx="1536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17" y="5422217"/>
                <a:ext cx="1536959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107838" y="5374898"/>
                <a:ext cx="1579150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0      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8" y="5374898"/>
                <a:ext cx="1579150" cy="782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3211748" y="5036344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48" y="5036344"/>
                <a:ext cx="3969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5312889" y="5032152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889" y="5032152"/>
                <a:ext cx="568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6268048" y="4997010"/>
                <a:ext cx="6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8" y="4997010"/>
                <a:ext cx="6035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02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7721161" y="4263569"/>
            <a:ext cx="3618463" cy="437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711" y="-32267"/>
            <a:ext cx="10505217" cy="670693"/>
          </a:xfrm>
        </p:spPr>
        <p:txBody>
          <a:bodyPr/>
          <a:lstStyle/>
          <a:p>
            <a:r>
              <a:rPr lang="pt-BR" dirty="0"/>
              <a:t>Resolução de Sistemas através dos Fatores LU da matriz característica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328866" y="5297932"/>
                <a:ext cx="2055626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66" y="5297932"/>
                <a:ext cx="2055626" cy="782587"/>
              </a:xfrm>
              <a:prstGeom prst="rect">
                <a:avLst/>
              </a:prstGeom>
              <a:blipFill>
                <a:blip r:embed="rId2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ta para a direita 12"/>
          <p:cNvSpPr/>
          <p:nvPr/>
        </p:nvSpPr>
        <p:spPr>
          <a:xfrm>
            <a:off x="4192239" y="1958002"/>
            <a:ext cx="40315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14" name="Seta para a direita 13"/>
          <p:cNvSpPr/>
          <p:nvPr/>
        </p:nvSpPr>
        <p:spPr>
          <a:xfrm>
            <a:off x="2944997" y="5485472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627895" y="1854881"/>
                <a:ext cx="1516633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95" y="1854881"/>
                <a:ext cx="1516633" cy="651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860453" y="5322778"/>
                <a:ext cx="2188997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453" y="5322778"/>
                <a:ext cx="2188997" cy="782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599279" y="1854881"/>
                <a:ext cx="1536959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79" y="1854881"/>
                <a:ext cx="1536959" cy="689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096000" y="1807562"/>
                <a:ext cx="1579150" cy="782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0      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7562"/>
                <a:ext cx="1579150" cy="782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3887928" y="4890278"/>
                <a:ext cx="93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28" y="4890278"/>
                <a:ext cx="93750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3199910" y="1469008"/>
                <a:ext cx="396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10" y="1469008"/>
                <a:ext cx="3969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5301051" y="1464816"/>
                <a:ext cx="56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51" y="1464816"/>
                <a:ext cx="5685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6256210" y="1429674"/>
                <a:ext cx="6035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210" y="1429674"/>
                <a:ext cx="6035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6287470" y="4906638"/>
                <a:ext cx="1024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470" y="4906638"/>
                <a:ext cx="102438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eta para a direita 25"/>
          <p:cNvSpPr/>
          <p:nvPr/>
        </p:nvSpPr>
        <p:spPr>
          <a:xfrm>
            <a:off x="5384810" y="5406201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7" name="Seta para a direita 26"/>
          <p:cNvSpPr/>
          <p:nvPr/>
        </p:nvSpPr>
        <p:spPr>
          <a:xfrm>
            <a:off x="8107192" y="5485472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/>
              <p:cNvSpPr/>
              <p:nvPr/>
            </p:nvSpPr>
            <p:spPr>
              <a:xfrm>
                <a:off x="8440813" y="4890278"/>
                <a:ext cx="1070678" cy="1366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Retâ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13" y="4890278"/>
                <a:ext cx="1070678" cy="1366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11658" y="2933123"/>
                <a:ext cx="112597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Uma vez fatorada a matriz A em duas matrizes L e U, o sistema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pode ser resolvido rapidamente através de duas substituições, uma  progressiva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e outra regressiva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8" y="2933123"/>
                <a:ext cx="11259723" cy="646331"/>
              </a:xfrm>
              <a:prstGeom prst="rect">
                <a:avLst/>
              </a:prstGeom>
              <a:blipFill>
                <a:blip r:embed="rId13"/>
                <a:stretch>
                  <a:fillRect l="-3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3040527" y="4125070"/>
                <a:ext cx="4210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1)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𝑜𝑏𝑡𝑒𝑚𝑜𝑠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527" y="4125070"/>
                <a:ext cx="4210576" cy="276999"/>
              </a:xfrm>
              <a:prstGeom prst="rect">
                <a:avLst/>
              </a:prstGeom>
              <a:blipFill>
                <a:blip r:embed="rId14"/>
                <a:stretch>
                  <a:fillRect l="-725" r="-144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3037048" y="4466688"/>
                <a:ext cx="41438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2)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𝑒𝑛𝑡𝑟𝑎𝑚𝑜𝑠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𝑜𝑏𝑡𝑒𝑚𝑜𝑠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048" y="4466688"/>
                <a:ext cx="4143891" cy="276999"/>
              </a:xfrm>
              <a:prstGeom prst="rect">
                <a:avLst/>
              </a:prstGeom>
              <a:blipFill>
                <a:blip r:embed="rId15"/>
                <a:stretch>
                  <a:fillRect l="-735" r="-147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371135" y="4906638"/>
                <a:ext cx="1066895" cy="1418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5" y="4906638"/>
                <a:ext cx="1066895" cy="1418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eta para a direita 31"/>
          <p:cNvSpPr/>
          <p:nvPr/>
        </p:nvSpPr>
        <p:spPr>
          <a:xfrm>
            <a:off x="1407517" y="5406201"/>
            <a:ext cx="38386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7972876" y="4306340"/>
                <a:ext cx="771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76" y="4306340"/>
                <a:ext cx="771878" cy="276999"/>
              </a:xfrm>
              <a:prstGeom prst="rect">
                <a:avLst/>
              </a:prstGeom>
              <a:blipFill>
                <a:blip r:embed="rId17"/>
                <a:stretch>
                  <a:fillRect l="-6299" r="-5512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8853998" y="4321065"/>
                <a:ext cx="1104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998" y="4321065"/>
                <a:ext cx="1104982" cy="276999"/>
              </a:xfrm>
              <a:prstGeom prst="rect">
                <a:avLst/>
              </a:prstGeom>
              <a:blipFill>
                <a:blip r:embed="rId18"/>
                <a:stretch>
                  <a:fillRect l="-6593" r="-329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10104911" y="4328034"/>
                <a:ext cx="110049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911" y="4328034"/>
                <a:ext cx="1100494" cy="276999"/>
              </a:xfrm>
              <a:prstGeom prst="rect">
                <a:avLst/>
              </a:prstGeom>
              <a:blipFill>
                <a:blip r:embed="rId19"/>
                <a:stretch>
                  <a:fillRect l="-4444" r="-3889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249449" y="68768"/>
                <a:ext cx="1535164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449" y="68768"/>
                <a:ext cx="1535164" cy="569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738341" y="4638010"/>
                <a:ext cx="5435270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1/10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10/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41" y="4638010"/>
                <a:ext cx="5435270" cy="599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7536227" y="2105711"/>
            <a:ext cx="455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 é obtida diretamente do Resultado final Eliminação de Gauss.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992809" y="653369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09" y="653369"/>
                <a:ext cx="1157722" cy="569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tângulo 26"/>
          <p:cNvSpPr/>
          <p:nvPr/>
        </p:nvSpPr>
        <p:spPr>
          <a:xfrm>
            <a:off x="7945823" y="2909291"/>
            <a:ext cx="4142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L é obtida através dos fatores utilizados na Eliminação de Gauss, acrescido de uma diagonal principal unitária.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4709043" y="5463010"/>
            <a:ext cx="7267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Notar que as mesmas permutações de linhas (pivotamento) feitas na matriz U, devem também ser feitas na matriz  L. No entanto, somente as colunas anteriores à diagonal principal devem ser pivotadas</a:t>
            </a:r>
          </a:p>
          <a:p>
            <a:pPr algn="just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EC7875F-BAE1-4B26-ABC7-AEB04815AD7C}"/>
              </a:ext>
            </a:extLst>
          </p:cNvPr>
          <p:cNvSpPr txBox="1">
            <a:spLocks/>
          </p:cNvSpPr>
          <p:nvPr/>
        </p:nvSpPr>
        <p:spPr>
          <a:xfrm>
            <a:off x="244970" y="38371"/>
            <a:ext cx="9404723" cy="6706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Exemplo de Fatoração 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C59A8C8-F698-41E5-84BE-138AED5565E7}"/>
                  </a:ext>
                </a:extLst>
              </p:cNvPr>
              <p:cNvSpPr txBox="1"/>
              <p:nvPr/>
            </p:nvSpPr>
            <p:spPr>
              <a:xfrm>
                <a:off x="293074" y="658475"/>
                <a:ext cx="1546577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C59A8C8-F698-41E5-84BE-138AED55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4" y="658475"/>
                <a:ext cx="1546577" cy="569771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66F0C3E-3966-4324-8A15-891B2E34355F}"/>
                  </a:ext>
                </a:extLst>
              </p:cNvPr>
              <p:cNvSpPr txBox="1"/>
              <p:nvPr/>
            </p:nvSpPr>
            <p:spPr>
              <a:xfrm>
                <a:off x="319030" y="5163942"/>
                <a:ext cx="2186303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       0</m:t>
                                    </m:r>
                                  </m:e>
                                  <m:e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−1/3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  <m:e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/10</m:t>
                                    </m:r>
                                  </m:e>
                                  <m:e>
                                    <m:r>
                                      <a:rPr lang="pt-BR" sz="1400" b="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66F0C3E-3966-4324-8A15-891B2E343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0" y="5163942"/>
                <a:ext cx="2186303" cy="5999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664AD3C-0BF3-4404-AE7C-D37ECBD42A76}"/>
                  </a:ext>
                </a:extLst>
              </p:cNvPr>
              <p:cNvSpPr txBox="1"/>
              <p:nvPr/>
            </p:nvSpPr>
            <p:spPr>
              <a:xfrm>
                <a:off x="2895291" y="5255989"/>
                <a:ext cx="1843132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664AD3C-0BF3-4404-AE7C-D37ECBD4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291" y="5255989"/>
                <a:ext cx="1843132" cy="569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1FCC249-DDD4-41E1-87B7-A9D67FF07E62}"/>
                  </a:ext>
                </a:extLst>
              </p:cNvPr>
              <p:cNvSpPr txBox="1"/>
              <p:nvPr/>
            </p:nvSpPr>
            <p:spPr>
              <a:xfrm>
                <a:off x="3415295" y="638539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1FCC249-DDD4-41E1-87B7-A9D67FF07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5" y="638539"/>
                <a:ext cx="1157722" cy="56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426195F5-9FC7-4AD2-8BF7-0A66DE4A8C26}"/>
              </a:ext>
            </a:extLst>
          </p:cNvPr>
          <p:cNvSpPr txBox="1"/>
          <p:nvPr/>
        </p:nvSpPr>
        <p:spPr>
          <a:xfrm>
            <a:off x="293074" y="1331928"/>
            <a:ext cx="25332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Pivotando linha 1 e 3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614F749-A9E7-46E5-AE8F-AB08E2DB8E10}"/>
                  </a:ext>
                </a:extLst>
              </p:cNvPr>
              <p:cNvSpPr txBox="1"/>
              <p:nvPr/>
            </p:nvSpPr>
            <p:spPr>
              <a:xfrm>
                <a:off x="1992809" y="1616841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614F749-A9E7-46E5-AE8F-AB08E2DB8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09" y="1616841"/>
                <a:ext cx="1157722" cy="569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247284-C2AF-4360-B024-5DB9D4937694}"/>
                  </a:ext>
                </a:extLst>
              </p:cNvPr>
              <p:cNvSpPr txBox="1"/>
              <p:nvPr/>
            </p:nvSpPr>
            <p:spPr>
              <a:xfrm>
                <a:off x="293074" y="1621947"/>
                <a:ext cx="1546577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2E247284-C2AF-4360-B024-5DB9D4937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4" y="1621947"/>
                <a:ext cx="1546577" cy="5697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AA621BC-F7FB-439D-998A-94F02A45BE6C}"/>
                  </a:ext>
                </a:extLst>
              </p:cNvPr>
              <p:cNvSpPr txBox="1"/>
              <p:nvPr/>
            </p:nvSpPr>
            <p:spPr>
              <a:xfrm>
                <a:off x="3415295" y="1602011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AA621BC-F7FB-439D-998A-94F02A45B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95" y="1602011"/>
                <a:ext cx="1157722" cy="569771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9FB741C-170F-4D88-8C2D-016CFC985E25}"/>
                  </a:ext>
                </a:extLst>
              </p:cNvPr>
              <p:cNvSpPr txBox="1"/>
              <p:nvPr/>
            </p:nvSpPr>
            <p:spPr>
              <a:xfrm>
                <a:off x="2034411" y="2750771"/>
                <a:ext cx="1644831" cy="599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79FB741C-170F-4D88-8C2D-016CFC98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11" y="2750771"/>
                <a:ext cx="1644831" cy="5999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6AE3964-DCBB-42C1-954D-0E8D58296A67}"/>
                  </a:ext>
                </a:extLst>
              </p:cNvPr>
              <p:cNvSpPr txBox="1"/>
              <p:nvPr/>
            </p:nvSpPr>
            <p:spPr>
              <a:xfrm>
                <a:off x="353715" y="2790472"/>
                <a:ext cx="1694053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pt-BR" sz="1400" b="1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6AE3964-DCBB-42C1-954D-0E8D58296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" y="2790472"/>
                <a:ext cx="1694053" cy="5999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AA6717B-6D52-4C21-8125-7E27C327E3FB}"/>
                  </a:ext>
                </a:extLst>
              </p:cNvPr>
              <p:cNvSpPr txBox="1"/>
              <p:nvPr/>
            </p:nvSpPr>
            <p:spPr>
              <a:xfrm>
                <a:off x="3816857" y="2752042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AA6717B-6D52-4C21-8125-7E27C327E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57" y="2752042"/>
                <a:ext cx="1157722" cy="56977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8123B60-0869-4A31-9BC7-606DE59B4880}"/>
                  </a:ext>
                </a:extLst>
              </p:cNvPr>
              <p:cNvSpPr txBox="1"/>
              <p:nvPr/>
            </p:nvSpPr>
            <p:spPr>
              <a:xfrm>
                <a:off x="261198" y="2306736"/>
                <a:ext cx="17316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+1/3 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−2/3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8123B60-0869-4A31-9BC7-606DE59B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8" y="2306736"/>
                <a:ext cx="1731612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95B4683-8F12-4F55-8660-AC3B2E1C3CA5}"/>
                  </a:ext>
                </a:extLst>
              </p:cNvPr>
              <p:cNvSpPr txBox="1"/>
              <p:nvPr/>
            </p:nvSpPr>
            <p:spPr>
              <a:xfrm>
                <a:off x="2034411" y="3706729"/>
                <a:ext cx="1644831" cy="599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   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95B4683-8F12-4F55-8660-AC3B2E1C3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11" y="3706729"/>
                <a:ext cx="1644831" cy="5999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A9195026-8781-41B4-80E7-CCC6C0B61930}"/>
                  </a:ext>
                </a:extLst>
              </p:cNvPr>
              <p:cNvSpPr txBox="1"/>
              <p:nvPr/>
            </p:nvSpPr>
            <p:spPr>
              <a:xfrm>
                <a:off x="353715" y="3746430"/>
                <a:ext cx="1642757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10/3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A9195026-8781-41B4-80E7-CCC6C0B61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15" y="3746430"/>
                <a:ext cx="1642757" cy="56977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0EB688A-6BBD-4F8B-85B4-226DDF3CDC83}"/>
                  </a:ext>
                </a:extLst>
              </p:cNvPr>
              <p:cNvSpPr txBox="1"/>
              <p:nvPr/>
            </p:nvSpPr>
            <p:spPr>
              <a:xfrm>
                <a:off x="3816857" y="3708000"/>
                <a:ext cx="115772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80EB688A-6BBD-4F8B-85B4-226DDF3CD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857" y="3708000"/>
                <a:ext cx="1157722" cy="56977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705671-F93C-47C3-9FE1-898979B0AD27}"/>
                  </a:ext>
                </a:extLst>
              </p:cNvPr>
              <p:cNvSpPr txBox="1"/>
              <p:nvPr/>
            </p:nvSpPr>
            <p:spPr>
              <a:xfrm>
                <a:off x="261198" y="3469431"/>
                <a:ext cx="17316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−0.1 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705671-F93C-47C3-9FE1-898979B0A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8" y="3469431"/>
                <a:ext cx="1731612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86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154620" y="679644"/>
            <a:ext cx="592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 na fatoração, só entramos com a Matriz característica 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Não há vetor b, pois não estamos resolvendo o sistema </a:t>
            </a:r>
            <a:r>
              <a:rPr lang="pt-BR" dirty="0" err="1"/>
              <a:t>Ax</a:t>
            </a:r>
            <a:r>
              <a:rPr lang="pt-BR" dirty="0"/>
              <a:t>=b, mas simplesmente fatorando a matriz 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saída constituirá da Matriz L, da Matriz U e da matriz P de permutações de linhas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 algoritmo consiste somente de uma eliminação progressiva, idêntica à de Gauss.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matriz U é inicializada com a matriz A, as matrizes L e P com a matriz identidade.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matriz U de saída é o resultado da eliminação progressiva Gauss.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 matriz L de saída é formada pelos fatores m de eliminação com um a diagonal principal unitária.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As mesmas permutações de linhas (pivotamento) feitas na matriz U, devem também ser feitas na matriz P.  No entanto, na matriz L só nas linhas abaixo da diagonal principal devem ser permutadas.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6DF3F1-245B-4D84-8203-219B790F04C9}"/>
              </a:ext>
            </a:extLst>
          </p:cNvPr>
          <p:cNvSpPr txBox="1">
            <a:spLocks/>
          </p:cNvSpPr>
          <p:nvPr/>
        </p:nvSpPr>
        <p:spPr>
          <a:xfrm>
            <a:off x="113608" y="90292"/>
            <a:ext cx="12148257" cy="6706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200" dirty="0"/>
              <a:t>Algoritmo para  Fatoração LU  - Idêntico ao da Eliminação de Gauss com Pivotamento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B1288D-9E09-9B4A-BC64-5DACE0EB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4" y="1035238"/>
            <a:ext cx="614448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1EFFD5EA-4DF1-F8CA-086E-721C101D9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0" y="512281"/>
            <a:ext cx="4001058" cy="4143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109127" y="813974"/>
                <a:ext cx="1973745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27" y="813974"/>
                <a:ext cx="1973745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802407" y="4154769"/>
                <a:ext cx="5435270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1/10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10/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07" y="4154769"/>
                <a:ext cx="5435270" cy="599972"/>
              </a:xfrm>
              <a:prstGeom prst="rect">
                <a:avLst/>
              </a:prstGeom>
              <a:blipFill>
                <a:blip r:embed="rId4"/>
                <a:stretch>
                  <a:fillRect l="-1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0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8" y="2105711"/>
                <a:ext cx="2370329" cy="7325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7536227" y="2105711"/>
            <a:ext cx="4551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 é obtida diretamente do Resultado final Eliminação de Gauss.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5051158" y="3093080"/>
                <a:ext cx="2841611" cy="771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      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/10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158" y="3093080"/>
                <a:ext cx="2841611" cy="7714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/>
          <p:cNvSpPr/>
          <p:nvPr/>
        </p:nvSpPr>
        <p:spPr>
          <a:xfrm>
            <a:off x="836764" y="3244832"/>
            <a:ext cx="1576583" cy="19073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866221" y="3358751"/>
            <a:ext cx="1576583" cy="266671"/>
          </a:xfrm>
          <a:prstGeom prst="ellipse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93645" y="3995712"/>
            <a:ext cx="1655268" cy="229523"/>
          </a:xfrm>
          <a:prstGeom prst="ellipse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>
            <a:cxnSpLocks/>
          </p:cNvCxnSpPr>
          <p:nvPr/>
        </p:nvCxnSpPr>
        <p:spPr>
          <a:xfrm flipV="1">
            <a:off x="2723201" y="3825654"/>
            <a:ext cx="3968055" cy="2832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cxnSpLocks/>
          </p:cNvCxnSpPr>
          <p:nvPr/>
        </p:nvCxnSpPr>
        <p:spPr>
          <a:xfrm>
            <a:off x="2585622" y="3484654"/>
            <a:ext cx="3019534" cy="2666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cxnSpLocks/>
          </p:cNvCxnSpPr>
          <p:nvPr/>
        </p:nvCxnSpPr>
        <p:spPr>
          <a:xfrm>
            <a:off x="2548913" y="3296541"/>
            <a:ext cx="3085699" cy="1390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7945823" y="2909291"/>
            <a:ext cx="41423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L é obtida através dos fatores utilizados na Eliminação de Gauss, acrescido de uma diagonal principal unitária.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3179320" y="5824203"/>
            <a:ext cx="9045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Notar que as mesmas permutações de linhas (pivotamento) feitas na matriz U, devem também ser feitas na matriz  L. No entanto, somente as colunas anteriores à diagonal principal devem ser pivotadas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7EC7875F-BAE1-4B26-ABC7-AEB04815AD7C}"/>
              </a:ext>
            </a:extLst>
          </p:cNvPr>
          <p:cNvSpPr txBox="1">
            <a:spLocks/>
          </p:cNvSpPr>
          <p:nvPr/>
        </p:nvSpPr>
        <p:spPr>
          <a:xfrm>
            <a:off x="244970" y="38371"/>
            <a:ext cx="9404723" cy="67069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Exemplo de Fatoração LU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CBAD4-4293-E07D-8D5C-48BC10DE10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566" y="4832741"/>
            <a:ext cx="2191056" cy="1914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79F05A5-C25D-D20F-D85C-BA8BE3FB2917}"/>
                  </a:ext>
                </a:extLst>
              </p:cNvPr>
              <p:cNvSpPr txBox="1"/>
              <p:nvPr/>
            </p:nvSpPr>
            <p:spPr>
              <a:xfrm>
                <a:off x="4581724" y="5047289"/>
                <a:ext cx="6738320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𝑃𝐿𝑈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2/3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1/10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10/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     0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−1.1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pt-BR" sz="14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 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 1</m:t>
                                  </m:r>
                                </m:e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 −3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79F05A5-C25D-D20F-D85C-BA8BE3FB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724" y="5047289"/>
                <a:ext cx="6738320" cy="599972"/>
              </a:xfrm>
              <a:prstGeom prst="rect">
                <a:avLst/>
              </a:prstGeom>
              <a:blipFill>
                <a:blip r:embed="rId9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0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946877" y="421990"/>
                <a:ext cx="800090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Uma vez feita a fatoração, podemos introduzir o vetor de entrada  b e calcular a saída x.</a:t>
                </a:r>
              </a:p>
              <a:p>
                <a:r>
                  <a:rPr lang="pt-BR" sz="1400" dirty="0"/>
                  <a:t>Primeiro permutamos o vetor b</a:t>
                </a:r>
              </a:p>
              <a:p>
                <a:r>
                  <a:rPr lang="pt-BR" sz="1400" dirty="0"/>
                  <a:t>Então fazemos uma substituição progressiva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1400" dirty="0"/>
                  <a:t>  para encontramos y.</a:t>
                </a:r>
              </a:p>
              <a:p>
                <a:r>
                  <a:rPr lang="pt-BR" sz="1400" dirty="0"/>
                  <a:t>Depois faremos um substituição regressiva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para encontrarmos x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77" y="421990"/>
                <a:ext cx="8000908" cy="954107"/>
              </a:xfrm>
              <a:prstGeom prst="rect">
                <a:avLst/>
              </a:prstGeom>
              <a:blipFill>
                <a:blip r:embed="rId2"/>
                <a:stretch>
                  <a:fillRect l="-228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81601" y="2914067"/>
                <a:ext cx="109857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01" y="2914067"/>
                <a:ext cx="1098570" cy="390748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77726" y="3332143"/>
                <a:ext cx="3746475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     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−1/3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1/10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3332143"/>
                <a:ext cx="3746475" cy="880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85816" y="4357891"/>
                <a:ext cx="2117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6" y="4357891"/>
                <a:ext cx="2117696" cy="276999"/>
              </a:xfrm>
              <a:prstGeom prst="rect">
                <a:avLst/>
              </a:prstGeom>
              <a:blipFill>
                <a:blip r:embed="rId6"/>
                <a:stretch>
                  <a:fillRect r="-2017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677726" y="4732043"/>
                <a:ext cx="373371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   →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=12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6" y="4732043"/>
                <a:ext cx="3733714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685816" y="5562749"/>
                <a:ext cx="480259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=−1 →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=−2.2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16" y="5562749"/>
                <a:ext cx="4802597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538073" y="2914067"/>
            <a:ext cx="5109883" cy="36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488845" y="2939121"/>
            <a:ext cx="5109883" cy="3668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1509683" y="2450344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progressiva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6623143" y="2968133"/>
                <a:ext cx="1080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43" y="2968133"/>
                <a:ext cx="1080167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7780563" y="2513578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regressiva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673611" y="3289561"/>
                <a:ext cx="34002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10/3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      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−1.1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−2.2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11" y="3289561"/>
                <a:ext cx="3400226" cy="8803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690252" y="4243371"/>
                <a:ext cx="2870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=−2.2 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52" y="4243371"/>
                <a:ext cx="2870722" cy="276999"/>
              </a:xfrm>
              <a:prstGeom prst="rect">
                <a:avLst/>
              </a:prstGeom>
              <a:blipFill>
                <a:blip r:embed="rId13"/>
                <a:stretch>
                  <a:fillRect r="-1486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623143" y="4748247"/>
                <a:ext cx="336406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=12 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43" y="4748247"/>
                <a:ext cx="3364062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6623143" y="5397998"/>
                <a:ext cx="4115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=0   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43" y="5397998"/>
                <a:ext cx="4115999" cy="276999"/>
              </a:xfrm>
              <a:prstGeom prst="rect">
                <a:avLst/>
              </a:prstGeom>
              <a:blipFill>
                <a:blip r:embed="rId15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7436729" y="5748948"/>
                <a:ext cx="80829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29" y="5748948"/>
                <a:ext cx="808298" cy="730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AE2BCF9F-E535-4C68-93E2-5FF96E3CD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0" y="38371"/>
                <a:ext cx="9404723" cy="67069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400" dirty="0"/>
                  <a:t>Resolução de um sistema 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400" dirty="0"/>
                  <a:t>  através dos fatores LU</a:t>
                </a:r>
              </a:p>
            </p:txBody>
          </p:sp>
        </mc:Choice>
        <mc:Fallback xmlns="">
          <p:sp>
            <p:nvSpPr>
              <p:cNvPr id="23" name="Título 1">
                <a:extLst>
                  <a:ext uri="{FF2B5EF4-FFF2-40B4-BE49-F238E27FC236}">
                    <a16:creationId xmlns:a16="http://schemas.microsoft.com/office/drawing/2014/main" id="{AE2BCF9F-E535-4C68-93E2-5FF96E3CD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70" y="38371"/>
                <a:ext cx="9404723" cy="670693"/>
              </a:xfrm>
              <a:prstGeom prst="rect">
                <a:avLst/>
              </a:prstGeom>
              <a:blipFill>
                <a:blip r:embed="rId17"/>
                <a:stretch>
                  <a:fillRect l="-972" t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B793627-76D5-4432-AF28-930C8C4FAD4D}"/>
                  </a:ext>
                </a:extLst>
              </p:cNvPr>
              <p:cNvSpPr txBox="1"/>
              <p:nvPr/>
            </p:nvSpPr>
            <p:spPr>
              <a:xfrm>
                <a:off x="572967" y="1522374"/>
                <a:ext cx="2230545" cy="823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B793627-76D5-4432-AF28-930C8C4FA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7" y="1522374"/>
                <a:ext cx="2230545" cy="823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1853B1B-B958-4907-825B-2715E6458D87}"/>
                  </a:ext>
                </a:extLst>
              </p:cNvPr>
              <p:cNvSpPr txBox="1"/>
              <p:nvPr/>
            </p:nvSpPr>
            <p:spPr>
              <a:xfrm>
                <a:off x="3131110" y="1541504"/>
                <a:ext cx="2586182" cy="835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1853B1B-B958-4907-825B-2715E645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10" y="1541504"/>
                <a:ext cx="2586182" cy="835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B5BBFD7-C430-4150-B00E-3FC35EC2E1D8}"/>
                  </a:ext>
                </a:extLst>
              </p:cNvPr>
              <p:cNvSpPr txBox="1"/>
              <p:nvPr/>
            </p:nvSpPr>
            <p:spPr>
              <a:xfrm>
                <a:off x="6131906" y="1521476"/>
                <a:ext cx="6096000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0  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2B5BBFD7-C430-4150-B00E-3FC35EC2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906" y="1521476"/>
                <a:ext cx="6096000" cy="84875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9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04F5293D-4C81-AAA5-DD15-182225B71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0926"/>
            <a:ext cx="4925112" cy="278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4979505" y="304557"/>
                <a:ext cx="6987208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O Algoritmo recebe os resultados da fatoração LU e o vetor b, para resolver o sistema </a:t>
                </a:r>
                <a:r>
                  <a:rPr lang="pt-BR" sz="1400" dirty="0" err="1"/>
                  <a:t>Ax</a:t>
                </a:r>
                <a:r>
                  <a:rPr lang="pt-BR" sz="1400" dirty="0"/>
                  <a:t>=b através duas substituições (Progressiva e Regressiva).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Na sequência completa, começamos coma Matriz A, que é fatorada em L, U e matriz de permutações 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Entramos então com o vetor de entrada  b e calculamos a saída x.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Para isso faremos uma substituição progressiva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𝐿𝑦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1400" dirty="0"/>
                  <a:t>  para encontra 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Depois faremos um substituição regressiva em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para encontrarmos 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Este procedimento se justifica ser tivermos vários vetores b de entrada, para o mesmo sistema A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505" y="304557"/>
                <a:ext cx="6987208" cy="2462213"/>
              </a:xfrm>
              <a:prstGeom prst="rect">
                <a:avLst/>
              </a:prstGeom>
              <a:blipFill>
                <a:blip r:embed="rId3"/>
                <a:stretch>
                  <a:fillRect l="-175" t="-495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16247CCA-2C3B-4527-99DF-DF89EAC37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-30789"/>
                <a:ext cx="9404723" cy="670693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200" dirty="0"/>
                  <a:t>Algoritmo Resolução de um sistema 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200" dirty="0"/>
                  <a:t>  através dos fatores LU</a:t>
                </a:r>
              </a:p>
            </p:txBody>
          </p:sp>
        </mc:Choice>
        <mc:Fallback xmlns=""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16247CCA-2C3B-4527-99DF-DF89EAC3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0789"/>
                <a:ext cx="9404723" cy="670693"/>
              </a:xfrm>
              <a:prstGeom prst="rect">
                <a:avLst/>
              </a:prstGeom>
              <a:blipFill>
                <a:blip r:embed="rId4"/>
                <a:stretch>
                  <a:fillRect l="-843" t="-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054A71AE-567C-4A5D-9452-67E20CDD7BDE}"/>
              </a:ext>
            </a:extLst>
          </p:cNvPr>
          <p:cNvSpPr/>
          <p:nvPr/>
        </p:nvSpPr>
        <p:spPr>
          <a:xfrm>
            <a:off x="9896989" y="5023391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294E24-64FC-2CEB-BA86-D08902FFB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96" y="561837"/>
            <a:ext cx="4412220" cy="2373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C9A7DA-F9A1-2185-212F-3D8F925F6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95" y="3050926"/>
            <a:ext cx="4154621" cy="18550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9475005-AE0F-B6D3-0CEF-CDB27D94B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590" y="5021095"/>
            <a:ext cx="488700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90" y="1175368"/>
            <a:ext cx="5258534" cy="175284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-1" y="0"/>
            <a:ext cx="72408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/>
              <a:t>Sistema </a:t>
            </a:r>
            <a:r>
              <a:rPr lang="pt-BR" dirty="0"/>
              <a:t>4x4 com instabilidade</a:t>
            </a:r>
          </a:p>
          <a:p>
            <a:endParaRPr lang="pt-BR" dirty="0"/>
          </a:p>
          <a:p>
            <a:r>
              <a:rPr lang="pt-BR" dirty="0"/>
              <a:t>O algoritmo da Eliminação Gauss sem pivotamento não apresenta uma solução, pois o primeiro pivô é nulo!</a:t>
            </a:r>
          </a:p>
          <a:p>
            <a:endParaRPr lang="pt-BR" dirty="0"/>
          </a:p>
          <a:p>
            <a:r>
              <a:rPr lang="pt-BR" dirty="0"/>
              <a:t>No entanto vemos que pela inversão de A, que  há uma solução real.</a:t>
            </a:r>
          </a:p>
          <a:p>
            <a:endParaRPr lang="pt-BR" dirty="0"/>
          </a:p>
          <a:p>
            <a:r>
              <a:rPr lang="pt-BR" dirty="0"/>
              <a:t>Para resolver este problema é necessário se fazer o pivotamento da Eliminação Progressiva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BB7DB34-4D38-4CFA-9DE1-A72E3A3B429D}"/>
                  </a:ext>
                </a:extLst>
              </p:cNvPr>
              <p:cNvSpPr txBox="1"/>
              <p:nvPr/>
            </p:nvSpPr>
            <p:spPr>
              <a:xfrm>
                <a:off x="127270" y="5509725"/>
                <a:ext cx="317522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1000    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        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BB7DB34-4D38-4CFA-9DE1-A72E3A3B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0" y="5509725"/>
                <a:ext cx="3175228" cy="7194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D5ED5294-B559-4774-9A49-6A909C915E8E}"/>
              </a:ext>
            </a:extLst>
          </p:cNvPr>
          <p:cNvSpPr/>
          <p:nvPr/>
        </p:nvSpPr>
        <p:spPr>
          <a:xfrm>
            <a:off x="16871" y="4628563"/>
            <a:ext cx="7240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Vemos que por falta de pivotamento, tivemos um erro de arredondamento considerável na Eliminação de Gauss.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DF7796-AEB4-4CE0-8196-B5F45C081335}"/>
              </a:ext>
            </a:extLst>
          </p:cNvPr>
          <p:cNvSpPr txBox="1"/>
          <p:nvPr/>
        </p:nvSpPr>
        <p:spPr>
          <a:xfrm>
            <a:off x="16871" y="3982232"/>
            <a:ext cx="6599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Exemplo: Sistema 2x2 com erro de Arredondamento</a:t>
            </a:r>
          </a:p>
          <a:p>
            <a:r>
              <a:rPr lang="pt-BR" dirty="0"/>
              <a:t>(sem pivotamento)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ECE2A5-5E18-4F0F-F3A7-5648B4B0D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90" y="102220"/>
            <a:ext cx="4753638" cy="8383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D7F8E9-1FEE-F90A-2373-D07BEF02A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180" y="3668281"/>
            <a:ext cx="3200847" cy="819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0DB7376-C7E1-88B9-1B8A-8FC9464544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654" y="4681933"/>
            <a:ext cx="321037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C04DB1D5-F25D-ED9C-4CB7-0BA1E808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916" y="3446385"/>
            <a:ext cx="4422666" cy="197238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5AEC70D-7525-A081-0D56-2076639B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68" y="3525638"/>
            <a:ext cx="4090075" cy="210944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F90BE20-2A88-8DF5-B197-4A850C33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" y="3446385"/>
            <a:ext cx="3439005" cy="2438740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3078923" y="1490836"/>
            <a:ext cx="859462" cy="47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141151" y="1205758"/>
            <a:ext cx="2183802" cy="10434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6476710" y="1490836"/>
            <a:ext cx="859462" cy="473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09399" y="77187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886416" y="1016430"/>
                <a:ext cx="1066895" cy="1418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416" y="1016430"/>
                <a:ext cx="1066895" cy="14184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7796228" y="71164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Saída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7545005" y="1021092"/>
                <a:ext cx="1070678" cy="1366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05" y="1021092"/>
                <a:ext cx="1070678" cy="1366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4567622" y="791437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4550083" y="1473715"/>
                <a:ext cx="1323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083" y="1473715"/>
                <a:ext cx="132311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CC3AC1A9-D276-43E9-AB68-97DA75F288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9519" y="18411"/>
                <a:ext cx="11366008" cy="1400530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800" dirty="0"/>
                  <a:t>Exemplo: Resolver os sistemas  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  ,  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CC3AC1A9-D276-43E9-AB68-97DA75F2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9" y="18411"/>
                <a:ext cx="11366008" cy="1400530"/>
              </a:xfrm>
              <a:prstGeom prst="rect">
                <a:avLst/>
              </a:prstGeom>
              <a:blipFill>
                <a:blip r:embed="rId9"/>
                <a:stretch>
                  <a:fillRect l="-1072" t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CA374A3-4DEE-43D7-B035-61CB59843DB3}"/>
                  </a:ext>
                </a:extLst>
              </p:cNvPr>
              <p:cNvSpPr txBox="1"/>
              <p:nvPr/>
            </p:nvSpPr>
            <p:spPr>
              <a:xfrm>
                <a:off x="316808" y="484539"/>
                <a:ext cx="11978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/>
                  <a:t>Mesma matriz característica A, porém com três vetores distintos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CA374A3-4DEE-43D7-B035-61CB59843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8" y="484539"/>
                <a:ext cx="11978298" cy="369332"/>
              </a:xfrm>
              <a:prstGeom prst="rect">
                <a:avLst/>
              </a:prstGeom>
              <a:blipFill>
                <a:blip r:embed="rId10"/>
                <a:stretch>
                  <a:fillRect l="-458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B14CA1-D60D-4094-A3A4-794119366FFE}"/>
              </a:ext>
            </a:extLst>
          </p:cNvPr>
          <p:cNvSpPr txBox="1"/>
          <p:nvPr/>
        </p:nvSpPr>
        <p:spPr>
          <a:xfrm>
            <a:off x="4218708" y="2578347"/>
            <a:ext cx="6864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Primeiro Fatoramos a Matriz Característica A  em  L e U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9845569-010B-48B4-866F-46272C0B5BA6}"/>
              </a:ext>
            </a:extLst>
          </p:cNvPr>
          <p:cNvSpPr/>
          <p:nvPr/>
        </p:nvSpPr>
        <p:spPr>
          <a:xfrm>
            <a:off x="2657327" y="5063077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F54EB1F-AD68-4C04-A270-A7AB139A2D8B}"/>
              </a:ext>
            </a:extLst>
          </p:cNvPr>
          <p:cNvSpPr/>
          <p:nvPr/>
        </p:nvSpPr>
        <p:spPr>
          <a:xfrm>
            <a:off x="6087508" y="4857705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401F5CC-89BB-4B10-8685-01CBA605CD4A}"/>
              </a:ext>
            </a:extLst>
          </p:cNvPr>
          <p:cNvSpPr/>
          <p:nvPr/>
        </p:nvSpPr>
        <p:spPr>
          <a:xfrm>
            <a:off x="10329001" y="4857705"/>
            <a:ext cx="295984" cy="809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8DE3E9-502E-D32C-5D2F-EB8AE41EE5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39" y="2519515"/>
            <a:ext cx="3600953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3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642" y="-28268"/>
            <a:ext cx="9404723" cy="1400530"/>
          </a:xfrm>
        </p:spPr>
        <p:txBody>
          <a:bodyPr/>
          <a:lstStyle/>
          <a:p>
            <a:r>
              <a:rPr lang="pt-BR" dirty="0"/>
              <a:t>Sistemas Tridiagonais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04282" y="866271"/>
                <a:ext cx="11391088" cy="2742818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/>
                  <a:t>Sistemas tridiagonais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são sistemas lineares esparsos que surgem na solução de muitos problemas de engenharia.</a:t>
                </a:r>
              </a:p>
              <a:p>
                <a:pPr algn="just"/>
                <a:r>
                  <a:rPr lang="pt-BR" dirty="0"/>
                  <a:t>Em métodos numéricos aparecem particularmente na resolução de equações diferenciais pelos métodos de diferenças finitas e também na resolução de </a:t>
                </a:r>
                <a:r>
                  <a:rPr lang="pt-BR" dirty="0" err="1"/>
                  <a:t>splines</a:t>
                </a:r>
                <a:r>
                  <a:rPr lang="pt-BR" dirty="0"/>
                  <a:t> cúbicas.</a:t>
                </a:r>
              </a:p>
              <a:p>
                <a:pPr algn="just"/>
                <a:r>
                  <a:rPr lang="pt-BR" dirty="0"/>
                  <a:t>Em um sistema tridiagonal, os únicos elementos não nulos na matriz característica A são os elementos da diagonal principal (</a:t>
                </a:r>
                <a:r>
                  <a:rPr lang="pt-BR" dirty="0" err="1"/>
                  <a:t>dp</a:t>
                </a:r>
                <a:r>
                  <a:rPr lang="pt-BR" dirty="0"/>
                  <a:t>), da diagonal acima da diagonal principal (</a:t>
                </a:r>
                <a:r>
                  <a:rPr lang="pt-BR" dirty="0" err="1"/>
                  <a:t>du</a:t>
                </a:r>
                <a:r>
                  <a:rPr lang="pt-BR" dirty="0"/>
                  <a:t>)e na diagonal abaixo da diagonal principal (dl).</a:t>
                </a:r>
              </a:p>
              <a:p>
                <a:pPr algn="just"/>
                <a:r>
                  <a:rPr lang="pt-BR" dirty="0"/>
                  <a:t>Deste modo a Eliminação de Gauss só precisa ser feita na linha abaixo do pivô.</a:t>
                </a:r>
              </a:p>
              <a:p>
                <a:pPr algn="just"/>
                <a:r>
                  <a:rPr lang="pt-BR" dirty="0"/>
                  <a:t>Como a matriz A é esparsa, podemos armazenar somente os três vetores diagonais </a:t>
                </a:r>
                <a:r>
                  <a:rPr lang="pt-BR" dirty="0" err="1"/>
                  <a:t>dp</a:t>
                </a:r>
                <a:r>
                  <a:rPr lang="pt-BR" dirty="0"/>
                  <a:t>, dl e </a:t>
                </a:r>
                <a:r>
                  <a:rPr lang="pt-BR" dirty="0" err="1"/>
                  <a:t>du</a:t>
                </a:r>
                <a:r>
                  <a:rPr lang="pt-BR" dirty="0"/>
                  <a:t>, evitando o armazenamento desnecessário dos elemento nulos.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282" y="866271"/>
                <a:ext cx="11391088" cy="2742818"/>
              </a:xfrm>
              <a:blipFill>
                <a:blip r:embed="rId2"/>
                <a:stretch>
                  <a:fillRect l="-107" t="-2444" r="-375" b="-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91" y="3870097"/>
            <a:ext cx="8667665" cy="27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73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4613" y="-61214"/>
            <a:ext cx="9404723" cy="733508"/>
          </a:xfrm>
        </p:spPr>
        <p:txBody>
          <a:bodyPr/>
          <a:lstStyle/>
          <a:p>
            <a:r>
              <a:rPr lang="pt-BR" sz="3200" dirty="0"/>
              <a:t>Resolução</a:t>
            </a:r>
            <a:r>
              <a:rPr lang="pt-BR" dirty="0"/>
              <a:t> de sistemas tridiagonais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230" y="684696"/>
            <a:ext cx="11671539" cy="3265888"/>
          </a:xfrm>
        </p:spPr>
        <p:txBody>
          <a:bodyPr/>
          <a:lstStyle/>
          <a:p>
            <a:r>
              <a:rPr lang="pt-BR" dirty="0"/>
              <a:t>Sistemas tridiagonais podem ser resolvidos diretamente pelo algoritmo  da Eliminação de Gauss, quando serão eliminadas as linhas abaixo do pivô (as outras já são nulas!!).</a:t>
            </a:r>
          </a:p>
          <a:p>
            <a:r>
              <a:rPr lang="pt-BR" dirty="0"/>
              <a:t>Por este motivo, estes sistemas tridiagonais podem ser resolvidos de uma maneira mais eficientemente e mais estável numericamente através do Método de Thomas, que nada mais é que um Eliminação de Gauss Simplificada</a:t>
            </a:r>
          </a:p>
          <a:p>
            <a:r>
              <a:rPr lang="pt-BR" dirty="0"/>
              <a:t>Neste método, não precisamos montar a matriz característica A, precisamos apenas os 3 vetores  ‘</a:t>
            </a:r>
            <a:r>
              <a:rPr lang="pt-BR" dirty="0" err="1"/>
              <a:t>dp</a:t>
            </a:r>
            <a:r>
              <a:rPr lang="pt-BR" dirty="0"/>
              <a:t>(1:n)’, ‘dl(2:n)’ e ‘</a:t>
            </a:r>
            <a:r>
              <a:rPr lang="pt-BR" dirty="0" err="1"/>
              <a:t>du</a:t>
            </a:r>
            <a:r>
              <a:rPr lang="pt-BR" dirty="0"/>
              <a:t>(2:n)’ o </a:t>
            </a:r>
            <a:r>
              <a:rPr lang="pt-BR" dirty="0" err="1"/>
              <a:t>velor</a:t>
            </a:r>
            <a:r>
              <a:rPr lang="pt-BR" dirty="0"/>
              <a:t> ‘r(1:n)‘ com os termos independentes.</a:t>
            </a:r>
          </a:p>
          <a:p>
            <a:r>
              <a:rPr lang="pt-BR" dirty="0"/>
              <a:t>Então fazemos um eliminação progressiva em uma dimensão no vetor </a:t>
            </a:r>
            <a:r>
              <a:rPr lang="pt-BR" dirty="0" err="1"/>
              <a:t>dp</a:t>
            </a:r>
            <a:r>
              <a:rPr lang="pt-BR" dirty="0"/>
              <a:t>, seguida de uma substituição regressiva em uma dimensão para encontramos o vetor solução y(1:n).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389894" y="4577521"/>
                <a:ext cx="1315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94" y="4577521"/>
                <a:ext cx="1315873" cy="276999"/>
              </a:xfrm>
              <a:prstGeom prst="rect">
                <a:avLst/>
              </a:prstGeom>
              <a:blipFill>
                <a:blip r:embed="rId2"/>
                <a:stretch>
                  <a:fillRect l="-5556" r="-324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765784" y="4835502"/>
                <a:ext cx="1346073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784" y="4835502"/>
                <a:ext cx="1346073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840664" y="5527999"/>
                <a:ext cx="2257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64" y="5527999"/>
                <a:ext cx="2257285" cy="276999"/>
              </a:xfrm>
              <a:prstGeom prst="rect">
                <a:avLst/>
              </a:prstGeom>
              <a:blipFill>
                <a:blip r:embed="rId4"/>
                <a:stretch>
                  <a:fillRect l="-1892" r="-270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840664" y="5960413"/>
                <a:ext cx="17121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64" y="5960413"/>
                <a:ext cx="1712135" cy="276999"/>
              </a:xfrm>
              <a:prstGeom prst="rect">
                <a:avLst/>
              </a:prstGeom>
              <a:blipFill>
                <a:blip r:embed="rId5"/>
                <a:stretch>
                  <a:fillRect l="-1068" r="-356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389894" y="6254327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94" y="6254327"/>
                <a:ext cx="45134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11" r="-1081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548699" y="4456554"/>
                <a:ext cx="977511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99" y="4456554"/>
                <a:ext cx="977511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548699" y="5022061"/>
                <a:ext cx="21205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−1:−1:1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699" y="5022061"/>
                <a:ext cx="2120581" cy="276999"/>
              </a:xfrm>
              <a:prstGeom prst="rect">
                <a:avLst/>
              </a:prstGeom>
              <a:blipFill>
                <a:blip r:embed="rId8"/>
                <a:stretch>
                  <a:fillRect l="-3161" r="-201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8028720" y="5384511"/>
                <a:ext cx="2262094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720" y="5384511"/>
                <a:ext cx="2262094" cy="57259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586112" y="6075798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112" y="6075798"/>
                <a:ext cx="45134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811" r="-1081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992777" y="4358084"/>
            <a:ext cx="3435532" cy="23431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96659" y="4328975"/>
            <a:ext cx="3435532" cy="23431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309973" y="4002336"/>
            <a:ext cx="277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eliminação progressiva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674154" y="3916918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substituição regressiva</a:t>
            </a:r>
          </a:p>
        </p:txBody>
      </p:sp>
    </p:spTree>
    <p:extLst>
      <p:ext uri="{BB962C8B-B14F-4D97-AF65-F5344CB8AC3E}">
        <p14:creationId xmlns:p14="http://schemas.microsoft.com/office/powerpoint/2010/main" val="3489922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2335FF1-4342-488B-962A-DAA121814B23}"/>
              </a:ext>
            </a:extLst>
          </p:cNvPr>
          <p:cNvSpPr txBox="1"/>
          <p:nvPr/>
        </p:nvSpPr>
        <p:spPr>
          <a:xfrm>
            <a:off x="0" y="0"/>
            <a:ext cx="7820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Algoritmo para Resolução de Sistemas Tridiagonais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B3404A-0572-461F-8B1D-4FF14BBB69A7}"/>
              </a:ext>
            </a:extLst>
          </p:cNvPr>
          <p:cNvSpPr txBox="1"/>
          <p:nvPr/>
        </p:nvSpPr>
        <p:spPr>
          <a:xfrm>
            <a:off x="4740614" y="461665"/>
            <a:ext cx="6560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Consiste simplesmente de uma eliminação progressiva em uma dimensão no vetor </a:t>
            </a:r>
            <a:r>
              <a:rPr lang="pt-BR" dirty="0" err="1"/>
              <a:t>dp</a:t>
            </a:r>
            <a:r>
              <a:rPr lang="pt-BR" dirty="0"/>
              <a:t>, seguida de uma substituição regressiva em uma dimensão para encontramos o vetor solução 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A5C067-8C44-0A53-4D65-614D7FC3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9" y="555657"/>
            <a:ext cx="3421314" cy="20101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D03226B-F2F5-7719-5F77-335B6CA9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7" y="2862067"/>
            <a:ext cx="5397119" cy="27694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04875F-AAB5-B295-D2B1-151467D7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024" y="2862067"/>
            <a:ext cx="6200319" cy="34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10977" y="0"/>
            <a:ext cx="4887700" cy="588579"/>
          </a:xfrm>
        </p:spPr>
        <p:txBody>
          <a:bodyPr/>
          <a:lstStyle/>
          <a:p>
            <a:r>
              <a:rPr lang="pt-BR" sz="2800" dirty="0"/>
              <a:t>Pivotamento de Gauss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573" y="541945"/>
            <a:ext cx="12002814" cy="5774107"/>
          </a:xfrm>
        </p:spPr>
        <p:txBody>
          <a:bodyPr>
            <a:normAutofit/>
          </a:bodyPr>
          <a:lstStyle/>
          <a:p>
            <a:r>
              <a:rPr lang="pt-BR" sz="1600" b="1" dirty="0"/>
              <a:t>O Pivotamento evita elementos nulos na diagonal principal</a:t>
            </a:r>
            <a:endParaRPr lang="pt-BR" sz="1600" dirty="0"/>
          </a:p>
          <a:p>
            <a:r>
              <a:rPr lang="pt-BR" sz="1600" dirty="0"/>
              <a:t>Se um elemento da diagonal principal for nulo, ou se algum elemento da diagonal se anular durante a eliminação, o sistema não terá, a princípio, solução por Eliminação de Gauss.</a:t>
            </a:r>
          </a:p>
          <a:p>
            <a:r>
              <a:rPr lang="pt-BR" sz="1600" dirty="0"/>
              <a:t>O método não irá funcionar pois os elementos da diagonal principal são usados como denominadores na eliminação progressiva. O pivotamento consiste em se trocar linhas de modo que o elemento da diagonal principal, que está sendo utilizado como pivô, seja sempre o elemento com o maior valor absoluto da coluna.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r>
              <a:rPr lang="pt-BR" sz="1600" b="1" dirty="0"/>
              <a:t>O Pivotamento Minimiza problemas de arredondamento.</a:t>
            </a:r>
            <a:endParaRPr lang="pt-BR" sz="1600" dirty="0"/>
          </a:p>
          <a:p>
            <a:r>
              <a:rPr lang="pt-BR" sz="1600" dirty="0"/>
              <a:t> A eliminação de Gauss é muito suscetível a erros de arredondamento, pois para se eliminar uma variável (torna-la nula !!), subtraímos dois números muito próximos, o que  é uma fonte primária de erros. </a:t>
            </a:r>
          </a:p>
          <a:p>
            <a:r>
              <a:rPr lang="pt-BR" sz="1600" dirty="0"/>
              <a:t>Para minimizar erros de arredondamento devemos utilizar sempre o pivotamento e precisão dupla </a:t>
            </a:r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65045" y="2514600"/>
            <a:ext cx="11926955" cy="426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C3940C-D59D-6379-7091-DCB0A491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839" y="2553380"/>
            <a:ext cx="3210373" cy="201005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04" y="2810592"/>
            <a:ext cx="4877945" cy="16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17AD2FFF-0C82-4C6D-B6A0-56F8A66F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" y="749042"/>
            <a:ext cx="4534533" cy="174331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D8A6DE4-80C1-60D0-1281-613E6148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994" y="1079090"/>
            <a:ext cx="3856539" cy="575491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0763" y="118828"/>
            <a:ext cx="463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Eliminação de Gauss com pivotamento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8432160-783B-8C05-4D9F-F2095459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893" y="74062"/>
            <a:ext cx="3210373" cy="201005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C0D598D-2A1C-18A1-3402-D459DA3FA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8234" y="2241131"/>
            <a:ext cx="3143689" cy="275310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994" y="38114"/>
            <a:ext cx="3102712" cy="10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ADE2935-119C-3A08-5DEB-9D0BE14A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6" y="934402"/>
            <a:ext cx="5382376" cy="3219899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1105" y="4530435"/>
            <a:ext cx="59248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 Eliminação Progressiva de Gauss com pivotamento pode ser usada para o cálculo do determinante de uma matriz quadrada (não sendo necessária a substituição inversa)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 eliminação Progressiva de Gauss transforma a Matriz A, característica do sistema, em uma matriz triangular superior (zeros abaixo da diagonal principal)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O determinante de uma matriz triangular superior é simplesmente o produto dos elementos de sua diagonal principal.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82286" y="0"/>
            <a:ext cx="11651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Cálculo do Determinante pela Eliminação Progressiva de Gauss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94D5D80-B60A-4941-A7AF-B6B9BEF4D864}"/>
              </a:ext>
            </a:extLst>
          </p:cNvPr>
          <p:cNvSpPr/>
          <p:nvPr/>
        </p:nvSpPr>
        <p:spPr>
          <a:xfrm>
            <a:off x="463851" y="3872819"/>
            <a:ext cx="2961519" cy="1681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72647DB-0DA6-4767-A783-34B368809C0A}"/>
              </a:ext>
            </a:extLst>
          </p:cNvPr>
          <p:cNvSpPr/>
          <p:nvPr/>
        </p:nvSpPr>
        <p:spPr>
          <a:xfrm>
            <a:off x="463851" y="1919027"/>
            <a:ext cx="2103675" cy="1681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2BDD922-3BE9-446A-9F8F-FD44539F791E}"/>
              </a:ext>
            </a:extLst>
          </p:cNvPr>
          <p:cNvSpPr/>
          <p:nvPr/>
        </p:nvSpPr>
        <p:spPr>
          <a:xfrm>
            <a:off x="870553" y="2489298"/>
            <a:ext cx="2554817" cy="16816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10FB2B-24CF-61E1-D8C7-7E21CE07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163" y="841815"/>
            <a:ext cx="5163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5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82286" y="0"/>
            <a:ext cx="11651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Cálculo do Determinante pela Eliminação Progressiva de Gauss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D72ED4-1EC0-CBDF-6CFC-94019532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84" y="676457"/>
            <a:ext cx="4725059" cy="6573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EB56EB1-5B51-C276-86D8-2DE30A64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84" y="1702206"/>
            <a:ext cx="4801270" cy="6668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EA6ED8-66B2-BACF-A552-250B69DE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63" y="523220"/>
            <a:ext cx="3595749" cy="61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435" y="154126"/>
            <a:ext cx="9404723" cy="1400530"/>
          </a:xfrm>
        </p:spPr>
        <p:txBody>
          <a:bodyPr/>
          <a:lstStyle/>
          <a:p>
            <a:r>
              <a:rPr lang="pt-BR" dirty="0"/>
              <a:t>Eliminação de Gauss-Jordan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2326" y="1146811"/>
            <a:ext cx="11215209" cy="41953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Quando uma variável é eliminada em Gauss-Jordan, é eliminada em todas as equações, não somente nas equações subsequentes, que é o caso da Eliminação de Gauss.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 Eliminação de Gauss consiste na Eliminação Progressiva e a Substituição Regressiva. Só são eliminadas as linhas posteriores ao Pivô que esta sendo utilizado.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 Eliminação de Progressiva de Gauss-Jordan é idêntica à da de Gauss.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Também é idêntico o pivotamento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No entanto, Gauss Jordan usa também uma Eliminação Regressiva, isto é, as linhas anteriores ao Pivô também serão eliminadas.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 linha do Pivô também é normalizada, de modo que o Pivô tenha valor unitário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Não é necessário a substituição regressiva, pois o resultado da eliminação é uma matriz diagonal unitária, e o vetor solução x será trivialmente obtido da coluna b após a eliminação.</a:t>
            </a:r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054239" y="5644597"/>
                <a:ext cx="3003130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𝐼𝐼𝐼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39" y="5644597"/>
                <a:ext cx="3003130" cy="8803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299796" y="5602788"/>
                <a:ext cx="231954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1  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 |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′′′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796" y="5602788"/>
                <a:ext cx="2319546" cy="8803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 para a direita 8"/>
          <p:cNvSpPr/>
          <p:nvPr/>
        </p:nvSpPr>
        <p:spPr>
          <a:xfrm>
            <a:off x="4110061" y="5815988"/>
            <a:ext cx="9653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7792147" y="5826965"/>
            <a:ext cx="1017031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762649" y="5342172"/>
                <a:ext cx="2576369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649" y="5342172"/>
                <a:ext cx="2576369" cy="13901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1F7DCCB-FB79-6004-1DAE-2499896E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93" y="1251512"/>
            <a:ext cx="5372850" cy="38676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73269"/>
            <a:ext cx="11026066" cy="690282"/>
          </a:xfrm>
        </p:spPr>
        <p:txBody>
          <a:bodyPr/>
          <a:lstStyle/>
          <a:p>
            <a:r>
              <a:rPr lang="pt-BR" sz="3200" dirty="0"/>
              <a:t>Algoritmo para Eliminação de Gauss-Jordan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E1EC3C-BBF2-4AD1-82D7-62212BE05F7E}"/>
              </a:ext>
            </a:extLst>
          </p:cNvPr>
          <p:cNvSpPr/>
          <p:nvPr/>
        </p:nvSpPr>
        <p:spPr>
          <a:xfrm>
            <a:off x="940807" y="2996171"/>
            <a:ext cx="1773365" cy="16097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0DFF6B2-61FC-4C50-8CC6-3D1A3299C9CC}"/>
              </a:ext>
            </a:extLst>
          </p:cNvPr>
          <p:cNvSpPr/>
          <p:nvPr/>
        </p:nvSpPr>
        <p:spPr>
          <a:xfrm>
            <a:off x="940807" y="3437579"/>
            <a:ext cx="4473022" cy="160970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58062C-F22D-401E-B3A5-44FC2FA0428D}"/>
              </a:ext>
            </a:extLst>
          </p:cNvPr>
          <p:cNvSpPr/>
          <p:nvPr/>
        </p:nvSpPr>
        <p:spPr>
          <a:xfrm>
            <a:off x="1078207" y="4327371"/>
            <a:ext cx="1097232" cy="189186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BF7CBB-66CA-CA6C-DB72-F39708EE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657" y="1175301"/>
            <a:ext cx="516327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1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73269"/>
            <a:ext cx="11026066" cy="690282"/>
          </a:xfrm>
        </p:spPr>
        <p:txBody>
          <a:bodyPr/>
          <a:lstStyle/>
          <a:p>
            <a:r>
              <a:rPr lang="pt-BR" sz="3200" dirty="0"/>
              <a:t>Algoritmo para Eliminação de Gauss-Jordan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EC1158-D2F6-F106-CDDC-A2CC3DA07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9" y="816660"/>
            <a:ext cx="4867954" cy="50775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77573DB-02F8-533B-7A1E-A2C67759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480" y="816660"/>
            <a:ext cx="491558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8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10700</TotalTime>
  <Words>1961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Wingdings</vt:lpstr>
      <vt:lpstr>Wingdings 3</vt:lpstr>
      <vt:lpstr>Íon</vt:lpstr>
      <vt:lpstr>Métodos Numéricos para Engenharia </vt:lpstr>
      <vt:lpstr>Apresentação do PowerPoint</vt:lpstr>
      <vt:lpstr>Pivotamento de Gauss</vt:lpstr>
      <vt:lpstr>Apresentação do PowerPoint</vt:lpstr>
      <vt:lpstr>Apresentação do PowerPoint</vt:lpstr>
      <vt:lpstr>Apresentação do PowerPoint</vt:lpstr>
      <vt:lpstr>Eliminação de Gauss-Jordan</vt:lpstr>
      <vt:lpstr>Algoritmo para Eliminação de Gauss-Jordan</vt:lpstr>
      <vt:lpstr>Algoritmo para Eliminação de Gauss-Jordan</vt:lpstr>
      <vt:lpstr>Matriz Inversa por Gauss Jordan</vt:lpstr>
      <vt:lpstr>Inversa por Gauss Jordan</vt:lpstr>
      <vt:lpstr>Inversa por Gauss Jordan</vt:lpstr>
      <vt:lpstr>Fatoração LU</vt:lpstr>
      <vt:lpstr>Resolução de Sistemas através dos Fatores LU da matriz característica 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Sistemas Tridiagonais</vt:lpstr>
      <vt:lpstr>Resolução de sistemas tridiagonais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139</cp:revision>
  <cp:lastPrinted>2021-03-24T11:09:30Z</cp:lastPrinted>
  <dcterms:created xsi:type="dcterms:W3CDTF">2020-03-19T11:46:04Z</dcterms:created>
  <dcterms:modified xsi:type="dcterms:W3CDTF">2023-03-31T21:28:07Z</dcterms:modified>
</cp:coreProperties>
</file>