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60" r:id="rId6"/>
    <p:sldId id="261" r:id="rId7"/>
    <p:sldId id="262" r:id="rId8"/>
    <p:sldId id="27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Neves Fonseca" userId="fab3e4a40666dedf" providerId="LiveId" clId="{0217CDF0-562E-452F-88F7-EFD762C802E8}"/>
    <pc:docChg chg="custSel modSld">
      <pc:chgData name="Luciano Neves Fonseca" userId="fab3e4a40666dedf" providerId="LiveId" clId="{0217CDF0-562E-452F-88F7-EFD762C802E8}" dt="2023-03-31T21:28:59.415" v="35" actId="20577"/>
      <pc:docMkLst>
        <pc:docMk/>
      </pc:docMkLst>
      <pc:sldChg chg="modSp mod">
        <pc:chgData name="Luciano Neves Fonseca" userId="fab3e4a40666dedf" providerId="LiveId" clId="{0217CDF0-562E-452F-88F7-EFD762C802E8}" dt="2023-03-31T21:28:59.415" v="35" actId="20577"/>
        <pc:sldMkLst>
          <pc:docMk/>
          <pc:sldMk cId="431422098" sldId="256"/>
        </pc:sldMkLst>
        <pc:spChg chg="mod">
          <ac:chgData name="Luciano Neves Fonseca" userId="fab3e4a40666dedf" providerId="LiveId" clId="{0217CDF0-562E-452F-88F7-EFD762C802E8}" dt="2023-03-31T21:28:59.415" v="35" actId="20577"/>
          <ac:spMkLst>
            <pc:docMk/>
            <pc:sldMk cId="43142209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10" Type="http://schemas.openxmlformats.org/officeDocument/2006/relationships/image" Target="../media/image83.png"/><Relationship Id="rId4" Type="http://schemas.openxmlformats.org/officeDocument/2006/relationships/image" Target="../media/image80.png"/><Relationship Id="rId9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0.png"/><Relationship Id="rId4" Type="http://schemas.openxmlformats.org/officeDocument/2006/relationships/image" Target="../media/image9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7" Type="http://schemas.openxmlformats.org/officeDocument/2006/relationships/image" Target="../media/image103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4.png"/><Relationship Id="rId9" Type="http://schemas.openxmlformats.org/officeDocument/2006/relationships/image" Target="../media/image10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4.png"/><Relationship Id="rId2" Type="http://schemas.openxmlformats.org/officeDocument/2006/relationships/image" Target="../media/image22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8" Type="http://schemas.openxmlformats.org/officeDocument/2006/relationships/image" Target="../media/image45.png"/><Relationship Id="rId3" Type="http://schemas.openxmlformats.org/officeDocument/2006/relationships/image" Target="../media/image360.png"/><Relationship Id="rId21" Type="http://schemas.openxmlformats.org/officeDocument/2006/relationships/image" Target="../media/image49.png"/><Relationship Id="rId7" Type="http://schemas.openxmlformats.org/officeDocument/2006/relationships/image" Target="../media/image40.png"/><Relationship Id="rId17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Relationship Id="rId22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0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64.png"/><Relationship Id="rId10" Type="http://schemas.openxmlformats.org/officeDocument/2006/relationships/image" Target="../media/image68.png"/><Relationship Id="rId4" Type="http://schemas.openxmlformats.org/officeDocument/2006/relationships/image" Target="../media/image51.png"/><Relationship Id="rId9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0.png"/><Relationship Id="rId7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0.png"/><Relationship Id="rId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Numéricos para Engenharia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Módulo 10– interpolação por polinômios</a:t>
            </a:r>
          </a:p>
          <a:p>
            <a:r>
              <a:rPr lang="pt-BR" dirty="0"/>
              <a:t>Versão </a:t>
            </a:r>
            <a:r>
              <a:rPr lang="pt-BR"/>
              <a:t>python</a:t>
            </a:r>
            <a:endParaRPr lang="pt-BR" dirty="0"/>
          </a:p>
          <a:p>
            <a:r>
              <a:rPr lang="pt-BR" dirty="0"/>
              <a:t>Professor Luciano neves da fonseca</a:t>
            </a:r>
          </a:p>
        </p:txBody>
      </p:sp>
    </p:spTree>
    <p:extLst>
      <p:ext uri="{BB962C8B-B14F-4D97-AF65-F5344CB8AC3E}">
        <p14:creationId xmlns:p14="http://schemas.microsoft.com/office/powerpoint/2010/main" val="43142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1030977" y="2911843"/>
                <a:ext cx="3033716" cy="561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−0)</m:t>
                          </m:r>
                        </m:num>
                        <m:den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3−0</m:t>
                          </m:r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1.6666667</m:t>
                      </m:r>
                    </m:oMath>
                  </m:oMathPara>
                </a14:m>
                <a:endParaRPr lang="pt-BR" sz="160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77" y="2911843"/>
                <a:ext cx="3033716" cy="561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980018" y="3516834"/>
                <a:ext cx="4437818" cy="561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pt-BR" sz="16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pt-BR" sz="1600" b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.400000</m:t>
                          </m:r>
                          <m:r>
                            <m:rPr>
                              <m:nor/>
                            </m:rPr>
                            <a:rPr lang="pt-BR" sz="16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1.666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7)</m:t>
                          </m:r>
                        </m:num>
                        <m:den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4.5−0</m:t>
                          </m:r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 sz="1600" i="1" dirty="0"/>
                        <m:t>−0.0592593</m:t>
                      </m:r>
                    </m:oMath>
                  </m:oMathPara>
                </a14:m>
                <a:endParaRPr lang="pt-BR" sz="16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18" y="3516834"/>
                <a:ext cx="4437818" cy="561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883437" y="4182934"/>
                <a:ext cx="4839338" cy="50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"/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pt-BR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−0.1111111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pt-BR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(−0.0592593</m:t>
                            </m:r>
                          </m:e>
                        </m:d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</m:t>
                        </m:r>
                      </m:num>
                      <m:den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6−0</m:t>
                        </m:r>
                      </m:den>
                    </m:f>
                  </m:oMath>
                </a14:m>
                <a:r>
                  <a:rPr lang="pt-B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−0.008642</m:t>
                    </m:r>
                  </m:oMath>
                </a14:m>
                <a:endParaRPr lang="pt-B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37" y="4182934"/>
                <a:ext cx="4839338" cy="504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1152627" y="4794654"/>
                <a:ext cx="4832157" cy="567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b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−0.0049383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pt-B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pt-BR" sz="1600" i="1" dirty="0"/>
                            <m:t>−0.008642</m:t>
                          </m:r>
                          <m:r>
                            <m:rPr>
                              <m:nor/>
                            </m:rPr>
                            <a:rPr lang="pt-BR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9−0</m:t>
                          </m:r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0.0004115</m:t>
                      </m:r>
                    </m:oMath>
                  </m:oMathPara>
                </a14:m>
                <a:endParaRPr lang="pt-BR" sz="16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627" y="4794654"/>
                <a:ext cx="4832157" cy="5676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1301675" y="2511784"/>
                <a:ext cx="15558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675" y="2511784"/>
                <a:ext cx="1555874" cy="246221"/>
              </a:xfrm>
              <a:prstGeom prst="rect">
                <a:avLst/>
              </a:prstGeom>
              <a:blipFill rotWithShape="0">
                <a:blip r:embed="rId8"/>
                <a:stretch>
                  <a:fillRect l="-2353" r="-1961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73ECE670-C619-402E-94A5-1BAAA52E6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926" y="314889"/>
            <a:ext cx="9297698" cy="1762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CCE54A7-1E0F-4511-9586-909F77A947BA}"/>
                  </a:ext>
                </a:extLst>
              </p:cNvPr>
              <p:cNvSpPr txBox="1"/>
              <p:nvPr/>
            </p:nvSpPr>
            <p:spPr>
              <a:xfrm>
                <a:off x="471054" y="5968436"/>
                <a:ext cx="1142538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1.66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667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−0.0592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0.00864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0.00041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−6)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CCE54A7-1E0F-4511-9586-909F77A9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4" y="5968436"/>
                <a:ext cx="11425381" cy="246221"/>
              </a:xfrm>
              <a:prstGeom prst="rect">
                <a:avLst/>
              </a:prstGeom>
              <a:blipFill>
                <a:blip r:embed="rId10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5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8B9D238-7B53-40E7-88E0-E737FBB6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390" y="3411502"/>
            <a:ext cx="4163006" cy="3368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B60B24A-0253-494D-B6E0-C2BE4EB6C59C}"/>
                  </a:ext>
                </a:extLst>
              </p:cNvPr>
              <p:cNvSpPr txBox="1"/>
              <p:nvPr/>
            </p:nvSpPr>
            <p:spPr>
              <a:xfrm>
                <a:off x="3642097" y="5516232"/>
                <a:ext cx="3801410" cy="1067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r>
                  <a:rPr lang="pt-BR" sz="1400" b="0" dirty="0"/>
                  <a:t>    </a:t>
                </a:r>
                <a14:m>
                  <m:oMath xmlns:m="http://schemas.openxmlformats.org/officeDocument/2006/math"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        +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1.66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667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>
                          <a:latin typeface="Cambria Math" panose="02040503050406030204" pitchFamily="18" charset="0"/>
                        </a:rPr>
                        <m:t>−0.0592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0.00864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0.00041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−6)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B60B24A-0253-494D-B6E0-C2BE4EB6C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097" y="5516232"/>
                <a:ext cx="3801410" cy="1067343"/>
              </a:xfrm>
              <a:prstGeom prst="rect">
                <a:avLst/>
              </a:prstGeom>
              <a:blipFill rotWithShape="0">
                <a:blip r:embed="rId3"/>
                <a:stretch>
                  <a:fillRect l="-1603" b="-6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ela 15">
                <a:extLst>
                  <a:ext uri="{FF2B5EF4-FFF2-40B4-BE49-F238E27FC236}">
                    <a16:creationId xmlns:a16="http://schemas.microsoft.com/office/drawing/2014/main" id="{1E042FBD-CDBD-4ED4-B283-5FC004C93A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2963125"/>
                  </p:ext>
                </p:extLst>
              </p:nvPr>
            </p:nvGraphicFramePr>
            <p:xfrm>
              <a:off x="198977" y="716044"/>
              <a:ext cx="3080022" cy="1894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162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67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70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4572327"/>
                      </a:ext>
                    </a:extLst>
                  </a:tr>
                  <a:tr h="138022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0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7.1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95532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0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6.0</m:t>
                                </m:r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8.7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2931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ela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E042FBD-CDBD-4ED4-B283-5FC004C93A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2963125"/>
                  </p:ext>
                </p:extLst>
              </p:nvPr>
            </p:nvGraphicFramePr>
            <p:xfrm>
              <a:off x="198977" y="716044"/>
              <a:ext cx="3080022" cy="1894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1623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27671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38706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2857" t="-126000" r="-110952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2368" t="-126000" r="-2193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2857" t="-226000" r="-11095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2368" t="-226000" r="-2193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3645723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2857" t="-319608" r="-110952" b="-2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7.1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2857" t="-428000" r="-110952" b="-1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8.7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214" y="800806"/>
            <a:ext cx="4298790" cy="172531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9628" y="800806"/>
            <a:ext cx="4206461" cy="6882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72" y="3085740"/>
            <a:ext cx="3194423" cy="256394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4001" y="2110295"/>
            <a:ext cx="2697714" cy="97544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83214" y="2610884"/>
            <a:ext cx="4383447" cy="274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1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43840" y="628917"/>
            <a:ext cx="112955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Para o cálculo dos coeficientes do polinômio de Newton, não precisamos inverter uma matriz (como em </a:t>
            </a:r>
            <a:r>
              <a:rPr lang="pt-BR" dirty="0" err="1"/>
              <a:t>Vandermonde</a:t>
            </a:r>
            <a:r>
              <a:rPr lang="pt-BR" dirty="0"/>
              <a:t>), precisamos simplesmente completar uma tabela de diferenças.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Notar que o polinômio simplificado de Newton é o mesmo que o polinômio de </a:t>
            </a:r>
            <a:r>
              <a:rPr lang="pt-BR" dirty="0" err="1"/>
              <a:t>Vandermonde</a:t>
            </a:r>
            <a:r>
              <a:rPr lang="pt-BR" dirty="0"/>
              <a:t>, somente </a:t>
            </a:r>
            <a:r>
              <a:rPr lang="pt-BR" dirty="0" err="1"/>
              <a:t>escito</a:t>
            </a:r>
            <a:r>
              <a:rPr lang="pt-BR" dirty="0"/>
              <a:t> de forma diversa,  havendo diferenças apenas no arredondamento do cálculo dos coeficientes. 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Para avaliar o polinômio de Newton em um ponto específico, devemos utilizar a fórmula completa com os coeficientes </a:t>
            </a:r>
            <a:r>
              <a:rPr lang="pt-BR" dirty="0" err="1"/>
              <a:t>b’s</a:t>
            </a:r>
            <a:r>
              <a:rPr lang="pt-BR" dirty="0"/>
              <a:t>, e não o polinômio simplificado, pois se utilizarmos o polinômio simplificado perderemos a  vantagem numérica do cálculo de Newton.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Há ainda problemas de arredondamento decorrentes dos valores muito pequenos dos coeficientes.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No entanto, o erros de arredondamento de Newton são menores que os de </a:t>
            </a:r>
            <a:r>
              <a:rPr lang="pt-BR" dirty="0" err="1"/>
              <a:t>Vandermonde</a:t>
            </a:r>
            <a:r>
              <a:rPr lang="pt-BR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63" y="3484474"/>
            <a:ext cx="5326842" cy="9830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B60B24A-0253-494D-B6E0-C2BE4EB6C59C}"/>
                  </a:ext>
                </a:extLst>
              </p:cNvPr>
              <p:cNvSpPr txBox="1"/>
              <p:nvPr/>
            </p:nvSpPr>
            <p:spPr>
              <a:xfrm>
                <a:off x="6540419" y="3548639"/>
                <a:ext cx="3801410" cy="1067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r>
                  <a:rPr lang="pt-BR" sz="1400" b="0" dirty="0"/>
                  <a:t>    </a:t>
                </a:r>
                <a14:m>
                  <m:oMath xmlns:m="http://schemas.openxmlformats.org/officeDocument/2006/math"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        +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1.66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667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>
                          <a:latin typeface="Cambria Math" panose="02040503050406030204" pitchFamily="18" charset="0"/>
                        </a:rPr>
                        <m:t>−0.0592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0.00864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0.00041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−6)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B60B24A-0253-494D-B6E0-C2BE4EB6C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419" y="3548639"/>
                <a:ext cx="3801410" cy="1067343"/>
              </a:xfrm>
              <a:prstGeom prst="rect">
                <a:avLst/>
              </a:prstGeom>
              <a:blipFill rotWithShape="0">
                <a:blip r:embed="rId3"/>
                <a:stretch>
                  <a:fillRect l="-1605" b="-6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582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2578795" y="193637"/>
            <a:ext cx="6078747" cy="70262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Polinômio de </a:t>
            </a:r>
            <a:r>
              <a:rPr lang="pt-BR" sz="3200" dirty="0" err="1"/>
              <a:t>Lagrange</a:t>
            </a:r>
            <a:endParaRPr lang="pt-BR" sz="3200" dirty="0"/>
          </a:p>
        </p:txBody>
      </p:sp>
      <p:sp>
        <p:nvSpPr>
          <p:cNvPr id="3" name="Retângulo 2"/>
          <p:cNvSpPr/>
          <p:nvPr/>
        </p:nvSpPr>
        <p:spPr>
          <a:xfrm>
            <a:off x="433892" y="896266"/>
            <a:ext cx="1140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Com o polinômio de </a:t>
            </a:r>
            <a:r>
              <a:rPr lang="pt-BR" dirty="0" err="1"/>
              <a:t>Lagrange</a:t>
            </a:r>
            <a:r>
              <a:rPr lang="pt-BR" dirty="0"/>
              <a:t>, eliminamos a necessidade de se calcular coeficientes.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Para tanto utilizamos a Base de </a:t>
            </a:r>
            <a:r>
              <a:rPr lang="pt-BR" dirty="0" err="1"/>
              <a:t>Lagrange</a:t>
            </a:r>
            <a:r>
              <a:rPr lang="pt-BR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753957" y="1787504"/>
                <a:ext cx="2060756" cy="915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957" y="1787504"/>
                <a:ext cx="2060756" cy="915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861534" y="3092823"/>
                <a:ext cx="2330573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534" y="3092823"/>
                <a:ext cx="2330573" cy="7562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5469114"/>
                  </p:ext>
                </p:extLst>
              </p:nvPr>
            </p:nvGraphicFramePr>
            <p:xfrm>
              <a:off x="825209" y="1954216"/>
              <a:ext cx="1407413" cy="1894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321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20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32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697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352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400" b="0" i="0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5469114"/>
                  </p:ext>
                </p:extLst>
              </p:nvPr>
            </p:nvGraphicFramePr>
            <p:xfrm>
              <a:off x="825209" y="1954216"/>
              <a:ext cx="1407413" cy="1894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32105"/>
                    <a:gridCol w="412051"/>
                    <a:gridCol w="663257"/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2353" t="-3279" r="-166176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3761" t="-3279" r="-3670" b="-42623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2353" t="-126000" r="-166176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3761" t="-126000" r="-3670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2353" t="-226000" r="-16617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3761" t="-226000" r="-3670" b="-3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2353" t="-319608" r="-166176" b="-2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3761" t="-319608" r="-3670" b="-213725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2353" t="-528000" r="-166176" b="-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3761" t="-528000" r="-3670" b="-18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tângulo 6"/>
          <p:cNvSpPr/>
          <p:nvPr/>
        </p:nvSpPr>
        <p:spPr>
          <a:xfrm>
            <a:off x="825209" y="426067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Observar que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825209" y="5041626"/>
                <a:ext cx="2114810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09" y="5041626"/>
                <a:ext cx="2114810" cy="617861"/>
              </a:xfrm>
              <a:prstGeom prst="rect">
                <a:avLst/>
              </a:prstGeom>
              <a:blipFill rotWithShape="0"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02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957431" y="2182701"/>
                <a:ext cx="779559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−3)(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−4.5)(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−6)(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−9)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31" y="2182701"/>
                <a:ext cx="7795596" cy="576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5671" y="3007016"/>
                <a:ext cx="764606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−0)(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−4.5)(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−6)(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−9)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671" y="3007016"/>
                <a:ext cx="7646067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085671" y="3786267"/>
                <a:ext cx="819634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−0)(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−3)(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−6)(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−9)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(4.5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671" y="3786267"/>
                <a:ext cx="8196346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997816" y="4565518"/>
                <a:ext cx="774750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−0)(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−3)(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−4.5)(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−9)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16" y="4565518"/>
                <a:ext cx="7747506" cy="576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957431" y="5389833"/>
                <a:ext cx="770493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−0)(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−3)(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−4.5)(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−6)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(9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31" y="5389833"/>
                <a:ext cx="7704930" cy="576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947134" y="6406179"/>
                <a:ext cx="6074868" cy="281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134" y="6406179"/>
                <a:ext cx="6074868" cy="281295"/>
              </a:xfrm>
              <a:prstGeom prst="rect">
                <a:avLst/>
              </a:prstGeom>
              <a:blipFill>
                <a:blip r:embed="rId7"/>
                <a:stretch>
                  <a:fillRect l="-1304" t="-28261" b="-478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8">
                <a:extLst>
                  <a:ext uri="{FF2B5EF4-FFF2-40B4-BE49-F238E27FC236}">
                    <a16:creationId xmlns:a16="http://schemas.microsoft.com/office/drawing/2014/main" id="{800169A0-5302-488B-86E8-6D400DEC8A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3444452"/>
                  </p:ext>
                </p:extLst>
              </p:nvPr>
            </p:nvGraphicFramePr>
            <p:xfrm>
              <a:off x="4017745" y="18447"/>
              <a:ext cx="3080022" cy="1894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162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67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70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4572327"/>
                      </a:ext>
                    </a:extLst>
                  </a:tr>
                  <a:tr h="138022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0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7.1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95532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0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6.0</m:t>
                                </m:r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8.7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2931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8">
                <a:extLst>
                  <a:ext uri="{FF2B5EF4-FFF2-40B4-BE49-F238E27FC236}">
                    <a16:creationId xmlns:a16="http://schemas.microsoft.com/office/drawing/2014/main" id="{800169A0-5302-488B-86E8-6D400DEC8A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3444452"/>
                  </p:ext>
                </p:extLst>
              </p:nvPr>
            </p:nvGraphicFramePr>
            <p:xfrm>
              <a:off x="4017745" y="18447"/>
              <a:ext cx="3080022" cy="1894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162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67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70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8"/>
                          <a:stretch>
                            <a:fillRect l="-32857" t="-128000" r="-110476" b="-4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8"/>
                          <a:stretch>
                            <a:fillRect l="-122368" t="-128000" r="-1754" b="-41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8"/>
                          <a:stretch>
                            <a:fillRect l="-32857" t="-228000" r="-110476" b="-3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8"/>
                          <a:stretch>
                            <a:fillRect l="-122368" t="-228000" r="-1754" b="-31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45723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8"/>
                          <a:stretch>
                            <a:fillRect l="-32857" t="-328000" r="-110476" b="-2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7.1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8"/>
                          <a:stretch>
                            <a:fillRect l="-32857" t="-428000" r="-110476" b="-1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8.7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26502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A301DC2-842C-439E-891D-B3DC12E923C3}"/>
                  </a:ext>
                </a:extLst>
              </p:cNvPr>
              <p:cNvSpPr txBox="1"/>
              <p:nvPr/>
            </p:nvSpPr>
            <p:spPr>
              <a:xfrm>
                <a:off x="127641" y="3028476"/>
                <a:ext cx="6603927" cy="2187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 </m:t>
                    </m:r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40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.0 </m:t>
                    </m:r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400" dirty="0"/>
                  <a:t>+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.1 </m:t>
                    </m:r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40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.7</m:t>
                    </m:r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0.0</m:t>
                    </m:r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A301DC2-842C-439E-891D-B3DC12E92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41" y="3028476"/>
                <a:ext cx="6603927" cy="218714"/>
              </a:xfrm>
              <a:prstGeom prst="rect">
                <a:avLst/>
              </a:prstGeom>
              <a:blipFill>
                <a:blip r:embed="rId2"/>
                <a:stretch>
                  <a:fillRect l="-923" t="-25000" b="-47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a 10">
                <a:extLst>
                  <a:ext uri="{FF2B5EF4-FFF2-40B4-BE49-F238E27FC236}">
                    <a16:creationId xmlns:a16="http://schemas.microsoft.com/office/drawing/2014/main" id="{17BD3675-F49B-4855-B78B-75481512CD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1955646"/>
                  </p:ext>
                </p:extLst>
              </p:nvPr>
            </p:nvGraphicFramePr>
            <p:xfrm>
              <a:off x="477689" y="741283"/>
              <a:ext cx="3080022" cy="1894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162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67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70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4572327"/>
                      </a:ext>
                    </a:extLst>
                  </a:tr>
                  <a:tr h="138022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0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7.1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95532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0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6.0</m:t>
                                </m:r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8.7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2931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a 10">
                <a:extLst>
                  <a:ext uri="{FF2B5EF4-FFF2-40B4-BE49-F238E27FC236}">
                    <a16:creationId xmlns:a16="http://schemas.microsoft.com/office/drawing/2014/main" id="{17BD3675-F49B-4855-B78B-75481512CD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1955646"/>
                  </p:ext>
                </p:extLst>
              </p:nvPr>
            </p:nvGraphicFramePr>
            <p:xfrm>
              <a:off x="477689" y="741283"/>
              <a:ext cx="3080022" cy="1894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162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67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70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32857" t="-126000" r="-110476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122368" t="-126000" r="-1754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32857" t="-226000" r="-11047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122368" t="-226000" r="-1754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45723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32857" t="-319608" r="-110476" b="-2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7.1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32857" t="-428000" r="-110476" b="-1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8.7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785" y="3440869"/>
            <a:ext cx="4292091" cy="336734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1584" y="70007"/>
            <a:ext cx="4469550" cy="282203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089" y="3326476"/>
            <a:ext cx="6133040" cy="342521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7474" y="567077"/>
            <a:ext cx="3505504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2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8083" y="513184"/>
            <a:ext cx="1186927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No método de </a:t>
            </a:r>
            <a:r>
              <a:rPr lang="pt-BR" dirty="0" err="1"/>
              <a:t>Lagrange</a:t>
            </a:r>
            <a:r>
              <a:rPr lang="pt-BR" dirty="0"/>
              <a:t>, não é necessário o cálculo de coeficientes, o polinômio é montado diretamente dos pontos amostrais.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Notar que o polinômio de Lagrange simplificado é  praticamente o mesmo que os polinômios de </a:t>
            </a:r>
            <a:r>
              <a:rPr lang="pt-BR" dirty="0" err="1"/>
              <a:t>Vandermonde</a:t>
            </a:r>
            <a:r>
              <a:rPr lang="pt-BR" dirty="0"/>
              <a:t> e Newton, havendo diferenças apenas no arredondamento do cálculo dos coeficientes. </a:t>
            </a:r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Para interpolar o polinômio de Lagrange em um ponto intermediário, devemos utilizar a fórmula completa do polinômio, e não o polinômio simplificado, pois se utilizarmos o polinômio simplificado perderemos a  vantagem numérica do cálculo de Lagrange.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Os erros de arredondamento de Lagrange são um pouco melhores que os de </a:t>
            </a:r>
            <a:r>
              <a:rPr lang="pt-BR" dirty="0" err="1"/>
              <a:t>Vandermonde</a:t>
            </a:r>
            <a:r>
              <a:rPr lang="pt-BR" dirty="0"/>
              <a:t> e de Newton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0" y="3200352"/>
            <a:ext cx="4705069" cy="275692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047" y="3441982"/>
            <a:ext cx="3530778" cy="20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6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871"/>
          </a:xfrm>
        </p:spPr>
        <p:txBody>
          <a:bodyPr/>
          <a:lstStyle/>
          <a:p>
            <a:r>
              <a:rPr lang="pt-BR" dirty="0"/>
              <a:t>Definições  -  Interpolação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41002" y="1302589"/>
                <a:ext cx="9800477" cy="145065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  <a:spcAft>
                    <a:spcPts val="1200"/>
                  </a:spcAft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for um função contínua no intervalo [</a:t>
                </a:r>
                <a:r>
                  <a:rPr lang="pt-BR" dirty="0" err="1"/>
                  <a:t>a,b</a:t>
                </a:r>
                <a:r>
                  <a:rPr lang="pt-BR" dirty="0"/>
                  <a:t>], então existe um polinômio de ordem n,  tal que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002" y="1302589"/>
                <a:ext cx="9800477" cy="1450659"/>
              </a:xfrm>
              <a:blipFill rotWithShape="0">
                <a:blip r:embed="rId2"/>
                <a:stretch>
                  <a:fillRect l="-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185705" y="2753248"/>
                <a:ext cx="3837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705" y="2753248"/>
                <a:ext cx="3837269" cy="276999"/>
              </a:xfrm>
              <a:prstGeom prst="rect">
                <a:avLst/>
              </a:prstGeom>
              <a:blipFill rotWithShape="0">
                <a:blip r:embed="rId3"/>
                <a:stretch>
                  <a:fillRect r="-1590" b="-4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/>
              <p:cNvSpPr txBox="1">
                <a:spLocks/>
              </p:cNvSpPr>
              <p:nvPr/>
            </p:nvSpPr>
            <p:spPr>
              <a:xfrm>
                <a:off x="646111" y="3429000"/>
                <a:ext cx="10948126" cy="20518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>
                  <a:lnSpc>
                    <a:spcPct val="200000"/>
                  </a:lnSpc>
                  <a:spcAft>
                    <a:spcPts val="1200"/>
                  </a:spcAft>
                </a:pPr>
                <a:r>
                  <a:rPr lang="pt-BR" sz="1800" dirty="0"/>
                  <a:t>A ordem do polinômio é função do erro. Um erro muito pequeno exigirá um polinômio de ordem maior</a:t>
                </a:r>
              </a:p>
              <a:p>
                <a:pPr>
                  <a:lnSpc>
                    <a:spcPct val="200000"/>
                  </a:lnSpc>
                  <a:spcAft>
                    <a:spcPts val="1200"/>
                  </a:spcAft>
                </a:pPr>
                <a:r>
                  <a:rPr lang="pt-BR" sz="1800" dirty="0"/>
                  <a:t>Se conhecermos n pontos da função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, podemos exigir que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𝑝𝑎𝑟𝑎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3429000"/>
                <a:ext cx="10948126" cy="2051886"/>
              </a:xfrm>
              <a:prstGeom prst="rect">
                <a:avLst/>
              </a:prstGeom>
              <a:blipFill>
                <a:blip r:embed="rId4"/>
                <a:stretch>
                  <a:fillRect l="-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49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-191861" y="0"/>
                <a:ext cx="12575721" cy="61168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𝐸𝑥𝑒𝑚𝑝𝑜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𝐴𝑗𝑢𝑠𝑡𝑒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𝑝𝑜𝑙𝑖𝑛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𝑚𝑖𝑜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𝑝𝑜𝑛𝑡𝑜𝑠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𝑐𝑜𝑛𝑡𝑟𝑜𝑙𝑒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91861" y="0"/>
                <a:ext cx="12575721" cy="6116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49140" y="689435"/>
                <a:ext cx="11131660" cy="129827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Seja uma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definida no intervalo [0, 10].  Suponha que só conheçamos o valor desta função em dois pontos de controle segundo a tabela abaixo (provavelmente obtidos em medições no laboratório!!). Suponha que precisemos obter agora o valor da função no ponto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=5.0 </m:t>
                    </m:r>
                  </m:oMath>
                </a14:m>
                <a:r>
                  <a:rPr lang="pt-BR" dirty="0"/>
                  <a:t>. Uma opção seria retornar ao laboratório e refazer a medição. Outra opção seria se ajustar um polinômio de ordem 1 que passe pelos  dois pontos já medidos . O polinômio ajustado nos permite estimar   o valor  função no ponto desejado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=5.0</m:t>
                    </m:r>
                  </m:oMath>
                </a14:m>
                <a:r>
                  <a:rPr lang="pt-BR" dirty="0"/>
                  <a:t>,  isto é,  no permite estimar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5.0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140" y="689435"/>
                <a:ext cx="11131660" cy="1298277"/>
              </a:xfrm>
              <a:blipFill>
                <a:blip r:embed="rId4"/>
                <a:stretch>
                  <a:fillRect l="-55" t="-5164" r="-493" b="-3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49140" y="1376514"/>
            <a:ext cx="7054838" cy="73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277548" y="3070813"/>
                <a:ext cx="51868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dirty="0"/>
                  <a:t>Interpolação linear  - polinômio de ordem 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48" y="3070813"/>
                <a:ext cx="5186805" cy="338554"/>
              </a:xfrm>
              <a:prstGeom prst="rect">
                <a:avLst/>
              </a:prstGeom>
              <a:blipFill>
                <a:blip r:embed="rId5"/>
                <a:stretch>
                  <a:fillRect l="-706"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263100" y="3417870"/>
                <a:ext cx="17290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00" y="3417870"/>
                <a:ext cx="172906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/>
          <p:cNvSpPr/>
          <p:nvPr/>
        </p:nvSpPr>
        <p:spPr>
          <a:xfrm>
            <a:off x="263100" y="3787202"/>
            <a:ext cx="6811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Como o polinômio deve passar pelos  2 pontos de controle temos: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83157" y="4277563"/>
                <a:ext cx="27601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3.0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(3.0)=5.0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7" y="4277563"/>
                <a:ext cx="2760179" cy="338554"/>
              </a:xfrm>
              <a:prstGeom prst="rect">
                <a:avLst/>
              </a:prstGeom>
              <a:blipFill>
                <a:blip r:embed="rId7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110771" y="4621434"/>
                <a:ext cx="27601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6.0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(6.0)=8.7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1" y="4621434"/>
                <a:ext cx="2760179" cy="33855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58534" y="5062463"/>
                <a:ext cx="1874424" cy="415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6.0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5.0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8.7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4" y="5062463"/>
                <a:ext cx="1874424" cy="415627"/>
              </a:xfrm>
              <a:prstGeom prst="rect">
                <a:avLst/>
              </a:prstGeom>
              <a:blipFill>
                <a:blip r:embed="rId9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83157" y="5601660"/>
                <a:ext cx="1628138" cy="502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1.2333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7" y="5601660"/>
                <a:ext cx="1628138" cy="502958"/>
              </a:xfrm>
              <a:prstGeom prst="rect">
                <a:avLst/>
              </a:prstGeom>
              <a:blipFill>
                <a:blip r:embed="rId10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142789" y="6214553"/>
                <a:ext cx="23033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1.3+ 1.2333 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9" y="6214553"/>
                <a:ext cx="230338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ela 28">
                <a:extLst>
                  <a:ext uri="{FF2B5EF4-FFF2-40B4-BE49-F238E27FC236}">
                    <a16:creationId xmlns:a16="http://schemas.microsoft.com/office/drawing/2014/main" id="{E5D02288-D118-40E3-A985-3B2FBF5F8C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9702883"/>
                  </p:ext>
                </p:extLst>
              </p:nvPr>
            </p:nvGraphicFramePr>
            <p:xfrm>
              <a:off x="5771900" y="1854661"/>
              <a:ext cx="2762886" cy="10414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733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1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75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3383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6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6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6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2712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6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pt-BR" sz="16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pt-BR" sz="16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oMath>
                            </m:oMathPara>
                          </a14:m>
                          <a:endParaRPr lang="pt-BR" sz="16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6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pt-BR" sz="1600" b="0" i="0" kern="12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6</m:t>
                              </m:r>
                            </m:oMath>
                          </a14:m>
                          <a:r>
                            <a:rPr lang="pt-BR" sz="16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6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8.7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ela 28">
                <a:extLst>
                  <a:ext uri="{FF2B5EF4-FFF2-40B4-BE49-F238E27FC236}">
                    <a16:creationId xmlns:a16="http://schemas.microsoft.com/office/drawing/2014/main" id="{E5D02288-D118-40E3-A985-3B2FBF5F8C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9702883"/>
                  </p:ext>
                </p:extLst>
              </p:nvPr>
            </p:nvGraphicFramePr>
            <p:xfrm>
              <a:off x="5771900" y="1854661"/>
              <a:ext cx="2762886" cy="10414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733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1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75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6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6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6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6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8182" t="-105357" r="-80909" b="-1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62069" t="-105357" r="-2299" b="-1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6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8182" t="-188525" r="-8090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6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8.7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4AACF4E9-3711-1FED-D546-5B95DD162B9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09504" y="4981024"/>
            <a:ext cx="2934109" cy="159089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60C87ABD-0A66-2CFD-A986-88571C2E05C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4999" y="3733899"/>
            <a:ext cx="3763844" cy="2864519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A59D8BB3-6762-A16A-168F-0B6274BFBA9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92754" y="4933444"/>
            <a:ext cx="2711270" cy="16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4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F94DBE4-7289-F2C8-4BEA-875238A00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521" y="3548516"/>
            <a:ext cx="4158565" cy="3230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-191861" y="-55022"/>
                <a:ext cx="12575721" cy="61168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𝐸𝑥𝑒𝑚𝑝𝑜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𝐴𝑗𝑢𝑠𝑡𝑒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𝑝𝑜𝑙𝑖𝑛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𝑚𝑖𝑜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𝑝𝑜𝑛𝑡𝑜𝑠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𝑐𝑜𝑛𝑡𝑟𝑜𝑙𝑒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91861" y="-55022"/>
                <a:ext cx="12575721" cy="6116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49140" y="1376514"/>
            <a:ext cx="7054838" cy="730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04378" y="2643732"/>
                <a:ext cx="51396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Interpolação quadrática  - polinômio de ordem 2 -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8" y="2643732"/>
                <a:ext cx="5139612" cy="307777"/>
              </a:xfrm>
              <a:prstGeom prst="rect">
                <a:avLst/>
              </a:prstGeom>
              <a:blipFill>
                <a:blip r:embed="rId4"/>
                <a:stretch>
                  <a:fillRect l="-356"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747861" y="3092100"/>
                <a:ext cx="213199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61" y="3092100"/>
                <a:ext cx="213199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/>
          <p:cNvSpPr/>
          <p:nvPr/>
        </p:nvSpPr>
        <p:spPr>
          <a:xfrm>
            <a:off x="298120" y="3430668"/>
            <a:ext cx="4310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Como o polinômio deve passar pelos  3 pontos de controle temos: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27178" y="4009197"/>
                <a:ext cx="295548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3.0</m:t>
                          </m:r>
                        </m:e>
                      </m:d>
                      <m:r>
                        <a:rPr lang="pt-BR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200" b="0" i="0" smtClean="0">
                          <a:latin typeface="Cambria Math" panose="02040503050406030204" pitchFamily="18" charset="0"/>
                        </a:rPr>
                        <m:t>(3.0)</m:t>
                      </m:r>
                      <m:r>
                        <a:rPr lang="pt-BR" sz="1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3.0</m:t>
                              </m:r>
                            </m:e>
                          </m:d>
                        </m:e>
                        <m:sup>
                          <m:r>
                            <a:rPr lang="pt-BR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200">
                          <a:latin typeface="Cambria Math" panose="02040503050406030204" pitchFamily="18" charset="0"/>
                        </a:rPr>
                        <m:t>=5.0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8" y="4009197"/>
                <a:ext cx="2955489" cy="276999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123673" y="4630722"/>
                <a:ext cx="292291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6.0</m:t>
                          </m:r>
                        </m:e>
                      </m:d>
                      <m:r>
                        <a:rPr lang="pt-BR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200" b="0" i="0" smtClean="0">
                          <a:latin typeface="Cambria Math" panose="02040503050406030204" pitchFamily="18" charset="0"/>
                        </a:rPr>
                        <m:t>(6.0)</m:t>
                      </m:r>
                      <m:r>
                        <a:rPr lang="pt-BR" sz="1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d>
                        </m:e>
                        <m:sup>
                          <m:r>
                            <a:rPr lang="pt-BR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200">
                          <a:latin typeface="Cambria Math" panose="02040503050406030204" pitchFamily="18" charset="0"/>
                        </a:rPr>
                        <m:t>=8.7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73" y="4630722"/>
                <a:ext cx="2922915" cy="276999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370393" y="5702139"/>
                <a:ext cx="1605888" cy="662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sz="1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2.2333</m:t>
                              </m:r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−0.1111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3" y="5702139"/>
                <a:ext cx="1605888" cy="6621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0" y="6506868"/>
                <a:ext cx="345921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−0.7</m:t>
                      </m:r>
                      <m:r>
                        <a:rPr lang="pt-BR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2.2333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−0.1111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06868"/>
                <a:ext cx="345921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ela 21">
                <a:extLst>
                  <a:ext uri="{FF2B5EF4-FFF2-40B4-BE49-F238E27FC236}">
                    <a16:creationId xmlns:a16="http://schemas.microsoft.com/office/drawing/2014/main" id="{51E2498C-ECC8-45F3-90BD-F16472EF0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365292"/>
                  </p:ext>
                </p:extLst>
              </p:nvPr>
            </p:nvGraphicFramePr>
            <p:xfrm>
              <a:off x="5771900" y="1870411"/>
              <a:ext cx="2762886" cy="12852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733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1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75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697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5.00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0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7.1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0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6.0</m:t>
                                </m:r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8.7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ela 21">
                <a:extLst>
                  <a:ext uri="{FF2B5EF4-FFF2-40B4-BE49-F238E27FC236}">
                    <a16:creationId xmlns:a16="http://schemas.microsoft.com/office/drawing/2014/main" id="{51E2498C-ECC8-45F3-90BD-F16472EF0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365292"/>
                  </p:ext>
                </p:extLst>
              </p:nvPr>
            </p:nvGraphicFramePr>
            <p:xfrm>
              <a:off x="5771900" y="1870411"/>
              <a:ext cx="2762886" cy="12852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733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1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75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8182" t="-126000" r="-809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62069" t="-126000" r="-2299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8182" t="-221569" r="-80909" b="-1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7.1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8182" t="-328000" r="-80909" b="-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8.7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C45BC5AF-3B5A-43D5-B366-C3BE2B848ACD}"/>
                  </a:ext>
                </a:extLst>
              </p:cNvPr>
              <p:cNvSpPr/>
              <p:nvPr/>
            </p:nvSpPr>
            <p:spPr>
              <a:xfrm>
                <a:off x="125376" y="4340710"/>
                <a:ext cx="292650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</m:e>
                      </m:d>
                      <m:r>
                        <a:rPr lang="pt-BR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200" b="0" i="0" smtClean="0">
                          <a:latin typeface="Cambria Math" panose="02040503050406030204" pitchFamily="18" charset="0"/>
                        </a:rPr>
                        <m:t>(4.5)</m:t>
                      </m:r>
                      <m:r>
                        <a:rPr lang="pt-BR" sz="1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200">
                          <a:latin typeface="Cambria Math" panose="02040503050406030204" pitchFamily="18" charset="0"/>
                        </a:rPr>
                        <m:t>=7.1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C45BC5AF-3B5A-43D5-B366-C3BE2B848A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76" y="4340710"/>
                <a:ext cx="2926506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7899C0D-3915-4078-9D5F-1D4176E9B42E}"/>
                  </a:ext>
                </a:extLst>
              </p:cNvPr>
              <p:cNvSpPr txBox="1"/>
              <p:nvPr/>
            </p:nvSpPr>
            <p:spPr>
              <a:xfrm>
                <a:off x="300314" y="4996098"/>
                <a:ext cx="2174121" cy="597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p>
                                    <m:r>
                                      <a:rPr lang="pt-B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5.0</m:t>
                              </m:r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7.1</m:t>
                              </m:r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8.7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7899C0D-3915-4078-9D5F-1D4176E9B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14" y="4996098"/>
                <a:ext cx="2174121" cy="5972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spaço Reservado para Conteúdo 2">
                <a:extLst>
                  <a:ext uri="{FF2B5EF4-FFF2-40B4-BE49-F238E27FC236}">
                    <a16:creationId xmlns:a16="http://schemas.microsoft.com/office/drawing/2014/main" id="{09DD0CC2-05E6-47B5-B08B-D2666EEFA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606" y="610446"/>
                <a:ext cx="10924565" cy="10265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pt-BR" dirty="0"/>
                  <a:t>Suponha que agora conheçamos o valor da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em apenas 3 pontos de controle. Podemos forçar um polinômio de ordem 2 a passar por estes 4 pontos. O polinômio ajustado nos permite estimar, provavelmente com maior precisão,   o valor  função no ponto desejado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=5.0</m:t>
                    </m:r>
                  </m:oMath>
                </a14:m>
                <a:r>
                  <a:rPr lang="pt-BR" dirty="0"/>
                  <a:t>,  isto é,  no permite estimar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5.0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7" name="Espaço Reservado para Conteúdo 2">
                <a:extLst>
                  <a:ext uri="{FF2B5EF4-FFF2-40B4-BE49-F238E27FC236}">
                    <a16:creationId xmlns:a16="http://schemas.microsoft.com/office/drawing/2014/main" id="{09DD0CC2-05E6-47B5-B08B-D2666EEFA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6" y="610446"/>
                <a:ext cx="10924565" cy="1026530"/>
              </a:xfrm>
              <a:prstGeom prst="rect">
                <a:avLst/>
              </a:prstGeom>
              <a:blipFill>
                <a:blip r:embed="rId15"/>
                <a:stretch>
                  <a:fillRect l="-223" t="-8876" b="-88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C26DBAD-A4AE-CC4C-8C18-C0F93F24D8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47362" y="3756523"/>
            <a:ext cx="2922915" cy="111758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1718294-EDD0-7D0A-328F-D00D74D5FD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30094" y="4996098"/>
            <a:ext cx="3400900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DAD7EFE-6947-8907-F701-72986A7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863" y="3486685"/>
            <a:ext cx="4223863" cy="32696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09793" y="1964348"/>
                <a:ext cx="492383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dirty="0">
                    <a:latin typeface="+mj-lt"/>
                  </a:rPr>
                  <a:t>Interpolação cúbico  - polinômio de ordem 3 -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3" y="1964348"/>
                <a:ext cx="4923838" cy="307777"/>
              </a:xfrm>
              <a:prstGeom prst="rect">
                <a:avLst/>
              </a:prstGeom>
              <a:blipFill>
                <a:blip r:embed="rId3"/>
                <a:stretch>
                  <a:fillRect l="-371" t="-3922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145905" y="2255789"/>
                <a:ext cx="31057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05" y="2255789"/>
                <a:ext cx="310578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152470" y="2622827"/>
            <a:ext cx="4137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Como o polinômio deve passar nos 4 pontos de controle temos: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152470" y="3146047"/>
                <a:ext cx="36383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(3)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=5.0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70" y="3146047"/>
                <a:ext cx="3638304" cy="307777"/>
              </a:xfrm>
              <a:prstGeom prst="rect">
                <a:avLst/>
              </a:prstGeom>
              <a:blipFill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152468" y="3723195"/>
                <a:ext cx="36383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8.6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8" y="3723195"/>
                <a:ext cx="3638304" cy="307777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272675" y="4439990"/>
                <a:ext cx="2924070" cy="804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14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4.5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.5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4.5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     9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  <m:r>
                                            <a:rPr lang="pt-B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5.0</m:t>
                              </m:r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7.1</m:t>
                              </m:r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8.7</m:t>
                              </m:r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10.0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75" y="4439990"/>
                <a:ext cx="2924070" cy="8045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161799" y="5296030"/>
                <a:ext cx="1546705" cy="886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sz="1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−0.3</m:t>
                              </m:r>
                            </m:e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1.944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−0.0444</m:t>
                              </m:r>
                            </m:e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−0.0049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99" y="5296030"/>
                <a:ext cx="1546705" cy="8860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-812501" y="6357437"/>
                <a:ext cx="556824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−0.3</m:t>
                      </m:r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1.9444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−0.0444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400" i="1">
                          <a:latin typeface="Cambria Math" panose="02040503050406030204" pitchFamily="18" charset="0"/>
                        </a:rPr>
                        <m:t>−0.0049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2501" y="6357437"/>
                <a:ext cx="556824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106814" y="3448090"/>
                <a:ext cx="41833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4.5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4.5</m:t>
                              </m:r>
                            </m:e>
                          </m:d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4.5</m:t>
                              </m:r>
                            </m:e>
                          </m:d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=7.1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4" y="3448090"/>
                <a:ext cx="4183325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ângulo 25"/>
              <p:cNvSpPr/>
              <p:nvPr/>
            </p:nvSpPr>
            <p:spPr>
              <a:xfrm>
                <a:off x="161799" y="4000319"/>
                <a:ext cx="35484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Retângulo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99" y="4000319"/>
                <a:ext cx="3548471" cy="307777"/>
              </a:xfrm>
              <a:prstGeom prst="rect">
                <a:avLst/>
              </a:prstGeom>
              <a:blipFill>
                <a:blip r:embed="rId1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ítulo 1">
                <a:extLst>
                  <a:ext uri="{FF2B5EF4-FFF2-40B4-BE49-F238E27FC236}">
                    <a16:creationId xmlns:a16="http://schemas.microsoft.com/office/drawing/2014/main" id="{CC17AA40-2926-4077-B6B2-C137B030AC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270208" y="-90989"/>
                <a:ext cx="12575721" cy="61168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𝐸𝑥𝑒𝑚𝑝𝑜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𝐴𝑗𝑢𝑠𝑡𝑒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𝑝𝑜𝑙𝑖𝑛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ô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𝑚𝑖𝑜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4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𝑝𝑜𝑛𝑡𝑜𝑠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𝑐𝑜𝑛𝑡𝑟𝑜𝑙𝑒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24" name="Título 1">
                <a:extLst>
                  <a:ext uri="{FF2B5EF4-FFF2-40B4-BE49-F238E27FC236}">
                    <a16:creationId xmlns:a16="http://schemas.microsoft.com/office/drawing/2014/main" id="{CC17AA40-2926-4077-B6B2-C137B030AC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270208" y="-90989"/>
                <a:ext cx="12575721" cy="611685"/>
              </a:xfr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Espaço Reservado para Conteúdo 2">
                <a:extLst>
                  <a:ext uri="{FF2B5EF4-FFF2-40B4-BE49-F238E27FC236}">
                    <a16:creationId xmlns:a16="http://schemas.microsoft.com/office/drawing/2014/main" id="{18C4FE24-A67D-4C7F-A9EE-F552BF372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07" y="612349"/>
                <a:ext cx="10924565" cy="10222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Suponha que agora conheçamos o valor da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em 4 pontos de controle. Podemos forçar um polinômio de ordem 3 a passar por estes 4 pontos. O polinômio ajustado nos permite estimar   o valor  função no ponto desejado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=5.0</m:t>
                    </m:r>
                  </m:oMath>
                </a14:m>
                <a:r>
                  <a:rPr lang="pt-BR" dirty="0"/>
                  <a:t>,  isto é,  no permite estimar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5.0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5" name="Espaço Reservado para Conteúdo 2">
                <a:extLst>
                  <a:ext uri="{FF2B5EF4-FFF2-40B4-BE49-F238E27FC236}">
                    <a16:creationId xmlns:a16="http://schemas.microsoft.com/office/drawing/2014/main" id="{18C4FE24-A67D-4C7F-A9EE-F552BF372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07" y="612349"/>
                <a:ext cx="10924565" cy="1022275"/>
              </a:xfrm>
              <a:blipFill>
                <a:blip r:embed="rId18"/>
                <a:stretch>
                  <a:fillRect l="-223" t="-8929" b="-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ela 31">
                <a:extLst>
                  <a:ext uri="{FF2B5EF4-FFF2-40B4-BE49-F238E27FC236}">
                    <a16:creationId xmlns:a16="http://schemas.microsoft.com/office/drawing/2014/main" id="{F7B385C9-4F93-40CA-ACAA-F0F2633C5B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2587526"/>
                  </p:ext>
                </p:extLst>
              </p:nvPr>
            </p:nvGraphicFramePr>
            <p:xfrm>
              <a:off x="5771900" y="1594461"/>
              <a:ext cx="3080022" cy="15900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162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67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70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697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022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0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7.1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95532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0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6.0</m:t>
                                </m:r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8.7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2931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ela 31">
                <a:extLst>
                  <a:ext uri="{FF2B5EF4-FFF2-40B4-BE49-F238E27FC236}">
                    <a16:creationId xmlns:a16="http://schemas.microsoft.com/office/drawing/2014/main" id="{F7B385C9-4F93-40CA-ACAA-F0F2633C5B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2587526"/>
                  </p:ext>
                </p:extLst>
              </p:nvPr>
            </p:nvGraphicFramePr>
            <p:xfrm>
              <a:off x="5771900" y="1594461"/>
              <a:ext cx="3080022" cy="15900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162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67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70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33333" t="-126000" r="-11047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22807" t="-126000" r="-1754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33333" t="-221569" r="-110476" b="-2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7.1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33333" t="-328000" r="-110476" b="-1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8.7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Imagem 2">
            <a:extLst>
              <a:ext uri="{FF2B5EF4-FFF2-40B4-BE49-F238E27FC236}">
                <a16:creationId xmlns:a16="http://schemas.microsoft.com/office/drawing/2014/main" id="{FEA2973D-3EC9-9C63-AE7D-0BDC6961C28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67013" y="3895019"/>
            <a:ext cx="3839111" cy="12384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FD8F29-8463-64AA-7D0A-5F21A7B39B6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26762" y="5210583"/>
            <a:ext cx="3839111" cy="14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1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348182" y="-25928"/>
            <a:ext cx="9404723" cy="61168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Polinômio de </a:t>
            </a:r>
            <a:r>
              <a:rPr lang="pt-BR" sz="3200" dirty="0" err="1"/>
              <a:t>Vandermonde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4013051" y="2356827"/>
                <a:ext cx="67328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051" y="2356827"/>
                <a:ext cx="6732869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52" b="-18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764930" y="772625"/>
                <a:ext cx="109783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Se tivermos (n+1) pontos de controle, haverá um único polinômio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de grau n, que passará por todo os pontos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30" y="772625"/>
                <a:ext cx="10978315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444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8072766"/>
                  </p:ext>
                </p:extLst>
              </p:nvPr>
            </p:nvGraphicFramePr>
            <p:xfrm>
              <a:off x="874713" y="1480847"/>
              <a:ext cx="1407413" cy="1894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321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20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32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697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352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400" b="0" i="0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8072766"/>
                  </p:ext>
                </p:extLst>
              </p:nvPr>
            </p:nvGraphicFramePr>
            <p:xfrm>
              <a:off x="874713" y="1480847"/>
              <a:ext cx="1407413" cy="1894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32105"/>
                    <a:gridCol w="412051"/>
                    <a:gridCol w="663257"/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2353" t="-3279" r="-166176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3761" t="-3279" r="-3670" b="-42623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2353" t="-126000" r="-166176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3761" t="-126000" r="-3670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2353" t="-226000" r="-16617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3761" t="-226000" r="-3670" b="-3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2353" t="-319608" r="-166176" b="-2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3761" t="-319608" r="-3670" b="-213725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2353" t="-528000" r="-166176" b="-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3761" t="-528000" r="-3670" b="-18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2074014" y="4427692"/>
                <a:ext cx="51361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t-B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14" y="4427692"/>
                <a:ext cx="5136150" cy="338554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2153810" y="5004840"/>
                <a:ext cx="49578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810" y="5004840"/>
                <a:ext cx="4957896" cy="338554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2153811" y="4727716"/>
                <a:ext cx="50111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811" y="4727716"/>
                <a:ext cx="5011115" cy="338554"/>
              </a:xfrm>
              <a:prstGeom prst="rect">
                <a:avLst/>
              </a:prstGeom>
              <a:blipFill>
                <a:blip r:embed="rId7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2163141" y="5281964"/>
                <a:ext cx="49578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pt-B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141" y="5281964"/>
                <a:ext cx="4957896" cy="33855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2153810" y="5581988"/>
                <a:ext cx="495789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pt-B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810" y="5581988"/>
                <a:ext cx="4957896" cy="338554"/>
              </a:xfrm>
              <a:prstGeom prst="rect">
                <a:avLst/>
              </a:prstGeom>
              <a:blipFill>
                <a:blip r:embed="rId9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7370692" y="4461346"/>
                <a:ext cx="3063403" cy="1378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𝑜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6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6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6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eqAr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1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   </m:t>
                                                  </m:r>
                                                  <m: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sz="16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pt-BR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pt-BR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  <m:sup>
                                                    <m:r>
                                                      <a:rPr lang="pt-BR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pt-B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𝑜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  </m:t>
                                                  </m:r>
                                                  <m: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pt-BR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pt-BR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  <m:sup>
                                                    <m:r>
                                                      <a:rPr lang="pt-BR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  <m:e>
                                                <m: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  <m:t>|   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  </m:t>
                                                      </m:r>
                                                      <m: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p>
                                              </m:sSup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pt-BR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pt-BR" sz="16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pt-BR" sz="16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pt-BR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sup>
                                                        <m:r>
                                                          <a:rPr lang="pt-BR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4</m:t>
                                                        </m:r>
                                                      </m:sup>
                                                    </m:sSup>
                                                  </m:e>
                                                  <m:e>
                                                    <m:r>
                                                      <a:rPr lang="pt-BR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|   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   </m:t>
                                                      </m:r>
                                                      <m:r>
                                                        <a:rPr lang="pt-BR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p>
                                              </m:sSup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sSup>
                                                      <m:sSupPr>
                                                        <m:ctrlPr>
                                                          <a:rPr lang="pt-BR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p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pt-BR" sz="16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pt-BR" sz="16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pt-BR" sz="16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3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  <m:sup>
                                                        <m:r>
                                                          <a:rPr lang="pt-BR" sz="16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4</m:t>
                                                        </m:r>
                                                      </m:sup>
                                                    </m:sSup>
                                                  </m:e>
                                                  <m:e>
                                                    <m:r>
                                                      <a:rPr lang="pt-BR" sz="16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|   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eqAr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t-B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r>
                                              <a:rPr lang="pt-BR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pt-BR" sz="1600" i="1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  <m:t>|   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92" y="4461346"/>
                <a:ext cx="3063403" cy="137826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8693042" y="4132630"/>
                <a:ext cx="5123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042" y="4132630"/>
                <a:ext cx="512383" cy="246221"/>
              </a:xfrm>
              <a:prstGeom prst="rect">
                <a:avLst/>
              </a:prstGeom>
              <a:blipFill rotWithShape="0">
                <a:blip r:embed="rId11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10773813" y="4573329"/>
                <a:ext cx="1123577" cy="1131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813" y="4573329"/>
                <a:ext cx="1123577" cy="11317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3617837" y="6211307"/>
                <a:ext cx="53758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37" y="6211307"/>
                <a:ext cx="537583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567"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ela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379018"/>
                  </p:ext>
                </p:extLst>
              </p:nvPr>
            </p:nvGraphicFramePr>
            <p:xfrm>
              <a:off x="416010" y="4570837"/>
              <a:ext cx="1407413" cy="1894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321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20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32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697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352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pt-BR" sz="1400" b="0" i="0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ela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379018"/>
                  </p:ext>
                </p:extLst>
              </p:nvPr>
            </p:nvGraphicFramePr>
            <p:xfrm>
              <a:off x="416010" y="4570837"/>
              <a:ext cx="1407413" cy="1894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32105"/>
                    <a:gridCol w="412051"/>
                    <a:gridCol w="663257"/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82353" t="-3279" r="-166176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13761" t="-3279" r="-3670" b="-42623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82353" t="-126000" r="-166176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13761" t="-126000" r="-3670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82353" t="-226000" r="-16617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13761" t="-226000" r="-3670" b="-3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82353" t="-319608" r="-166176" b="-2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13761" t="-319608" r="-3670" b="-213725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3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82353" t="-428000" r="-166176" b="-1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13761" t="-428000" r="-3670" b="-118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4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82353" t="-528000" r="-166176" b="-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14"/>
                          <a:stretch>
                            <a:fillRect l="-113761" t="-528000" r="-3670" b="-18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874713" y="3623806"/>
                <a:ext cx="109783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Se tivermos 5 pontos de controle, haverá um único polinômio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de grau 4, que passará por todo os pontos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13" y="3623806"/>
                <a:ext cx="10978315" cy="646331"/>
              </a:xfrm>
              <a:prstGeom prst="rect">
                <a:avLst/>
              </a:prstGeom>
              <a:blipFill rotWithShape="0">
                <a:blip r:embed="rId15"/>
                <a:stretch>
                  <a:fillRect l="-444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96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20D290F-20A8-49AF-92FF-4FFD49218CDA}"/>
                  </a:ext>
                </a:extLst>
              </p:cNvPr>
              <p:cNvSpPr txBox="1"/>
              <p:nvPr/>
            </p:nvSpPr>
            <p:spPr>
              <a:xfrm>
                <a:off x="3708471" y="2960394"/>
                <a:ext cx="497016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0.0004115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⁴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−0.0142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</a:rPr>
                      <m:t>+0.02963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1.694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20D290F-20A8-49AF-92FF-4FFD49218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471" y="2960394"/>
                <a:ext cx="4970166" cy="246221"/>
              </a:xfrm>
              <a:prstGeom prst="rect">
                <a:avLst/>
              </a:prstGeom>
              <a:blipFill rotWithShape="0">
                <a:blip r:embed="rId2"/>
                <a:stretch>
                  <a:fillRect l="-1348" t="-5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ítulo 1">
                <a:extLst>
                  <a:ext uri="{FF2B5EF4-FFF2-40B4-BE49-F238E27FC236}">
                    <a16:creationId xmlns:a16="http://schemas.microsoft.com/office/drawing/2014/main" id="{9208B44A-5A1F-4122-8439-288E674B3A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91861" y="-55022"/>
                <a:ext cx="12575721" cy="611685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𝑅𝑒𝑡𝑜𝑛𝑎𝑛𝑑𝑜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𝑎𝑜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𝑒𝑥𝑒𝑚𝑝𝑙𝑜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𝑎𝑔𝑜𝑟𝑎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 5 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𝑝𝑜𝑛𝑡𝑜𝑠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5" name="Título 1">
                <a:extLst>
                  <a:ext uri="{FF2B5EF4-FFF2-40B4-BE49-F238E27FC236}">
                    <a16:creationId xmlns:a16="http://schemas.microsoft.com/office/drawing/2014/main" id="{9208B44A-5A1F-4122-8439-288E674B3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1861" y="-55022"/>
                <a:ext cx="12575721" cy="611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ela 15">
                <a:extLst>
                  <a:ext uri="{FF2B5EF4-FFF2-40B4-BE49-F238E27FC236}">
                    <a16:creationId xmlns:a16="http://schemas.microsoft.com/office/drawing/2014/main" id="{84E31B9B-83FD-4B36-BB5B-139631143C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589416"/>
                  </p:ext>
                </p:extLst>
              </p:nvPr>
            </p:nvGraphicFramePr>
            <p:xfrm>
              <a:off x="482751" y="741283"/>
              <a:ext cx="3080022" cy="1894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162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67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70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4572327"/>
                      </a:ext>
                    </a:extLst>
                  </a:tr>
                  <a:tr h="138022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0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7.1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95532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0" kern="12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6.0</m:t>
                                </m:r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8.7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2931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ela 15">
                <a:extLst>
                  <a:ext uri="{FF2B5EF4-FFF2-40B4-BE49-F238E27FC236}">
                    <a16:creationId xmlns:a16="http://schemas.microsoft.com/office/drawing/2014/main" id="{84E31B9B-83FD-4B36-BB5B-139631143C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7589416"/>
                  </p:ext>
                </p:extLst>
              </p:nvPr>
            </p:nvGraphicFramePr>
            <p:xfrm>
              <a:off x="482751" y="741283"/>
              <a:ext cx="3080022" cy="1894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162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67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70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32857" t="-126000" r="-110476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122368" t="-126000" r="-1754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32857" t="-226000" r="-11047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122368" t="-226000" r="-1754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45723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32857" t="-319608" r="-110476" b="-2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7.1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5"/>
                          <a:stretch>
                            <a:fillRect l="-32857" t="-428000" r="-110476" b="-1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8.7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9.0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9832" y="1027794"/>
            <a:ext cx="3926207" cy="11552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3473" y="3518807"/>
            <a:ext cx="4107176" cy="324411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1301" y="828125"/>
            <a:ext cx="3206942" cy="163146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3891" y="4133474"/>
            <a:ext cx="4395941" cy="195519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25" y="3417993"/>
            <a:ext cx="3380411" cy="267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0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D20D5762-D39F-41C6-ABCA-7D0E400BE85E}"/>
                  </a:ext>
                </a:extLst>
              </p:cNvPr>
              <p:cNvSpPr/>
              <p:nvPr/>
            </p:nvSpPr>
            <p:spPr>
              <a:xfrm>
                <a:off x="513183" y="410547"/>
                <a:ext cx="10926147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600" b="1" dirty="0"/>
                  <a:t>Problemas com </a:t>
                </a:r>
                <a:r>
                  <a:rPr lang="pt-BR" sz="1600" b="1" dirty="0" err="1"/>
                  <a:t>Vandermonde</a:t>
                </a:r>
                <a:r>
                  <a:rPr lang="pt-BR" sz="1600" b="1" dirty="0"/>
                  <a:t>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Notar que, com o aumento do número de pontos, será necessária a resolução de um sistema de ordem mais alta.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A resolução de sistemas de equações sempre envolve a inversão da matriz característica A, o que gera erros de arredondamento. O uso de Eliminação de Gauss pode ajudar.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Além da ordem mais alta da matriz característica, haverá uma disparidade grande na  ordem de grandeza dos elementos da matriz A, na primeira coluna temos valor 1, na última coluna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sz="1600" dirty="0"/>
                  <a:t>, o que pode gerar erros de arredondamento consideráveis.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Notar também que os coeficientes do polinômio, principalmente nas potências mais elevada, serão muito pequenos, o que pode gerar perda de mantissa em somas (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2.6 7 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600" dirty="0"/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D20D5762-D39F-41C6-ABCA-7D0E400BE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83" y="410547"/>
                <a:ext cx="10926147" cy="2800767"/>
              </a:xfrm>
              <a:prstGeom prst="rect">
                <a:avLst/>
              </a:prstGeom>
              <a:blipFill>
                <a:blip r:embed="rId2"/>
                <a:stretch>
                  <a:fillRect l="-223" t="-652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83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93948" y="0"/>
            <a:ext cx="6078747" cy="702629"/>
          </a:xfrm>
        </p:spPr>
        <p:txBody>
          <a:bodyPr/>
          <a:lstStyle/>
          <a:p>
            <a:r>
              <a:rPr lang="pt-BR" sz="3200" dirty="0"/>
              <a:t>Polinômio de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523298" y="4675217"/>
                <a:ext cx="112196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98" y="4675217"/>
                <a:ext cx="11219610" cy="276999"/>
              </a:xfrm>
              <a:prstGeom prst="rect">
                <a:avLst/>
              </a:prstGeom>
              <a:blipFill>
                <a:blip r:embed="rId2"/>
                <a:stretch>
                  <a:fillRect l="-43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1899139" y="562874"/>
            <a:ext cx="99020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Os erros de arredondamento em </a:t>
            </a:r>
            <a:r>
              <a:rPr lang="pt-BR" dirty="0" err="1"/>
              <a:t>Vandermonde</a:t>
            </a:r>
            <a:r>
              <a:rPr lang="pt-BR" dirty="0"/>
              <a:t> são decorrentes principalmente do cálculo dos coeficientes do polinômio, que é feito através da inversão de uma matriz de ordem n (para n+1 pontos de controle)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Uma maneira de contornar este problema é utilizar o esquema de cálculo dos polinômios de Newton.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Neste esquema, os coeficientes do polinômio são encontrados diretamente de uma tabela de diferenças finitas.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Notar que, do ponto de vista puramente algébrico, o polinômio de </a:t>
            </a:r>
            <a:r>
              <a:rPr lang="pt-BR" dirty="0" err="1"/>
              <a:t>Vandermonde</a:t>
            </a:r>
            <a:r>
              <a:rPr lang="pt-BR" dirty="0"/>
              <a:t> e o polinômio de Newton são exatamente os mesmos.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No entanto, como temos resolução finita em um computador, os erros de </a:t>
            </a:r>
            <a:r>
              <a:rPr lang="pt-BR" dirty="0" err="1"/>
              <a:t>Vandermonde</a:t>
            </a:r>
            <a:r>
              <a:rPr lang="pt-BR" dirty="0"/>
              <a:t> são maiores que os erros de Newton.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94903" y="3811093"/>
                <a:ext cx="1166311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Se tivermos (n+1) pontos de controle, haverá um único polinômio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de grau n, que passará por todo os pontos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03" y="3811093"/>
                <a:ext cx="11663119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470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6400005"/>
                  </p:ext>
                </p:extLst>
              </p:nvPr>
            </p:nvGraphicFramePr>
            <p:xfrm>
              <a:off x="394903" y="1299964"/>
              <a:ext cx="1407413" cy="1894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321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20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32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3697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352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400" b="0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 sz="1400" b="0" i="0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 sz="1400" b="0" i="0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6400005"/>
                  </p:ext>
                </p:extLst>
              </p:nvPr>
            </p:nvGraphicFramePr>
            <p:xfrm>
              <a:off x="394903" y="1299964"/>
              <a:ext cx="1407413" cy="18948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332105"/>
                    <a:gridCol w="412051"/>
                    <a:gridCol w="663257"/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2353" t="-4918" r="-166176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3761" t="-4918" r="-3670" b="-42623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2353" t="-128000" r="-166176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3761" t="-128000" r="-3670" b="-4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2353" t="-228000" r="-16617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3761" t="-228000" r="-3670" b="-32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2353" t="-321569" r="-166176" b="-2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3761" t="-321569" r="-3670" b="-213725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...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algn="ctr" defTabSz="457200" rtl="0" eaLnBrk="1" latinLnBrk="0" hangingPunct="1"/>
                          <a:r>
                            <a:rPr lang="pt-BR" sz="1400" b="0" i="0" kern="12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</a:t>
                          </a:r>
                          <a:endParaRPr lang="pt-BR" sz="1400" b="0" i="0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2353" t="-530000" r="-166176" b="-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3761" t="-530000" r="-3670" b="-18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tângulo 7"/>
          <p:cNvSpPr/>
          <p:nvPr/>
        </p:nvSpPr>
        <p:spPr>
          <a:xfrm>
            <a:off x="523298" y="5073713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onde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417666" y="5170009"/>
                <a:ext cx="1150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666" y="5170009"/>
                <a:ext cx="115012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255" r="-6915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392826" y="5470721"/>
                <a:ext cx="1418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26" y="5470721"/>
                <a:ext cx="141846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433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1375483" y="5764609"/>
                <a:ext cx="1738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83" y="5764609"/>
                <a:ext cx="173887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456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348491" y="6058497"/>
                <a:ext cx="205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491" y="6058497"/>
                <a:ext cx="205396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077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1342503" y="6421613"/>
                <a:ext cx="2614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503" y="6421613"/>
                <a:ext cx="261404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632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417666" y="624540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666" y="6245406"/>
                <a:ext cx="237244" cy="2769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440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8911</TotalTime>
  <Words>1855</Words>
  <Application>Microsoft Office PowerPoint</Application>
  <PresentationFormat>Widescreen</PresentationFormat>
  <Paragraphs>312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Century Gothic</vt:lpstr>
      <vt:lpstr>Wingdings 3</vt:lpstr>
      <vt:lpstr>Íon</vt:lpstr>
      <vt:lpstr>Métodos Numéricos para Engenharia </vt:lpstr>
      <vt:lpstr>Definições  -  Interpolação</vt:lpstr>
      <vt:lpstr>Exempo:Ajuste de um polinômio a 2 pontos de controle</vt:lpstr>
      <vt:lpstr>Exempo:Ajuste de um polinômio a 3 pontos de controle</vt:lpstr>
      <vt:lpstr>Exempo:Ajuste de um polinômio a 4 pontos de controle</vt:lpstr>
      <vt:lpstr>Apresentação do PowerPoint</vt:lpstr>
      <vt:lpstr>Apresentação do PowerPoint</vt:lpstr>
      <vt:lpstr>Apresentação do PowerPoint</vt:lpstr>
      <vt:lpstr>Polinômio de Newton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 para Engenharia</dc:title>
  <dc:creator>Luciano Neves Fonseca</dc:creator>
  <cp:lastModifiedBy>Luciano Neves Fonseca</cp:lastModifiedBy>
  <cp:revision>96</cp:revision>
  <dcterms:created xsi:type="dcterms:W3CDTF">2020-03-19T11:46:04Z</dcterms:created>
  <dcterms:modified xsi:type="dcterms:W3CDTF">2023-03-31T21:29:04Z</dcterms:modified>
</cp:coreProperties>
</file>