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58" r:id="rId4"/>
    <p:sldId id="260" r:id="rId5"/>
    <p:sldId id="278" r:id="rId6"/>
    <p:sldId id="279" r:id="rId7"/>
    <p:sldId id="266" r:id="rId8"/>
    <p:sldId id="267" r:id="rId9"/>
    <p:sldId id="277" r:id="rId10"/>
    <p:sldId id="273" r:id="rId11"/>
    <p:sldId id="274" r:id="rId12"/>
    <p:sldId id="275" r:id="rId13"/>
    <p:sldId id="27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Neves Fonseca" userId="fab3e4a40666dedf" providerId="LiveId" clId="{3A7785B6-5827-4564-913D-B3D022B1B08A}"/>
    <pc:docChg chg="undo custSel addSld delSld modSld">
      <pc:chgData name="Luciano Neves Fonseca" userId="fab3e4a40666dedf" providerId="LiveId" clId="{3A7785B6-5827-4564-913D-B3D022B1B08A}" dt="2022-10-30T16:53:06.052" v="70" actId="20577"/>
      <pc:docMkLst>
        <pc:docMk/>
      </pc:docMkLst>
      <pc:sldChg chg="addSp modSp mod">
        <pc:chgData name="Luciano Neves Fonseca" userId="fab3e4a40666dedf" providerId="LiveId" clId="{3A7785B6-5827-4564-913D-B3D022B1B08A}" dt="2022-10-30T16:50:51.043" v="65" actId="1076"/>
        <pc:sldMkLst>
          <pc:docMk/>
          <pc:sldMk cId="2604340114" sldId="258"/>
        </pc:sldMkLst>
        <pc:spChg chg="mod">
          <ac:chgData name="Luciano Neves Fonseca" userId="fab3e4a40666dedf" providerId="LiveId" clId="{3A7785B6-5827-4564-913D-B3D022B1B08A}" dt="2022-10-30T16:46:17.757" v="1" actId="255"/>
          <ac:spMkLst>
            <pc:docMk/>
            <pc:sldMk cId="2604340114" sldId="258"/>
            <ac:spMk id="2" creationId="{8AB5D05A-8820-25E1-27A0-8AB2EBC6545B}"/>
          </ac:spMkLst>
        </pc:spChg>
        <pc:spChg chg="mod">
          <ac:chgData name="Luciano Neves Fonseca" userId="fab3e4a40666dedf" providerId="LiveId" clId="{3A7785B6-5827-4564-913D-B3D022B1B08A}" dt="2022-10-30T16:50:29.718" v="62" actId="1076"/>
          <ac:spMkLst>
            <pc:docMk/>
            <pc:sldMk cId="2604340114" sldId="258"/>
            <ac:spMk id="3" creationId="{AE2370F9-920C-8C99-5A35-77713E1F307E}"/>
          </ac:spMkLst>
        </pc:spChg>
        <pc:spChg chg="mod">
          <ac:chgData name="Luciano Neves Fonseca" userId="fab3e4a40666dedf" providerId="LiveId" clId="{3A7785B6-5827-4564-913D-B3D022B1B08A}" dt="2022-10-30T16:46:17.757" v="1" actId="255"/>
          <ac:spMkLst>
            <pc:docMk/>
            <pc:sldMk cId="2604340114" sldId="258"/>
            <ac:spMk id="12" creationId="{79315BA6-03A4-512E-9D80-DA3B84FA1553}"/>
          </ac:spMkLst>
        </pc:spChg>
        <pc:spChg chg="mod">
          <ac:chgData name="Luciano Neves Fonseca" userId="fab3e4a40666dedf" providerId="LiveId" clId="{3A7785B6-5827-4564-913D-B3D022B1B08A}" dt="2022-10-30T16:47:18.585" v="18" actId="1076"/>
          <ac:spMkLst>
            <pc:docMk/>
            <pc:sldMk cId="2604340114" sldId="258"/>
            <ac:spMk id="16" creationId="{73474C96-413A-FCF3-8E34-58E4CF60F768}"/>
          </ac:spMkLst>
        </pc:spChg>
        <pc:spChg chg="mod">
          <ac:chgData name="Luciano Neves Fonseca" userId="fab3e4a40666dedf" providerId="LiveId" clId="{3A7785B6-5827-4564-913D-B3D022B1B08A}" dt="2022-10-30T16:47:02.369" v="13" actId="1076"/>
          <ac:spMkLst>
            <pc:docMk/>
            <pc:sldMk cId="2604340114" sldId="258"/>
            <ac:spMk id="17" creationId="{6E32850E-45C2-D293-9870-09DF71ACA69D}"/>
          </ac:spMkLst>
        </pc:spChg>
        <pc:spChg chg="mod">
          <ac:chgData name="Luciano Neves Fonseca" userId="fab3e4a40666dedf" providerId="LiveId" clId="{3A7785B6-5827-4564-913D-B3D022B1B08A}" dt="2022-10-30T16:47:09.795" v="15" actId="1076"/>
          <ac:spMkLst>
            <pc:docMk/>
            <pc:sldMk cId="2604340114" sldId="258"/>
            <ac:spMk id="18" creationId="{40ABF22A-2F43-142A-E571-92E3BAF6DBE7}"/>
          </ac:spMkLst>
        </pc:spChg>
        <pc:spChg chg="mod">
          <ac:chgData name="Luciano Neves Fonseca" userId="fab3e4a40666dedf" providerId="LiveId" clId="{3A7785B6-5827-4564-913D-B3D022B1B08A}" dt="2022-10-30T16:50:51.043" v="65" actId="1076"/>
          <ac:spMkLst>
            <pc:docMk/>
            <pc:sldMk cId="2604340114" sldId="258"/>
            <ac:spMk id="19" creationId="{9D7D0B34-A572-C420-8BF3-F37B5955DABB}"/>
          </ac:spMkLst>
        </pc:spChg>
        <pc:spChg chg="mod">
          <ac:chgData name="Luciano Neves Fonseca" userId="fab3e4a40666dedf" providerId="LiveId" clId="{3A7785B6-5827-4564-913D-B3D022B1B08A}" dt="2022-10-30T16:47:12.626" v="17" actId="1076"/>
          <ac:spMkLst>
            <pc:docMk/>
            <pc:sldMk cId="2604340114" sldId="258"/>
            <ac:spMk id="20" creationId="{6971B1AB-1F27-4BC2-E243-16855FF7D925}"/>
          </ac:spMkLst>
        </pc:spChg>
        <pc:spChg chg="mod">
          <ac:chgData name="Luciano Neves Fonseca" userId="fab3e4a40666dedf" providerId="LiveId" clId="{3A7785B6-5827-4564-913D-B3D022B1B08A}" dt="2022-10-30T16:47:59.155" v="28" actId="1076"/>
          <ac:spMkLst>
            <pc:docMk/>
            <pc:sldMk cId="2604340114" sldId="258"/>
            <ac:spMk id="24" creationId="{64788B72-58D3-CD6D-A54B-5FB93C83F5C9}"/>
          </ac:spMkLst>
        </pc:spChg>
        <pc:spChg chg="mod">
          <ac:chgData name="Luciano Neves Fonseca" userId="fab3e4a40666dedf" providerId="LiveId" clId="{3A7785B6-5827-4564-913D-B3D022B1B08A}" dt="2022-10-30T16:48:16.419" v="34" actId="20577"/>
          <ac:spMkLst>
            <pc:docMk/>
            <pc:sldMk cId="2604340114" sldId="258"/>
            <ac:spMk id="25" creationId="{C96AD43B-821D-1815-1BE2-E60C13025B05}"/>
          </ac:spMkLst>
        </pc:spChg>
        <pc:spChg chg="add mod">
          <ac:chgData name="Luciano Neves Fonseca" userId="fab3e4a40666dedf" providerId="LiveId" clId="{3A7785B6-5827-4564-913D-B3D022B1B08A}" dt="2022-10-30T16:46:39.174" v="8" actId="20577"/>
          <ac:spMkLst>
            <pc:docMk/>
            <pc:sldMk cId="2604340114" sldId="258"/>
            <ac:spMk id="27" creationId="{8B75FB71-6153-7F03-9A78-BD9F4B3245A9}"/>
          </ac:spMkLst>
        </pc:spChg>
        <pc:spChg chg="add mod">
          <ac:chgData name="Luciano Neves Fonseca" userId="fab3e4a40666dedf" providerId="LiveId" clId="{3A7785B6-5827-4564-913D-B3D022B1B08A}" dt="2022-10-30T16:47:38.989" v="25" actId="20577"/>
          <ac:spMkLst>
            <pc:docMk/>
            <pc:sldMk cId="2604340114" sldId="258"/>
            <ac:spMk id="31" creationId="{205DC7DC-64E6-FAA7-B5F1-37E405387790}"/>
          </ac:spMkLst>
        </pc:spChg>
        <pc:spChg chg="add mod">
          <ac:chgData name="Luciano Neves Fonseca" userId="fab3e4a40666dedf" providerId="LiveId" clId="{3A7785B6-5827-4564-913D-B3D022B1B08A}" dt="2022-10-30T16:48:44.479" v="49" actId="20577"/>
          <ac:spMkLst>
            <pc:docMk/>
            <pc:sldMk cId="2604340114" sldId="258"/>
            <ac:spMk id="32" creationId="{D1755A87-7FAE-272B-CB41-03D471F34A59}"/>
          </ac:spMkLst>
        </pc:spChg>
        <pc:spChg chg="mod">
          <ac:chgData name="Luciano Neves Fonseca" userId="fab3e4a40666dedf" providerId="LiveId" clId="{3A7785B6-5827-4564-913D-B3D022B1B08A}" dt="2022-10-30T16:46:17.757" v="1" actId="255"/>
          <ac:spMkLst>
            <pc:docMk/>
            <pc:sldMk cId="2604340114" sldId="258"/>
            <ac:spMk id="35" creationId="{00000000-0000-0000-0000-000000000000}"/>
          </ac:spMkLst>
        </pc:spChg>
        <pc:spChg chg="mod">
          <ac:chgData name="Luciano Neves Fonseca" userId="fab3e4a40666dedf" providerId="LiveId" clId="{3A7785B6-5827-4564-913D-B3D022B1B08A}" dt="2022-10-30T16:50:38.898" v="63" actId="1076"/>
          <ac:spMkLst>
            <pc:docMk/>
            <pc:sldMk cId="2604340114" sldId="258"/>
            <ac:spMk id="49" creationId="{00000000-0000-0000-0000-000000000000}"/>
          </ac:spMkLst>
        </pc:spChg>
        <pc:spChg chg="mod">
          <ac:chgData name="Luciano Neves Fonseca" userId="fab3e4a40666dedf" providerId="LiveId" clId="{3A7785B6-5827-4564-913D-B3D022B1B08A}" dt="2022-10-30T16:46:17.757" v="1" actId="255"/>
          <ac:spMkLst>
            <pc:docMk/>
            <pc:sldMk cId="2604340114" sldId="258"/>
            <ac:spMk id="50" creationId="{00000000-0000-0000-0000-000000000000}"/>
          </ac:spMkLst>
        </pc:spChg>
        <pc:spChg chg="mod">
          <ac:chgData name="Luciano Neves Fonseca" userId="fab3e4a40666dedf" providerId="LiveId" clId="{3A7785B6-5827-4564-913D-B3D022B1B08A}" dt="2022-10-30T16:50:45.599" v="64" actId="1076"/>
          <ac:spMkLst>
            <pc:docMk/>
            <pc:sldMk cId="2604340114" sldId="258"/>
            <ac:spMk id="53" creationId="{00000000-0000-0000-0000-000000000000}"/>
          </ac:spMkLst>
        </pc:spChg>
        <pc:spChg chg="mod">
          <ac:chgData name="Luciano Neves Fonseca" userId="fab3e4a40666dedf" providerId="LiveId" clId="{3A7785B6-5827-4564-913D-B3D022B1B08A}" dt="2022-10-30T16:46:17.757" v="1" actId="255"/>
          <ac:spMkLst>
            <pc:docMk/>
            <pc:sldMk cId="2604340114" sldId="258"/>
            <ac:spMk id="63" creationId="{00000000-0000-0000-0000-000000000000}"/>
          </ac:spMkLst>
        </pc:spChg>
        <pc:spChg chg="mod">
          <ac:chgData name="Luciano Neves Fonseca" userId="fab3e4a40666dedf" providerId="LiveId" clId="{3A7785B6-5827-4564-913D-B3D022B1B08A}" dt="2022-10-30T16:46:17.757" v="1" actId="255"/>
          <ac:spMkLst>
            <pc:docMk/>
            <pc:sldMk cId="2604340114" sldId="258"/>
            <ac:spMk id="64" creationId="{00000000-0000-0000-0000-000000000000}"/>
          </ac:spMkLst>
        </pc:spChg>
        <pc:spChg chg="mod">
          <ac:chgData name="Luciano Neves Fonseca" userId="fab3e4a40666dedf" providerId="LiveId" clId="{3A7785B6-5827-4564-913D-B3D022B1B08A}" dt="2022-10-30T16:46:17.757" v="1" actId="255"/>
          <ac:spMkLst>
            <pc:docMk/>
            <pc:sldMk cId="2604340114" sldId="258"/>
            <ac:spMk id="72" creationId="{00000000-0000-0000-0000-000000000000}"/>
          </ac:spMkLst>
        </pc:spChg>
        <pc:spChg chg="mod">
          <ac:chgData name="Luciano Neves Fonseca" userId="fab3e4a40666dedf" providerId="LiveId" clId="{3A7785B6-5827-4564-913D-B3D022B1B08A}" dt="2022-10-30T16:46:17.757" v="1" actId="255"/>
          <ac:spMkLst>
            <pc:docMk/>
            <pc:sldMk cId="2604340114" sldId="258"/>
            <ac:spMk id="73" creationId="{00000000-0000-0000-0000-000000000000}"/>
          </ac:spMkLst>
        </pc:spChg>
        <pc:spChg chg="mod">
          <ac:chgData name="Luciano Neves Fonseca" userId="fab3e4a40666dedf" providerId="LiveId" clId="{3A7785B6-5827-4564-913D-B3D022B1B08A}" dt="2022-10-30T16:46:43.732" v="11" actId="20577"/>
          <ac:spMkLst>
            <pc:docMk/>
            <pc:sldMk cId="2604340114" sldId="258"/>
            <ac:spMk id="74" creationId="{00000000-0000-0000-0000-000000000000}"/>
          </ac:spMkLst>
        </pc:spChg>
      </pc:sldChg>
      <pc:sldChg chg="addSp modSp mod">
        <pc:chgData name="Luciano Neves Fonseca" userId="fab3e4a40666dedf" providerId="LiveId" clId="{3A7785B6-5827-4564-913D-B3D022B1B08A}" dt="2022-10-30T16:50:19.932" v="61" actId="1076"/>
        <pc:sldMkLst>
          <pc:docMk/>
          <pc:sldMk cId="1426590529" sldId="260"/>
        </pc:sldMkLst>
        <pc:spChg chg="add mod">
          <ac:chgData name="Luciano Neves Fonseca" userId="fab3e4a40666dedf" providerId="LiveId" clId="{3A7785B6-5827-4564-913D-B3D022B1B08A}" dt="2022-10-30T16:49:38.319" v="55" actId="20577"/>
          <ac:spMkLst>
            <pc:docMk/>
            <pc:sldMk cId="1426590529" sldId="260"/>
            <ac:spMk id="17" creationId="{19BC90F9-12F2-994D-63D5-CAF91F74CF35}"/>
          </ac:spMkLst>
        </pc:spChg>
        <pc:spChg chg="mod">
          <ac:chgData name="Luciano Neves Fonseca" userId="fab3e4a40666dedf" providerId="LiveId" clId="{3A7785B6-5827-4564-913D-B3D022B1B08A}" dt="2022-10-30T16:50:19.932" v="61" actId="1076"/>
          <ac:spMkLst>
            <pc:docMk/>
            <pc:sldMk cId="1426590529" sldId="260"/>
            <ac:spMk id="18" creationId="{00000000-0000-0000-0000-000000000000}"/>
          </ac:spMkLst>
        </pc:spChg>
        <pc:spChg chg="add mod">
          <ac:chgData name="Luciano Neves Fonseca" userId="fab3e4a40666dedf" providerId="LiveId" clId="{3A7785B6-5827-4564-913D-B3D022B1B08A}" dt="2022-10-30T16:49:44.433" v="56" actId="1076"/>
          <ac:spMkLst>
            <pc:docMk/>
            <pc:sldMk cId="1426590529" sldId="260"/>
            <ac:spMk id="19" creationId="{252F2204-B31E-7C40-DBA2-3D4507E34908}"/>
          </ac:spMkLst>
        </pc:spChg>
        <pc:spChg chg="add mod">
          <ac:chgData name="Luciano Neves Fonseca" userId="fab3e4a40666dedf" providerId="LiveId" clId="{3A7785B6-5827-4564-913D-B3D022B1B08A}" dt="2022-10-30T16:50:15.466" v="60" actId="20577"/>
          <ac:spMkLst>
            <pc:docMk/>
            <pc:sldMk cId="1426590529" sldId="260"/>
            <ac:spMk id="20" creationId="{E5BDEB4F-53FE-D751-F5BE-843FBA8C6636}"/>
          </ac:spMkLst>
        </pc:spChg>
      </pc:sldChg>
      <pc:sldChg chg="modSp del mod">
        <pc:chgData name="Luciano Neves Fonseca" userId="fab3e4a40666dedf" providerId="LiveId" clId="{3A7785B6-5827-4564-913D-B3D022B1B08A}" dt="2022-10-30T16:51:05.437" v="66" actId="47"/>
        <pc:sldMkLst>
          <pc:docMk/>
          <pc:sldMk cId="4249576536" sldId="261"/>
        </pc:sldMkLst>
        <pc:spChg chg="mod">
          <ac:chgData name="Luciano Neves Fonseca" userId="fab3e4a40666dedf" providerId="LiveId" clId="{3A7785B6-5827-4564-913D-B3D022B1B08A}" dt="2022-10-30T16:50:03.121" v="57" actId="1076"/>
          <ac:spMkLst>
            <pc:docMk/>
            <pc:sldMk cId="4249576536" sldId="261"/>
            <ac:spMk id="6" creationId="{00000000-0000-0000-0000-000000000000}"/>
          </ac:spMkLst>
        </pc:spChg>
      </pc:sldChg>
      <pc:sldChg chg="modSp add del mod">
        <pc:chgData name="Luciano Neves Fonseca" userId="fab3e4a40666dedf" providerId="LiveId" clId="{3A7785B6-5827-4564-913D-B3D022B1B08A}" dt="2022-10-30T16:53:06.052" v="70" actId="20577"/>
        <pc:sldMkLst>
          <pc:docMk/>
          <pc:sldMk cId="288535554" sldId="279"/>
        </pc:sldMkLst>
        <pc:spChg chg="mod">
          <ac:chgData name="Luciano Neves Fonseca" userId="fab3e4a40666dedf" providerId="LiveId" clId="{3A7785B6-5827-4564-913D-B3D022B1B08A}" dt="2022-10-30T16:53:06.052" v="70" actId="20577"/>
          <ac:spMkLst>
            <pc:docMk/>
            <pc:sldMk cId="288535554" sldId="279"/>
            <ac:spMk id="7" creationId="{74191DBD-404B-CF5B-6AE0-C1A78622B697}"/>
          </ac:spMkLst>
        </pc:spChg>
      </pc:sldChg>
    </pc:docChg>
  </pc:docChgLst>
  <pc:docChgLst>
    <pc:chgData name="Luciano Neves Fonseca" userId="fab3e4a40666dedf" providerId="LiveId" clId="{F5C79EB9-16A1-4653-A667-754BEEB056D2}"/>
    <pc:docChg chg="custSel modSld">
      <pc:chgData name="Luciano Neves Fonseca" userId="fab3e4a40666dedf" providerId="LiveId" clId="{F5C79EB9-16A1-4653-A667-754BEEB056D2}" dt="2023-03-31T21:32:33.566" v="146" actId="20577"/>
      <pc:docMkLst>
        <pc:docMk/>
      </pc:docMkLst>
      <pc:sldChg chg="modSp mod">
        <pc:chgData name="Luciano Neves Fonseca" userId="fab3e4a40666dedf" providerId="LiveId" clId="{F5C79EB9-16A1-4653-A667-754BEEB056D2}" dt="2023-03-31T21:32:33.566" v="146" actId="20577"/>
        <pc:sldMkLst>
          <pc:docMk/>
          <pc:sldMk cId="431422098" sldId="256"/>
        </pc:sldMkLst>
        <pc:spChg chg="mod">
          <ac:chgData name="Luciano Neves Fonseca" userId="fab3e4a40666dedf" providerId="LiveId" clId="{F5C79EB9-16A1-4653-A667-754BEEB056D2}" dt="2023-03-31T21:32:33.566" v="146" actId="20577"/>
          <ac:spMkLst>
            <pc:docMk/>
            <pc:sldMk cId="43142209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60.png"/><Relationship Id="rId7" Type="http://schemas.openxmlformats.org/officeDocument/2006/relationships/image" Target="../media/image121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210.png"/><Relationship Id="rId4" Type="http://schemas.openxmlformats.org/officeDocument/2006/relationships/image" Target="../media/image10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4.png"/><Relationship Id="rId7" Type="http://schemas.openxmlformats.org/officeDocument/2006/relationships/image" Target="../media/image176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Relationship Id="rId9" Type="http://schemas.openxmlformats.org/officeDocument/2006/relationships/image" Target="../media/image1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hyperlink" Target="https://pt.symbolab.com/solver/ordinary-differential-equation-calculato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7.png"/><Relationship Id="rId7" Type="http://schemas.openxmlformats.org/officeDocument/2006/relationships/image" Target="../media/image109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0.png"/><Relationship Id="rId7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0.png"/><Relationship Id="rId5" Type="http://schemas.openxmlformats.org/officeDocument/2006/relationships/image" Target="../media/image1490.png"/><Relationship Id="rId4" Type="http://schemas.openxmlformats.org/officeDocument/2006/relationships/image" Target="../media/image146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30.png"/><Relationship Id="rId7" Type="http://schemas.openxmlformats.org/officeDocument/2006/relationships/image" Target="../media/image157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hyperlink" Target="https://pt.symbolab.com/solver/ordinary-differential-equation-calculato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18.png"/><Relationship Id="rId7" Type="http://schemas.openxmlformats.org/officeDocument/2006/relationships/image" Target="../media/image70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29.png"/><Relationship Id="rId4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6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4.png"/><Relationship Id="rId7" Type="http://schemas.openxmlformats.org/officeDocument/2006/relationships/image" Target="../media/image132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59.png"/><Relationship Id="rId10" Type="http://schemas.openxmlformats.org/officeDocument/2006/relationships/image" Target="../media/image51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Numéricos para Engenharia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Módulo 15b – equações diferencias ordinárias</a:t>
            </a:r>
          </a:p>
          <a:p>
            <a:r>
              <a:rPr lang="pt-BR" dirty="0"/>
              <a:t>Versão </a:t>
            </a:r>
            <a:r>
              <a:rPr lang="pt-BR" dirty="0" err="1"/>
              <a:t>python</a:t>
            </a:r>
            <a:endParaRPr lang="pt-BR" dirty="0"/>
          </a:p>
          <a:p>
            <a:r>
              <a:rPr lang="pt-BR" dirty="0"/>
              <a:t>Professor Luciano neves da fonseca</a:t>
            </a:r>
          </a:p>
        </p:txBody>
      </p:sp>
    </p:spTree>
    <p:extLst>
      <p:ext uri="{BB962C8B-B14F-4D97-AF65-F5344CB8AC3E}">
        <p14:creationId xmlns:p14="http://schemas.microsoft.com/office/powerpoint/2010/main" val="43142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08372" y="262251"/>
            <a:ext cx="4909300" cy="830573"/>
          </a:xfrm>
        </p:spPr>
        <p:txBody>
          <a:bodyPr/>
          <a:lstStyle/>
          <a:p>
            <a:r>
              <a:rPr lang="pt-BR" dirty="0"/>
              <a:t>Circuito elétrico</a:t>
            </a:r>
            <a:br>
              <a:rPr lang="pt-BR" sz="6000" dirty="0">
                <a:latin typeface="Freehand521 BT" panose="03080802030307080304" pitchFamily="66" charset="0"/>
              </a:rPr>
            </a:b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29396" y="3950540"/>
                <a:ext cx="5477773" cy="2786689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0" i="1" dirty="0">
                    <a:latin typeface="Cambria Math" panose="02040503050406030204" pitchFamily="18" charset="0"/>
                  </a:rPr>
                  <a:t>Nó   v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pt-BR" dirty="0"/>
                  <a:t>;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𝑣𝑑𝑡</m:t>
                                </m:r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𝑐𝑣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/>
                  <a:t>	    (1)</a:t>
                </a:r>
              </a:p>
              <a:p>
                <a:r>
                  <a:rPr lang="pt-BR" dirty="0"/>
                  <a:t>No indutor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/>
                  <a:t>  (2)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pt-BR" dirty="0"/>
                  <a:t>		    (3)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396" y="3950540"/>
                <a:ext cx="5477773" cy="2786689"/>
              </a:xfrm>
              <a:blipFill rotWithShape="0">
                <a:blip r:embed="rId2"/>
                <a:stretch>
                  <a:fillRect l="-333" t="-4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34" y="1518248"/>
            <a:ext cx="4454464" cy="219733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921976" y="2158520"/>
            <a:ext cx="1735016" cy="10348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9656992" y="2408911"/>
            <a:ext cx="1230311" cy="40605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6691665" y="2432760"/>
            <a:ext cx="1230311" cy="40605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8317672" y="2219380"/>
                <a:ext cx="5522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pt-BR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pt-BR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72" y="2219380"/>
                <a:ext cx="552224" cy="584775"/>
              </a:xfrm>
              <a:prstGeom prst="rect">
                <a:avLst/>
              </a:prstGeom>
              <a:blipFill rotWithShape="0">
                <a:blip r:embed="rId4"/>
                <a:stretch>
                  <a:fillRect r="-681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/>
          <p:cNvSpPr/>
          <p:nvPr/>
        </p:nvSpPr>
        <p:spPr>
          <a:xfrm>
            <a:off x="5859689" y="2776295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Sinal de Entrada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9759500" y="2776295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Sinal de Saída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317672" y="3213632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Sistema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ço Reservado para Conteúdo 2"/>
              <p:cNvSpPr txBox="1">
                <a:spLocks/>
              </p:cNvSpPr>
              <p:nvPr/>
            </p:nvSpPr>
            <p:spPr>
              <a:xfrm>
                <a:off x="5706932" y="3929775"/>
                <a:ext cx="6325927" cy="28074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pt-BR" dirty="0"/>
                  <a:t>Substituindo 2 e 3 em 1,  e 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dirty="0"/>
                  <a:t>teremos: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CL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" 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pt-BR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CR</m:t>
                        </m:r>
                      </m:den>
                    </m:f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CL</m:t>
                        </m:r>
                      </m:den>
                    </m:f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𝐶𝐿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pt-BR" dirty="0"/>
              </a:p>
              <a:p>
                <a:r>
                  <a:rPr lang="pt-BR" dirty="0"/>
                  <a:t>Substituindo R=6,  L=7 e C=1/42 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𝑒𝑛𝑡𝑟𝑎𝑑𝑎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𝑎𝑑𝑎</m:t>
                    </m:r>
                  </m:oMath>
                </a14:m>
                <a:r>
                  <a:rPr lang="pt-BR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" +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′ +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pt-BR" b="1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932" y="3929775"/>
                <a:ext cx="6325927" cy="2807454"/>
              </a:xfrm>
              <a:prstGeom prst="rect">
                <a:avLst/>
              </a:prstGeom>
              <a:blipFill rotWithShape="0">
                <a:blip r:embed="rId5"/>
                <a:stretch>
                  <a:fillRect l="-288" t="-1082" r="-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5383938" y="1842823"/>
                <a:ext cx="236682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>
                  <a:latin typeface="Freehand521 BT" panose="03080802030307080304" pitchFamily="66" charset="0"/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938" y="1842823"/>
                <a:ext cx="236682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9656992" y="1926501"/>
                <a:ext cx="260774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200" dirty="0">
                  <a:latin typeface="Freehand521 BT" panose="03080802030307080304" pitchFamily="66" charset="0"/>
                </a:endParaRP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992" y="1926501"/>
                <a:ext cx="260774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EBA4F099-5D12-4D89-9566-75621559DF6F}"/>
                  </a:ext>
                </a:extLst>
              </p:cNvPr>
              <p:cNvSpPr/>
              <p:nvPr/>
            </p:nvSpPr>
            <p:spPr>
              <a:xfrm>
                <a:off x="7750764" y="826379"/>
                <a:ext cx="2008736" cy="1165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i="1" dirty="0">
                    <a:latin typeface="Cambria Math" panose="02040503050406030204" pitchFamily="18" charset="0"/>
                  </a:rPr>
                  <a:t>Condições iniciais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EBA4F099-5D12-4D89-9566-75621559D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64" y="826379"/>
                <a:ext cx="2008736" cy="1165768"/>
              </a:xfrm>
              <a:prstGeom prst="rect">
                <a:avLst/>
              </a:prstGeom>
              <a:blipFill>
                <a:blip r:embed="rId8"/>
                <a:stretch>
                  <a:fillRect l="-2424" t="-3665" r="-6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27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pt-BR" sz="2400" dirty="0"/>
                  <a:t>Resolvendo equação Diferencial</a:t>
                </a:r>
                <a:br>
                  <a:rPr lang="pt-BR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34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771021" y="1801597"/>
                <a:ext cx="3376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′(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21" y="1801597"/>
                <a:ext cx="3376630" cy="369332"/>
              </a:xfrm>
              <a:prstGeom prst="rect">
                <a:avLst/>
              </a:prstGeom>
              <a:blipFill>
                <a:blip r:embed="rId3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732164" y="2441939"/>
                <a:ext cx="36283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)=8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𝑒𝑛𝑡𝑟𝑎𝑑𝑎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𝑎𝑑𝑎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64" y="2441939"/>
                <a:ext cx="3628301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1024725" y="4320111"/>
            <a:ext cx="2462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Na forma canônica: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1362802" y="4974318"/>
                <a:ext cx="3756092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 =−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𝟒𝟖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802" y="4974318"/>
                <a:ext cx="3756092" cy="375552"/>
              </a:xfrm>
              <a:prstGeom prst="rect">
                <a:avLst/>
              </a:prstGeom>
              <a:blipFill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074870" y="5052118"/>
                <a:ext cx="1020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870" y="5052118"/>
                <a:ext cx="10203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167" r="-4167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EB90519A-EAF3-4EF7-831F-6A8D295E2331}"/>
                  </a:ext>
                </a:extLst>
              </p:cNvPr>
              <p:cNvSpPr/>
              <p:nvPr/>
            </p:nvSpPr>
            <p:spPr>
              <a:xfrm>
                <a:off x="8357051" y="452718"/>
                <a:ext cx="2008736" cy="1165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i="1" dirty="0">
                    <a:latin typeface="Cambria Math" panose="02040503050406030204" pitchFamily="18" charset="0"/>
                  </a:rPr>
                  <a:t>Condições iniciais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EB90519A-EAF3-4EF7-831F-6A8D295E2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051" y="452718"/>
                <a:ext cx="2008736" cy="1165768"/>
              </a:xfrm>
              <a:prstGeom prst="rect">
                <a:avLst/>
              </a:prstGeom>
              <a:blipFill>
                <a:blip r:embed="rId8"/>
                <a:stretch>
                  <a:fillRect l="-2736" t="-3141" r="-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9AB27EC-EBA5-4DB2-BA14-3C980F1285CA}"/>
                  </a:ext>
                </a:extLst>
              </p:cNvPr>
              <p:cNvSpPr txBox="1"/>
              <p:nvPr/>
            </p:nvSpPr>
            <p:spPr>
              <a:xfrm>
                <a:off x="732164" y="3391392"/>
                <a:ext cx="3829050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′(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𝟒𝟖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9AB27EC-EBA5-4DB2-BA14-3C980F128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64" y="3391392"/>
                <a:ext cx="3829050" cy="375552"/>
              </a:xfrm>
              <a:prstGeom prst="rect">
                <a:avLst/>
              </a:prstGeom>
              <a:blipFill>
                <a:blip r:embed="rId9"/>
                <a:stretch>
                  <a:fillRect b="-177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64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274" y="307908"/>
            <a:ext cx="9404723" cy="1400530"/>
          </a:xfrm>
        </p:spPr>
        <p:txBody>
          <a:bodyPr/>
          <a:lstStyle/>
          <a:p>
            <a:r>
              <a:rPr lang="pt-BR" dirty="0" err="1"/>
              <a:t>Symbolab</a:t>
            </a:r>
            <a:r>
              <a:rPr lang="pt-BR" dirty="0"/>
              <a:t> e </a:t>
            </a:r>
            <a:r>
              <a:rPr lang="pt-BR" dirty="0" err="1"/>
              <a:t>Scilab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60455" y="1634098"/>
                <a:ext cx="5838687" cy="419548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pt-B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)=8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556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35</m:t>
                          </m:r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−12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Conferir no </a:t>
                </a:r>
                <a:r>
                  <a:rPr lang="pt-B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Symbolab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pt-BR" dirty="0">
                    <a:hlinkClick r:id="rId2"/>
                  </a:rPr>
                  <a:t>https://pt.symbolab.com/solver/ordinary-differential-equation-calculator/</a:t>
                </a:r>
                <a:endParaRPr lang="pt-B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455" y="1634098"/>
                <a:ext cx="5838687" cy="4195481"/>
              </a:xfrm>
              <a:blipFill>
                <a:blip r:embed="rId3"/>
                <a:stretch>
                  <a:fillRect l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60455" y="5261609"/>
          <a:ext cx="6191145" cy="365760"/>
        </p:xfrm>
        <a:graphic>
          <a:graphicData uri="http://schemas.openxmlformats.org/drawingml/2006/table">
            <a:tbl>
              <a:tblPr/>
              <a:tblGrid>
                <a:gridCol w="619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199">
                <a:tc>
                  <a:txBody>
                    <a:bodyPr/>
                    <a:lstStyle/>
                    <a:p>
                      <a:pPr algn="l" fontAlgn="ctr"/>
                      <a:r>
                        <a:rPr lang="pt-BR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Digite uma EDO.:</a:t>
                      </a:r>
                    </a:p>
                  </a:txBody>
                  <a:tcPr marR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2166373" y="5261609"/>
            <a:ext cx="438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y"+7y'+6y=48exp(-2t),y(0)=5,y'(0)=10/7</a:t>
            </a:r>
          </a:p>
        </p:txBody>
      </p:sp>
      <p:sp>
        <p:nvSpPr>
          <p:cNvPr id="8" name="Retângulo 7"/>
          <p:cNvSpPr/>
          <p:nvPr/>
        </p:nvSpPr>
        <p:spPr>
          <a:xfrm>
            <a:off x="6550907" y="4689780"/>
            <a:ext cx="557584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SCILAB</a:t>
            </a:r>
          </a:p>
          <a:p>
            <a:r>
              <a:rPr lang="pt-BR" dirty="0"/>
              <a:t>--&gt; t=[0:0.001:5];</a:t>
            </a:r>
          </a:p>
          <a:p>
            <a:r>
              <a:rPr lang="pt-BR" dirty="0"/>
              <a:t>--&gt; i=556/35*</a:t>
            </a:r>
            <a:r>
              <a:rPr lang="pt-BR" dirty="0" err="1"/>
              <a:t>exp</a:t>
            </a:r>
            <a:r>
              <a:rPr lang="pt-BR" dirty="0"/>
              <a:t>(-t)+39/35*</a:t>
            </a:r>
            <a:r>
              <a:rPr lang="pt-BR" dirty="0" err="1"/>
              <a:t>exp</a:t>
            </a:r>
            <a:r>
              <a:rPr lang="pt-BR" dirty="0"/>
              <a:t>(-6*t)-12*</a:t>
            </a:r>
            <a:r>
              <a:rPr lang="pt-BR" dirty="0" err="1"/>
              <a:t>exp</a:t>
            </a:r>
            <a:r>
              <a:rPr lang="pt-BR" dirty="0"/>
              <a:t>(-2*t);</a:t>
            </a:r>
          </a:p>
          <a:p>
            <a:r>
              <a:rPr lang="pt-BR" dirty="0"/>
              <a:t>--&gt; </a:t>
            </a:r>
            <a:r>
              <a:rPr lang="pt-BR" dirty="0" err="1"/>
              <a:t>is</a:t>
            </a:r>
            <a:r>
              <a:rPr lang="pt-BR" dirty="0"/>
              <a:t>=8*</a:t>
            </a:r>
            <a:r>
              <a:rPr lang="pt-BR" dirty="0" err="1"/>
              <a:t>exp</a:t>
            </a:r>
            <a:r>
              <a:rPr lang="pt-BR" dirty="0"/>
              <a:t>(-2*t);</a:t>
            </a:r>
          </a:p>
          <a:p>
            <a:r>
              <a:rPr lang="pt-BR" dirty="0"/>
              <a:t>--&gt; </a:t>
            </a:r>
            <a:r>
              <a:rPr lang="pt-BR" dirty="0" err="1"/>
              <a:t>plot</a:t>
            </a:r>
            <a:r>
              <a:rPr lang="pt-BR" dirty="0"/>
              <a:t>(</a:t>
            </a:r>
            <a:r>
              <a:rPr lang="pt-BR" dirty="0" err="1"/>
              <a:t>t,i</a:t>
            </a:r>
            <a:r>
              <a:rPr lang="pt-BR" dirty="0"/>
              <a:t>);</a:t>
            </a:r>
          </a:p>
          <a:p>
            <a:r>
              <a:rPr lang="pt-BR" dirty="0"/>
              <a:t>--&gt; </a:t>
            </a:r>
            <a:r>
              <a:rPr lang="pt-BR" dirty="0" err="1"/>
              <a:t>plot</a:t>
            </a:r>
            <a:r>
              <a:rPr lang="pt-BR" dirty="0"/>
              <a:t>(t,</a:t>
            </a:r>
            <a:r>
              <a:rPr lang="pt-BR" dirty="0" err="1"/>
              <a:t>is</a:t>
            </a:r>
            <a:r>
              <a:rPr lang="pt-BR" dirty="0"/>
              <a:t>,'r')</a:t>
            </a:r>
          </a:p>
          <a:p>
            <a:r>
              <a:rPr lang="pt-BR" dirty="0"/>
              <a:t>--&gt; </a:t>
            </a:r>
            <a:r>
              <a:rPr lang="pt-BR" dirty="0" err="1"/>
              <a:t>plot</a:t>
            </a:r>
            <a:r>
              <a:rPr lang="pt-BR" dirty="0"/>
              <a:t>([0,5],[0,0],'</a:t>
            </a:r>
            <a:r>
              <a:rPr lang="pt-BR" dirty="0" err="1"/>
              <a:t>bk</a:t>
            </a:r>
            <a:r>
              <a:rPr lang="pt-BR" dirty="0"/>
              <a:t>');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55" y="5829579"/>
            <a:ext cx="3524250" cy="4762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907" y="784158"/>
            <a:ext cx="4625039" cy="3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D204E2A-7B86-B496-8C66-CE491DEA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07" y="2218204"/>
            <a:ext cx="5924199" cy="45563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149917" y="973088"/>
                <a:ext cx="546579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917" y="973088"/>
                <a:ext cx="5465792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5140263" y="1668544"/>
                <a:ext cx="43439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i="1" dirty="0">
                    <a:latin typeface="Cambria Math" panose="02040503050406030204" pitchFamily="18" charset="0"/>
                  </a:rPr>
                  <a:t>= 5 A        </a:t>
                </a:r>
                <a:r>
                  <a:rPr lang="pt-BR" dirty="0">
                    <a:latin typeface="Cambria Math" panose="02040503050406030204" pitchFamily="18" charset="0"/>
                  </a:rPr>
                  <a:t>u(0) =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i="1" dirty="0">
                    <a:latin typeface="Cambria Math" panose="02040503050406030204" pitchFamily="18" charset="0"/>
                  </a:rPr>
                  <a:t>= 10/7 </a:t>
                </a: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263" y="1668544"/>
                <a:ext cx="4343978" cy="369332"/>
              </a:xfrm>
              <a:prstGeom prst="rect">
                <a:avLst/>
              </a:prstGeom>
              <a:blipFill>
                <a:blip r:embed="rId4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9725208" y="83403"/>
                <a:ext cx="6096000" cy="11657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t-BR" i="1" dirty="0">
                    <a:latin typeface="Cambria Math" panose="02040503050406030204" pitchFamily="18" charset="0"/>
                  </a:rPr>
                  <a:t>Condições iniciais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208" y="83403"/>
                <a:ext cx="6096000" cy="1165768"/>
              </a:xfrm>
              <a:prstGeom prst="rect">
                <a:avLst/>
              </a:prstGeom>
              <a:blipFill>
                <a:blip r:embed="rId5"/>
                <a:stretch>
                  <a:fillRect l="-800" t="-36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255832B-5324-4784-90B5-F5B35EFE9FAA}"/>
                  </a:ext>
                </a:extLst>
              </p:cNvPr>
              <p:cNvSpPr/>
              <p:nvPr/>
            </p:nvSpPr>
            <p:spPr>
              <a:xfrm>
                <a:off x="5140263" y="407647"/>
                <a:ext cx="3029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" =−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′ −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255832B-5324-4784-90B5-F5B35EFE9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263" y="407647"/>
                <a:ext cx="302999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CF7140D-B472-B15C-A7A6-F54EFFEBF841}"/>
                  </a:ext>
                </a:extLst>
              </p:cNvPr>
              <p:cNvSpPr txBox="1"/>
              <p:nvPr/>
            </p:nvSpPr>
            <p:spPr>
              <a:xfrm>
                <a:off x="5140263" y="33091"/>
                <a:ext cx="19581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)=8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pt-B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CF7140D-B472-B15C-A7A6-F54EFFEBF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263" y="33091"/>
                <a:ext cx="1958121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F7B7780-4D30-198F-8021-42D831DD8244}"/>
                  </a:ext>
                </a:extLst>
              </p:cNvPr>
              <p:cNvSpPr txBox="1"/>
              <p:nvPr/>
            </p:nvSpPr>
            <p:spPr>
              <a:xfrm>
                <a:off x="297585" y="1038095"/>
                <a:ext cx="38879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F7B7780-4D30-198F-8021-42D831DD8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85" y="1038095"/>
                <a:ext cx="3887916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m 14">
            <a:extLst>
              <a:ext uri="{FF2B5EF4-FFF2-40B4-BE49-F238E27FC236}">
                <a16:creationId xmlns:a16="http://schemas.microsoft.com/office/drawing/2014/main" id="{402445F7-B589-7355-8FC5-A187D4F4EA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204" y="2298992"/>
            <a:ext cx="4725059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9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72" y="3956027"/>
            <a:ext cx="2604285" cy="25740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573"/>
          </a:xfrm>
        </p:spPr>
        <p:txBody>
          <a:bodyPr/>
          <a:lstStyle/>
          <a:p>
            <a:pPr algn="ctr"/>
            <a:r>
              <a:rPr lang="pt-BR" sz="2800" dirty="0"/>
              <a:t>Sistema mecânico</a:t>
            </a:r>
            <a:br>
              <a:rPr lang="pt-BR" sz="6000" dirty="0">
                <a:latin typeface="Freehand521 BT" panose="03080802030307080304" pitchFamily="66" charset="0"/>
              </a:rPr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283621" y="1813463"/>
            <a:ext cx="1735016" cy="10348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9018637" y="2063854"/>
            <a:ext cx="1230311" cy="40605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6053310" y="2087703"/>
            <a:ext cx="1230311" cy="40605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7679317" y="1874323"/>
                <a:ext cx="5522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pt-BR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pt-BR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317" y="1874323"/>
                <a:ext cx="552224" cy="584775"/>
              </a:xfrm>
              <a:prstGeom prst="rect">
                <a:avLst/>
              </a:prstGeom>
              <a:blipFill rotWithShape="0">
                <a:blip r:embed="rId3"/>
                <a:stretch>
                  <a:fillRect r="-6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/>
          <p:cNvSpPr/>
          <p:nvPr/>
        </p:nvSpPr>
        <p:spPr>
          <a:xfrm>
            <a:off x="5221334" y="2431238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Sinal de Entrada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9121145" y="2431238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Sinal de Saída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679317" y="2868575"/>
            <a:ext cx="1039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Sistema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ço Reservado para Conteúdo 2"/>
              <p:cNvSpPr txBox="1">
                <a:spLocks/>
              </p:cNvSpPr>
              <p:nvPr/>
            </p:nvSpPr>
            <p:spPr>
              <a:xfrm>
                <a:off x="4895857" y="3616586"/>
                <a:ext cx="6325927" cy="28074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pt-BR" dirty="0"/>
                  <a:t>f será o perfil da estrada</a:t>
                </a:r>
              </a:p>
              <a:p>
                <a:r>
                  <a:rPr lang="pt-BR" dirty="0"/>
                  <a:t>y será o movimento do carro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′)+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pt-BR" b="1" dirty="0"/>
              </a:p>
              <a:p>
                <a:pPr marL="0" indent="0">
                  <a:buNone/>
                </a:pPr>
                <a:endParaRPr lang="pt-BR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𝑲𝒚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𝑲𝒘</m:t>
                      </m:r>
                    </m:oMath>
                  </m:oMathPara>
                </a14:m>
                <a:endParaRPr lang="pt-BR" b="1" dirty="0"/>
              </a:p>
              <a:p>
                <a:pPr marL="0" indent="0">
                  <a:buNone/>
                </a:pPr>
                <a:endParaRPr lang="pt-BR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sSup>
                        <m:sSup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p>
                          <m:r>
                            <a:rPr lang="pt-BR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pt-BR" b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57" y="3616586"/>
                <a:ext cx="6325927" cy="2807454"/>
              </a:xfrm>
              <a:prstGeom prst="rect">
                <a:avLst/>
              </a:prstGeom>
              <a:blipFill>
                <a:blip r:embed="rId4"/>
                <a:stretch>
                  <a:fillRect t="-12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5886657" y="1552430"/>
                <a:ext cx="106320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3200" dirty="0">
                  <a:latin typeface="Freehand521 BT" panose="03080802030307080304" pitchFamily="66" charset="0"/>
                </a:endParaRP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657" y="1552430"/>
                <a:ext cx="106320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9185740" y="1488499"/>
                <a:ext cx="106320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3200" dirty="0">
                  <a:latin typeface="Freehand521 BT" panose="03080802030307080304" pitchFamily="66" charset="0"/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740" y="1488499"/>
                <a:ext cx="1063208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m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791" y="1656355"/>
            <a:ext cx="2086929" cy="192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542663" y="348408"/>
                <a:ext cx="9404723" cy="1400530"/>
              </a:xfrm>
            </p:spPr>
            <p:txBody>
              <a:bodyPr/>
              <a:lstStyle/>
              <a:p>
                <a:pPr algn="ctr"/>
                <a:r>
                  <a:rPr lang="pt-BR" sz="2400" dirty="0"/>
                  <a:t>Resolvendo equação Diferencial</a:t>
                </a:r>
                <a:br>
                  <a:rPr lang="pt-BR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"+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′+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′+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2663" y="348408"/>
                <a:ext cx="9404723" cy="1400530"/>
              </a:xfrm>
              <a:blipFill>
                <a:blip r:embed="rId2"/>
                <a:stretch>
                  <a:fillRect t="-34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3313" y="1912679"/>
                <a:ext cx="10174288" cy="3767685"/>
              </a:xfrm>
            </p:spPr>
            <p:txBody>
              <a:bodyPr>
                <a:normAutofit/>
              </a:bodyPr>
              <a:lstStyle/>
              <a:p>
                <a:r>
                  <a:rPr lang="pt-BR" sz="1600" i="1" dirty="0">
                    <a:latin typeface="Cambria Math" panose="02040503050406030204" pitchFamily="18" charset="0"/>
                  </a:rPr>
                  <a:t>m</a:t>
                </a:r>
                <a:r>
                  <a:rPr lang="pt-BR" sz="1600" b="0" i="1" dirty="0">
                    <a:latin typeface="Cambria Math" panose="02040503050406030204" pitchFamily="18" charset="0"/>
                  </a:rPr>
                  <a:t>=300kg		      Massa do automóvel</a:t>
                </a:r>
              </a:p>
              <a:p>
                <a:r>
                  <a:rPr lang="pt-BR" sz="1600" i="1" dirty="0">
                    <a:latin typeface="Cambria Math" panose="02040503050406030204" pitchFamily="18" charset="0"/>
                  </a:rPr>
                  <a:t>K= 13500 N/m	      Rigidez da mola</a:t>
                </a:r>
              </a:p>
              <a:p>
                <a:r>
                  <a:rPr lang="pt-BR" sz="1600" b="0" i="1" dirty="0">
                    <a:latin typeface="Cambria Math" panose="02040503050406030204" pitchFamily="18" charset="0"/>
                  </a:rPr>
                  <a:t>C=1800 N/(m/s)   </a:t>
                </a:r>
                <a:r>
                  <a:rPr lang="pt-BR" sz="1600" i="1" dirty="0">
                    <a:latin typeface="Cambria Math" panose="02040503050406030204" pitchFamily="18" charset="0"/>
                  </a:rPr>
                  <a:t>    </a:t>
                </a:r>
                <a:r>
                  <a:rPr lang="pt-BR" sz="1600" b="0" i="1" dirty="0">
                    <a:latin typeface="Cambria Math" panose="02040503050406030204" pitchFamily="18" charset="0"/>
                  </a:rPr>
                  <a:t>Coeficiente de amortecimento</a:t>
                </a:r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=0.1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sz="1600" b="0" i="1" dirty="0">
                    <a:latin typeface="Cambria Math" panose="02040503050406030204" pitchFamily="18" charset="0"/>
                  </a:rPr>
                  <a:t>   Oscilação de ~ 10Hz   e 10cm de amplitude</a:t>
                </a:r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sz="1600" i="1" dirty="0">
                    <a:latin typeface="Cambria Math" panose="02040503050406030204" pitchFamily="18" charset="0"/>
                  </a:rPr>
                  <a:t>=0.1m</a:t>
                </a:r>
              </a:p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sz="1600" b="0" i="1" dirty="0">
                    <a:latin typeface="Cambria Math" panose="02040503050406030204" pitchFamily="18" charset="0"/>
                  </a:rPr>
                  <a:t>=0.0 m/s</a:t>
                </a:r>
              </a:p>
              <a:p>
                <a:pPr marL="0" indent="0">
                  <a:buNone/>
                </a:pPr>
                <a:endParaRPr lang="pt-BR" sz="1600" b="0" i="1" dirty="0">
                  <a:latin typeface="Cambria Math" panose="02040503050406030204" pitchFamily="18" charset="0"/>
                </a:endParaRPr>
              </a:p>
              <a:p>
                <a:endParaRPr lang="pt-BR" sz="16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pt-BR" sz="1600" i="1" dirty="0">
                  <a:latin typeface="Cambria Math" panose="02040503050406030204" pitchFamily="18" charset="0"/>
                </a:endParaRPr>
              </a:p>
              <a:p>
                <a:r>
                  <a:rPr lang="pt-BR" sz="1600" dirty="0">
                    <a:sym typeface="Wingdings" panose="05000000000000000000" pitchFamily="2" charset="2"/>
                  </a:rPr>
                  <a:t>Na forma canônica: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313" y="1912679"/>
                <a:ext cx="10174288" cy="3767685"/>
              </a:xfrm>
              <a:blipFill rotWithShape="0">
                <a:blip r:embed="rId3"/>
                <a:stretch>
                  <a:fillRect l="-60" t="-6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2127302" y="4179161"/>
                <a:ext cx="51166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"(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´(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45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302" y="4179161"/>
                <a:ext cx="511665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2127302" y="4927864"/>
                <a:ext cx="5998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"(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)+4.5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⁡(60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302" y="4927864"/>
                <a:ext cx="599882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2508560" y="4548493"/>
                <a:ext cx="22233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60" y="4548493"/>
                <a:ext cx="222330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2040740" y="5624679"/>
                <a:ext cx="61719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"(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)+4.5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⁡(60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740" y="5624679"/>
                <a:ext cx="61719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8723843" y="5670845"/>
                <a:ext cx="1020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843" y="5670845"/>
                <a:ext cx="102034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192" r="-4790" b="-15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49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96433"/>
            <a:ext cx="9404723" cy="1400530"/>
          </a:xfrm>
        </p:spPr>
        <p:txBody>
          <a:bodyPr/>
          <a:lstStyle/>
          <a:p>
            <a:r>
              <a:rPr lang="pt-BR" dirty="0" err="1"/>
              <a:t>Symbolab</a:t>
            </a:r>
            <a:r>
              <a:rPr lang="pt-BR" dirty="0"/>
              <a:t> e </a:t>
            </a:r>
            <a:r>
              <a:rPr lang="pt-BR" dirty="0" err="1"/>
              <a:t>Scilab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43516" y="1412070"/>
                <a:ext cx="5153103" cy="419548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"(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pt-BR" sz="18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800" b="1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sz="1800" b="1" i="1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pt-BR" sz="18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pt-BR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800" i="1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pt-BR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)+4.5</m:t>
                      </m:r>
                      <m:r>
                        <m:rPr>
                          <m:sty m:val="p"/>
                        </m:rPr>
                        <a:rPr lang="pt-BR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⁡(60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800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𝑠𝑒𝑛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(60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sz="1800" i="1" dirty="0">
                    <a:latin typeface="Cambria Math" panose="02040503050406030204" pitchFamily="18" charset="0"/>
                  </a:rPr>
                  <a:t>=0.1m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pt-B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sz="1800" i="1" dirty="0">
                    <a:latin typeface="Cambria Math" panose="02040503050406030204" pitchFamily="18" charset="0"/>
                  </a:rPr>
                  <a:t>=0.0 m/s</a:t>
                </a:r>
              </a:p>
              <a:p>
                <a:pPr marL="0" indent="0">
                  <a:buNone/>
                </a:pPr>
                <a:endParaRPr lang="pt-B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pt-BR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pt-B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0.1101507</m:t>
                          </m:r>
                          <m:func>
                            <m:func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1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pt-BR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+0.0574544</m:t>
                          </m:r>
                          <m:r>
                            <m:rPr>
                              <m:nor/>
                            </m:rPr>
                            <a:rPr lang="pt-BR" sz="1800" dirty="0"/>
                            <m:t> </m:t>
                          </m:r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d>
                            <m:d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pt-BR" sz="1800" dirty="0"/>
                        <m:t>−</m:t>
                      </m:r>
                    </m:oMath>
                  </m:oMathPara>
                </a14:m>
                <a:endParaRPr lang="pt-B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800" dirty="0"/>
                        <m:t>0.0101507</m:t>
                      </m:r>
                      <m:func>
                        <m:func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  <m:r>
                                <a:rPr lang="pt-B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m:rPr>
                          <m:nor/>
                        </m:rPr>
                        <a:rPr lang="pt-BR" sz="1800" dirty="0"/>
                        <m:t>−0.0002379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𝑠𝑒𝑛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(60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800" dirty="0"/>
              </a:p>
              <a:p>
                <a:pPr marL="0" indent="0">
                  <a:buNone/>
                </a:pPr>
                <a:endParaRPr lang="pt-B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pt-B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Conferir no </a:t>
                </a:r>
                <a:r>
                  <a:rPr lang="pt-BR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Symbolab</a:t>
                </a:r>
                <a:r>
                  <a:rPr lang="pt-B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1800" dirty="0">
                    <a:hlinkClick r:id="rId2"/>
                  </a:rPr>
                  <a:t>https://pt.symbolab.com/solver/ordinary-differential-equation-calculator/</a:t>
                </a:r>
                <a:endParaRPr lang="pt-B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16" y="1412070"/>
                <a:ext cx="5153103" cy="4195481"/>
              </a:xfrm>
              <a:blipFill>
                <a:blip r:embed="rId3"/>
                <a:stretch>
                  <a:fillRect l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3515" y="5645055"/>
          <a:ext cx="10127883" cy="427794"/>
        </p:xfrm>
        <a:graphic>
          <a:graphicData uri="http://schemas.openxmlformats.org/drawingml/2006/table">
            <a:tbl>
              <a:tblPr/>
              <a:tblGrid>
                <a:gridCol w="1012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794">
                <a:tc>
                  <a:txBody>
                    <a:bodyPr/>
                    <a:lstStyle/>
                    <a:p>
                      <a:pPr algn="l" fontAlgn="ctr"/>
                      <a:r>
                        <a:rPr lang="pt-BR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Digite uma EDO.: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y''+6y'+45y=36cos(60t)+4.5sen(60t),y(0)=0.1,y'(0)=0</a:t>
                      </a:r>
                      <a:endParaRPr lang="pt-BR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R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5807736" y="3272735"/>
            <a:ext cx="6183159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SCILAB</a:t>
            </a:r>
          </a:p>
          <a:p>
            <a:r>
              <a:rPr lang="fr-FR" dirty="0"/>
              <a:t>--&gt; t=[0:0.001:3];</a:t>
            </a:r>
          </a:p>
          <a:p>
            <a:r>
              <a:rPr lang="fr-FR" dirty="0"/>
              <a:t>--&gt; x=0.1*sin(60*t);</a:t>
            </a:r>
          </a:p>
          <a:p>
            <a:r>
              <a:rPr lang="fr-FR" dirty="0"/>
              <a:t>--&gt; y=</a:t>
            </a:r>
            <a:r>
              <a:rPr lang="fr-FR" dirty="0" err="1"/>
              <a:t>exp</a:t>
            </a:r>
            <a:r>
              <a:rPr lang="fr-FR" dirty="0"/>
              <a:t>(-3*t).*(0.1101507*cos(6*t)+0.057455*sin(6*t))-0.0002379*sin(60*t)-0.0101507*cos(60*t);</a:t>
            </a:r>
          </a:p>
          <a:p>
            <a:r>
              <a:rPr lang="fr-FR" dirty="0"/>
              <a:t>--&gt; plot(</a:t>
            </a:r>
            <a:r>
              <a:rPr lang="fr-FR" dirty="0" err="1"/>
              <a:t>t,x,'r</a:t>
            </a:r>
            <a:r>
              <a:rPr lang="fr-FR" dirty="0"/>
              <a:t>');</a:t>
            </a:r>
          </a:p>
          <a:p>
            <a:r>
              <a:rPr lang="fr-FR" dirty="0"/>
              <a:t>--&gt; plot(</a:t>
            </a:r>
            <a:r>
              <a:rPr lang="fr-FR" dirty="0" err="1"/>
              <a:t>t,y</a:t>
            </a:r>
            <a:r>
              <a:rPr lang="fr-FR" dirty="0"/>
              <a:t>)</a:t>
            </a:r>
          </a:p>
          <a:p>
            <a:r>
              <a:rPr lang="fr-FR" dirty="0"/>
              <a:t>--&gt; plot([0,3],[0,0],'</a:t>
            </a:r>
            <a:r>
              <a:rPr lang="fr-FR" dirty="0" err="1"/>
              <a:t>bk</a:t>
            </a:r>
            <a:r>
              <a:rPr lang="fr-FR" dirty="0"/>
              <a:t>');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60" y="37736"/>
            <a:ext cx="6681496" cy="311845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5" y="6118809"/>
            <a:ext cx="80200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72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397164" y="993679"/>
                <a:ext cx="695337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−45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´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45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</m:t>
                              </m:r>
                            </m:e>
                          </m:eqArr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4" y="993679"/>
                <a:ext cx="6953378" cy="617861"/>
              </a:xfrm>
              <a:prstGeom prst="rect">
                <a:avLst/>
              </a:prstGeom>
              <a:blipFill>
                <a:blip r:embed="rId2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87510" y="1689135"/>
                <a:ext cx="6096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i="1" dirty="0">
                    <a:latin typeface="Cambria Math" panose="02040503050406030204" pitchFamily="18" charset="0"/>
                  </a:rPr>
                  <a:t>=0.1m         </a:t>
                </a:r>
                <a:r>
                  <a:rPr lang="pt-BR" dirty="0">
                    <a:latin typeface="Cambria Math" panose="02040503050406030204" pitchFamily="18" charset="0"/>
                  </a:rPr>
                  <a:t>u(0) =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i="1" dirty="0">
                    <a:latin typeface="Cambria Math" panose="02040503050406030204" pitchFamily="18" charset="0"/>
                  </a:rPr>
                  <a:t>=0.0 m/s</a:t>
                </a: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10" y="1689135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97164" y="546752"/>
                <a:ext cx="3802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"+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′+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´(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45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4" y="546752"/>
                <a:ext cx="3802195" cy="369332"/>
              </a:xfrm>
              <a:prstGeom prst="rect">
                <a:avLst/>
              </a:prstGeom>
              <a:blipFill>
                <a:blip r:embed="rId4"/>
                <a:stretch>
                  <a:fillRect l="-481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7D1A58B-C468-48B9-8F0F-AC77E28C991A}"/>
                  </a:ext>
                </a:extLst>
              </p:cNvPr>
              <p:cNvSpPr txBox="1"/>
              <p:nvPr/>
            </p:nvSpPr>
            <p:spPr>
              <a:xfrm>
                <a:off x="504403" y="2128984"/>
                <a:ext cx="1020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7D1A58B-C468-48B9-8F0F-AC77E28C9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03" y="2128984"/>
                <a:ext cx="1020344" cy="276999"/>
              </a:xfrm>
              <a:prstGeom prst="rect">
                <a:avLst/>
              </a:prstGeom>
              <a:blipFill>
                <a:blip r:embed="rId5"/>
                <a:stretch>
                  <a:fillRect l="-4790" r="-41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m 13">
            <a:extLst>
              <a:ext uri="{FF2B5EF4-FFF2-40B4-BE49-F238E27FC236}">
                <a16:creationId xmlns:a16="http://schemas.microsoft.com/office/drawing/2014/main" id="{CA7EDC5F-1E56-8F85-501E-2FCF77BD5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2950" y="2489772"/>
            <a:ext cx="6674440" cy="28857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7B486B0-3E97-8A52-8E45-C70EE7C23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10" y="2859775"/>
            <a:ext cx="5172797" cy="1609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843DC38-77D3-5378-FA13-699E349D1BF5}"/>
                  </a:ext>
                </a:extLst>
              </p:cNvPr>
              <p:cNvSpPr txBox="1"/>
              <p:nvPr/>
            </p:nvSpPr>
            <p:spPr>
              <a:xfrm>
                <a:off x="-215162" y="117254"/>
                <a:ext cx="36506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pt-B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sz="1800" i="1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pt-BR" sz="1800" i="1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pt-BR" sz="1800" i="1">
                          <a:latin typeface="Cambria Math" panose="02040503050406030204" pitchFamily="18" charset="0"/>
                        </a:rPr>
                        <m:t>(60</m:t>
                      </m:r>
                      <m:r>
                        <a:rPr lang="pt-BR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843DC38-77D3-5378-FA13-699E349D1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162" y="117254"/>
                <a:ext cx="3650672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2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7034" y="47546"/>
            <a:ext cx="10844274" cy="651290"/>
          </a:xfrm>
        </p:spPr>
        <p:txBody>
          <a:bodyPr/>
          <a:lstStyle/>
          <a:p>
            <a:pPr algn="ctr"/>
            <a:r>
              <a:rPr lang="pt-BR" sz="3200" dirty="0"/>
              <a:t>EDO de primeira ordem – Problemas de Valor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441429" y="1281136"/>
                <a:ext cx="143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29" y="1281136"/>
                <a:ext cx="1436675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74762" y="641460"/>
                <a:ext cx="1204247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Seja a seguinte Equações Diferenciais Ordinária, definida no domínio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600" dirty="0"/>
                  <a:t>, com condição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16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, na qual seja possível se isolar o termo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1600" dirty="0"/>
                  <a:t> (forma canônica):</a:t>
                </a: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" y="641460"/>
                <a:ext cx="12042476" cy="584775"/>
              </a:xfrm>
              <a:prstGeom prst="rect">
                <a:avLst/>
              </a:prstGeom>
              <a:blipFill>
                <a:blip r:embed="rId3"/>
                <a:stretch>
                  <a:fillRect l="-253" t="-312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80282" y="2167248"/>
                <a:ext cx="12122870" cy="616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Se  soubermos o valor de da função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   no ponto inicial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, e uma estimativa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pt-B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da inclinação da curva neste ponto, podemos estimar o valor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pt-BR" sz="1600" dirty="0"/>
                  <a:t>, com h pequeno, através da  seguinte expressão:</a:t>
                </a: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2" y="2167248"/>
                <a:ext cx="12122870" cy="616515"/>
              </a:xfrm>
              <a:prstGeom prst="rect">
                <a:avLst/>
              </a:prstGeom>
              <a:blipFill>
                <a:blip r:embed="rId4"/>
                <a:stretch>
                  <a:fillRect l="-251" t="-990" b="-118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6141717" y="3907272"/>
            <a:ext cx="0" cy="222138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5681685" y="5736072"/>
            <a:ext cx="4706380" cy="2502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8990464" y="5049871"/>
                <a:ext cx="3846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464" y="5049871"/>
                <a:ext cx="384656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8449588" y="5683242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0069138" y="34902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f(x)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0385995" y="5626270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826046" y="379096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18" name="Forma livre 17"/>
          <p:cNvSpPr/>
          <p:nvPr/>
        </p:nvSpPr>
        <p:spPr>
          <a:xfrm>
            <a:off x="6241912" y="3756208"/>
            <a:ext cx="3845151" cy="2054728"/>
          </a:xfrm>
          <a:custGeom>
            <a:avLst/>
            <a:gdLst>
              <a:gd name="connsiteX0" fmla="*/ 0 w 3089189"/>
              <a:gd name="connsiteY0" fmla="*/ 86497 h 1583919"/>
              <a:gd name="connsiteX1" fmla="*/ 457200 w 3089189"/>
              <a:gd name="connsiteY1" fmla="*/ 1371600 h 1583919"/>
              <a:gd name="connsiteX2" fmla="*/ 1668162 w 3089189"/>
              <a:gd name="connsiteY2" fmla="*/ 1445740 h 1583919"/>
              <a:gd name="connsiteX3" fmla="*/ 3089189 w 3089189"/>
              <a:gd name="connsiteY3" fmla="*/ 0 h 158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9189" h="1583919">
                <a:moveTo>
                  <a:pt x="0" y="86497"/>
                </a:moveTo>
                <a:cubicBezTo>
                  <a:pt x="89586" y="615778"/>
                  <a:pt x="179173" y="1145060"/>
                  <a:pt x="457200" y="1371600"/>
                </a:cubicBezTo>
                <a:cubicBezTo>
                  <a:pt x="735227" y="1598140"/>
                  <a:pt x="1229497" y="1674340"/>
                  <a:pt x="1668162" y="1445740"/>
                </a:cubicBezTo>
                <a:cubicBezTo>
                  <a:pt x="2106827" y="1217140"/>
                  <a:pt x="2598008" y="608570"/>
                  <a:pt x="3089189" y="0"/>
                </a:cubicBezTo>
              </a:path>
            </a:pathLst>
          </a:cu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7860664" y="4593853"/>
            <a:ext cx="1861367" cy="141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8624025" y="5403073"/>
            <a:ext cx="12111" cy="3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V="1">
            <a:off x="8630080" y="5368512"/>
            <a:ext cx="1116000" cy="3456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8898729" y="5060280"/>
            <a:ext cx="272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9709920" y="4265354"/>
            <a:ext cx="12111" cy="147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9457877" y="570754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a+h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9617050" y="4363411"/>
                <a:ext cx="239687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sz="16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16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pt-BR" sz="16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sz="16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sz="16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16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pt-BR" sz="1600" dirty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050" y="4363411"/>
                <a:ext cx="2396875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to 25"/>
          <p:cNvCxnSpPr/>
          <p:nvPr/>
        </p:nvCxnSpPr>
        <p:spPr>
          <a:xfrm flipV="1">
            <a:off x="6130845" y="4244263"/>
            <a:ext cx="3564000" cy="3456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5092360" y="4143924"/>
                <a:ext cx="10296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sz="16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16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60" y="4143924"/>
                <a:ext cx="1029641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2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/>
          <p:cNvCxnSpPr/>
          <p:nvPr/>
        </p:nvCxnSpPr>
        <p:spPr>
          <a:xfrm flipV="1">
            <a:off x="6142565" y="5394386"/>
            <a:ext cx="2484000" cy="3456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/>
              <p:cNvSpPr/>
              <p:nvPr/>
            </p:nvSpPr>
            <p:spPr>
              <a:xfrm>
                <a:off x="5441806" y="5194270"/>
                <a:ext cx="654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sz="16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9" name="Retâ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06" y="5194270"/>
                <a:ext cx="654731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125231" y="1705369"/>
                <a:ext cx="59967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dirty="0"/>
                  <a:t>A solução desta equação diferencial é a função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pt-BR" sz="1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/>
              </a:p>
              <a:p>
                <a:r>
                  <a:rPr lang="pt-BR" sz="1600" dirty="0"/>
                  <a:t>  </a:t>
                </a: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1" y="1705369"/>
                <a:ext cx="5996770" cy="584775"/>
              </a:xfrm>
              <a:prstGeom prst="rect">
                <a:avLst/>
              </a:prstGeom>
              <a:blipFill>
                <a:blip r:embed="rId9"/>
                <a:stretch>
                  <a:fillRect l="-610" t="-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269509" y="2948369"/>
                <a:ext cx="248356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pt-BR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9" y="2948369"/>
                <a:ext cx="248356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tângulo 31"/>
          <p:cNvSpPr/>
          <p:nvPr/>
        </p:nvSpPr>
        <p:spPr>
          <a:xfrm>
            <a:off x="90701" y="3349292"/>
            <a:ext cx="5469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Em um malha de n soluções </a:t>
            </a:r>
            <a:r>
              <a:rPr lang="pt-BR" sz="1600" dirty="0" err="1"/>
              <a:t>equiespaçadas</a:t>
            </a:r>
            <a:r>
              <a:rPr lang="pt-BR" sz="1600" dirty="0"/>
              <a:t>, com espaçamento h,  no domínio [</a:t>
            </a:r>
            <a:r>
              <a:rPr lang="pt-BR" sz="1600" dirty="0" err="1"/>
              <a:t>a,b</a:t>
            </a:r>
            <a:r>
              <a:rPr lang="pt-BR" sz="1600" dirty="0"/>
              <a:t>], teremos a seguinte equação recursiva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309572" y="5507316"/>
                <a:ext cx="1804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72" y="5507316"/>
                <a:ext cx="1804404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441429" y="4383452"/>
                <a:ext cx="103868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29" y="4383452"/>
                <a:ext cx="1038682" cy="525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394016" y="5091513"/>
                <a:ext cx="3552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         0≤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16" y="5091513"/>
                <a:ext cx="355257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44" b="-21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/>
              <p:cNvSpPr/>
              <p:nvPr/>
            </p:nvSpPr>
            <p:spPr>
              <a:xfrm>
                <a:off x="269509" y="6085660"/>
                <a:ext cx="110574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Os diferentes métodos que serão estudados apresentam soluções alternativas para o cálculo da inclinação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37" name="Retâ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9" y="6085660"/>
                <a:ext cx="11057480" cy="584775"/>
              </a:xfrm>
              <a:prstGeom prst="rect">
                <a:avLst/>
              </a:prstGeom>
              <a:blipFill>
                <a:blip r:embed="rId14"/>
                <a:stretch>
                  <a:fillRect l="-276" t="-3125" b="-72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83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/>
          <p:cNvSpPr/>
          <p:nvPr/>
        </p:nvSpPr>
        <p:spPr>
          <a:xfrm>
            <a:off x="1487104" y="1211207"/>
            <a:ext cx="105066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No método do </a:t>
            </a:r>
            <a:r>
              <a:rPr lang="pt-BR" sz="1600" dirty="0" err="1"/>
              <a:t>Midpoint</a:t>
            </a:r>
            <a:r>
              <a:rPr lang="pt-BR" sz="1600" dirty="0"/>
              <a:t>, usamos apenas uma inclinação no meio do intervalo, mas estimada a partir de uma inclinação intermediária  calculada no início  intervalo.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/>
              <p:cNvSpPr/>
              <p:nvPr/>
            </p:nvSpPr>
            <p:spPr>
              <a:xfrm>
                <a:off x="7222854" y="2300185"/>
                <a:ext cx="3089664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9" name="Retâ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854" y="2300185"/>
                <a:ext cx="3089664" cy="338554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tângulo 49"/>
          <p:cNvSpPr/>
          <p:nvPr/>
        </p:nvSpPr>
        <p:spPr>
          <a:xfrm>
            <a:off x="1404267" y="27612"/>
            <a:ext cx="10317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No método de Euler, usamos apenas uma inclinação calculada no início do intervalo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7385069" y="647702"/>
                <a:ext cx="196784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069" y="647702"/>
                <a:ext cx="1967846" cy="338554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tângulo 62"/>
          <p:cNvSpPr/>
          <p:nvPr/>
        </p:nvSpPr>
        <p:spPr>
          <a:xfrm>
            <a:off x="415687" y="38293"/>
            <a:ext cx="657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Euler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159206" y="1248898"/>
            <a:ext cx="1066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/>
              <a:t>Midpoint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1701616" y="454966"/>
                <a:ext cx="12522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616" y="454966"/>
                <a:ext cx="1252201" cy="246221"/>
              </a:xfrm>
              <a:prstGeom prst="rect">
                <a:avLst/>
              </a:prstGeom>
              <a:blipFill>
                <a:blip r:embed="rId4"/>
                <a:stretch>
                  <a:fillRect l="-3398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1740388" y="1925826"/>
                <a:ext cx="12522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388" y="1925826"/>
                <a:ext cx="1252201" cy="246221"/>
              </a:xfrm>
              <a:prstGeom prst="rect">
                <a:avLst/>
              </a:prstGeom>
              <a:blipFill>
                <a:blip r:embed="rId5"/>
                <a:stretch>
                  <a:fillRect l="-3398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ixaDeTexto 73"/>
              <p:cNvSpPr txBox="1"/>
              <p:nvPr/>
            </p:nvSpPr>
            <p:spPr>
              <a:xfrm>
                <a:off x="1701616" y="2263379"/>
                <a:ext cx="2006510" cy="435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616" y="2263379"/>
                <a:ext cx="2006510" cy="435440"/>
              </a:xfrm>
              <a:prstGeom prst="rect">
                <a:avLst/>
              </a:prstGeom>
              <a:blipFill>
                <a:blip r:embed="rId6"/>
                <a:stretch>
                  <a:fillRect l="-1824" t="-40278" r="-17325" b="-12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8AB5D05A-8820-25E1-27A0-8AB2EBC6545B}"/>
              </a:ext>
            </a:extLst>
          </p:cNvPr>
          <p:cNvSpPr/>
          <p:nvPr/>
        </p:nvSpPr>
        <p:spPr>
          <a:xfrm>
            <a:off x="1433394" y="3173052"/>
            <a:ext cx="100054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No  método de </a:t>
            </a:r>
            <a:r>
              <a:rPr lang="pt-BR" sz="1600" dirty="0" err="1"/>
              <a:t>Heun</a:t>
            </a:r>
            <a:r>
              <a:rPr lang="pt-BR" sz="1600" dirty="0"/>
              <a:t>, usamos 2 inclinações, uma calculada no início do intervalo , e outra estimada do final do intervalo.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AE2370F9-920C-8C99-5A35-77713E1F307E}"/>
                  </a:ext>
                </a:extLst>
              </p:cNvPr>
              <p:cNvSpPr/>
              <p:nvPr/>
            </p:nvSpPr>
            <p:spPr>
              <a:xfrm>
                <a:off x="7222854" y="3749353"/>
                <a:ext cx="3830500" cy="645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AE2370F9-920C-8C99-5A35-77713E1F3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854" y="3749353"/>
                <a:ext cx="3830500" cy="645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79315BA6-03A4-512E-9D80-DA3B84FA1553}"/>
              </a:ext>
            </a:extLst>
          </p:cNvPr>
          <p:cNvSpPr/>
          <p:nvPr/>
        </p:nvSpPr>
        <p:spPr>
          <a:xfrm>
            <a:off x="317414" y="3128701"/>
            <a:ext cx="707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/>
              <a:t>Heun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3474C96-413A-FCF3-8E34-58E4CF60F768}"/>
                  </a:ext>
                </a:extLst>
              </p:cNvPr>
              <p:cNvSpPr/>
              <p:nvPr/>
            </p:nvSpPr>
            <p:spPr>
              <a:xfrm>
                <a:off x="1727577" y="3690467"/>
                <a:ext cx="14368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3474C96-413A-FCF3-8E34-58E4CF60F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577" y="3690467"/>
                <a:ext cx="1436867" cy="338554"/>
              </a:xfrm>
              <a:prstGeom prst="rect">
                <a:avLst/>
              </a:prstGeom>
              <a:blipFill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6E32850E-45C2-D293-9870-09DF71ACA69D}"/>
                  </a:ext>
                </a:extLst>
              </p:cNvPr>
              <p:cNvSpPr/>
              <p:nvPr/>
            </p:nvSpPr>
            <p:spPr>
              <a:xfrm>
                <a:off x="1708766" y="4021900"/>
                <a:ext cx="1832746" cy="339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6E32850E-45C2-D293-9870-09DF71ACA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66" y="4021900"/>
                <a:ext cx="1832746" cy="339388"/>
              </a:xfrm>
              <a:prstGeom prst="rect">
                <a:avLst/>
              </a:prstGeom>
              <a:blipFill>
                <a:blip r:embed="rId9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tângulo 17">
            <a:extLst>
              <a:ext uri="{FF2B5EF4-FFF2-40B4-BE49-F238E27FC236}">
                <a16:creationId xmlns:a16="http://schemas.microsoft.com/office/drawing/2014/main" id="{40ABF22A-2F43-142A-E571-92E3BAF6DBE7}"/>
              </a:ext>
            </a:extLst>
          </p:cNvPr>
          <p:cNvSpPr/>
          <p:nvPr/>
        </p:nvSpPr>
        <p:spPr>
          <a:xfrm>
            <a:off x="1492351" y="5020446"/>
            <a:ext cx="92072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No método de </a:t>
            </a:r>
            <a:r>
              <a:rPr lang="pt-BR" sz="1600" dirty="0" err="1"/>
              <a:t>Ralston</a:t>
            </a:r>
            <a:r>
              <a:rPr lang="pt-BR" sz="1600" dirty="0"/>
              <a:t>, usamos 2 inclinações, uma calculada no início do intervalo , e outra estimada a ¾ do final do intervalo.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9D7D0B34-A572-C420-8BF3-F37B5955DABB}"/>
                  </a:ext>
                </a:extLst>
              </p:cNvPr>
              <p:cNvSpPr/>
              <p:nvPr/>
            </p:nvSpPr>
            <p:spPr>
              <a:xfrm>
                <a:off x="6737767" y="5714791"/>
                <a:ext cx="3457086" cy="645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9D7D0B34-A572-C420-8BF3-F37B5955D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767" y="5714791"/>
                <a:ext cx="3457086" cy="6455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 19">
            <a:extLst>
              <a:ext uri="{FF2B5EF4-FFF2-40B4-BE49-F238E27FC236}">
                <a16:creationId xmlns:a16="http://schemas.microsoft.com/office/drawing/2014/main" id="{6971B1AB-1F27-4BC2-E243-16855FF7D925}"/>
              </a:ext>
            </a:extLst>
          </p:cNvPr>
          <p:cNvSpPr/>
          <p:nvPr/>
        </p:nvSpPr>
        <p:spPr>
          <a:xfrm>
            <a:off x="242562" y="5006015"/>
            <a:ext cx="899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/>
              <a:t>Ralston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64788B72-58D3-CD6D-A54B-5FB93C83F5C9}"/>
                  </a:ext>
                </a:extLst>
              </p:cNvPr>
              <p:cNvSpPr/>
              <p:nvPr/>
            </p:nvSpPr>
            <p:spPr>
              <a:xfrm>
                <a:off x="1727576" y="5578376"/>
                <a:ext cx="14368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64788B72-58D3-CD6D-A54B-5FB93C83F5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576" y="5578376"/>
                <a:ext cx="1436867" cy="338554"/>
              </a:xfrm>
              <a:prstGeom prst="rect">
                <a:avLst/>
              </a:prstGeom>
              <a:blipFill>
                <a:blip r:embed="rId11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C96AD43B-821D-1815-1BE2-E60C13025B05}"/>
                  </a:ext>
                </a:extLst>
              </p:cNvPr>
              <p:cNvSpPr/>
              <p:nvPr/>
            </p:nvSpPr>
            <p:spPr>
              <a:xfrm>
                <a:off x="1727576" y="5840424"/>
                <a:ext cx="2191176" cy="527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C96AD43B-821D-1815-1BE2-E60C13025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576" y="5840424"/>
                <a:ext cx="2191176" cy="527773"/>
              </a:xfrm>
              <a:prstGeom prst="rect">
                <a:avLst/>
              </a:prstGeom>
              <a:blipFill>
                <a:blip r:embed="rId12"/>
                <a:stretch>
                  <a:fillRect t="-25287" r="-11667" b="-965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8B75FB71-6153-7F03-9A78-BD9F4B3245A9}"/>
                  </a:ext>
                </a:extLst>
              </p:cNvPr>
              <p:cNvSpPr/>
              <p:nvPr/>
            </p:nvSpPr>
            <p:spPr>
              <a:xfrm>
                <a:off x="4088699" y="2217596"/>
                <a:ext cx="2122248" cy="489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8B75FB71-6153-7F03-9A78-BD9F4B324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699" y="2217596"/>
                <a:ext cx="2122248" cy="489814"/>
              </a:xfrm>
              <a:prstGeom prst="rect">
                <a:avLst/>
              </a:prstGeom>
              <a:blipFill>
                <a:blip r:embed="rId13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205DC7DC-64E6-FAA7-B5F1-37E405387790}"/>
                  </a:ext>
                </a:extLst>
              </p:cNvPr>
              <p:cNvSpPr/>
              <p:nvPr/>
            </p:nvSpPr>
            <p:spPr>
              <a:xfrm>
                <a:off x="4021239" y="3874808"/>
                <a:ext cx="1964833" cy="386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205DC7DC-64E6-FAA7-B5F1-37E405387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239" y="3874808"/>
                <a:ext cx="1964833" cy="386068"/>
              </a:xfrm>
              <a:prstGeom prst="rect">
                <a:avLst/>
              </a:prstGeom>
              <a:blipFill>
                <a:blip r:embed="rId1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D1755A87-7FAE-272B-CB41-03D471F34A59}"/>
                  </a:ext>
                </a:extLst>
              </p:cNvPr>
              <p:cNvSpPr/>
              <p:nvPr/>
            </p:nvSpPr>
            <p:spPr>
              <a:xfrm>
                <a:off x="4361705" y="5792676"/>
                <a:ext cx="2220031" cy="489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+3/4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D1755A87-7FAE-272B-CB41-03D471F34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705" y="5792676"/>
                <a:ext cx="2220031" cy="489814"/>
              </a:xfrm>
              <a:prstGeom prst="rect">
                <a:avLst/>
              </a:prstGeom>
              <a:blipFill>
                <a:blip r:embed="rId1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34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255345" y="764948"/>
            <a:ext cx="11896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 método de </a:t>
            </a:r>
            <a:r>
              <a:rPr lang="pt-BR" dirty="0" err="1"/>
              <a:t>Ralston</a:t>
            </a:r>
            <a:r>
              <a:rPr lang="pt-BR" dirty="0"/>
              <a:t>, usamos 3 inclinações, uma calculada no início do intervalo , e outra estimada no meio do intervalo, e outra estimada no final do intervalo.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6382745" y="1941514"/>
                <a:ext cx="4926809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745" y="1941514"/>
                <a:ext cx="4926809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/>
          <p:cNvSpPr/>
          <p:nvPr/>
        </p:nvSpPr>
        <p:spPr>
          <a:xfrm>
            <a:off x="283785" y="128992"/>
            <a:ext cx="3445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/>
              <a:t>Runge-Kutta</a:t>
            </a:r>
            <a:r>
              <a:rPr lang="pt-BR" sz="2400" dirty="0"/>
              <a:t> Ordem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595729" y="1562549"/>
                <a:ext cx="14106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29" y="1562549"/>
                <a:ext cx="1410643" cy="276999"/>
              </a:xfrm>
              <a:prstGeom prst="rect">
                <a:avLst/>
              </a:prstGeom>
              <a:blipFill>
                <a:blip r:embed="rId3"/>
                <a:stretch>
                  <a:fillRect l="-3463" b="-28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595729" y="1888455"/>
                <a:ext cx="2259208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29" y="1888455"/>
                <a:ext cx="2259208" cy="4898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tângulo 63"/>
              <p:cNvSpPr/>
              <p:nvPr/>
            </p:nvSpPr>
            <p:spPr>
              <a:xfrm>
                <a:off x="466094" y="2418692"/>
                <a:ext cx="2039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Retângulo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4" y="2418692"/>
                <a:ext cx="2039854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1AE7CEDF-4BB7-EDFE-500F-F66B127EF2CF}"/>
              </a:ext>
            </a:extLst>
          </p:cNvPr>
          <p:cNvSpPr/>
          <p:nvPr/>
        </p:nvSpPr>
        <p:spPr>
          <a:xfrm>
            <a:off x="283785" y="4116970"/>
            <a:ext cx="11896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 método de </a:t>
            </a:r>
            <a:r>
              <a:rPr lang="pt-BR" dirty="0" err="1"/>
              <a:t>Ralston</a:t>
            </a:r>
            <a:r>
              <a:rPr lang="pt-BR" dirty="0"/>
              <a:t>, usamos 4 inclinações, uma calculada no início do intervalo , duas estimadas no meio do intervalo, e outra estimada no final do intervalo.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D7CDEC0-B3CA-5B26-0669-92405622F267}"/>
              </a:ext>
            </a:extLst>
          </p:cNvPr>
          <p:cNvSpPr/>
          <p:nvPr/>
        </p:nvSpPr>
        <p:spPr>
          <a:xfrm>
            <a:off x="255345" y="3511592"/>
            <a:ext cx="3445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/>
              <a:t>Runge-Kutta</a:t>
            </a:r>
            <a:r>
              <a:rPr lang="pt-BR" sz="2400" dirty="0"/>
              <a:t> Ordem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2AE909B-AF64-9725-740F-357B6AB2A169}"/>
                  </a:ext>
                </a:extLst>
              </p:cNvPr>
              <p:cNvSpPr txBox="1"/>
              <p:nvPr/>
            </p:nvSpPr>
            <p:spPr>
              <a:xfrm>
                <a:off x="689597" y="4856029"/>
                <a:ext cx="14106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2AE909B-AF64-9725-740F-357B6AB2A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97" y="4856029"/>
                <a:ext cx="1410643" cy="276999"/>
              </a:xfrm>
              <a:prstGeom prst="rect">
                <a:avLst/>
              </a:prstGeom>
              <a:blipFill>
                <a:blip r:embed="rId6"/>
                <a:stretch>
                  <a:fillRect l="-3448" b="-3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43615C6-85A5-9236-1D6B-73100F6D10AF}"/>
                  </a:ext>
                </a:extLst>
              </p:cNvPr>
              <p:cNvSpPr txBox="1"/>
              <p:nvPr/>
            </p:nvSpPr>
            <p:spPr>
              <a:xfrm>
                <a:off x="674525" y="5277315"/>
                <a:ext cx="2275174" cy="427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43615C6-85A5-9236-1D6B-73100F6D1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25" y="5277315"/>
                <a:ext cx="2275174" cy="427874"/>
              </a:xfrm>
              <a:prstGeom prst="rect">
                <a:avLst/>
              </a:prstGeom>
              <a:blipFill>
                <a:blip r:embed="rId7"/>
                <a:stretch>
                  <a:fillRect l="-1877" t="-65714" b="-15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EA947417-D03E-10EB-BBEB-6E8B597AA8B8}"/>
                  </a:ext>
                </a:extLst>
              </p:cNvPr>
              <p:cNvSpPr/>
              <p:nvPr/>
            </p:nvSpPr>
            <p:spPr>
              <a:xfrm>
                <a:off x="595729" y="6230021"/>
                <a:ext cx="2039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EA947417-D03E-10EB-BBEB-6E8B597AA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29" y="6230021"/>
                <a:ext cx="203985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5ED4B47-1053-9F30-D505-C5DAACF35FE2}"/>
                  </a:ext>
                </a:extLst>
              </p:cNvPr>
              <p:cNvSpPr txBox="1"/>
              <p:nvPr/>
            </p:nvSpPr>
            <p:spPr>
              <a:xfrm>
                <a:off x="650026" y="5733263"/>
                <a:ext cx="2275174" cy="427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5ED4B47-1053-9F30-D505-C5DAACF35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26" y="5733263"/>
                <a:ext cx="2275174" cy="427874"/>
              </a:xfrm>
              <a:prstGeom prst="rect">
                <a:avLst/>
              </a:prstGeom>
              <a:blipFill>
                <a:blip r:embed="rId9"/>
                <a:stretch>
                  <a:fillRect l="-1877" t="-63380" b="-1535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322C33A-3AFB-24B7-1922-F8CA56EC4206}"/>
                  </a:ext>
                </a:extLst>
              </p:cNvPr>
              <p:cNvSpPr/>
              <p:nvPr/>
            </p:nvSpPr>
            <p:spPr>
              <a:xfrm>
                <a:off x="3498829" y="5228901"/>
                <a:ext cx="2122248" cy="489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322C33A-3AFB-24B7-1922-F8CA56EC4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829" y="5228901"/>
                <a:ext cx="2122248" cy="489814"/>
              </a:xfrm>
              <a:prstGeom prst="rect">
                <a:avLst/>
              </a:prstGeom>
              <a:blipFill>
                <a:blip r:embed="rId10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6B41FE5D-21E2-A278-1FD7-8B5EBCBADDDA}"/>
                  </a:ext>
                </a:extLst>
              </p:cNvPr>
              <p:cNvSpPr/>
              <p:nvPr/>
            </p:nvSpPr>
            <p:spPr>
              <a:xfrm>
                <a:off x="3498829" y="6230021"/>
                <a:ext cx="20214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6B41FE5D-21E2-A278-1FD7-8B5EBCBAD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829" y="6230021"/>
                <a:ext cx="2021451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C24FC8E-1DC4-C7F3-3317-77A77A1B31D0}"/>
                  </a:ext>
                </a:extLst>
              </p:cNvPr>
              <p:cNvSpPr/>
              <p:nvPr/>
            </p:nvSpPr>
            <p:spPr>
              <a:xfrm>
                <a:off x="3505781" y="5705189"/>
                <a:ext cx="2122248" cy="489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EC24FC8E-1DC4-C7F3-3317-77A77A1B3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81" y="5705189"/>
                <a:ext cx="2122248" cy="489814"/>
              </a:xfrm>
              <a:prstGeom prst="rect">
                <a:avLst/>
              </a:prstGeom>
              <a:blipFill>
                <a:blip r:embed="rId12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19BC90F9-12F2-994D-63D5-CAF91F74CF35}"/>
                  </a:ext>
                </a:extLst>
              </p:cNvPr>
              <p:cNvSpPr/>
              <p:nvPr/>
            </p:nvSpPr>
            <p:spPr>
              <a:xfrm>
                <a:off x="3398032" y="1882211"/>
                <a:ext cx="2122248" cy="489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19BC90F9-12F2-994D-63D5-CAF91F74C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032" y="1882211"/>
                <a:ext cx="2122248" cy="489814"/>
              </a:xfrm>
              <a:prstGeom prst="rect">
                <a:avLst/>
              </a:prstGeom>
              <a:blipFill>
                <a:blip r:embed="rId13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252F2204-B31E-7C40-DBA2-3D4507E34908}"/>
                  </a:ext>
                </a:extLst>
              </p:cNvPr>
              <p:cNvSpPr/>
              <p:nvPr/>
            </p:nvSpPr>
            <p:spPr>
              <a:xfrm>
                <a:off x="3333638" y="2378428"/>
                <a:ext cx="27951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+(2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252F2204-B31E-7C40-DBA2-3D4507E34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638" y="2378428"/>
                <a:ext cx="2795124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E5BDEB4F-53FE-D751-F5BE-843FBA8C6636}"/>
                  </a:ext>
                </a:extLst>
              </p:cNvPr>
              <p:cNvSpPr/>
              <p:nvPr/>
            </p:nvSpPr>
            <p:spPr>
              <a:xfrm>
                <a:off x="5960547" y="5438666"/>
                <a:ext cx="5556928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E5BDEB4F-53FE-D751-F5BE-843FBA8C6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547" y="5438666"/>
                <a:ext cx="5556928" cy="7146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59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3A6CA828-EC1E-8924-302F-8151AA6D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169" y="57032"/>
            <a:ext cx="3848637" cy="265784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8C1CC38-54F0-EBF5-36A2-8D5488250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57" y="2832198"/>
            <a:ext cx="5210604" cy="39795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FF50FCC-72B7-124F-E07F-F1BDDD335E1D}"/>
                  </a:ext>
                </a:extLst>
              </p:cNvPr>
              <p:cNvSpPr/>
              <p:nvPr/>
            </p:nvSpPr>
            <p:spPr>
              <a:xfrm>
                <a:off x="561814" y="882860"/>
                <a:ext cx="450514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+1=0   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Condição inicial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BR" dirty="0"/>
              </a:p>
              <a:p>
                <a:r>
                  <a:rPr lang="pt-BR" dirty="0"/>
                  <a:t>n=7</a:t>
                </a:r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FF50FCC-72B7-124F-E07F-F1BDDD335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4" y="882860"/>
                <a:ext cx="4505143" cy="1200329"/>
              </a:xfrm>
              <a:prstGeom prst="rect">
                <a:avLst/>
              </a:prstGeom>
              <a:blipFill>
                <a:blip r:embed="rId4"/>
                <a:stretch>
                  <a:fillRect l="-108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80732B4-D341-3760-EDE6-BC3EFBD2EBF4}"/>
                  </a:ext>
                </a:extLst>
              </p:cNvPr>
              <p:cNvSpPr txBox="1"/>
              <p:nvPr/>
            </p:nvSpPr>
            <p:spPr>
              <a:xfrm>
                <a:off x="519940" y="2294679"/>
                <a:ext cx="3662348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80732B4-D341-3760-EDE6-BC3EFBD2E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40" y="2294679"/>
                <a:ext cx="3662348" cy="537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1">
            <a:extLst>
              <a:ext uri="{FF2B5EF4-FFF2-40B4-BE49-F238E27FC236}">
                <a16:creationId xmlns:a16="http://schemas.microsoft.com/office/drawing/2014/main" id="{74191DBD-404B-CF5B-6AE0-C1A78622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5" y="180474"/>
            <a:ext cx="8002188" cy="651290"/>
          </a:xfrm>
        </p:spPr>
        <p:txBody>
          <a:bodyPr/>
          <a:lstStyle/>
          <a:p>
            <a:pPr algn="ctr"/>
            <a:r>
              <a:rPr lang="pt-BR" sz="2400" dirty="0"/>
              <a:t>Método de </a:t>
            </a:r>
            <a:r>
              <a:rPr lang="pt-BR" sz="2400" dirty="0" err="1"/>
              <a:t>Runge-Kutta</a:t>
            </a:r>
            <a:r>
              <a:rPr lang="pt-BR" sz="2400" dirty="0"/>
              <a:t> Ordem 3 em Python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862351-BDC1-C375-282B-83B251867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39" y="2910319"/>
            <a:ext cx="379147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476E490-3382-D9CC-6628-A5E5BA77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202" y="2850746"/>
            <a:ext cx="5210604" cy="3950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FF50FCC-72B7-124F-E07F-F1BDDD335E1D}"/>
                  </a:ext>
                </a:extLst>
              </p:cNvPr>
              <p:cNvSpPr/>
              <p:nvPr/>
            </p:nvSpPr>
            <p:spPr>
              <a:xfrm>
                <a:off x="561814" y="882860"/>
                <a:ext cx="450514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+1=0   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Condição inicial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BR" dirty="0"/>
              </a:p>
              <a:p>
                <a:r>
                  <a:rPr lang="pt-BR" dirty="0"/>
                  <a:t>n=7</a:t>
                </a:r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FF50FCC-72B7-124F-E07F-F1BDDD335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4" y="882860"/>
                <a:ext cx="4505143" cy="1200329"/>
              </a:xfrm>
              <a:prstGeom prst="rect">
                <a:avLst/>
              </a:prstGeom>
              <a:blipFill>
                <a:blip r:embed="rId3"/>
                <a:stretch>
                  <a:fillRect l="-108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80732B4-D341-3760-EDE6-BC3EFBD2EBF4}"/>
                  </a:ext>
                </a:extLst>
              </p:cNvPr>
              <p:cNvSpPr txBox="1"/>
              <p:nvPr/>
            </p:nvSpPr>
            <p:spPr>
              <a:xfrm>
                <a:off x="519940" y="2294679"/>
                <a:ext cx="3662348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80732B4-D341-3760-EDE6-BC3EFBD2E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40" y="2294679"/>
                <a:ext cx="3662348" cy="537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1">
            <a:extLst>
              <a:ext uri="{FF2B5EF4-FFF2-40B4-BE49-F238E27FC236}">
                <a16:creationId xmlns:a16="http://schemas.microsoft.com/office/drawing/2014/main" id="{74191DBD-404B-CF5B-6AE0-C1A78622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75" y="180474"/>
            <a:ext cx="8002188" cy="651290"/>
          </a:xfrm>
        </p:spPr>
        <p:txBody>
          <a:bodyPr/>
          <a:lstStyle/>
          <a:p>
            <a:pPr algn="ctr"/>
            <a:r>
              <a:rPr lang="pt-BR" sz="2400" dirty="0"/>
              <a:t>Método de </a:t>
            </a:r>
            <a:r>
              <a:rPr lang="pt-BR" sz="2400" dirty="0" err="1"/>
              <a:t>Runge-Kutta</a:t>
            </a:r>
            <a:r>
              <a:rPr lang="pt-BR" sz="2400" dirty="0"/>
              <a:t> Ordem 4 em Python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D37F68-F7D5-3B36-66C7-39CD3DF49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14" y="3043688"/>
            <a:ext cx="3530517" cy="36009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D232C8B-AF5A-21CB-95A5-8C51E3456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7280" y="37763"/>
            <a:ext cx="379147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A831EC8-8403-2AB2-34C4-6C88B3F55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39" y="2742075"/>
            <a:ext cx="4633607" cy="345994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B1AD813-EEB6-9C92-F279-BB9988CB0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502" y="796262"/>
            <a:ext cx="3743847" cy="15813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51C547E-8EDD-A1E1-EFDB-92CA97A27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81" y="2742076"/>
            <a:ext cx="4762162" cy="357511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CEE7D46-1E4A-5FA4-BDF5-166D495BC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170" y="624787"/>
            <a:ext cx="3658111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7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15208" y="190583"/>
            <a:ext cx="3225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EDO de 2ª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190557" y="1964368"/>
                <a:ext cx="2738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557" y="1964368"/>
                <a:ext cx="273812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559" r="-2450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591104" y="1044527"/>
                <a:ext cx="10301815" cy="7114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pt-BR" dirty="0"/>
                  <a:t>Seja a seguinte equação diferencial referente a um problema de valor inicial, definido no domínio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, com condições iniciais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dirty="0"/>
                  <a:t> 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:</a:t>
                </a:r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04" y="1044527"/>
                <a:ext cx="10301815" cy="711433"/>
              </a:xfrm>
              <a:prstGeom prst="rect">
                <a:avLst/>
              </a:prstGeom>
              <a:blipFill rotWithShape="0">
                <a:blip r:embed="rId3"/>
                <a:stretch>
                  <a:fillRect l="-296" t="-4274" b="-136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554369" y="1948184"/>
                <a:ext cx="337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369" y="1948184"/>
                <a:ext cx="33752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636" r="-23636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591105" y="2589391"/>
            <a:ext cx="10301815" cy="711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Primeiro colocamos e equação diferencial (i) na forma canônica: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190558" y="3196690"/>
                <a:ext cx="2738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558" y="3196690"/>
                <a:ext cx="273812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559" r="-2450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4554370" y="3284640"/>
                <a:ext cx="4112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370" y="3284640"/>
                <a:ext cx="41126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7647" r="-17647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591104" y="3803852"/>
            <a:ext cx="11270217" cy="711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Então transformamos esta EDO de 2ª ordem em um sistema de 2 </a:t>
            </a:r>
            <a:r>
              <a:rPr lang="pt-BR" dirty="0" err="1"/>
              <a:t>EDO’s</a:t>
            </a:r>
            <a:r>
              <a:rPr lang="pt-BR" dirty="0"/>
              <a:t> de 1ª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883592" y="4491265"/>
                <a:ext cx="4066498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92" y="4491265"/>
                <a:ext cx="4066498" cy="7194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606372" y="5451768"/>
                <a:ext cx="6234399" cy="1218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Vamos então escolher as seguintes condições iniciais:</a:t>
                </a:r>
              </a:p>
              <a:p>
                <a:endParaRPr lang="pt-BR" dirty="0"/>
              </a:p>
              <a:p>
                <a:r>
                  <a:rPr lang="pt-BR" dirty="0"/>
                  <a:t>Domínio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2, 3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t-BR" dirty="0"/>
                  <a:t>Condições iniciais 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pt-BR" dirty="0"/>
                  <a:t> 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(2)=−16.5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72" y="5451768"/>
                <a:ext cx="6234399" cy="1218923"/>
              </a:xfrm>
              <a:prstGeom prst="rect">
                <a:avLst/>
              </a:prstGeom>
              <a:blipFill>
                <a:blip r:embed="rId8"/>
                <a:stretch>
                  <a:fillRect l="-782" t="-2500" r="-196" b="-5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13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C35030A-A23C-6826-060E-71E7D71FC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113" y="684127"/>
            <a:ext cx="3198509" cy="2482424"/>
          </a:xfrm>
          <a:prstGeom prst="rect">
            <a:avLst/>
          </a:prstGeom>
        </p:spPr>
      </p:pic>
      <p:sp>
        <p:nvSpPr>
          <p:cNvPr id="2" name="Espaço Reservado para Conteúdo 2"/>
          <p:cNvSpPr txBox="1">
            <a:spLocks/>
          </p:cNvSpPr>
          <p:nvPr/>
        </p:nvSpPr>
        <p:spPr>
          <a:xfrm>
            <a:off x="237421" y="22677"/>
            <a:ext cx="11270217" cy="711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O sistema de duas  </a:t>
            </a:r>
            <a:r>
              <a:rPr lang="pt-BR" dirty="0" err="1"/>
              <a:t>EDO’s</a:t>
            </a:r>
            <a:r>
              <a:rPr lang="pt-BR" dirty="0"/>
              <a:t> de 1ª ordem pode ser resolvido com qualquer um do métodos analisados, de preferência </a:t>
            </a:r>
            <a:r>
              <a:rPr lang="pt-BR" dirty="0" err="1"/>
              <a:t>Runge-Kutta</a:t>
            </a:r>
            <a:r>
              <a:rPr lang="pt-BR" dirty="0"/>
              <a:t> 4ª ordem que é o mais utilizado.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54018" y="736541"/>
                <a:ext cx="2738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18" y="736541"/>
                <a:ext cx="2738122" cy="276999"/>
              </a:xfrm>
              <a:prstGeom prst="rect">
                <a:avLst/>
              </a:prstGeom>
              <a:blipFill>
                <a:blip r:embed="rId6"/>
                <a:stretch>
                  <a:fillRect l="-1559" r="-2450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4279393" y="1511003"/>
                <a:ext cx="379065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pt-BR" dirty="0"/>
                  <a:t> 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=−16.5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393" y="1511003"/>
                <a:ext cx="3790653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4195231" y="819610"/>
                <a:ext cx="4962769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231" y="819610"/>
                <a:ext cx="4962769" cy="719428"/>
              </a:xfrm>
              <a:prstGeom prst="rect">
                <a:avLst/>
              </a:prstGeom>
              <a:blipFill>
                <a:blip r:embed="rId8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7D52B15E-6DFD-1482-2916-1A3CB9AFDE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071" y="1270244"/>
            <a:ext cx="3675779" cy="540400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F1DE2C3-A994-C6CB-D57A-BCA7648890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84459" y="2419318"/>
            <a:ext cx="3530517" cy="360095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436197D-EF2C-775F-7ED9-BF6D1A08C5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20026" y="3228769"/>
            <a:ext cx="3314682" cy="356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48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3138</TotalTime>
  <Words>1770</Words>
  <Application>Microsoft Office PowerPoint</Application>
  <PresentationFormat>Widescreen</PresentationFormat>
  <Paragraphs>205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Century Gothic</vt:lpstr>
      <vt:lpstr>Freehand521 BT</vt:lpstr>
      <vt:lpstr>Times New Roman</vt:lpstr>
      <vt:lpstr>Wingdings 3</vt:lpstr>
      <vt:lpstr>Íon</vt:lpstr>
      <vt:lpstr>Métodos Numéricos para Engenharia </vt:lpstr>
      <vt:lpstr>EDO de primeira ordem – Problemas de Valor Inicial</vt:lpstr>
      <vt:lpstr>Apresentação do PowerPoint</vt:lpstr>
      <vt:lpstr>Apresentação do PowerPoint</vt:lpstr>
      <vt:lpstr>Método de Runge-Kutta Ordem 3 em Python</vt:lpstr>
      <vt:lpstr>Método de Runge-Kutta Ordem 4 em Python</vt:lpstr>
      <vt:lpstr>Apresentação do PowerPoint</vt:lpstr>
      <vt:lpstr>Apresentação do PowerPoint</vt:lpstr>
      <vt:lpstr>Apresentação do PowerPoint</vt:lpstr>
      <vt:lpstr>Circuito elétrico </vt:lpstr>
      <vt:lpstr>Resolvendo equação Diferencial y′′(t)+7y′(t)+6y(t) =6w(t)</vt:lpstr>
      <vt:lpstr>Symbolab e Scilab</vt:lpstr>
      <vt:lpstr>Apresentação do PowerPoint</vt:lpstr>
      <vt:lpstr>Sistema mecânico </vt:lpstr>
      <vt:lpstr>Resolvendo equação Diferencial y"+C/m y′+K/m y=C/m w′+K/m w</vt:lpstr>
      <vt:lpstr>Symbolab e Scilab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 para Engenharia</dc:title>
  <dc:creator>Luciano Neves Fonseca</dc:creator>
  <cp:lastModifiedBy>Luciano Neves Fonseca</cp:lastModifiedBy>
  <cp:revision>82</cp:revision>
  <cp:lastPrinted>2021-10-18T10:53:40Z</cp:lastPrinted>
  <dcterms:created xsi:type="dcterms:W3CDTF">2020-03-19T11:46:04Z</dcterms:created>
  <dcterms:modified xsi:type="dcterms:W3CDTF">2023-03-31T21:32:41Z</dcterms:modified>
</cp:coreProperties>
</file>