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94" r:id="rId4"/>
    <p:sldId id="296" r:id="rId5"/>
    <p:sldId id="259" r:id="rId6"/>
    <p:sldId id="297" r:id="rId7"/>
    <p:sldId id="260" r:id="rId8"/>
    <p:sldId id="283" r:id="rId9"/>
    <p:sldId id="284" r:id="rId10"/>
    <p:sldId id="285" r:id="rId11"/>
    <p:sldId id="261" r:id="rId12"/>
    <p:sldId id="290" r:id="rId13"/>
    <p:sldId id="262" r:id="rId14"/>
    <p:sldId id="288" r:id="rId15"/>
    <p:sldId id="268" r:id="rId16"/>
    <p:sldId id="267" r:id="rId17"/>
    <p:sldId id="302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 snapToGrid="0">
      <p:cViewPr varScale="1">
        <p:scale>
          <a:sx n="78" d="100"/>
          <a:sy n="78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no Neves Fonseca" userId="fab3e4a40666dedf" providerId="LiveId" clId="{743B2B54-10AC-4DD8-85DE-765AE70CD39D}"/>
    <pc:docChg chg="delSld modSld">
      <pc:chgData name="Luciano Neves Fonseca" userId="fab3e4a40666dedf" providerId="LiveId" clId="{743B2B54-10AC-4DD8-85DE-765AE70CD39D}" dt="2023-03-31T21:09:53.566" v="11" actId="20577"/>
      <pc:docMkLst>
        <pc:docMk/>
      </pc:docMkLst>
      <pc:sldChg chg="modSp mod">
        <pc:chgData name="Luciano Neves Fonseca" userId="fab3e4a40666dedf" providerId="LiveId" clId="{743B2B54-10AC-4DD8-85DE-765AE70CD39D}" dt="2023-03-31T21:09:53.566" v="11" actId="20577"/>
        <pc:sldMkLst>
          <pc:docMk/>
          <pc:sldMk cId="431422098" sldId="256"/>
        </pc:sldMkLst>
        <pc:spChg chg="mod">
          <ac:chgData name="Luciano Neves Fonseca" userId="fab3e4a40666dedf" providerId="LiveId" clId="{743B2B54-10AC-4DD8-85DE-765AE70CD39D}" dt="2023-03-31T21:09:53.566" v="11" actId="20577"/>
          <ac:spMkLst>
            <pc:docMk/>
            <pc:sldMk cId="431422098" sldId="256"/>
            <ac:spMk id="3" creationId="{00000000-0000-0000-0000-000000000000}"/>
          </ac:spMkLst>
        </pc:spChg>
      </pc:sldChg>
      <pc:sldChg chg="del">
        <pc:chgData name="Luciano Neves Fonseca" userId="fab3e4a40666dedf" providerId="LiveId" clId="{743B2B54-10AC-4DD8-85DE-765AE70CD39D}" dt="2023-03-31T21:08:44.286" v="0" actId="47"/>
        <pc:sldMkLst>
          <pc:docMk/>
          <pc:sldMk cId="3031226881" sldId="264"/>
        </pc:sldMkLst>
      </pc:sldChg>
      <pc:sldChg chg="del">
        <pc:chgData name="Luciano Neves Fonseca" userId="fab3e4a40666dedf" providerId="LiveId" clId="{743B2B54-10AC-4DD8-85DE-765AE70CD39D}" dt="2023-03-31T21:08:44.286" v="0" actId="47"/>
        <pc:sldMkLst>
          <pc:docMk/>
          <pc:sldMk cId="2911686240" sldId="269"/>
        </pc:sldMkLst>
      </pc:sldChg>
      <pc:sldChg chg="del">
        <pc:chgData name="Luciano Neves Fonseca" userId="fab3e4a40666dedf" providerId="LiveId" clId="{743B2B54-10AC-4DD8-85DE-765AE70CD39D}" dt="2023-03-31T21:08:44.286" v="0" actId="47"/>
        <pc:sldMkLst>
          <pc:docMk/>
          <pc:sldMk cId="2937236594" sldId="270"/>
        </pc:sldMkLst>
      </pc:sldChg>
      <pc:sldChg chg="del">
        <pc:chgData name="Luciano Neves Fonseca" userId="fab3e4a40666dedf" providerId="LiveId" clId="{743B2B54-10AC-4DD8-85DE-765AE70CD39D}" dt="2023-03-31T21:08:44.286" v="0" actId="47"/>
        <pc:sldMkLst>
          <pc:docMk/>
          <pc:sldMk cId="1747140133" sldId="271"/>
        </pc:sldMkLst>
      </pc:sldChg>
      <pc:sldChg chg="del">
        <pc:chgData name="Luciano Neves Fonseca" userId="fab3e4a40666dedf" providerId="LiveId" clId="{743B2B54-10AC-4DD8-85DE-765AE70CD39D}" dt="2023-03-31T21:08:44.286" v="0" actId="47"/>
        <pc:sldMkLst>
          <pc:docMk/>
          <pc:sldMk cId="1893568455" sldId="272"/>
        </pc:sldMkLst>
      </pc:sldChg>
      <pc:sldChg chg="del">
        <pc:chgData name="Luciano Neves Fonseca" userId="fab3e4a40666dedf" providerId="LiveId" clId="{743B2B54-10AC-4DD8-85DE-765AE70CD39D}" dt="2023-03-31T21:08:44.286" v="0" actId="47"/>
        <pc:sldMkLst>
          <pc:docMk/>
          <pc:sldMk cId="3988546595" sldId="274"/>
        </pc:sldMkLst>
      </pc:sldChg>
      <pc:sldChg chg="del">
        <pc:chgData name="Luciano Neves Fonseca" userId="fab3e4a40666dedf" providerId="LiveId" clId="{743B2B54-10AC-4DD8-85DE-765AE70CD39D}" dt="2023-03-31T21:08:44.286" v="0" actId="47"/>
        <pc:sldMkLst>
          <pc:docMk/>
          <pc:sldMk cId="2351548813" sldId="275"/>
        </pc:sldMkLst>
      </pc:sldChg>
      <pc:sldChg chg="del">
        <pc:chgData name="Luciano Neves Fonseca" userId="fab3e4a40666dedf" providerId="LiveId" clId="{743B2B54-10AC-4DD8-85DE-765AE70CD39D}" dt="2023-03-31T21:08:44.286" v="0" actId="47"/>
        <pc:sldMkLst>
          <pc:docMk/>
          <pc:sldMk cId="2831080827" sldId="276"/>
        </pc:sldMkLst>
      </pc:sldChg>
      <pc:sldChg chg="del">
        <pc:chgData name="Luciano Neves Fonseca" userId="fab3e4a40666dedf" providerId="LiveId" clId="{743B2B54-10AC-4DD8-85DE-765AE70CD39D}" dt="2023-03-31T21:08:44.286" v="0" actId="47"/>
        <pc:sldMkLst>
          <pc:docMk/>
          <pc:sldMk cId="3518527811" sldId="277"/>
        </pc:sldMkLst>
      </pc:sldChg>
      <pc:sldChg chg="del">
        <pc:chgData name="Luciano Neves Fonseca" userId="fab3e4a40666dedf" providerId="LiveId" clId="{743B2B54-10AC-4DD8-85DE-765AE70CD39D}" dt="2023-03-31T21:08:44.286" v="0" actId="47"/>
        <pc:sldMkLst>
          <pc:docMk/>
          <pc:sldMk cId="2570400968" sldId="278"/>
        </pc:sldMkLst>
      </pc:sldChg>
      <pc:sldChg chg="del">
        <pc:chgData name="Luciano Neves Fonseca" userId="fab3e4a40666dedf" providerId="LiveId" clId="{743B2B54-10AC-4DD8-85DE-765AE70CD39D}" dt="2023-03-31T21:08:44.286" v="0" actId="47"/>
        <pc:sldMkLst>
          <pc:docMk/>
          <pc:sldMk cId="1585554174" sldId="279"/>
        </pc:sldMkLst>
      </pc:sldChg>
      <pc:sldChg chg="del">
        <pc:chgData name="Luciano Neves Fonseca" userId="fab3e4a40666dedf" providerId="LiveId" clId="{743B2B54-10AC-4DD8-85DE-765AE70CD39D}" dt="2023-03-31T21:08:44.286" v="0" actId="47"/>
        <pc:sldMkLst>
          <pc:docMk/>
          <pc:sldMk cId="3972872810" sldId="286"/>
        </pc:sldMkLst>
      </pc:sldChg>
      <pc:sldChg chg="del">
        <pc:chgData name="Luciano Neves Fonseca" userId="fab3e4a40666dedf" providerId="LiveId" clId="{743B2B54-10AC-4DD8-85DE-765AE70CD39D}" dt="2023-03-31T21:08:44.286" v="0" actId="47"/>
        <pc:sldMkLst>
          <pc:docMk/>
          <pc:sldMk cId="401962548" sldId="287"/>
        </pc:sldMkLst>
      </pc:sldChg>
      <pc:sldChg chg="del">
        <pc:chgData name="Luciano Neves Fonseca" userId="fab3e4a40666dedf" providerId="LiveId" clId="{743B2B54-10AC-4DD8-85DE-765AE70CD39D}" dt="2023-03-31T21:08:44.286" v="0" actId="47"/>
        <pc:sldMkLst>
          <pc:docMk/>
          <pc:sldMk cId="3689759940" sldId="289"/>
        </pc:sldMkLst>
      </pc:sldChg>
      <pc:sldChg chg="del">
        <pc:chgData name="Luciano Neves Fonseca" userId="fab3e4a40666dedf" providerId="LiveId" clId="{743B2B54-10AC-4DD8-85DE-765AE70CD39D}" dt="2023-03-31T21:08:44.286" v="0" actId="47"/>
        <pc:sldMkLst>
          <pc:docMk/>
          <pc:sldMk cId="1198007993" sldId="291"/>
        </pc:sldMkLst>
      </pc:sldChg>
      <pc:sldChg chg="del">
        <pc:chgData name="Luciano Neves Fonseca" userId="fab3e4a40666dedf" providerId="LiveId" clId="{743B2B54-10AC-4DD8-85DE-765AE70CD39D}" dt="2023-03-31T21:08:44.286" v="0" actId="47"/>
        <pc:sldMkLst>
          <pc:docMk/>
          <pc:sldMk cId="3629823517" sldId="293"/>
        </pc:sldMkLst>
      </pc:sldChg>
      <pc:sldChg chg="del">
        <pc:chgData name="Luciano Neves Fonseca" userId="fab3e4a40666dedf" providerId="LiveId" clId="{743B2B54-10AC-4DD8-85DE-765AE70CD39D}" dt="2023-03-31T21:08:44.286" v="0" actId="47"/>
        <pc:sldMkLst>
          <pc:docMk/>
          <pc:sldMk cId="1695849377" sldId="298"/>
        </pc:sldMkLst>
      </pc:sldChg>
      <pc:sldChg chg="del">
        <pc:chgData name="Luciano Neves Fonseca" userId="fab3e4a40666dedf" providerId="LiveId" clId="{743B2B54-10AC-4DD8-85DE-765AE70CD39D}" dt="2023-03-31T21:08:44.286" v="0" actId="47"/>
        <pc:sldMkLst>
          <pc:docMk/>
          <pc:sldMk cId="3210513859" sldId="299"/>
        </pc:sldMkLst>
      </pc:sldChg>
      <pc:sldChg chg="del">
        <pc:chgData name="Luciano Neves Fonseca" userId="fab3e4a40666dedf" providerId="LiveId" clId="{743B2B54-10AC-4DD8-85DE-765AE70CD39D}" dt="2023-03-31T21:08:44.286" v="0" actId="47"/>
        <pc:sldMkLst>
          <pc:docMk/>
          <pc:sldMk cId="2541505094" sldId="300"/>
        </pc:sldMkLst>
      </pc:sldChg>
      <pc:sldChg chg="del">
        <pc:chgData name="Luciano Neves Fonseca" userId="fab3e4a40666dedf" providerId="LiveId" clId="{743B2B54-10AC-4DD8-85DE-765AE70CD39D}" dt="2023-03-31T21:08:44.286" v="0" actId="47"/>
        <pc:sldMkLst>
          <pc:docMk/>
          <pc:sldMk cId="2485815565" sldId="30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43E9D-B952-4FFC-9A0D-6CB03ED1AA5C}" type="datetimeFigureOut">
              <a:rPr lang="pt-BR" smtClean="0"/>
              <a:t>31/03/2023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131E7-ED8F-42D6-89C7-18DB73235F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01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7131E7-ED8F-42D6-89C7-18DB73235F6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655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7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41.png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981973"/>
            <a:ext cx="8825658" cy="3329581"/>
          </a:xfrm>
        </p:spPr>
        <p:txBody>
          <a:bodyPr/>
          <a:lstStyle/>
          <a:p>
            <a:r>
              <a:rPr lang="pt-BR" dirty="0"/>
              <a:t>Métodos Numéricos para Engenharia	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582175" cy="861420"/>
          </a:xfrm>
        </p:spPr>
        <p:txBody>
          <a:bodyPr>
            <a:normAutofit fontScale="70000" lnSpcReduction="20000"/>
          </a:bodyPr>
          <a:lstStyle/>
          <a:p>
            <a:r>
              <a:rPr lang="pt-BR"/>
              <a:t>Módulo 1 </a:t>
            </a:r>
            <a:r>
              <a:rPr lang="pt-BR" dirty="0"/>
              <a:t>- Raízes - Bisseção</a:t>
            </a:r>
          </a:p>
          <a:p>
            <a:r>
              <a:rPr lang="pt-BR" dirty="0"/>
              <a:t>Versão </a:t>
            </a:r>
            <a:r>
              <a:rPr lang="pt-BR" dirty="0" err="1"/>
              <a:t>python</a:t>
            </a:r>
            <a:endParaRPr lang="pt-BR" dirty="0"/>
          </a:p>
          <a:p>
            <a:r>
              <a:rPr lang="pt-BR" dirty="0"/>
              <a:t>Professor Luciano neves da fonseca</a:t>
            </a:r>
          </a:p>
        </p:txBody>
      </p:sp>
    </p:spTree>
    <p:extLst>
      <p:ext uri="{BB962C8B-B14F-4D97-AF65-F5344CB8AC3E}">
        <p14:creationId xmlns:p14="http://schemas.microsoft.com/office/powerpoint/2010/main" val="43142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/>
              <a:t>Método  da Bisseção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75201" y="1152983"/>
            <a:ext cx="8946541" cy="208698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 método Bisseção é o mais simples e o mais seguro</a:t>
            </a:r>
          </a:p>
          <a:p>
            <a:pPr algn="just"/>
            <a:r>
              <a:rPr lang="pt-BR" dirty="0"/>
              <a:t>Começa-se com um intervalo [</a:t>
            </a:r>
            <a:r>
              <a:rPr lang="pt-BR" dirty="0" err="1"/>
              <a:t>a,b</a:t>
            </a:r>
            <a:r>
              <a:rPr lang="pt-BR" dirty="0"/>
              <a:t>] que contenha uma raiz.</a:t>
            </a:r>
          </a:p>
          <a:p>
            <a:pPr algn="just"/>
            <a:r>
              <a:rPr lang="pt-BR" dirty="0"/>
              <a:t>A próxima estimativa para a raiz é simplesmente o meio do intervalo anterior.</a:t>
            </a:r>
          </a:p>
          <a:p>
            <a:pPr marL="0" indent="0" algn="just">
              <a:buNone/>
            </a:pPr>
            <a:r>
              <a:rPr lang="pt-BR" dirty="0"/>
              <a:t>																	</a:t>
            </a:r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2649467" y="2767695"/>
            <a:ext cx="30335" cy="293914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 flipV="1">
            <a:off x="2261430" y="4780601"/>
            <a:ext cx="6123291" cy="3403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ultiplicar 6"/>
          <p:cNvSpPr/>
          <p:nvPr/>
        </p:nvSpPr>
        <p:spPr>
          <a:xfrm>
            <a:off x="4869816" y="4577760"/>
            <a:ext cx="282661" cy="405681"/>
          </a:xfrm>
          <a:prstGeom prst="mathMultiply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>
            <a:cxnSpLocks/>
          </p:cNvCxnSpPr>
          <p:nvPr/>
        </p:nvCxnSpPr>
        <p:spPr>
          <a:xfrm>
            <a:off x="5007243" y="4838578"/>
            <a:ext cx="0" cy="217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>
            <a:cxnSpLocks/>
          </p:cNvCxnSpPr>
          <p:nvPr/>
        </p:nvCxnSpPr>
        <p:spPr>
          <a:xfrm>
            <a:off x="5948323" y="4020911"/>
            <a:ext cx="22025" cy="817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2902039" y="4170162"/>
            <a:ext cx="3900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                               a     x</a:t>
            </a:r>
            <a:r>
              <a:rPr lang="pt-BR" baseline="-25000" dirty="0"/>
              <a:t>3</a:t>
            </a:r>
            <a:r>
              <a:rPr lang="pt-BR" dirty="0"/>
              <a:t>    b          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5771300" y="3145775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f(x)</a:t>
            </a:r>
          </a:p>
        </p:txBody>
      </p:sp>
      <p:sp>
        <p:nvSpPr>
          <p:cNvPr id="14" name="Arco 13"/>
          <p:cNvSpPr/>
          <p:nvPr/>
        </p:nvSpPr>
        <p:spPr>
          <a:xfrm>
            <a:off x="3429000" y="6204857"/>
            <a:ext cx="57150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orma livre 14"/>
          <p:cNvSpPr/>
          <p:nvPr/>
        </p:nvSpPr>
        <p:spPr>
          <a:xfrm>
            <a:off x="3110593" y="2702379"/>
            <a:ext cx="3682093" cy="2637064"/>
          </a:xfrm>
          <a:custGeom>
            <a:avLst/>
            <a:gdLst>
              <a:gd name="connsiteX0" fmla="*/ 0 w 3682093"/>
              <a:gd name="connsiteY0" fmla="*/ 2637064 h 2637064"/>
              <a:gd name="connsiteX1" fmla="*/ 1314450 w 3682093"/>
              <a:gd name="connsiteY1" fmla="*/ 2571750 h 2637064"/>
              <a:gd name="connsiteX2" fmla="*/ 2351314 w 3682093"/>
              <a:gd name="connsiteY2" fmla="*/ 1975757 h 2637064"/>
              <a:gd name="connsiteX3" fmla="*/ 3682093 w 3682093"/>
              <a:gd name="connsiteY3" fmla="*/ 0 h 2637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2093" h="2637064">
                <a:moveTo>
                  <a:pt x="0" y="2637064"/>
                </a:moveTo>
                <a:lnTo>
                  <a:pt x="1314450" y="2571750"/>
                </a:lnTo>
                <a:cubicBezTo>
                  <a:pt x="1706336" y="2461532"/>
                  <a:pt x="1956707" y="2404382"/>
                  <a:pt x="2351314" y="1975757"/>
                </a:cubicBezTo>
                <a:cubicBezTo>
                  <a:pt x="2745921" y="1547132"/>
                  <a:pt x="3214007" y="773566"/>
                  <a:pt x="3682093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4454068" y="546969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Notar que: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x</a:t>
            </a:r>
            <a:r>
              <a:rPr lang="pt-BR" baseline="-25000" dirty="0"/>
              <a:t>2</a:t>
            </a:r>
            <a:r>
              <a:rPr lang="pt-BR" dirty="0"/>
              <a:t> é o novo “b”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x</a:t>
            </a:r>
            <a:r>
              <a:rPr lang="pt-BR" baseline="-25000" dirty="0"/>
              <a:t>3</a:t>
            </a:r>
            <a:r>
              <a:rPr lang="pt-BR" dirty="0"/>
              <a:t> está na metade do intervalo [</a:t>
            </a:r>
            <a:r>
              <a:rPr lang="pt-BR" dirty="0" err="1"/>
              <a:t>a,b</a:t>
            </a:r>
            <a:r>
              <a:rPr lang="pt-BR" dirty="0"/>
              <a:t>]</a:t>
            </a:r>
          </a:p>
        </p:txBody>
      </p:sp>
      <p:sp>
        <p:nvSpPr>
          <p:cNvPr id="16" name="Multiplicar 15"/>
          <p:cNvSpPr/>
          <p:nvPr/>
        </p:nvSpPr>
        <p:spPr>
          <a:xfrm>
            <a:off x="5831251" y="4577760"/>
            <a:ext cx="282661" cy="405681"/>
          </a:xfrm>
          <a:prstGeom prst="mathMultiply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Multiplicar 16"/>
          <p:cNvSpPr/>
          <p:nvPr/>
        </p:nvSpPr>
        <p:spPr>
          <a:xfrm>
            <a:off x="5348471" y="4577759"/>
            <a:ext cx="282661" cy="405681"/>
          </a:xfrm>
          <a:prstGeom prst="mathMultiply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8914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767135" y="839585"/>
                <a:ext cx="9451556" cy="5685905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endParaRPr lang="pt-BR" sz="1700" dirty="0"/>
              </a:p>
              <a:p>
                <a:r>
                  <a:rPr lang="pt-BR" sz="1700" dirty="0"/>
                  <a:t>Escolha um intervalo inicial  [</a:t>
                </a:r>
                <a:r>
                  <a:rPr lang="pt-BR" sz="1700" dirty="0" err="1"/>
                  <a:t>a,b</a:t>
                </a:r>
                <a:r>
                  <a:rPr lang="pt-BR" sz="1700" dirty="0"/>
                  <a:t>] </a:t>
                </a:r>
                <a:r>
                  <a:rPr lang="pt-BR" sz="1800" dirty="0"/>
                  <a:t>para se avaliar  a função </a:t>
                </a:r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700" dirty="0"/>
                  <a:t>  tal que f(a)f(b)&lt;0</a:t>
                </a:r>
              </a:p>
              <a:p>
                <a:r>
                  <a:rPr lang="pt-BR" sz="1700" dirty="0"/>
                  <a:t>Defina uma tolerância (precisão) desejada</a:t>
                </a:r>
              </a:p>
              <a:p>
                <a:endParaRPr lang="pt-BR" sz="1700" dirty="0"/>
              </a:p>
              <a:p>
                <a:pPr marL="0" indent="0">
                  <a:buNone/>
                </a:pPr>
                <a:r>
                  <a:rPr lang="pt-BR" sz="1700" dirty="0"/>
                  <a:t>1 – Faça uma estimativa para a raiz da equação</a:t>
                </a:r>
              </a:p>
              <a:p>
                <a:pPr marL="0" indent="0">
                  <a:buNone/>
                </a:pPr>
                <a:r>
                  <a:rPr lang="pt-BR" sz="17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pt-BR" sz="1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pt-BR" sz="1700" dirty="0"/>
              </a:p>
              <a:p>
                <a:pPr marL="0" indent="0">
                  <a:buNone/>
                </a:pPr>
                <a:r>
                  <a:rPr lang="pt-BR" sz="1700" dirty="0"/>
                  <a:t>2 – Se f(a)f(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pt-BR" sz="1700" dirty="0"/>
                  <a:t>) &lt;0 </a:t>
                </a:r>
              </a:p>
              <a:p>
                <a:pPr marL="0" indent="0">
                  <a:buNone/>
                </a:pPr>
                <a:r>
                  <a:rPr lang="pt-BR" sz="1700" dirty="0"/>
                  <a:t>		Então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pt-BR" sz="1700" dirty="0"/>
              </a:p>
              <a:p>
                <a:pPr marL="0" indent="0">
                  <a:buNone/>
                </a:pPr>
                <a:r>
                  <a:rPr lang="pt-BR" sz="1700" dirty="0"/>
                  <a:t>		Senão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endParaRPr lang="pt-BR" sz="1700" dirty="0"/>
              </a:p>
              <a:p>
                <a:pPr marL="0" indent="0">
                  <a:buNone/>
                </a:pPr>
                <a:r>
                  <a:rPr lang="pt-BR" sz="1700" dirty="0"/>
                  <a:t>3 - 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pt-BR" sz="170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pt-BR" sz="1700">
                        <a:latin typeface="Cambria Math" panose="02040503050406030204" pitchFamily="18" charset="0"/>
                      </a:rPr>
                      <m:t>toler</m:t>
                    </m:r>
                    <m:r>
                      <a:rPr lang="pt-BR" sz="1700">
                        <a:latin typeface="Cambria Math" panose="02040503050406030204" pitchFamily="18" charset="0"/>
                      </a:rPr>
                      <m:t>â</m:t>
                    </m:r>
                    <m:r>
                      <m:rPr>
                        <m:sty m:val="p"/>
                      </m:rPr>
                      <a:rPr lang="pt-BR" sz="1700">
                        <a:latin typeface="Cambria Math" panose="02040503050406030204" pitchFamily="18" charset="0"/>
                      </a:rPr>
                      <m:t>ncia</m:t>
                    </m:r>
                    <m:r>
                      <a:rPr lang="pt-BR" sz="17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700" dirty="0"/>
                  <a:t>  </a:t>
                </a:r>
              </a:p>
              <a:p>
                <a:pPr marL="914400" lvl="2" indent="0">
                  <a:buNone/>
                </a:pPr>
                <a:r>
                  <a:rPr lang="pt-BR" sz="1700" dirty="0"/>
                  <a:t>Raiz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7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pt-BR" sz="1700" dirty="0"/>
                  <a:t>  (com número de casas decimais de tolerância +1)</a:t>
                </a:r>
              </a:p>
              <a:p>
                <a:pPr marL="0" indent="0">
                  <a:buNone/>
                </a:pPr>
                <a:r>
                  <a:rPr lang="pt-BR" sz="1700" dirty="0"/>
                  <a:t>		Pare</a:t>
                </a:r>
              </a:p>
              <a:p>
                <a:pPr marL="0" indent="0">
                  <a:buNone/>
                </a:pPr>
                <a:r>
                  <a:rPr lang="pt-BR" sz="1700" dirty="0"/>
                  <a:t>4 – Repita passo 1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7135" y="839585"/>
                <a:ext cx="9451556" cy="5685905"/>
              </a:xfrm>
              <a:blipFill>
                <a:blip r:embed="rId2"/>
                <a:stretch>
                  <a:fillRect l="-3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646111" y="0"/>
            <a:ext cx="11052553" cy="760940"/>
          </a:xfrm>
        </p:spPr>
        <p:txBody>
          <a:bodyPr/>
          <a:lstStyle/>
          <a:p>
            <a:r>
              <a:rPr lang="pt-BR" sz="3200" dirty="0"/>
              <a:t>Métodos Intervalares  - Bisseção com Erro Absoluto</a:t>
            </a:r>
          </a:p>
        </p:txBody>
      </p:sp>
    </p:spTree>
    <p:extLst>
      <p:ext uri="{BB962C8B-B14F-4D97-AF65-F5344CB8AC3E}">
        <p14:creationId xmlns:p14="http://schemas.microsoft.com/office/powerpoint/2010/main" val="1043539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−8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528" t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magem 19">
            <a:extLst>
              <a:ext uri="{FF2B5EF4-FFF2-40B4-BE49-F238E27FC236}">
                <a16:creationId xmlns:a16="http://schemas.microsoft.com/office/drawing/2014/main" id="{AC2EE3CD-EC82-3242-1F2F-7B05286B5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17" y="3623401"/>
            <a:ext cx="3962953" cy="2934109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6D78703E-F50C-8739-45AB-9A268D742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53248"/>
            <a:ext cx="4789482" cy="3699660"/>
          </a:xfrm>
          <a:prstGeom prst="rect">
            <a:avLst/>
          </a:prstGeom>
        </p:spPr>
      </p:pic>
      <p:sp>
        <p:nvSpPr>
          <p:cNvPr id="22" name="Elipse 21">
            <a:extLst>
              <a:ext uri="{FF2B5EF4-FFF2-40B4-BE49-F238E27FC236}">
                <a16:creationId xmlns:a16="http://schemas.microsoft.com/office/drawing/2014/main" id="{9B80E050-02D6-794C-D56E-3A5DD5BA0F71}"/>
              </a:ext>
            </a:extLst>
          </p:cNvPr>
          <p:cNvSpPr/>
          <p:nvPr/>
        </p:nvSpPr>
        <p:spPr>
          <a:xfrm>
            <a:off x="7484259" y="4249778"/>
            <a:ext cx="109133" cy="120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8350B09E-3FE6-A42D-8AA8-1F9B28EA96BF}"/>
              </a:ext>
            </a:extLst>
          </p:cNvPr>
          <p:cNvSpPr/>
          <p:nvPr/>
        </p:nvSpPr>
        <p:spPr>
          <a:xfrm>
            <a:off x="9586311" y="4276143"/>
            <a:ext cx="109133" cy="120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380F083B-88F8-ABAB-438C-6DB735F57168}"/>
              </a:ext>
            </a:extLst>
          </p:cNvPr>
          <p:cNvSpPr/>
          <p:nvPr/>
        </p:nvSpPr>
        <p:spPr>
          <a:xfrm>
            <a:off x="158817" y="4381579"/>
            <a:ext cx="1066588" cy="382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8BBA0529-44A8-87C2-D97F-066F8DABBA27}"/>
              </a:ext>
            </a:extLst>
          </p:cNvPr>
          <p:cNvSpPr/>
          <p:nvPr/>
        </p:nvSpPr>
        <p:spPr>
          <a:xfrm>
            <a:off x="158817" y="5759006"/>
            <a:ext cx="1066588" cy="382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32D4705-3323-18FF-D426-24F88FA8DAD8}"/>
              </a:ext>
            </a:extLst>
          </p:cNvPr>
          <p:cNvSpPr txBox="1"/>
          <p:nvPr/>
        </p:nvSpPr>
        <p:spPr>
          <a:xfrm>
            <a:off x="1225405" y="5258070"/>
            <a:ext cx="15242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Inversão</a:t>
            </a:r>
          </a:p>
          <a:p>
            <a:r>
              <a:rPr lang="pt-BR" dirty="0">
                <a:solidFill>
                  <a:srgbClr val="FF0000"/>
                </a:solidFill>
              </a:rPr>
              <a:t>De sinal!!</a:t>
            </a: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972DBA35-B7A0-424D-9C7C-6F5A5549DF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720" y="1397366"/>
            <a:ext cx="4285551" cy="144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92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223026" y="144965"/>
                <a:ext cx="5999356" cy="6643309"/>
              </a:xfrm>
              <a:ln>
                <a:solidFill>
                  <a:schemeClr val="tx1"/>
                </a:solidFill>
              </a:ln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pt-BR" sz="2600" b="1" dirty="0"/>
                  <a:t>Exemplo Cálculo da Raiz por Bisseção</a:t>
                </a: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−8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+6=0</m:t>
                    </m:r>
                  </m:oMath>
                </a14:m>
                <a:r>
                  <a:rPr lang="pt-BR" dirty="0"/>
                  <a:t>    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𝑐𝑟𝑖𝑡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é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𝑟𝑖𝑜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𝑝𝑎𝑟𝑎𝑑𝑎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: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𝑡𝑜𝑙𝑒𝑟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â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𝑛𝑐𝑖𝑎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|b-a|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&lt;0.1</m:t>
                    </m:r>
                  </m:oMath>
                </a14:m>
                <a:endParaRPr lang="pt-BR" dirty="0"/>
              </a:p>
              <a:p>
                <a:r>
                  <a:rPr lang="pt-BR" dirty="0"/>
                  <a:t>Intervalo Inicial [</a:t>
                </a:r>
                <a:r>
                  <a:rPr lang="pt-BR" dirty="0" err="1"/>
                  <a:t>a,b</a:t>
                </a:r>
                <a:r>
                  <a:rPr lang="pt-BR" dirty="0"/>
                  <a:t>]=[0, 1]</a:t>
                </a:r>
              </a:p>
              <a:p>
                <a:r>
                  <a:rPr lang="pt-BR" dirty="0"/>
                  <a:t>Como f(a)f(b) &lt; 0  então há uma raiz no intervalo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0+1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b="0" i="0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|b-a|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|1.0−0.0|=1.0 </m:t>
                    </m:r>
                  </m:oMath>
                </a14:m>
                <a:r>
                  <a:rPr lang="pt-BR" dirty="0"/>
                  <a:t>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6         </m:t>
                          </m:r>
                        </m:e>
                      </m:mr>
                      <m:mr>
                        <m:e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d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=2.25</m:t>
                          </m:r>
                        </m:e>
                      </m:mr>
                      <m:mr>
                        <m:e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=−1      </m:t>
                          </m:r>
                        </m:e>
                      </m:mr>
                    </m:m>
                  </m:oMath>
                </a14:m>
                <a:r>
                  <a:rPr lang="pt-BR" dirty="0"/>
                  <a:t>		  </a:t>
                </a:r>
              </a:p>
              <a:p>
                <a:pPr marL="0" indent="0">
                  <a:buNone/>
                </a:pPr>
                <a:r>
                  <a:rPr lang="pt-BR" dirty="0"/>
                  <a:t>Novo Intervalo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,b]=[0.5,1]</a:t>
                </a:r>
              </a:p>
              <a:p>
                <a:pPr marL="0" indent="0">
                  <a:buNone/>
                </a:pPr>
                <a:r>
                  <a:rPr lang="pt-BR" dirty="0"/>
                  <a:t>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0.5+1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|b-a|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0−0.5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2.25    </m:t>
                          </m:r>
                        </m:e>
                      </m:mr>
                      <m:mr>
                        <m:e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0.75</m:t>
                              </m:r>
                            </m:e>
                          </m:d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=0.5625</m:t>
                          </m:r>
                        </m:e>
                      </m:mr>
                      <m:mr>
                        <m:e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=−1         </m:t>
                          </m:r>
                        </m:e>
                      </m:mr>
                    </m:m>
                  </m:oMath>
                </a14:m>
                <a:r>
                  <a:rPr lang="pt-BR" dirty="0"/>
                  <a:t>		</a:t>
                </a:r>
              </a:p>
              <a:p>
                <a:pPr marL="0" indent="0">
                  <a:buNone/>
                </a:pPr>
                <a:r>
                  <a:rPr lang="pt-BR" dirty="0"/>
                  <a:t>Novo Intervalo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,b]=[0.75,1]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026" y="144965"/>
                <a:ext cx="5999356" cy="6643309"/>
              </a:xfrm>
              <a:blipFill>
                <a:blip r:embed="rId2"/>
                <a:stretch>
                  <a:fillRect l="-1521" t="-174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2"/>
              <p:cNvSpPr txBox="1">
                <a:spLocks/>
              </p:cNvSpPr>
              <p:nvPr/>
            </p:nvSpPr>
            <p:spPr>
              <a:xfrm>
                <a:off x="6534615" y="144965"/>
                <a:ext cx="5452945" cy="664330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pPr marL="0" indent="0">
                  <a:buFont typeface="Wingdings 3" charset="2"/>
                  <a:buNone/>
                </a:pPr>
                <a:r>
                  <a:rPr lang="pt-BR" dirty="0"/>
                  <a:t>3)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0.75+1</m:t>
                        </m:r>
                      </m:num>
                      <m:den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smtClean="0">
                        <a:latin typeface="Cambria Math" panose="02040503050406030204" pitchFamily="18" charset="0"/>
                      </a:rPr>
                      <m:t>=0.875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|b-a|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1.0−0.75</m:t>
                        </m:r>
                      </m:e>
                    </m:d>
                    <m:r>
                      <a:rPr lang="pt-B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0.25</m:t>
                    </m:r>
                  </m:oMath>
                </a14:m>
                <a:r>
                  <a:rPr lang="pt-BR" dirty="0"/>
                  <a:t>	</a:t>
                </a:r>
              </a:p>
              <a:p>
                <a:pPr marL="0" indent="0">
                  <a:buFont typeface="Wingdings 3" charset="2"/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pt-BR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.75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0.5625     </m:t>
                          </m:r>
                        </m:e>
                      </m:mr>
                      <m:mr>
                        <m:e>
                          <m: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0.875</m:t>
                              </m:r>
                            </m:e>
                          </m:d>
                          <m: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=−0.2344</m:t>
                          </m:r>
                        </m:e>
                      </m:mr>
                      <m:m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=−1               </m:t>
                          </m:r>
                        </m:e>
                      </m:mr>
                    </m:m>
                  </m:oMath>
                </a14:m>
                <a:r>
                  <a:rPr lang="pt-BR" dirty="0"/>
                  <a:t>		</a:t>
                </a:r>
              </a:p>
              <a:p>
                <a:pPr marL="0" indent="0">
                  <a:buFont typeface="Wingdings 3" charset="2"/>
                  <a:buNone/>
                </a:pPr>
                <a:r>
                  <a:rPr lang="pt-BR" dirty="0"/>
                  <a:t>Novo Intervalo [a,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]=[0.75 , 0.875]</a:t>
                </a:r>
              </a:p>
              <a:p>
                <a:pPr marL="0" indent="0">
                  <a:buFont typeface="Wingdings 3" charset="2"/>
                  <a:buNone/>
                </a:pPr>
                <a:r>
                  <a:rPr lang="pt-BR" dirty="0"/>
                  <a:t>4)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.75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0.875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>
                        <a:latin typeface="Cambria Math" panose="02040503050406030204" pitchFamily="18" charset="0"/>
                      </a:rPr>
                      <m:t>=0.</m:t>
                    </m:r>
                    <m:r>
                      <a:rPr lang="pt-BR" smtClean="0">
                        <a:latin typeface="Cambria Math" panose="02040503050406030204" pitchFamily="18" charset="0"/>
                      </a:rPr>
                      <m:t>8125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=|0.875−0.75|=0.125</m:t>
                    </m:r>
                  </m:oMath>
                </a14:m>
                <a:r>
                  <a:rPr lang="pt-BR" dirty="0"/>
                  <a:t>	</a:t>
                </a:r>
              </a:p>
              <a:p>
                <a:pPr marL="0" indent="0">
                  <a:buFont typeface="Wingdings 3" charset="2"/>
                  <a:buNone/>
                </a:pP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.75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0.5625</m:t>
                          </m:r>
                        </m:e>
                      </m:mr>
                      <m:mr>
                        <m:e>
                          <m: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pt-BR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8125</m:t>
                              </m:r>
                            </m:e>
                          </m:d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0.1602</m:t>
                          </m:r>
                        </m:e>
                      </m:mr>
                      <m:mr>
                        <m:e>
                          <m: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0.875</m:t>
                              </m:r>
                            </m:e>
                          </m:d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0.2344</m:t>
                          </m:r>
                        </m:e>
                      </m:mr>
                    </m:m>
                  </m:oMath>
                </a14:m>
                <a:r>
                  <a:rPr lang="pt-BR" dirty="0"/>
                  <a:t>		</a:t>
                </a:r>
              </a:p>
              <a:p>
                <a:pPr marL="0" indent="0">
                  <a:buFont typeface="Wingdings 3" charset="2"/>
                  <a:buNone/>
                </a:pPr>
                <a:r>
                  <a:rPr lang="pt-BR" dirty="0"/>
                  <a:t>Novo Intervalo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 err="1"/>
                  <a:t>,b</a:t>
                </a:r>
                <a:r>
                  <a:rPr lang="pt-BR" dirty="0"/>
                  <a:t>]=[0.8125 , 0.875]</a:t>
                </a:r>
              </a:p>
              <a:p>
                <a:pPr marL="0" indent="0">
                  <a:buNone/>
                </a:pPr>
                <a:r>
                  <a:rPr lang="pt-BR" dirty="0"/>
                  <a:t> 5)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.8125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0.875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>
                        <a:latin typeface="Cambria Math" panose="02040503050406030204" pitchFamily="18" charset="0"/>
                      </a:rPr>
                      <m:t>=0.</m:t>
                    </m:r>
                    <m:r>
                      <a:rPr lang="pt-BR" smtClean="0">
                        <a:latin typeface="Cambria Math" panose="02040503050406030204" pitchFamily="18" charset="0"/>
                      </a:rPr>
                      <m:t>84375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=|0.875−0.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812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5|=0.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06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Parar, pois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dirty="0"/>
                  <a:t>&lt;0.1</a:t>
                </a:r>
              </a:p>
              <a:p>
                <a:pPr marL="0" indent="0">
                  <a:buNone/>
                </a:pPr>
                <a:r>
                  <a:rPr lang="pt-BR" dirty="0"/>
                  <a:t>Raiz =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0.84</m:t>
                    </m:r>
                  </m:oMath>
                </a14:m>
                <a:r>
                  <a:rPr lang="pt-BR" dirty="0"/>
                  <a:t>4</a:t>
                </a:r>
              </a:p>
            </p:txBody>
          </p:sp>
        </mc:Choice>
        <mc:Fallback xmlns="">
          <p:sp>
            <p:nvSpPr>
              <p:cNvPr id="4" name="Espaço Reservado para Conteú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615" y="144965"/>
                <a:ext cx="5452945" cy="6643309"/>
              </a:xfrm>
              <a:prstGeom prst="rect">
                <a:avLst/>
              </a:prstGeom>
              <a:blipFill>
                <a:blip r:embed="rId3"/>
                <a:stretch>
                  <a:fillRect l="-1116" t="-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101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915CF8C1-30BE-4987-D957-CEBCB722A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701" y="3077606"/>
            <a:ext cx="4789482" cy="3699660"/>
          </a:xfrm>
          <a:prstGeom prst="rect">
            <a:avLst/>
          </a:prstGeom>
        </p:spPr>
      </p:pic>
      <p:sp>
        <p:nvSpPr>
          <p:cNvPr id="13" name="Elipse 12">
            <a:extLst>
              <a:ext uri="{FF2B5EF4-FFF2-40B4-BE49-F238E27FC236}">
                <a16:creationId xmlns:a16="http://schemas.microsoft.com/office/drawing/2014/main" id="{244E5354-FF77-6A7B-D3CD-1B8141803CBE}"/>
              </a:ext>
            </a:extLst>
          </p:cNvPr>
          <p:cNvSpPr/>
          <p:nvPr/>
        </p:nvSpPr>
        <p:spPr>
          <a:xfrm>
            <a:off x="8591960" y="5474136"/>
            <a:ext cx="109133" cy="120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377793A-F631-C30A-45AE-35DBBCE9738E}"/>
              </a:ext>
            </a:extLst>
          </p:cNvPr>
          <p:cNvSpPr/>
          <p:nvPr/>
        </p:nvSpPr>
        <p:spPr>
          <a:xfrm>
            <a:off x="10694012" y="5500501"/>
            <a:ext cx="109133" cy="120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198817" y="75216"/>
            <a:ext cx="107351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Algoritmo Python para o método da Bisseção com erro absoluto.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 é a função  para a qual se que calcular a raiz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[</a:t>
            </a:r>
            <a:r>
              <a:rPr lang="pt-BR" dirty="0" err="1"/>
              <a:t>a,b</a:t>
            </a:r>
            <a:r>
              <a:rPr lang="pt-BR" dirty="0"/>
              <a:t>]  é o intervalo inicial e </a:t>
            </a:r>
            <a:r>
              <a:rPr lang="pt-BR" dirty="0" err="1"/>
              <a:t>tol</a:t>
            </a:r>
            <a:r>
              <a:rPr lang="pt-BR" dirty="0"/>
              <a:t> a  tolerância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501BB9D-09E9-41A3-8F3B-FA6A19629301}"/>
              </a:ext>
            </a:extLst>
          </p:cNvPr>
          <p:cNvCxnSpPr/>
          <p:nvPr/>
        </p:nvCxnSpPr>
        <p:spPr>
          <a:xfrm>
            <a:off x="7966954" y="4927436"/>
            <a:ext cx="428017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936FE3E2-26FB-4BBB-A83B-E18BDCFD6E13}"/>
                  </a:ext>
                </a:extLst>
              </p:cNvPr>
              <p:cNvSpPr txBox="1"/>
              <p:nvPr/>
            </p:nvSpPr>
            <p:spPr>
              <a:xfrm>
                <a:off x="1255578" y="1579640"/>
                <a:ext cx="373471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400" i="1">
                        <a:latin typeface="Cambria Math" panose="02040503050406030204" pitchFamily="18" charset="0"/>
                      </a:rPr>
                      <m:t>−8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+6=0</m:t>
                    </m:r>
                  </m:oMath>
                </a14:m>
                <a:r>
                  <a:rPr lang="pt-BR" sz="2400" dirty="0"/>
                  <a:t>    </a:t>
                </a:r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936FE3E2-26FB-4BBB-A83B-E18BDCFD6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578" y="1579640"/>
                <a:ext cx="3734712" cy="461665"/>
              </a:xfrm>
              <a:prstGeom prst="rect">
                <a:avLst/>
              </a:prstGeom>
              <a:blipFill>
                <a:blip r:embed="rId3"/>
                <a:stretch>
                  <a:fillRect l="-1468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74AEC349-EF7D-FFFD-93E0-239F2AB52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2171" y="1150662"/>
            <a:ext cx="6530017" cy="179004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945EDFD-B354-0F2B-3C38-1B68153EFA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707" y="3000492"/>
            <a:ext cx="5772956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55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>
            <a:extLst>
              <a:ext uri="{FF2B5EF4-FFF2-40B4-BE49-F238E27FC236}">
                <a16:creationId xmlns:a16="http://schemas.microsoft.com/office/drawing/2014/main" id="{E35FA40A-1440-B35A-BA24-0A9EE4930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460" y="4406070"/>
            <a:ext cx="5837525" cy="2380988"/>
          </a:xfrm>
          <a:prstGeom prst="rect">
            <a:avLst/>
          </a:prstGeom>
        </p:spPr>
      </p:pic>
      <p:sp>
        <p:nvSpPr>
          <p:cNvPr id="15" name="Forma livre 14"/>
          <p:cNvSpPr/>
          <p:nvPr/>
        </p:nvSpPr>
        <p:spPr>
          <a:xfrm>
            <a:off x="2036908" y="3484866"/>
            <a:ext cx="2686639" cy="2686639"/>
          </a:xfrm>
          <a:custGeom>
            <a:avLst/>
            <a:gdLst>
              <a:gd name="connsiteX0" fmla="*/ 0 w 2686639"/>
              <a:gd name="connsiteY0" fmla="*/ 2686639 h 2686639"/>
              <a:gd name="connsiteX1" fmla="*/ 301658 w 2686639"/>
              <a:gd name="connsiteY1" fmla="*/ 1838226 h 2686639"/>
              <a:gd name="connsiteX2" fmla="*/ 556181 w 2686639"/>
              <a:gd name="connsiteY2" fmla="*/ 1300898 h 2686639"/>
              <a:gd name="connsiteX3" fmla="*/ 961534 w 2686639"/>
              <a:gd name="connsiteY3" fmla="*/ 1065228 h 2686639"/>
              <a:gd name="connsiteX4" fmla="*/ 1338606 w 2686639"/>
              <a:gd name="connsiteY4" fmla="*/ 1621410 h 2686639"/>
              <a:gd name="connsiteX5" fmla="*/ 1809946 w 2686639"/>
              <a:gd name="connsiteY5" fmla="*/ 2356701 h 2686639"/>
              <a:gd name="connsiteX6" fmla="*/ 1989056 w 2686639"/>
              <a:gd name="connsiteY6" fmla="*/ 1998482 h 2686639"/>
              <a:gd name="connsiteX7" fmla="*/ 2168165 w 2686639"/>
              <a:gd name="connsiteY7" fmla="*/ 1432874 h 2686639"/>
              <a:gd name="connsiteX8" fmla="*/ 2686639 w 2686639"/>
              <a:gd name="connsiteY8" fmla="*/ 0 h 2686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86639" h="2686639">
                <a:moveTo>
                  <a:pt x="0" y="2686639"/>
                </a:moveTo>
                <a:cubicBezTo>
                  <a:pt x="104480" y="2377911"/>
                  <a:pt x="208961" y="2069183"/>
                  <a:pt x="301658" y="1838226"/>
                </a:cubicBezTo>
                <a:cubicBezTo>
                  <a:pt x="394355" y="1607269"/>
                  <a:pt x="446202" y="1429731"/>
                  <a:pt x="556181" y="1300898"/>
                </a:cubicBezTo>
                <a:cubicBezTo>
                  <a:pt x="666160" y="1172065"/>
                  <a:pt x="831130" y="1011809"/>
                  <a:pt x="961534" y="1065228"/>
                </a:cubicBezTo>
                <a:cubicBezTo>
                  <a:pt x="1091938" y="1118647"/>
                  <a:pt x="1197204" y="1406165"/>
                  <a:pt x="1338606" y="1621410"/>
                </a:cubicBezTo>
                <a:cubicBezTo>
                  <a:pt x="1480008" y="1836655"/>
                  <a:pt x="1701538" y="2293856"/>
                  <a:pt x="1809946" y="2356701"/>
                </a:cubicBezTo>
                <a:cubicBezTo>
                  <a:pt x="1918354" y="2419546"/>
                  <a:pt x="1929353" y="2152453"/>
                  <a:pt x="1989056" y="1998482"/>
                </a:cubicBezTo>
                <a:cubicBezTo>
                  <a:pt x="2048759" y="1844511"/>
                  <a:pt x="2051901" y="1765954"/>
                  <a:pt x="2168165" y="1432874"/>
                </a:cubicBezTo>
                <a:cubicBezTo>
                  <a:pt x="2284429" y="1099794"/>
                  <a:pt x="2485534" y="549897"/>
                  <a:pt x="2686639" y="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5084" y="55968"/>
            <a:ext cx="9404723" cy="1400530"/>
          </a:xfrm>
        </p:spPr>
        <p:txBody>
          <a:bodyPr/>
          <a:lstStyle/>
          <a:p>
            <a:r>
              <a:rPr lang="pt-BR" sz="2800" dirty="0"/>
              <a:t>Situações nas quais os métodos Intervalares podem falhar, pela escolha equivocada do intervalo inicial</a:t>
            </a:r>
          </a:p>
        </p:txBody>
      </p:sp>
      <p:cxnSp>
        <p:nvCxnSpPr>
          <p:cNvPr id="5" name="Conector de seta reta 4"/>
          <p:cNvCxnSpPr>
            <a:cxnSpLocks/>
          </p:cNvCxnSpPr>
          <p:nvPr/>
        </p:nvCxnSpPr>
        <p:spPr>
          <a:xfrm flipV="1">
            <a:off x="734843" y="2960666"/>
            <a:ext cx="0" cy="356386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>
            <a:cxnSpLocks/>
          </p:cNvCxnSpPr>
          <p:nvPr/>
        </p:nvCxnSpPr>
        <p:spPr>
          <a:xfrm flipV="1">
            <a:off x="375467" y="5028259"/>
            <a:ext cx="5584074" cy="5628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ultiplicar 6"/>
          <p:cNvSpPr/>
          <p:nvPr/>
        </p:nvSpPr>
        <p:spPr>
          <a:xfrm>
            <a:off x="2327466" y="4881705"/>
            <a:ext cx="282661" cy="405681"/>
          </a:xfrm>
          <a:prstGeom prst="mathMultiply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Multiplicar 7"/>
          <p:cNvSpPr/>
          <p:nvPr/>
        </p:nvSpPr>
        <p:spPr>
          <a:xfrm>
            <a:off x="3255115" y="4914837"/>
            <a:ext cx="282661" cy="405681"/>
          </a:xfrm>
          <a:prstGeom prst="mathMultiply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Multiplicar 8"/>
          <p:cNvSpPr/>
          <p:nvPr/>
        </p:nvSpPr>
        <p:spPr>
          <a:xfrm>
            <a:off x="4024017" y="4866678"/>
            <a:ext cx="282661" cy="405681"/>
          </a:xfrm>
          <a:prstGeom prst="mathMultiply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2027481" y="5117677"/>
            <a:ext cx="9428" cy="1053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H="1">
            <a:off x="4723547" y="3484866"/>
            <a:ext cx="9427" cy="1575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1947907" y="5009018"/>
            <a:ext cx="2999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a                                       b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1947907" y="6155199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f(a)&lt;0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4753196" y="3293953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f(b)&gt;0</a:t>
            </a:r>
          </a:p>
        </p:txBody>
      </p:sp>
      <p:sp>
        <p:nvSpPr>
          <p:cNvPr id="19" name="Espaço Reservado para Conteúdo 2"/>
          <p:cNvSpPr>
            <a:spLocks noGrp="1"/>
          </p:cNvSpPr>
          <p:nvPr>
            <p:ph idx="1"/>
          </p:nvPr>
        </p:nvSpPr>
        <p:spPr>
          <a:xfrm>
            <a:off x="130432" y="964402"/>
            <a:ext cx="6634488" cy="1212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1) Número ímpar de raízes no intervalo!</a:t>
            </a:r>
          </a:p>
          <a:p>
            <a:pPr marL="0" indent="0">
              <a:buNone/>
            </a:pPr>
            <a:r>
              <a:rPr lang="pt-BR" sz="1600" dirty="0"/>
              <a:t>	Apesar de f(a)f(b)&lt;0, o método vai  convergir para  somente uma das raiz.</a:t>
            </a:r>
          </a:p>
          <a:p>
            <a:endParaRPr lang="pt-B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6A0FCAF1-B7C4-4062-81B9-27E2CAC9CCAC}"/>
                  </a:ext>
                </a:extLst>
              </p:cNvPr>
              <p:cNvSpPr txBox="1"/>
              <p:nvPr/>
            </p:nvSpPr>
            <p:spPr>
              <a:xfrm>
                <a:off x="8223241" y="1090972"/>
                <a:ext cx="24566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−6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+11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−6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6A0FCAF1-B7C4-4062-81B9-27E2CAC9C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3241" y="1090972"/>
                <a:ext cx="2456635" cy="276999"/>
              </a:xfrm>
              <a:prstGeom prst="rect">
                <a:avLst/>
              </a:prstGeom>
              <a:blipFill>
                <a:blip r:embed="rId4"/>
                <a:stretch>
                  <a:fillRect l="-1737" r="-1489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19FE4E54-D324-4514-96E4-574000F773C8}"/>
                  </a:ext>
                </a:extLst>
              </p:cNvPr>
              <p:cNvSpPr txBox="1"/>
              <p:nvPr/>
            </p:nvSpPr>
            <p:spPr>
              <a:xfrm>
                <a:off x="6498963" y="5126398"/>
                <a:ext cx="35907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pt-BR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19FE4E54-D324-4514-96E4-574000F77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963" y="5126398"/>
                <a:ext cx="359073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4F423C18-5B8B-4320-8200-CDB026C6A42B}"/>
                  </a:ext>
                </a:extLst>
              </p:cNvPr>
              <p:cNvSpPr txBox="1"/>
              <p:nvPr/>
            </p:nvSpPr>
            <p:spPr>
              <a:xfrm>
                <a:off x="6498962" y="6032088"/>
                <a:ext cx="35907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pt-BR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4F423C18-5B8B-4320-8200-CDB026C6A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962" y="6032088"/>
                <a:ext cx="359073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agem 16">
            <a:extLst>
              <a:ext uri="{FF2B5EF4-FFF2-40B4-BE49-F238E27FC236}">
                <a16:creationId xmlns:a16="http://schemas.microsoft.com/office/drawing/2014/main" id="{7C766458-A9FD-B421-290C-4F62702104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5315" y="1469682"/>
            <a:ext cx="3792488" cy="2834677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BC383FF7-06FC-745D-2002-D4E2C40E3C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64293" y="1928919"/>
            <a:ext cx="4797377" cy="104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600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4A280FB-BA96-0EDA-A9AB-4C232ADB0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184" y="5517357"/>
            <a:ext cx="5891184" cy="717187"/>
          </a:xfrm>
          <a:prstGeom prst="rect">
            <a:avLst/>
          </a:prstGeom>
        </p:spPr>
      </p:pic>
      <p:cxnSp>
        <p:nvCxnSpPr>
          <p:cNvPr id="5" name="Conector de seta reta 4"/>
          <p:cNvCxnSpPr>
            <a:cxnSpLocks/>
          </p:cNvCxnSpPr>
          <p:nvPr/>
        </p:nvCxnSpPr>
        <p:spPr>
          <a:xfrm flipH="1" flipV="1">
            <a:off x="695380" y="2785665"/>
            <a:ext cx="2250" cy="270911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>
            <a:cxnSpLocks/>
          </p:cNvCxnSpPr>
          <p:nvPr/>
        </p:nvCxnSpPr>
        <p:spPr>
          <a:xfrm flipV="1">
            <a:off x="244646" y="4106345"/>
            <a:ext cx="5119834" cy="1232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ultiplicar 6"/>
          <p:cNvSpPr/>
          <p:nvPr/>
        </p:nvSpPr>
        <p:spPr>
          <a:xfrm>
            <a:off x="1536092" y="3903505"/>
            <a:ext cx="282661" cy="405681"/>
          </a:xfrm>
          <a:prstGeom prst="mathMultiply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Multiplicar 7"/>
          <p:cNvSpPr/>
          <p:nvPr/>
        </p:nvSpPr>
        <p:spPr>
          <a:xfrm>
            <a:off x="2311879" y="3930644"/>
            <a:ext cx="282661" cy="405681"/>
          </a:xfrm>
          <a:prstGeom prst="mathMultiply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Multiplicar 8"/>
          <p:cNvSpPr/>
          <p:nvPr/>
        </p:nvSpPr>
        <p:spPr>
          <a:xfrm>
            <a:off x="2948320" y="3935572"/>
            <a:ext cx="282661" cy="405681"/>
          </a:xfrm>
          <a:prstGeom prst="mathMultiply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>
            <a:off x="946016" y="4118665"/>
            <a:ext cx="0" cy="444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H="1">
            <a:off x="4735592" y="4118665"/>
            <a:ext cx="683" cy="496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839740" y="3798146"/>
            <a:ext cx="4089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a                                                        b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728036" y="4624673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f(a)&lt;0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4777220" y="4430398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f(b)&lt;0</a:t>
            </a:r>
          </a:p>
        </p:txBody>
      </p:sp>
      <p:sp>
        <p:nvSpPr>
          <p:cNvPr id="19" name="Espaço Reservado para Conteúdo 2"/>
          <p:cNvSpPr>
            <a:spLocks noGrp="1"/>
          </p:cNvSpPr>
          <p:nvPr>
            <p:ph idx="1"/>
          </p:nvPr>
        </p:nvSpPr>
        <p:spPr>
          <a:xfrm>
            <a:off x="244646" y="197710"/>
            <a:ext cx="8946541" cy="983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2) Número par de raízes no intervalo!</a:t>
            </a:r>
          </a:p>
          <a:p>
            <a:pPr marL="0" indent="0">
              <a:buNone/>
            </a:pPr>
            <a:r>
              <a:rPr lang="pt-BR" sz="1600" dirty="0"/>
              <a:t>	Como f(a)f(b)&gt;0, o método não vai começar e por conseguinte não vai encontrar nenhuma raiz.</a:t>
            </a:r>
          </a:p>
          <a:p>
            <a:endParaRPr lang="pt-BR" sz="1600" dirty="0"/>
          </a:p>
        </p:txBody>
      </p:sp>
      <p:sp>
        <p:nvSpPr>
          <p:cNvPr id="16" name="Forma livre 15"/>
          <p:cNvSpPr/>
          <p:nvPr/>
        </p:nvSpPr>
        <p:spPr>
          <a:xfrm>
            <a:off x="946016" y="3154601"/>
            <a:ext cx="3770721" cy="1552087"/>
          </a:xfrm>
          <a:custGeom>
            <a:avLst/>
            <a:gdLst>
              <a:gd name="connsiteX0" fmla="*/ 0 w 3770721"/>
              <a:gd name="connsiteY0" fmla="*/ 1431416 h 1552087"/>
              <a:gd name="connsiteX1" fmla="*/ 499620 w 3770721"/>
              <a:gd name="connsiteY1" fmla="*/ 1544537 h 1552087"/>
              <a:gd name="connsiteX2" fmla="*/ 659876 w 3770721"/>
              <a:gd name="connsiteY2" fmla="*/ 1242880 h 1552087"/>
              <a:gd name="connsiteX3" fmla="*/ 923826 w 3770721"/>
              <a:gd name="connsiteY3" fmla="*/ 253065 h 1552087"/>
              <a:gd name="connsiteX4" fmla="*/ 1291472 w 3770721"/>
              <a:gd name="connsiteY4" fmla="*/ 319053 h 1552087"/>
              <a:gd name="connsiteX5" fmla="*/ 1498861 w 3770721"/>
              <a:gd name="connsiteY5" fmla="*/ 931795 h 1552087"/>
              <a:gd name="connsiteX6" fmla="*/ 1781666 w 3770721"/>
              <a:gd name="connsiteY6" fmla="*/ 1318294 h 1552087"/>
              <a:gd name="connsiteX7" fmla="*/ 2318993 w 3770721"/>
              <a:gd name="connsiteY7" fmla="*/ 714979 h 1552087"/>
              <a:gd name="connsiteX8" fmla="*/ 2724346 w 3770721"/>
              <a:gd name="connsiteY8" fmla="*/ 26822 h 1552087"/>
              <a:gd name="connsiteX9" fmla="*/ 2969443 w 3770721"/>
              <a:gd name="connsiteY9" fmla="*/ 205931 h 1552087"/>
              <a:gd name="connsiteX10" fmla="*/ 3091991 w 3770721"/>
              <a:gd name="connsiteY10" fmla="*/ 818673 h 1552087"/>
              <a:gd name="connsiteX11" fmla="*/ 3770721 w 3770721"/>
              <a:gd name="connsiteY11" fmla="*/ 1431416 h 1552087"/>
              <a:gd name="connsiteX12" fmla="*/ 3770721 w 3770721"/>
              <a:gd name="connsiteY12" fmla="*/ 1431416 h 1552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70721" h="1552087">
                <a:moveTo>
                  <a:pt x="0" y="1431416"/>
                </a:moveTo>
                <a:cubicBezTo>
                  <a:pt x="194820" y="1503688"/>
                  <a:pt x="389641" y="1575960"/>
                  <a:pt x="499620" y="1544537"/>
                </a:cubicBezTo>
                <a:cubicBezTo>
                  <a:pt x="609599" y="1513114"/>
                  <a:pt x="589175" y="1458125"/>
                  <a:pt x="659876" y="1242880"/>
                </a:cubicBezTo>
                <a:cubicBezTo>
                  <a:pt x="730577" y="1027635"/>
                  <a:pt x="818560" y="407036"/>
                  <a:pt x="923826" y="253065"/>
                </a:cubicBezTo>
                <a:cubicBezTo>
                  <a:pt x="1029092" y="99094"/>
                  <a:pt x="1195633" y="205931"/>
                  <a:pt x="1291472" y="319053"/>
                </a:cubicBezTo>
                <a:cubicBezTo>
                  <a:pt x="1387311" y="432175"/>
                  <a:pt x="1417162" y="765255"/>
                  <a:pt x="1498861" y="931795"/>
                </a:cubicBezTo>
                <a:cubicBezTo>
                  <a:pt x="1580560" y="1098335"/>
                  <a:pt x="1644977" y="1354430"/>
                  <a:pt x="1781666" y="1318294"/>
                </a:cubicBezTo>
                <a:cubicBezTo>
                  <a:pt x="1918355" y="1282158"/>
                  <a:pt x="2161880" y="930224"/>
                  <a:pt x="2318993" y="714979"/>
                </a:cubicBezTo>
                <a:cubicBezTo>
                  <a:pt x="2476106" y="499734"/>
                  <a:pt x="2615938" y="111663"/>
                  <a:pt x="2724346" y="26822"/>
                </a:cubicBezTo>
                <a:cubicBezTo>
                  <a:pt x="2832754" y="-58019"/>
                  <a:pt x="2908169" y="73956"/>
                  <a:pt x="2969443" y="205931"/>
                </a:cubicBezTo>
                <a:cubicBezTo>
                  <a:pt x="3030717" y="337906"/>
                  <a:pt x="2958445" y="614426"/>
                  <a:pt x="3091991" y="818673"/>
                </a:cubicBezTo>
                <a:cubicBezTo>
                  <a:pt x="3225537" y="1022920"/>
                  <a:pt x="3770721" y="1431416"/>
                  <a:pt x="3770721" y="1431416"/>
                </a:cubicBezTo>
                <a:lnTo>
                  <a:pt x="3770721" y="1431416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Multiplicar 19"/>
          <p:cNvSpPr/>
          <p:nvPr/>
        </p:nvSpPr>
        <p:spPr>
          <a:xfrm>
            <a:off x="3979381" y="3903505"/>
            <a:ext cx="282661" cy="405681"/>
          </a:xfrm>
          <a:prstGeom prst="mathMultiply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078073E1-6F92-45DE-81FB-EFA362B4E744}"/>
                  </a:ext>
                </a:extLst>
              </p:cNvPr>
              <p:cNvSpPr txBox="1"/>
              <p:nvPr/>
            </p:nvSpPr>
            <p:spPr>
              <a:xfrm>
                <a:off x="11101847" y="5737969"/>
                <a:ext cx="35907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pt-BR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078073E1-6F92-45DE-81FB-EFA362B4E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1847" y="5737969"/>
                <a:ext cx="359073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agem 14">
            <a:extLst>
              <a:ext uri="{FF2B5EF4-FFF2-40B4-BE49-F238E27FC236}">
                <a16:creationId xmlns:a16="http://schemas.microsoft.com/office/drawing/2014/main" id="{37C08731-7047-7AD1-5C64-DADC175FE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424" y="2358848"/>
            <a:ext cx="3999777" cy="3007006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7B0A26C2-D1BA-CBF6-B0F4-4785DDDB79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0698" y="1244985"/>
            <a:ext cx="4431507" cy="96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28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7522D60-AFB8-737F-280E-0A8EB8943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724" y="5667021"/>
            <a:ext cx="5333296" cy="7184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A821809C-5F56-62C3-D389-4043E0368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679" y="2615741"/>
            <a:ext cx="3763663" cy="2837901"/>
          </a:xfrm>
          <a:prstGeom prst="rect">
            <a:avLst/>
          </a:prstGeom>
        </p:spPr>
      </p:pic>
      <p:sp>
        <p:nvSpPr>
          <p:cNvPr id="52" name="Forma livre 51"/>
          <p:cNvSpPr/>
          <p:nvPr/>
        </p:nvSpPr>
        <p:spPr>
          <a:xfrm>
            <a:off x="1543050" y="2649006"/>
            <a:ext cx="2686050" cy="1781714"/>
          </a:xfrm>
          <a:custGeom>
            <a:avLst/>
            <a:gdLst>
              <a:gd name="connsiteX0" fmla="*/ 0 w 2686050"/>
              <a:gd name="connsiteY0" fmla="*/ 114300 h 1781714"/>
              <a:gd name="connsiteX1" fmla="*/ 359229 w 2686050"/>
              <a:gd name="connsiteY1" fmla="*/ 1069522 h 1781714"/>
              <a:gd name="connsiteX2" fmla="*/ 685800 w 2686050"/>
              <a:gd name="connsiteY2" fmla="*/ 1461407 h 1781714"/>
              <a:gd name="connsiteX3" fmla="*/ 1469571 w 2686050"/>
              <a:gd name="connsiteY3" fmla="*/ 1771650 h 1781714"/>
              <a:gd name="connsiteX4" fmla="*/ 2261507 w 2686050"/>
              <a:gd name="connsiteY4" fmla="*/ 1077686 h 1781714"/>
              <a:gd name="connsiteX5" fmla="*/ 2686050 w 2686050"/>
              <a:gd name="connsiteY5" fmla="*/ 0 h 1781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6050" h="1781714">
                <a:moveTo>
                  <a:pt x="0" y="114300"/>
                </a:moveTo>
                <a:cubicBezTo>
                  <a:pt x="122464" y="479652"/>
                  <a:pt x="244929" y="845004"/>
                  <a:pt x="359229" y="1069522"/>
                </a:cubicBezTo>
                <a:cubicBezTo>
                  <a:pt x="473529" y="1294040"/>
                  <a:pt x="500743" y="1344386"/>
                  <a:pt x="685800" y="1461407"/>
                </a:cubicBezTo>
                <a:cubicBezTo>
                  <a:pt x="870857" y="1578428"/>
                  <a:pt x="1206953" y="1835603"/>
                  <a:pt x="1469571" y="1771650"/>
                </a:cubicBezTo>
                <a:cubicBezTo>
                  <a:pt x="1732189" y="1707697"/>
                  <a:pt x="2058761" y="1372961"/>
                  <a:pt x="2261507" y="1077686"/>
                </a:cubicBezTo>
                <a:cubicBezTo>
                  <a:pt x="2464253" y="782411"/>
                  <a:pt x="2575151" y="391205"/>
                  <a:pt x="2686050" y="0"/>
                </a:cubicBez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5" name="Conector de seta reta 34"/>
          <p:cNvCxnSpPr/>
          <p:nvPr/>
        </p:nvCxnSpPr>
        <p:spPr>
          <a:xfrm flipV="1">
            <a:off x="873862" y="2681663"/>
            <a:ext cx="20473" cy="197195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V="1">
            <a:off x="383984" y="4418217"/>
            <a:ext cx="6430148" cy="2463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ultiplicar 37"/>
          <p:cNvSpPr/>
          <p:nvPr/>
        </p:nvSpPr>
        <p:spPr>
          <a:xfrm>
            <a:off x="2774538" y="4240013"/>
            <a:ext cx="282661" cy="405681"/>
          </a:xfrm>
          <a:prstGeom prst="mathMultiply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Conector reto 39"/>
          <p:cNvCxnSpPr/>
          <p:nvPr/>
        </p:nvCxnSpPr>
        <p:spPr>
          <a:xfrm>
            <a:off x="1543050" y="2738681"/>
            <a:ext cx="0" cy="1679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 flipH="1">
            <a:off x="4228759" y="2680376"/>
            <a:ext cx="684" cy="1750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/>
          <p:cNvSpPr/>
          <p:nvPr/>
        </p:nvSpPr>
        <p:spPr>
          <a:xfrm>
            <a:off x="1362221" y="4378984"/>
            <a:ext cx="3063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a                                        b</a:t>
            </a:r>
          </a:p>
        </p:txBody>
      </p:sp>
      <p:sp>
        <p:nvSpPr>
          <p:cNvPr id="43" name="Retângulo 42"/>
          <p:cNvSpPr/>
          <p:nvPr/>
        </p:nvSpPr>
        <p:spPr>
          <a:xfrm>
            <a:off x="1570920" y="2595786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f(a)&gt;0</a:t>
            </a:r>
          </a:p>
        </p:txBody>
      </p:sp>
      <p:sp>
        <p:nvSpPr>
          <p:cNvPr id="44" name="Retângulo 43"/>
          <p:cNvSpPr/>
          <p:nvPr/>
        </p:nvSpPr>
        <p:spPr>
          <a:xfrm>
            <a:off x="4309594" y="2602901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f(b)&gt;0</a:t>
            </a:r>
          </a:p>
        </p:txBody>
      </p:sp>
      <p:sp>
        <p:nvSpPr>
          <p:cNvPr id="45" name="Espaço Reservado para Conteúdo 2"/>
          <p:cNvSpPr txBox="1">
            <a:spLocks/>
          </p:cNvSpPr>
          <p:nvPr/>
        </p:nvSpPr>
        <p:spPr>
          <a:xfrm>
            <a:off x="221172" y="525482"/>
            <a:ext cx="8890721" cy="8695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t-BR" sz="1600" dirty="0"/>
              <a:t>3) Raiz dupla</a:t>
            </a:r>
          </a:p>
          <a:p>
            <a:pPr marL="0" indent="0">
              <a:buNone/>
            </a:pPr>
            <a:r>
              <a:rPr lang="pt-BR" sz="1600" dirty="0"/>
              <a:t>	Como f(a)f(b)&gt;0, o método não vai começar e por conseguinte não vai encontrar nenhuma raiz.</a:t>
            </a:r>
          </a:p>
          <a:p>
            <a:pPr marL="0" indent="0">
              <a:buFont typeface="Wingdings 3" charset="2"/>
              <a:buNone/>
            </a:pPr>
            <a:endParaRPr lang="pt-B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96274A3C-78BB-4045-9A7C-3F9816A9521E}"/>
                  </a:ext>
                </a:extLst>
              </p:cNvPr>
              <p:cNvSpPr txBox="1"/>
              <p:nvPr/>
            </p:nvSpPr>
            <p:spPr>
              <a:xfrm>
                <a:off x="11512269" y="5667021"/>
                <a:ext cx="35907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pt-BR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96274A3C-78BB-4045-9A7C-3F9816A95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2269" y="5667021"/>
                <a:ext cx="359073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7308F2BF-69F7-D29C-7A9F-E7F853B393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3153" y="1263208"/>
            <a:ext cx="4403549" cy="94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43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m 24">
            <a:extLst>
              <a:ext uri="{FF2B5EF4-FFF2-40B4-BE49-F238E27FC236}">
                <a16:creationId xmlns:a16="http://schemas.microsoft.com/office/drawing/2014/main" id="{C5FD1819-B226-1B24-56FE-3DEF49F7F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485" y="4917463"/>
            <a:ext cx="5916795" cy="1732357"/>
          </a:xfrm>
          <a:prstGeom prst="rect">
            <a:avLst/>
          </a:prstGeom>
        </p:spPr>
      </p:pic>
      <p:cxnSp>
        <p:nvCxnSpPr>
          <p:cNvPr id="5" name="Conector de seta reta 4"/>
          <p:cNvCxnSpPr/>
          <p:nvPr/>
        </p:nvCxnSpPr>
        <p:spPr>
          <a:xfrm flipV="1">
            <a:off x="1369362" y="2076685"/>
            <a:ext cx="31486" cy="421784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>
            <a:cxnSpLocks/>
          </p:cNvCxnSpPr>
          <p:nvPr/>
        </p:nvCxnSpPr>
        <p:spPr>
          <a:xfrm flipV="1">
            <a:off x="984924" y="4430253"/>
            <a:ext cx="5350023" cy="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ultiplicar 6"/>
          <p:cNvSpPr/>
          <p:nvPr/>
        </p:nvSpPr>
        <p:spPr>
          <a:xfrm>
            <a:off x="3474193" y="4212062"/>
            <a:ext cx="282661" cy="405681"/>
          </a:xfrm>
          <a:prstGeom prst="mathMultiply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/>
          <p:cNvCxnSpPr/>
          <p:nvPr/>
        </p:nvCxnSpPr>
        <p:spPr>
          <a:xfrm flipH="1">
            <a:off x="1641117" y="4111560"/>
            <a:ext cx="4547" cy="354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/>
          <p:cNvCxnSpPr/>
          <p:nvPr/>
        </p:nvCxnSpPr>
        <p:spPr>
          <a:xfrm flipH="1">
            <a:off x="5665496" y="4414902"/>
            <a:ext cx="9428" cy="208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1631965" y="4414902"/>
            <a:ext cx="44101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a                                                             b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1494538" y="3706214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f(a)&gt;0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5008113" y="4027396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f(b)&lt;0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64092" y="84198"/>
                <a:ext cx="12063815" cy="1267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1800" dirty="0"/>
                  <a:t>4) Singularidade</a:t>
                </a:r>
              </a:p>
              <a:p>
                <a:pPr marL="0" indent="0">
                  <a:buNone/>
                </a:pPr>
                <a:r>
                  <a:rPr lang="pt-BR" sz="1800" dirty="0"/>
                  <a:t>	Como f(a)f(b)&lt;0, o método vai convergir para a singularidade (a função diverge para </a:t>
                </a:r>
                <a14:m>
                  <m:oMath xmlns:m="http://schemas.openxmlformats.org/officeDocument/2006/math">
                    <m:r>
                      <a:rPr lang="pt-B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±∞</m:t>
                    </m:r>
                  </m:oMath>
                </a14:m>
                <a:r>
                  <a:rPr lang="pt-BR" sz="1800" dirty="0"/>
                  <a:t> !), e não para uma raiz.</a:t>
                </a:r>
              </a:p>
              <a:p>
                <a:endParaRPr lang="pt-BR" sz="1800" dirty="0"/>
              </a:p>
            </p:txBody>
          </p:sp>
        </mc:Choice>
        <mc:Fallback xmlns="">
          <p:sp>
            <p:nvSpPr>
              <p:cNvPr id="19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092" y="84198"/>
                <a:ext cx="12063815" cy="1267303"/>
              </a:xfrm>
              <a:blipFill>
                <a:blip r:embed="rId5"/>
                <a:stretch>
                  <a:fillRect l="-455" t="-28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orma livre 21"/>
          <p:cNvSpPr/>
          <p:nvPr/>
        </p:nvSpPr>
        <p:spPr>
          <a:xfrm rot="10800000">
            <a:off x="3755054" y="4629566"/>
            <a:ext cx="1910442" cy="1664964"/>
          </a:xfrm>
          <a:custGeom>
            <a:avLst/>
            <a:gdLst>
              <a:gd name="connsiteX0" fmla="*/ 0 w 1910442"/>
              <a:gd name="connsiteY0" fmla="*/ 2702379 h 2716893"/>
              <a:gd name="connsiteX1" fmla="*/ 73478 w 1910442"/>
              <a:gd name="connsiteY1" fmla="*/ 2702379 h 2716893"/>
              <a:gd name="connsiteX2" fmla="*/ 759278 w 1910442"/>
              <a:gd name="connsiteY2" fmla="*/ 2702379 h 2716893"/>
              <a:gd name="connsiteX3" fmla="*/ 1445078 w 1910442"/>
              <a:gd name="connsiteY3" fmla="*/ 2506436 h 2716893"/>
              <a:gd name="connsiteX4" fmla="*/ 1738992 w 1910442"/>
              <a:gd name="connsiteY4" fmla="*/ 2024743 h 2716893"/>
              <a:gd name="connsiteX5" fmla="*/ 1877785 w 1910442"/>
              <a:gd name="connsiteY5" fmla="*/ 1232807 h 2716893"/>
              <a:gd name="connsiteX6" fmla="*/ 1910442 w 1910442"/>
              <a:gd name="connsiteY6" fmla="*/ 0 h 2716893"/>
              <a:gd name="connsiteX7" fmla="*/ 1910442 w 1910442"/>
              <a:gd name="connsiteY7" fmla="*/ 0 h 2716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10442" h="2716893">
                <a:moveTo>
                  <a:pt x="0" y="2702379"/>
                </a:moveTo>
                <a:lnTo>
                  <a:pt x="73478" y="2702379"/>
                </a:lnTo>
                <a:cubicBezTo>
                  <a:pt x="200024" y="2702379"/>
                  <a:pt x="530678" y="2735036"/>
                  <a:pt x="759278" y="2702379"/>
                </a:cubicBezTo>
                <a:cubicBezTo>
                  <a:pt x="987878" y="2669722"/>
                  <a:pt x="1281792" y="2619375"/>
                  <a:pt x="1445078" y="2506436"/>
                </a:cubicBezTo>
                <a:cubicBezTo>
                  <a:pt x="1608364" y="2393497"/>
                  <a:pt x="1666874" y="2237014"/>
                  <a:pt x="1738992" y="2024743"/>
                </a:cubicBezTo>
                <a:cubicBezTo>
                  <a:pt x="1811110" y="1812471"/>
                  <a:pt x="1849210" y="1570264"/>
                  <a:pt x="1877785" y="1232807"/>
                </a:cubicBezTo>
                <a:cubicBezTo>
                  <a:pt x="1906360" y="895350"/>
                  <a:pt x="1910442" y="0"/>
                  <a:pt x="1910442" y="0"/>
                </a:cubicBezTo>
                <a:lnTo>
                  <a:pt x="1910442" y="0"/>
                </a:ln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Forma livre 22"/>
          <p:cNvSpPr/>
          <p:nvPr/>
        </p:nvSpPr>
        <p:spPr>
          <a:xfrm>
            <a:off x="1563751" y="2076685"/>
            <a:ext cx="1910442" cy="2059136"/>
          </a:xfrm>
          <a:custGeom>
            <a:avLst/>
            <a:gdLst>
              <a:gd name="connsiteX0" fmla="*/ 0 w 1910442"/>
              <a:gd name="connsiteY0" fmla="*/ 2702379 h 2716893"/>
              <a:gd name="connsiteX1" fmla="*/ 73478 w 1910442"/>
              <a:gd name="connsiteY1" fmla="*/ 2702379 h 2716893"/>
              <a:gd name="connsiteX2" fmla="*/ 759278 w 1910442"/>
              <a:gd name="connsiteY2" fmla="*/ 2702379 h 2716893"/>
              <a:gd name="connsiteX3" fmla="*/ 1445078 w 1910442"/>
              <a:gd name="connsiteY3" fmla="*/ 2506436 h 2716893"/>
              <a:gd name="connsiteX4" fmla="*/ 1738992 w 1910442"/>
              <a:gd name="connsiteY4" fmla="*/ 2024743 h 2716893"/>
              <a:gd name="connsiteX5" fmla="*/ 1877785 w 1910442"/>
              <a:gd name="connsiteY5" fmla="*/ 1232807 h 2716893"/>
              <a:gd name="connsiteX6" fmla="*/ 1910442 w 1910442"/>
              <a:gd name="connsiteY6" fmla="*/ 0 h 2716893"/>
              <a:gd name="connsiteX7" fmla="*/ 1910442 w 1910442"/>
              <a:gd name="connsiteY7" fmla="*/ 0 h 2716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10442" h="2716893">
                <a:moveTo>
                  <a:pt x="0" y="2702379"/>
                </a:moveTo>
                <a:lnTo>
                  <a:pt x="73478" y="2702379"/>
                </a:lnTo>
                <a:cubicBezTo>
                  <a:pt x="200024" y="2702379"/>
                  <a:pt x="530678" y="2735036"/>
                  <a:pt x="759278" y="2702379"/>
                </a:cubicBezTo>
                <a:cubicBezTo>
                  <a:pt x="987878" y="2669722"/>
                  <a:pt x="1281792" y="2619375"/>
                  <a:pt x="1445078" y="2506436"/>
                </a:cubicBezTo>
                <a:cubicBezTo>
                  <a:pt x="1608364" y="2393497"/>
                  <a:pt x="1666874" y="2237014"/>
                  <a:pt x="1738992" y="2024743"/>
                </a:cubicBezTo>
                <a:cubicBezTo>
                  <a:pt x="1811110" y="1812471"/>
                  <a:pt x="1849210" y="1570264"/>
                  <a:pt x="1877785" y="1232807"/>
                </a:cubicBezTo>
                <a:cubicBezTo>
                  <a:pt x="1906360" y="895350"/>
                  <a:pt x="1910442" y="0"/>
                  <a:pt x="1910442" y="0"/>
                </a:cubicBezTo>
                <a:lnTo>
                  <a:pt x="1910442" y="0"/>
                </a:lnTo>
              </a:path>
            </a:pathLst>
          </a:cu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69045ECA-ED13-4D9D-80AD-0334F42A9912}"/>
                  </a:ext>
                </a:extLst>
              </p:cNvPr>
              <p:cNvSpPr txBox="1"/>
              <p:nvPr/>
            </p:nvSpPr>
            <p:spPr>
              <a:xfrm>
                <a:off x="7513923" y="846517"/>
                <a:ext cx="4313186" cy="4453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pt-BR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pt-BR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=4.9+</m:t>
                    </m:r>
                    <m:f>
                      <m:fPr>
                        <m:ctrlPr>
                          <a:rPr lang="pt-BR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t-BR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5.1</m:t>
                        </m:r>
                        <m:r>
                          <a:rPr lang="pt-BR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pt-BR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−22.3</m:t>
                        </m:r>
                      </m:num>
                      <m:den>
                        <m:r>
                          <a:rPr lang="pt-BR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3.1</m:t>
                        </m:r>
                        <m:r>
                          <a:rPr lang="pt-BR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pt-BR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−4.2</m:t>
                        </m:r>
                      </m:den>
                    </m:f>
                  </m:oMath>
                </a14:m>
                <a:r>
                  <a:rPr lang="pt-BR" sz="1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  no intervalo [0.5 , 1.5]. </a:t>
                </a:r>
                <a:endParaRPr lang="pt-BR" sz="16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69045ECA-ED13-4D9D-80AD-0334F42A9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923" y="846517"/>
                <a:ext cx="4313186" cy="445315"/>
              </a:xfrm>
              <a:prstGeom prst="rect">
                <a:avLst/>
              </a:prstGeom>
              <a:blipFill>
                <a:blip r:embed="rId6"/>
                <a:stretch>
                  <a:fillRect l="-141"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19D396F1-87C8-4E40-A293-B47301971456}"/>
                  </a:ext>
                </a:extLst>
              </p:cNvPr>
              <p:cNvSpPr txBox="1"/>
              <p:nvPr/>
            </p:nvSpPr>
            <p:spPr>
              <a:xfrm>
                <a:off x="6334947" y="5980787"/>
                <a:ext cx="35907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pt-BR" sz="4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19D396F1-87C8-4E40-A293-B47301971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947" y="5980787"/>
                <a:ext cx="359073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agem 15">
            <a:extLst>
              <a:ext uri="{FF2B5EF4-FFF2-40B4-BE49-F238E27FC236}">
                <a16:creationId xmlns:a16="http://schemas.microsoft.com/office/drawing/2014/main" id="{AF35B1A3-6EB6-4FED-D1F7-92B070C1A1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99416" y="1351501"/>
            <a:ext cx="4475268" cy="3310559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CD483B79-1775-C563-A54A-2E9B40649E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52152" y="1027164"/>
            <a:ext cx="3743847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41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319102" y="2613584"/>
                <a:ext cx="8946541" cy="4195481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pt-BR" dirty="0"/>
                  <a:t>Uma equação não linear pode ser representada na forma: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dirty="0"/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As soluções da equação acima, isto é, valores de x que tornam a equação nula, são denominadas de raízes da equação.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As raízes podem ser reais ou complexas, simples ou múltiplas. 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102" y="2613584"/>
                <a:ext cx="8946541" cy="4195481"/>
              </a:xfrm>
              <a:blipFill>
                <a:blip r:embed="rId2"/>
                <a:stretch>
                  <a:fillRect l="-681" t="-872" r="-7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6">
            <a:extLst>
              <a:ext uri="{FF2B5EF4-FFF2-40B4-BE49-F238E27FC236}">
                <a16:creationId xmlns:a16="http://schemas.microsoft.com/office/drawing/2014/main" id="{60228D06-68AD-408D-AE8D-AE7C28E84808}"/>
              </a:ext>
            </a:extLst>
          </p:cNvPr>
          <p:cNvCxnSpPr/>
          <p:nvPr/>
        </p:nvCxnSpPr>
        <p:spPr>
          <a:xfrm flipV="1">
            <a:off x="8505825" y="199611"/>
            <a:ext cx="0" cy="254317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7">
            <a:extLst>
              <a:ext uri="{FF2B5EF4-FFF2-40B4-BE49-F238E27FC236}">
                <a16:creationId xmlns:a16="http://schemas.microsoft.com/office/drawing/2014/main" id="{93906F74-17B2-4666-9498-630E99980754}"/>
              </a:ext>
            </a:extLst>
          </p:cNvPr>
          <p:cNvCxnSpPr/>
          <p:nvPr/>
        </p:nvCxnSpPr>
        <p:spPr>
          <a:xfrm>
            <a:off x="7886700" y="2276063"/>
            <a:ext cx="3753365" cy="1235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o 11">
            <a:extLst>
              <a:ext uri="{FF2B5EF4-FFF2-40B4-BE49-F238E27FC236}">
                <a16:creationId xmlns:a16="http://schemas.microsoft.com/office/drawing/2014/main" id="{22ED72AE-628B-4196-9EB7-D35B084AF841}"/>
              </a:ext>
            </a:extLst>
          </p:cNvPr>
          <p:cNvSpPr/>
          <p:nvPr/>
        </p:nvSpPr>
        <p:spPr>
          <a:xfrm rot="6163880">
            <a:off x="7641501" y="-724315"/>
            <a:ext cx="3752850" cy="3257550"/>
          </a:xfrm>
          <a:prstGeom prst="arc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Multiplicar 17">
            <a:extLst>
              <a:ext uri="{FF2B5EF4-FFF2-40B4-BE49-F238E27FC236}">
                <a16:creationId xmlns:a16="http://schemas.microsoft.com/office/drawing/2014/main" id="{74D250F1-D86E-4714-97E2-2DAE811EECD8}"/>
              </a:ext>
            </a:extLst>
          </p:cNvPr>
          <p:cNvSpPr/>
          <p:nvPr/>
        </p:nvSpPr>
        <p:spPr>
          <a:xfrm>
            <a:off x="10399858" y="2085577"/>
            <a:ext cx="282661" cy="405681"/>
          </a:xfrm>
          <a:prstGeom prst="mathMultiply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D941B02-1CAC-4513-87B6-FF1C89859875}"/>
              </a:ext>
            </a:extLst>
          </p:cNvPr>
          <p:cNvSpPr/>
          <p:nvPr/>
        </p:nvSpPr>
        <p:spPr>
          <a:xfrm>
            <a:off x="11595651" y="2085577"/>
            <a:ext cx="295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x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AF239FD5-475E-4329-BBF4-2BCF8D659004}"/>
              </a:ext>
            </a:extLst>
          </p:cNvPr>
          <p:cNvSpPr/>
          <p:nvPr/>
        </p:nvSpPr>
        <p:spPr>
          <a:xfrm>
            <a:off x="8561308" y="38940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y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1B0F2788-7E2D-4C4D-A4C4-60CFB06664EC}"/>
              </a:ext>
            </a:extLst>
          </p:cNvPr>
          <p:cNvSpPr/>
          <p:nvPr/>
        </p:nvSpPr>
        <p:spPr>
          <a:xfrm>
            <a:off x="11115006" y="967900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158349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>
            <a:extLst>
              <a:ext uri="{FF2B5EF4-FFF2-40B4-BE49-F238E27FC236}">
                <a16:creationId xmlns:a16="http://schemas.microsoft.com/office/drawing/2014/main" id="{F03ABA0D-928C-279A-8DBE-34E722446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17" y="3623401"/>
            <a:ext cx="3962953" cy="293410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D76D463-B0ED-AD2A-BE10-442D47682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091" y="3094259"/>
            <a:ext cx="4789482" cy="36996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38545" y="0"/>
                <a:ext cx="11613573" cy="180417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/>
                  <a:t>Considere a seguinte equação não linear, para a qual queremos encontrar as raízes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−8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+6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545" y="0"/>
                <a:ext cx="11613573" cy="1804179"/>
              </a:xfrm>
              <a:blipFill>
                <a:blip r:embed="rId4"/>
                <a:stretch>
                  <a:fillRect l="-577" t="-16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/>
          <p:cNvSpPr/>
          <p:nvPr/>
        </p:nvSpPr>
        <p:spPr>
          <a:xfrm>
            <a:off x="138545" y="916198"/>
            <a:ext cx="3233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Podemos plotar um gráfico</a:t>
            </a:r>
          </a:p>
          <a:p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08BB67D-B1A6-446D-B50A-237462823FE8}"/>
              </a:ext>
            </a:extLst>
          </p:cNvPr>
          <p:cNvSpPr/>
          <p:nvPr/>
        </p:nvSpPr>
        <p:spPr>
          <a:xfrm>
            <a:off x="5746350" y="5490789"/>
            <a:ext cx="109133" cy="120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EE5D04CD-1A71-4A7A-9C7C-664D7C7E953A}"/>
              </a:ext>
            </a:extLst>
          </p:cNvPr>
          <p:cNvSpPr/>
          <p:nvPr/>
        </p:nvSpPr>
        <p:spPr>
          <a:xfrm>
            <a:off x="7848402" y="5517154"/>
            <a:ext cx="109133" cy="120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74DAA86-42BE-4AA8-BCAD-E42969070EE6}"/>
              </a:ext>
            </a:extLst>
          </p:cNvPr>
          <p:cNvSpPr/>
          <p:nvPr/>
        </p:nvSpPr>
        <p:spPr>
          <a:xfrm>
            <a:off x="8234168" y="508678"/>
            <a:ext cx="38192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 encontrar as raízes por </a:t>
            </a:r>
            <a:r>
              <a:rPr lang="pt-BR" dirty="0" err="1"/>
              <a:t>Baskara</a:t>
            </a:r>
            <a:endParaRPr lang="pt-BR" dirty="0"/>
          </a:p>
          <a:p>
            <a:endParaRPr lang="pt-BR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C6D6CFB-3934-4A95-B7D3-30D713D3F3BF}"/>
              </a:ext>
            </a:extLst>
          </p:cNvPr>
          <p:cNvSpPr/>
          <p:nvPr/>
        </p:nvSpPr>
        <p:spPr>
          <a:xfrm>
            <a:off x="138545" y="3094259"/>
            <a:ext cx="3233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E fazer um tabela</a:t>
            </a:r>
          </a:p>
          <a:p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68951BCA-9B4B-495C-9E91-DBA28A84AF29}"/>
              </a:ext>
            </a:extLst>
          </p:cNvPr>
          <p:cNvSpPr/>
          <p:nvPr/>
        </p:nvSpPr>
        <p:spPr>
          <a:xfrm>
            <a:off x="158817" y="4381579"/>
            <a:ext cx="1066588" cy="382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FC7491CC-3C20-416B-97DC-824218E8F410}"/>
              </a:ext>
            </a:extLst>
          </p:cNvPr>
          <p:cNvSpPr/>
          <p:nvPr/>
        </p:nvSpPr>
        <p:spPr>
          <a:xfrm>
            <a:off x="158817" y="5759006"/>
            <a:ext cx="1066588" cy="382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040E73A-857C-4630-A75B-1447E51651F7}"/>
              </a:ext>
            </a:extLst>
          </p:cNvPr>
          <p:cNvSpPr txBox="1"/>
          <p:nvPr/>
        </p:nvSpPr>
        <p:spPr>
          <a:xfrm>
            <a:off x="1225405" y="5258070"/>
            <a:ext cx="15242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Inversão</a:t>
            </a:r>
          </a:p>
          <a:p>
            <a:r>
              <a:rPr lang="pt-BR" dirty="0">
                <a:solidFill>
                  <a:srgbClr val="FF0000"/>
                </a:solidFill>
              </a:rPr>
              <a:t>De sinal!!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C1A26A7-48B5-9B82-7991-E6DFB57FD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5452" y="1032547"/>
            <a:ext cx="3172268" cy="1933845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CD59FD7F-7BCA-E70F-DFE8-23D2AB4D4F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720" y="1397366"/>
            <a:ext cx="4285551" cy="144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7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9DEB968-2D92-19B3-157A-70E73F647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67" y="1785015"/>
            <a:ext cx="4553596" cy="37959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/>
              <p:cNvSpPr>
                <a:spLocks noGrp="1"/>
              </p:cNvSpPr>
              <p:nvPr>
                <p:ph type="title"/>
              </p:nvPr>
            </p:nvSpPr>
            <p:spPr>
              <a:xfrm>
                <a:off x="242111" y="159420"/>
                <a:ext cx="11593331" cy="1400530"/>
              </a:xfrm>
            </p:spPr>
            <p:txBody>
              <a:bodyPr/>
              <a:lstStyle/>
              <a:p>
                <a:r>
                  <a:rPr lang="pt-BR" sz="1800" dirty="0"/>
                  <a:t>Considere agora esta equação não linear, para a qual queremos encontrar uma raiz real:</a:t>
                </a:r>
                <a:br>
                  <a:rPr lang="pt-BR" sz="1800" dirty="0"/>
                </a:br>
                <a:r>
                  <a:rPr lang="pt-BR" sz="1800" dirty="0"/>
                  <a:t>   </a:t>
                </a:r>
                <a14:m>
                  <m:oMath xmlns:m="http://schemas.openxmlformats.org/officeDocument/2006/math"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800" b="0" i="1" smtClean="0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pt-BR" sz="1800" b="0" i="0" smtClean="0">
                        <a:latin typeface="Cambria Math" panose="02040503050406030204" pitchFamily="18" charset="0"/>
                      </a:rPr>
                      <m:t>−20</m:t>
                    </m:r>
                    <m:sSup>
                      <m:sSupPr>
                        <m:ctrlPr>
                          <a:rPr lang="pt-B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pt-BR" sz="1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pt-BR" sz="18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pt-B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pt-BR" sz="18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num>
                              <m:den>
                                <m:r>
                                  <a:rPr lang="pt-BR" sz="1800" b="0" i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sup>
                    </m:sSup>
                    <m:r>
                      <m:rPr>
                        <m:sty m:val="p"/>
                      </m:rPr>
                      <a:rPr lang="pt-BR" sz="1800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pt-BR" sz="1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pt-BR" sz="18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pt-BR" sz="1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1800" dirty="0"/>
              </a:p>
            </p:txBody>
          </p:sp>
        </mc:Choice>
        <mc:Fallback xmlns="">
          <p:sp>
            <p:nvSpPr>
              <p:cNvPr id="2" name="Títu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42111" y="159420"/>
                <a:ext cx="11593331" cy="1400530"/>
              </a:xfrm>
              <a:blipFill>
                <a:blip r:embed="rId3"/>
                <a:stretch>
                  <a:fillRect l="-473" t="-21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ço Reservado para Conteúdo 2"/>
          <p:cNvSpPr>
            <a:spLocks noGrp="1"/>
          </p:cNvSpPr>
          <p:nvPr>
            <p:ph idx="1"/>
          </p:nvPr>
        </p:nvSpPr>
        <p:spPr>
          <a:xfrm>
            <a:off x="4715728" y="826772"/>
            <a:ext cx="7349706" cy="5835865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dirty="0"/>
              <a:t>Não há uma método direto para resolver a equação acima.</a:t>
            </a:r>
          </a:p>
          <a:p>
            <a:pPr marL="0" indent="0" algn="just">
              <a:buNone/>
            </a:pPr>
            <a:r>
              <a:rPr lang="pt-BR" dirty="0"/>
              <a:t>Uma primeira abordagem seria então montar uma tabela com pares ordenados (x, y=f(x)) espaçados de um intervalo constante.  Se para dois valores consecutivos de x na tabela, digamos </a:t>
            </a:r>
            <a:r>
              <a:rPr lang="pt-BR" dirty="0" err="1"/>
              <a:t>x</a:t>
            </a:r>
            <a:r>
              <a:rPr lang="pt-BR" baseline="-25000" dirty="0" err="1"/>
              <a:t>a</a:t>
            </a:r>
            <a:r>
              <a:rPr lang="pt-BR" dirty="0"/>
              <a:t> e </a:t>
            </a:r>
            <a:r>
              <a:rPr lang="pt-BR" dirty="0" err="1"/>
              <a:t>x</a:t>
            </a:r>
            <a:r>
              <a:rPr lang="pt-BR" baseline="-25000" dirty="0" err="1"/>
              <a:t>b</a:t>
            </a:r>
            <a:r>
              <a:rPr lang="pt-BR" dirty="0"/>
              <a:t>, os valores correspondente de y (</a:t>
            </a:r>
            <a:r>
              <a:rPr lang="pt-BR" dirty="0" err="1"/>
              <a:t>y</a:t>
            </a:r>
            <a:r>
              <a:rPr lang="pt-BR" baseline="-25000" dirty="0" err="1"/>
              <a:t>a</a:t>
            </a:r>
            <a:r>
              <a:rPr lang="pt-BR" dirty="0"/>
              <a:t> e </a:t>
            </a:r>
            <a:r>
              <a:rPr lang="pt-BR" dirty="0" err="1"/>
              <a:t>y</a:t>
            </a:r>
            <a:r>
              <a:rPr lang="pt-BR" baseline="-25000" dirty="0" err="1"/>
              <a:t>b</a:t>
            </a:r>
            <a:r>
              <a:rPr lang="pt-BR" dirty="0"/>
              <a:t>)  tiverem sinais opostos, podemos concluir que há uma raiz entre o valor </a:t>
            </a:r>
            <a:r>
              <a:rPr lang="pt-BR" dirty="0" err="1"/>
              <a:t>x</a:t>
            </a:r>
            <a:r>
              <a:rPr lang="pt-BR" baseline="-25000" dirty="0" err="1"/>
              <a:t>a</a:t>
            </a:r>
            <a:r>
              <a:rPr lang="pt-BR" dirty="0"/>
              <a:t> e </a:t>
            </a:r>
            <a:r>
              <a:rPr lang="pt-BR" dirty="0" err="1"/>
              <a:t>x</a:t>
            </a:r>
            <a:r>
              <a:rPr lang="pt-BR" baseline="-25000" dirty="0" err="1"/>
              <a:t>b</a:t>
            </a:r>
            <a:r>
              <a:rPr lang="pt-BR" dirty="0"/>
              <a:t>, pois a função y=f(x) tem que cortar o eixo neste intervalo para mudar de sinal. 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A partir deste critério, vemos que há raízes reais nos intervalos:</a:t>
            </a:r>
          </a:p>
          <a:p>
            <a:pPr marL="0" indent="0" algn="just">
              <a:buNone/>
            </a:pPr>
            <a:r>
              <a:rPr lang="pt-BR" dirty="0"/>
              <a:t>[-10, -9)]</a:t>
            </a:r>
          </a:p>
          <a:p>
            <a:pPr marL="0" indent="0" algn="just">
              <a:buNone/>
            </a:pPr>
            <a:r>
              <a:rPr lang="pt-BR" dirty="0"/>
              <a:t>[-7, -6]</a:t>
            </a:r>
          </a:p>
          <a:p>
            <a:pPr marL="0" indent="0" algn="just">
              <a:buNone/>
            </a:pPr>
            <a:r>
              <a:rPr lang="pt-BR" dirty="0"/>
              <a:t>[-4,-3]</a:t>
            </a:r>
          </a:p>
          <a:p>
            <a:pPr marL="0" indent="0" algn="just">
              <a:buNone/>
            </a:pPr>
            <a:r>
              <a:rPr lang="pt-BR" dirty="0"/>
              <a:t>[0,1]</a:t>
            </a:r>
          </a:p>
          <a:p>
            <a:pPr marL="0" indent="0" algn="just">
              <a:buNone/>
            </a:pPr>
            <a:r>
              <a:rPr lang="pt-BR" dirty="0"/>
              <a:t>[2, 3]</a:t>
            </a:r>
          </a:p>
          <a:p>
            <a:pPr marL="0" indent="0" algn="just">
              <a:buNone/>
            </a:pPr>
            <a:r>
              <a:rPr lang="pt-BR" dirty="0"/>
              <a:t>Pois nestes intervalos, os valores de y=f(x) trocam de sinal.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496F72F-4C46-8A24-572D-5C418C33175E}"/>
              </a:ext>
            </a:extLst>
          </p:cNvPr>
          <p:cNvSpPr/>
          <p:nvPr/>
        </p:nvSpPr>
        <p:spPr>
          <a:xfrm>
            <a:off x="285274" y="2260949"/>
            <a:ext cx="2127183" cy="307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F3546B5-CCE5-86A8-C5D3-02CD85790724}"/>
              </a:ext>
            </a:extLst>
          </p:cNvPr>
          <p:cNvSpPr/>
          <p:nvPr/>
        </p:nvSpPr>
        <p:spPr>
          <a:xfrm>
            <a:off x="285273" y="2736883"/>
            <a:ext cx="2127183" cy="307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DC88495-554E-F1BA-DEA8-D5C6E9B3D582}"/>
              </a:ext>
            </a:extLst>
          </p:cNvPr>
          <p:cNvSpPr/>
          <p:nvPr/>
        </p:nvSpPr>
        <p:spPr>
          <a:xfrm>
            <a:off x="285273" y="3212817"/>
            <a:ext cx="2127183" cy="307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5AC874FB-85C4-6FC6-EEF6-32076E46C1E9}"/>
              </a:ext>
            </a:extLst>
          </p:cNvPr>
          <p:cNvSpPr/>
          <p:nvPr/>
        </p:nvSpPr>
        <p:spPr>
          <a:xfrm>
            <a:off x="276182" y="3842328"/>
            <a:ext cx="2127183" cy="307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76C1C91-5A2A-141C-ED9A-CA66A42F8490}"/>
              </a:ext>
            </a:extLst>
          </p:cNvPr>
          <p:cNvSpPr/>
          <p:nvPr/>
        </p:nvSpPr>
        <p:spPr>
          <a:xfrm>
            <a:off x="285272" y="4180361"/>
            <a:ext cx="2127183" cy="307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645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E9D9277-FAC5-AD58-5167-673E51DB5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248" y="77464"/>
            <a:ext cx="4537307" cy="3440006"/>
          </a:xfrm>
          <a:prstGeom prst="rect">
            <a:avLst/>
          </a:prstGeom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132052" y="4054337"/>
            <a:ext cx="7722984" cy="2173935"/>
          </a:xfrm>
        </p:spPr>
        <p:txBody>
          <a:bodyPr>
            <a:normAutofit fontScale="92500"/>
          </a:bodyPr>
          <a:lstStyle/>
          <a:p>
            <a:r>
              <a:rPr lang="pt-BR" dirty="0"/>
              <a:t>Para entendermos melhor podemos traçar um gráfico de y=f(x) no intervalo [-10,10]. </a:t>
            </a:r>
          </a:p>
          <a:p>
            <a:r>
              <a:rPr lang="pt-BR" dirty="0"/>
              <a:t>Vemos claramente que a curva cruza o eixo horizontal nos intervalos [-10,-9], [-7,-6], [-4,-3], [0,1] e [2,3],  que são as mesmas conclusões que tivemos ao analisarmos a tabela.</a:t>
            </a:r>
          </a:p>
          <a:p>
            <a:r>
              <a:rPr lang="pt-BR" dirty="0"/>
              <a:t>Podemos refinar a análise, por exemplo , no intervalo [2, 3]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7F6587F-BC3E-C235-157E-BFB233A77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56" y="1368950"/>
            <a:ext cx="4043796" cy="3772354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E515A3B7-B948-4D5A-39FA-7444516DA7C0}"/>
              </a:ext>
            </a:extLst>
          </p:cNvPr>
          <p:cNvSpPr/>
          <p:nvPr/>
        </p:nvSpPr>
        <p:spPr>
          <a:xfrm>
            <a:off x="236631" y="3239311"/>
            <a:ext cx="2127183" cy="234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D2B4A46-1764-A93A-EAFE-5C2AF47093E9}"/>
              </a:ext>
            </a:extLst>
          </p:cNvPr>
          <p:cNvSpPr/>
          <p:nvPr/>
        </p:nvSpPr>
        <p:spPr>
          <a:xfrm>
            <a:off x="236631" y="3517470"/>
            <a:ext cx="2127183" cy="307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C6D23A8-CE5C-3F04-CF52-8D521FCF2B90}"/>
              </a:ext>
            </a:extLst>
          </p:cNvPr>
          <p:cNvSpPr/>
          <p:nvPr/>
        </p:nvSpPr>
        <p:spPr>
          <a:xfrm>
            <a:off x="236630" y="1805411"/>
            <a:ext cx="2127183" cy="307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D73D6D8-3323-2CC1-2524-FAD4EC4322F5}"/>
              </a:ext>
            </a:extLst>
          </p:cNvPr>
          <p:cNvSpPr/>
          <p:nvPr/>
        </p:nvSpPr>
        <p:spPr>
          <a:xfrm>
            <a:off x="236629" y="2241872"/>
            <a:ext cx="2127183" cy="307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3B8466F-0A76-EAA7-4952-48B8BD3BFAB7}"/>
              </a:ext>
            </a:extLst>
          </p:cNvPr>
          <p:cNvSpPr/>
          <p:nvPr/>
        </p:nvSpPr>
        <p:spPr>
          <a:xfrm>
            <a:off x="246347" y="2659637"/>
            <a:ext cx="2127183" cy="307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78E07023-4937-3F80-810B-2B4D63CBE454}"/>
              </a:ext>
            </a:extLst>
          </p:cNvPr>
          <p:cNvSpPr/>
          <p:nvPr/>
        </p:nvSpPr>
        <p:spPr>
          <a:xfrm>
            <a:off x="5590707" y="1955891"/>
            <a:ext cx="109133" cy="120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9856245-D0D3-FBF9-A5F2-2F50050D7726}"/>
              </a:ext>
            </a:extLst>
          </p:cNvPr>
          <p:cNvSpPr/>
          <p:nvPr/>
        </p:nvSpPr>
        <p:spPr>
          <a:xfrm>
            <a:off x="6192276" y="1955891"/>
            <a:ext cx="109133" cy="120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3974D20-A93C-22B3-834C-D88F8EE46711}"/>
              </a:ext>
            </a:extLst>
          </p:cNvPr>
          <p:cNvSpPr/>
          <p:nvPr/>
        </p:nvSpPr>
        <p:spPr>
          <a:xfrm>
            <a:off x="6739278" y="1955891"/>
            <a:ext cx="109133" cy="120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D7006945-D402-2BED-570F-0A78779877FB}"/>
              </a:ext>
            </a:extLst>
          </p:cNvPr>
          <p:cNvSpPr/>
          <p:nvPr/>
        </p:nvSpPr>
        <p:spPr>
          <a:xfrm>
            <a:off x="7391909" y="1955891"/>
            <a:ext cx="109133" cy="120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EF9F310F-61F2-822B-F159-CB5A1CA20908}"/>
              </a:ext>
            </a:extLst>
          </p:cNvPr>
          <p:cNvSpPr/>
          <p:nvPr/>
        </p:nvSpPr>
        <p:spPr>
          <a:xfrm>
            <a:off x="7842806" y="1939254"/>
            <a:ext cx="109133" cy="120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17">
            <a:extLst>
              <a:ext uri="{FF2B5EF4-FFF2-40B4-BE49-F238E27FC236}">
                <a16:creationId xmlns:a16="http://schemas.microsoft.com/office/drawing/2014/main" id="{A42B8C2A-1AD1-5DE7-A518-0659A7F66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3" y="1217045"/>
            <a:ext cx="4297015" cy="405577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522ED45-AE81-EB28-B76C-59040984E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600" y="105690"/>
            <a:ext cx="4537307" cy="3440006"/>
          </a:xfrm>
          <a:prstGeom prst="rect">
            <a:avLst/>
          </a:prstGeom>
        </p:spPr>
      </p:pic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429723" y="3857547"/>
            <a:ext cx="7722984" cy="243111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Para entendermos melhor podemos a refinar tabela no intervalo [2 , 3], e plotar um gráfico com melhor resolução. </a:t>
            </a:r>
          </a:p>
          <a:p>
            <a:r>
              <a:rPr lang="pt-BR" dirty="0"/>
              <a:t>Vemos agora que a curva cruza o eixo horizontal no [2.35, 2.40]; </a:t>
            </a:r>
          </a:p>
          <a:p>
            <a:r>
              <a:rPr lang="pt-BR" dirty="0"/>
              <a:t>Podemos prosseguir com esta a análise, subdividindo os intervalor até atingirmos uma resolução adequada. </a:t>
            </a:r>
          </a:p>
          <a:p>
            <a:r>
              <a:rPr lang="pt-BR" dirty="0"/>
              <a:t>Esta é a lógica por traz dos métodos intervalares.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1637" y="678705"/>
            <a:ext cx="2595743" cy="2015278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7169285" y="1820250"/>
            <a:ext cx="389072" cy="371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de seta reta 7"/>
          <p:cNvCxnSpPr>
            <a:cxnSpLocks/>
          </p:cNvCxnSpPr>
          <p:nvPr/>
        </p:nvCxnSpPr>
        <p:spPr>
          <a:xfrm>
            <a:off x="7636213" y="1816427"/>
            <a:ext cx="212864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0A291652-61FD-BF6F-2596-DA6652E352D4}"/>
              </a:ext>
            </a:extLst>
          </p:cNvPr>
          <p:cNvSpPr/>
          <p:nvPr/>
        </p:nvSpPr>
        <p:spPr>
          <a:xfrm>
            <a:off x="5043059" y="1984117"/>
            <a:ext cx="109133" cy="120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FF24E761-B690-093C-37CF-39C197050471}"/>
              </a:ext>
            </a:extLst>
          </p:cNvPr>
          <p:cNvSpPr/>
          <p:nvPr/>
        </p:nvSpPr>
        <p:spPr>
          <a:xfrm>
            <a:off x="5644628" y="1984117"/>
            <a:ext cx="109133" cy="120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1D26100A-4B49-1734-4A5F-BD888921CF20}"/>
              </a:ext>
            </a:extLst>
          </p:cNvPr>
          <p:cNvSpPr/>
          <p:nvPr/>
        </p:nvSpPr>
        <p:spPr>
          <a:xfrm>
            <a:off x="6191630" y="1984117"/>
            <a:ext cx="109133" cy="120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37D0994-9EA6-0BDF-EB88-C2D369653785}"/>
              </a:ext>
            </a:extLst>
          </p:cNvPr>
          <p:cNvSpPr/>
          <p:nvPr/>
        </p:nvSpPr>
        <p:spPr>
          <a:xfrm>
            <a:off x="6844261" y="1984117"/>
            <a:ext cx="109133" cy="120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F964B70-CD7F-3090-1A45-0D1ADD4AA7FB}"/>
              </a:ext>
            </a:extLst>
          </p:cNvPr>
          <p:cNvSpPr/>
          <p:nvPr/>
        </p:nvSpPr>
        <p:spPr>
          <a:xfrm>
            <a:off x="7295158" y="1967480"/>
            <a:ext cx="109133" cy="1205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147F405-AAEA-1EF8-6AC3-8C793ED5F674}"/>
              </a:ext>
            </a:extLst>
          </p:cNvPr>
          <p:cNvSpPr/>
          <p:nvPr/>
        </p:nvSpPr>
        <p:spPr>
          <a:xfrm>
            <a:off x="139355" y="2540406"/>
            <a:ext cx="2127183" cy="3071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56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a livre 19"/>
          <p:cNvSpPr/>
          <p:nvPr/>
        </p:nvSpPr>
        <p:spPr>
          <a:xfrm>
            <a:off x="4053526" y="4004848"/>
            <a:ext cx="4223208" cy="2497106"/>
          </a:xfrm>
          <a:custGeom>
            <a:avLst/>
            <a:gdLst>
              <a:gd name="connsiteX0" fmla="*/ 0 w 4223208"/>
              <a:gd name="connsiteY0" fmla="*/ 199507 h 2497106"/>
              <a:gd name="connsiteX1" fmla="*/ 235670 w 4223208"/>
              <a:gd name="connsiteY1" fmla="*/ 1544 h 2497106"/>
              <a:gd name="connsiteX2" fmla="*/ 772998 w 4223208"/>
              <a:gd name="connsiteY2" fmla="*/ 293775 h 2497106"/>
              <a:gd name="connsiteX3" fmla="*/ 933253 w 4223208"/>
              <a:gd name="connsiteY3" fmla="*/ 1038492 h 2497106"/>
              <a:gd name="connsiteX4" fmla="*/ 1046375 w 4223208"/>
              <a:gd name="connsiteY4" fmla="*/ 2273404 h 2497106"/>
              <a:gd name="connsiteX5" fmla="*/ 1414020 w 4223208"/>
              <a:gd name="connsiteY5" fmla="*/ 2461940 h 2497106"/>
              <a:gd name="connsiteX6" fmla="*/ 1791093 w 4223208"/>
              <a:gd name="connsiteY6" fmla="*/ 2273404 h 2497106"/>
              <a:gd name="connsiteX7" fmla="*/ 1923068 w 4223208"/>
              <a:gd name="connsiteY7" fmla="*/ 1632381 h 2497106"/>
              <a:gd name="connsiteX8" fmla="*/ 2168165 w 4223208"/>
              <a:gd name="connsiteY8" fmla="*/ 1010212 h 2497106"/>
              <a:gd name="connsiteX9" fmla="*/ 2488676 w 4223208"/>
              <a:gd name="connsiteY9" fmla="*/ 1132760 h 2497106"/>
              <a:gd name="connsiteX10" fmla="*/ 2705493 w 4223208"/>
              <a:gd name="connsiteY10" fmla="*/ 1792637 h 2497106"/>
              <a:gd name="connsiteX11" fmla="*/ 3431356 w 4223208"/>
              <a:gd name="connsiteY11" fmla="*/ 2443086 h 2497106"/>
              <a:gd name="connsiteX12" fmla="*/ 4223208 w 4223208"/>
              <a:gd name="connsiteY12" fmla="*/ 2414806 h 2497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23208" h="2497106">
                <a:moveTo>
                  <a:pt x="0" y="199507"/>
                </a:moveTo>
                <a:cubicBezTo>
                  <a:pt x="53418" y="92670"/>
                  <a:pt x="106837" y="-14167"/>
                  <a:pt x="235670" y="1544"/>
                </a:cubicBezTo>
                <a:cubicBezTo>
                  <a:pt x="364503" y="17255"/>
                  <a:pt x="656734" y="120950"/>
                  <a:pt x="772998" y="293775"/>
                </a:cubicBezTo>
                <a:cubicBezTo>
                  <a:pt x="889262" y="466600"/>
                  <a:pt x="887690" y="708554"/>
                  <a:pt x="933253" y="1038492"/>
                </a:cubicBezTo>
                <a:cubicBezTo>
                  <a:pt x="978816" y="1368430"/>
                  <a:pt x="966247" y="2036163"/>
                  <a:pt x="1046375" y="2273404"/>
                </a:cubicBezTo>
                <a:cubicBezTo>
                  <a:pt x="1126503" y="2510645"/>
                  <a:pt x="1289900" y="2461940"/>
                  <a:pt x="1414020" y="2461940"/>
                </a:cubicBezTo>
                <a:cubicBezTo>
                  <a:pt x="1538140" y="2461940"/>
                  <a:pt x="1706252" y="2411664"/>
                  <a:pt x="1791093" y="2273404"/>
                </a:cubicBezTo>
                <a:cubicBezTo>
                  <a:pt x="1875934" y="2135144"/>
                  <a:pt x="1860223" y="1842913"/>
                  <a:pt x="1923068" y="1632381"/>
                </a:cubicBezTo>
                <a:cubicBezTo>
                  <a:pt x="1985913" y="1421849"/>
                  <a:pt x="2073897" y="1093482"/>
                  <a:pt x="2168165" y="1010212"/>
                </a:cubicBezTo>
                <a:cubicBezTo>
                  <a:pt x="2262433" y="926942"/>
                  <a:pt x="2399121" y="1002356"/>
                  <a:pt x="2488676" y="1132760"/>
                </a:cubicBezTo>
                <a:cubicBezTo>
                  <a:pt x="2578231" y="1263164"/>
                  <a:pt x="2548380" y="1574250"/>
                  <a:pt x="2705493" y="1792637"/>
                </a:cubicBezTo>
                <a:cubicBezTo>
                  <a:pt x="2862606" y="2011024"/>
                  <a:pt x="3178404" y="2339391"/>
                  <a:pt x="3431356" y="2443086"/>
                </a:cubicBezTo>
                <a:cubicBezTo>
                  <a:pt x="3684308" y="2546781"/>
                  <a:pt x="3953758" y="2480793"/>
                  <a:pt x="4223208" y="2414806"/>
                </a:cubicBezTo>
              </a:path>
            </a:pathLst>
          </a:cu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Intervalares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f(x) for contínua no intervalo [</a:t>
            </a:r>
            <a:r>
              <a:rPr lang="pt-BR" dirty="0" err="1"/>
              <a:t>a,b</a:t>
            </a:r>
            <a:r>
              <a:rPr lang="pt-BR" dirty="0"/>
              <a:t>] e se f(a)f(b)&lt;0, então existe pelo menos uma raiz real no intervalo [</a:t>
            </a:r>
            <a:r>
              <a:rPr lang="pt-BR" dirty="0" err="1"/>
              <a:t>a,b</a:t>
            </a:r>
            <a:r>
              <a:rPr lang="pt-BR" dirty="0"/>
              <a:t>], isto é, existe pelo menos um ponto tal que f(x)=0.</a:t>
            </a:r>
          </a:p>
          <a:p>
            <a:endParaRPr lang="pt-BR" dirty="0"/>
          </a:p>
        </p:txBody>
      </p:sp>
      <p:cxnSp>
        <p:nvCxnSpPr>
          <p:cNvPr id="4" name="Conector de seta reta 3"/>
          <p:cNvCxnSpPr/>
          <p:nvPr/>
        </p:nvCxnSpPr>
        <p:spPr>
          <a:xfrm flipV="1">
            <a:off x="3298215" y="3633021"/>
            <a:ext cx="0" cy="254317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/>
          <p:cNvCxnSpPr/>
          <p:nvPr/>
        </p:nvCxnSpPr>
        <p:spPr>
          <a:xfrm flipV="1">
            <a:off x="2938839" y="5732264"/>
            <a:ext cx="6430148" cy="2463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ultiplicar 6"/>
          <p:cNvSpPr/>
          <p:nvPr/>
        </p:nvSpPr>
        <p:spPr>
          <a:xfrm>
            <a:off x="4890838" y="5554060"/>
            <a:ext cx="282661" cy="405681"/>
          </a:xfrm>
          <a:prstGeom prst="mathMultiply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Multiplicar 8"/>
          <p:cNvSpPr/>
          <p:nvPr/>
        </p:nvSpPr>
        <p:spPr>
          <a:xfrm>
            <a:off x="5818487" y="5587192"/>
            <a:ext cx="282661" cy="405681"/>
          </a:xfrm>
          <a:prstGeom prst="mathMultiply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Multiplicar 9"/>
          <p:cNvSpPr/>
          <p:nvPr/>
        </p:nvSpPr>
        <p:spPr>
          <a:xfrm>
            <a:off x="6587389" y="5539033"/>
            <a:ext cx="282661" cy="405681"/>
          </a:xfrm>
          <a:prstGeom prst="mathMultiply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" name="Conector reto 21"/>
          <p:cNvCxnSpPr/>
          <p:nvPr/>
        </p:nvCxnSpPr>
        <p:spPr>
          <a:xfrm>
            <a:off x="4053526" y="4260219"/>
            <a:ext cx="0" cy="1472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8276734" y="5756901"/>
            <a:ext cx="0" cy="566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>
          <a:xfrm>
            <a:off x="3870601" y="5706720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a                                                                b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3778414" y="3677393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f(a)&gt;0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8276734" y="6317288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f(b)&lt;0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F10BDFA-511F-4314-9FF4-F910348A0A9B}"/>
              </a:ext>
            </a:extLst>
          </p:cNvPr>
          <p:cNvSpPr txBox="1"/>
          <p:nvPr/>
        </p:nvSpPr>
        <p:spPr>
          <a:xfrm>
            <a:off x="493010" y="1198405"/>
            <a:ext cx="109467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Os métodos intervalares são adequados para o cálculo de raízes reais e não-múltiplas (raízes simples). </a:t>
            </a:r>
          </a:p>
        </p:txBody>
      </p:sp>
    </p:spTree>
    <p:extLst>
      <p:ext uri="{BB962C8B-B14F-4D97-AF65-F5344CB8AC3E}">
        <p14:creationId xmlns:p14="http://schemas.microsoft.com/office/powerpoint/2010/main" val="958617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/>
              <a:t>Método  da Bisseção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75201" y="1152983"/>
            <a:ext cx="8946541" cy="208698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 método Bisseção é o mais simples e o mais seguro</a:t>
            </a:r>
          </a:p>
          <a:p>
            <a:pPr algn="just"/>
            <a:r>
              <a:rPr lang="pt-BR" dirty="0"/>
              <a:t>Começa-se com um intervalo [</a:t>
            </a:r>
            <a:r>
              <a:rPr lang="pt-BR" dirty="0" err="1"/>
              <a:t>a,b</a:t>
            </a:r>
            <a:r>
              <a:rPr lang="pt-BR" dirty="0"/>
              <a:t>] que contenha uma raiz.</a:t>
            </a:r>
          </a:p>
          <a:p>
            <a:pPr algn="just"/>
            <a:r>
              <a:rPr lang="pt-BR" dirty="0"/>
              <a:t>A próxima estimativa para a raiz é simplesmente o meio do intervalo anterior.</a:t>
            </a:r>
          </a:p>
          <a:p>
            <a:pPr marL="0" indent="0" algn="just">
              <a:buNone/>
            </a:pPr>
            <a:r>
              <a:rPr lang="pt-BR" dirty="0"/>
              <a:t>																	</a:t>
            </a:r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2649467" y="2767695"/>
            <a:ext cx="30335" cy="293914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 flipV="1">
            <a:off x="2261430" y="4780601"/>
            <a:ext cx="6123291" cy="3403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ultiplicar 6"/>
          <p:cNvSpPr/>
          <p:nvPr/>
        </p:nvSpPr>
        <p:spPr>
          <a:xfrm>
            <a:off x="4869816" y="4577760"/>
            <a:ext cx="282661" cy="405681"/>
          </a:xfrm>
          <a:prstGeom prst="mathMultiply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/>
          <p:nvPr/>
        </p:nvCxnSpPr>
        <p:spPr>
          <a:xfrm>
            <a:off x="3101721" y="4825225"/>
            <a:ext cx="3683" cy="5088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H="1">
            <a:off x="6792686" y="2744684"/>
            <a:ext cx="342" cy="2069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2902039" y="4170162"/>
            <a:ext cx="4092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a                            x</a:t>
            </a:r>
            <a:r>
              <a:rPr lang="pt-BR" baseline="-25000" dirty="0"/>
              <a:t>1</a:t>
            </a:r>
            <a:r>
              <a:rPr lang="pt-BR" dirty="0"/>
              <a:t>                         b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5771300" y="3145775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f(x)</a:t>
            </a:r>
          </a:p>
        </p:txBody>
      </p:sp>
      <p:sp>
        <p:nvSpPr>
          <p:cNvPr id="14" name="Arco 13"/>
          <p:cNvSpPr/>
          <p:nvPr/>
        </p:nvSpPr>
        <p:spPr>
          <a:xfrm>
            <a:off x="3429000" y="6204857"/>
            <a:ext cx="57150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orma livre 14"/>
          <p:cNvSpPr/>
          <p:nvPr/>
        </p:nvSpPr>
        <p:spPr>
          <a:xfrm>
            <a:off x="3110593" y="2702379"/>
            <a:ext cx="3682093" cy="2637064"/>
          </a:xfrm>
          <a:custGeom>
            <a:avLst/>
            <a:gdLst>
              <a:gd name="connsiteX0" fmla="*/ 0 w 3682093"/>
              <a:gd name="connsiteY0" fmla="*/ 2637064 h 2637064"/>
              <a:gd name="connsiteX1" fmla="*/ 1314450 w 3682093"/>
              <a:gd name="connsiteY1" fmla="*/ 2571750 h 2637064"/>
              <a:gd name="connsiteX2" fmla="*/ 2351314 w 3682093"/>
              <a:gd name="connsiteY2" fmla="*/ 1975757 h 2637064"/>
              <a:gd name="connsiteX3" fmla="*/ 3682093 w 3682093"/>
              <a:gd name="connsiteY3" fmla="*/ 0 h 2637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2093" h="2637064">
                <a:moveTo>
                  <a:pt x="0" y="2637064"/>
                </a:moveTo>
                <a:lnTo>
                  <a:pt x="1314450" y="2571750"/>
                </a:lnTo>
                <a:cubicBezTo>
                  <a:pt x="1706336" y="2461532"/>
                  <a:pt x="1956707" y="2404382"/>
                  <a:pt x="2351314" y="1975757"/>
                </a:cubicBezTo>
                <a:cubicBezTo>
                  <a:pt x="2745921" y="1547132"/>
                  <a:pt x="3214007" y="773566"/>
                  <a:pt x="3682093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4454068" y="54696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Notar que: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x</a:t>
            </a:r>
            <a:r>
              <a:rPr lang="pt-BR" baseline="-25000" dirty="0"/>
              <a:t>1</a:t>
            </a:r>
            <a:r>
              <a:rPr lang="pt-BR" dirty="0"/>
              <a:t> está na metade do intervalo [</a:t>
            </a:r>
            <a:r>
              <a:rPr lang="pt-BR" dirty="0" err="1"/>
              <a:t>a,b</a:t>
            </a:r>
            <a:r>
              <a:rPr lang="pt-BR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35511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/>
              <a:t>Método  da Bisseção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75201" y="1152983"/>
            <a:ext cx="8946541" cy="208698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 método Bisseção é o mais simples e o mais seguro</a:t>
            </a:r>
          </a:p>
          <a:p>
            <a:pPr algn="just"/>
            <a:r>
              <a:rPr lang="pt-BR" dirty="0"/>
              <a:t>Começa-se com um intervalo [</a:t>
            </a:r>
            <a:r>
              <a:rPr lang="pt-BR" dirty="0" err="1"/>
              <a:t>a,b</a:t>
            </a:r>
            <a:r>
              <a:rPr lang="pt-BR" dirty="0"/>
              <a:t>] que contenha uma raiz.</a:t>
            </a:r>
          </a:p>
          <a:p>
            <a:pPr algn="just"/>
            <a:r>
              <a:rPr lang="pt-BR" dirty="0"/>
              <a:t>A próxima estimativa para a raiz é simplesmente o meio do intervalo anterior.</a:t>
            </a:r>
          </a:p>
          <a:p>
            <a:pPr marL="0" indent="0" algn="just">
              <a:buNone/>
            </a:pPr>
            <a:r>
              <a:rPr lang="pt-BR" dirty="0"/>
              <a:t>																	</a:t>
            </a:r>
          </a:p>
        </p:txBody>
      </p:sp>
      <p:cxnSp>
        <p:nvCxnSpPr>
          <p:cNvPr id="5" name="Conector de seta reta 4"/>
          <p:cNvCxnSpPr/>
          <p:nvPr/>
        </p:nvCxnSpPr>
        <p:spPr>
          <a:xfrm flipV="1">
            <a:off x="2649467" y="2767695"/>
            <a:ext cx="30335" cy="293914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 flipV="1">
            <a:off x="2261430" y="4780601"/>
            <a:ext cx="6123291" cy="3403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ultiplicar 6"/>
          <p:cNvSpPr/>
          <p:nvPr/>
        </p:nvSpPr>
        <p:spPr>
          <a:xfrm>
            <a:off x="4869816" y="4577760"/>
            <a:ext cx="282661" cy="405681"/>
          </a:xfrm>
          <a:prstGeom prst="mathMultiply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>
            <a:cxnSpLocks/>
          </p:cNvCxnSpPr>
          <p:nvPr/>
        </p:nvCxnSpPr>
        <p:spPr>
          <a:xfrm>
            <a:off x="4994172" y="4903701"/>
            <a:ext cx="0" cy="152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 flipH="1">
            <a:off x="6792686" y="2744684"/>
            <a:ext cx="342" cy="2069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2902039" y="4170162"/>
            <a:ext cx="40927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                             a              x</a:t>
            </a:r>
            <a:r>
              <a:rPr lang="pt-BR" baseline="-25000" dirty="0"/>
              <a:t>2</a:t>
            </a:r>
            <a:r>
              <a:rPr lang="pt-BR" dirty="0"/>
              <a:t>          b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5771300" y="3145775"/>
            <a:ext cx="537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f(x)</a:t>
            </a:r>
          </a:p>
        </p:txBody>
      </p:sp>
      <p:sp>
        <p:nvSpPr>
          <p:cNvPr id="14" name="Arco 13"/>
          <p:cNvSpPr/>
          <p:nvPr/>
        </p:nvSpPr>
        <p:spPr>
          <a:xfrm>
            <a:off x="3429000" y="6204857"/>
            <a:ext cx="57150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orma livre 14"/>
          <p:cNvSpPr/>
          <p:nvPr/>
        </p:nvSpPr>
        <p:spPr>
          <a:xfrm>
            <a:off x="3110593" y="2702379"/>
            <a:ext cx="3682093" cy="2637064"/>
          </a:xfrm>
          <a:custGeom>
            <a:avLst/>
            <a:gdLst>
              <a:gd name="connsiteX0" fmla="*/ 0 w 3682093"/>
              <a:gd name="connsiteY0" fmla="*/ 2637064 h 2637064"/>
              <a:gd name="connsiteX1" fmla="*/ 1314450 w 3682093"/>
              <a:gd name="connsiteY1" fmla="*/ 2571750 h 2637064"/>
              <a:gd name="connsiteX2" fmla="*/ 2351314 w 3682093"/>
              <a:gd name="connsiteY2" fmla="*/ 1975757 h 2637064"/>
              <a:gd name="connsiteX3" fmla="*/ 3682093 w 3682093"/>
              <a:gd name="connsiteY3" fmla="*/ 0 h 2637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2093" h="2637064">
                <a:moveTo>
                  <a:pt x="0" y="2637064"/>
                </a:moveTo>
                <a:lnTo>
                  <a:pt x="1314450" y="2571750"/>
                </a:lnTo>
                <a:cubicBezTo>
                  <a:pt x="1706336" y="2461532"/>
                  <a:pt x="1956707" y="2404382"/>
                  <a:pt x="2351314" y="1975757"/>
                </a:cubicBezTo>
                <a:cubicBezTo>
                  <a:pt x="2745921" y="1547132"/>
                  <a:pt x="3214007" y="773566"/>
                  <a:pt x="3682093" y="0"/>
                </a:cubicBez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4454068" y="546969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Notar que: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x</a:t>
            </a:r>
            <a:r>
              <a:rPr lang="pt-BR" baseline="-25000" dirty="0"/>
              <a:t>1</a:t>
            </a:r>
            <a:r>
              <a:rPr lang="pt-BR" dirty="0"/>
              <a:t> é o novo “a”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x</a:t>
            </a:r>
            <a:r>
              <a:rPr lang="pt-BR" baseline="-25000" dirty="0"/>
              <a:t>2</a:t>
            </a:r>
            <a:r>
              <a:rPr lang="pt-BR" dirty="0"/>
              <a:t> está na metade do intervalo [</a:t>
            </a:r>
            <a:r>
              <a:rPr lang="pt-BR" dirty="0" err="1"/>
              <a:t>a,b</a:t>
            </a:r>
            <a:r>
              <a:rPr lang="pt-BR" dirty="0"/>
              <a:t>]</a:t>
            </a:r>
          </a:p>
        </p:txBody>
      </p:sp>
      <p:sp>
        <p:nvSpPr>
          <p:cNvPr id="16" name="Multiplicar 15"/>
          <p:cNvSpPr/>
          <p:nvPr/>
        </p:nvSpPr>
        <p:spPr>
          <a:xfrm>
            <a:off x="5831251" y="4577760"/>
            <a:ext cx="282661" cy="405681"/>
          </a:xfrm>
          <a:prstGeom prst="mathMultiply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821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5099</TotalTime>
  <Words>1394</Words>
  <Application>Microsoft Office PowerPoint</Application>
  <PresentationFormat>Widescreen</PresentationFormat>
  <Paragraphs>151</Paragraphs>
  <Slides>18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Century Gothic</vt:lpstr>
      <vt:lpstr>Times New Roman</vt:lpstr>
      <vt:lpstr>Wingdings 3</vt:lpstr>
      <vt:lpstr>Íon</vt:lpstr>
      <vt:lpstr>Métodos Numéricos para Engenharia </vt:lpstr>
      <vt:lpstr>Definições</vt:lpstr>
      <vt:lpstr>Apresentação do PowerPoint</vt:lpstr>
      <vt:lpstr>Considere agora esta equação não linear, para a qual queremos encontrar uma raiz real:    y=4e^(x/3)-20e^(-(x/5) ) sin(x)</vt:lpstr>
      <vt:lpstr>Apresentação do PowerPoint</vt:lpstr>
      <vt:lpstr>Apresentação do PowerPoint</vt:lpstr>
      <vt:lpstr>Métodos Intervalares</vt:lpstr>
      <vt:lpstr>Método  da Bisseção</vt:lpstr>
      <vt:lpstr>Método  da Bisseção</vt:lpstr>
      <vt:lpstr>Método  da Bisseção</vt:lpstr>
      <vt:lpstr>Métodos Intervalares  - Bisseção com Erro Absoluto</vt:lpstr>
      <vt:lpstr>Exemplo   y=x^2-8x+6 </vt:lpstr>
      <vt:lpstr>Apresentação do PowerPoint</vt:lpstr>
      <vt:lpstr>Apresentação do PowerPoint</vt:lpstr>
      <vt:lpstr>Situações nas quais os métodos Intervalares podem falhar, pela escolha equivocada do intervalo inicial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Numéricos para Engenharia</dc:title>
  <dc:creator>Luciano Neves Fonseca</dc:creator>
  <cp:lastModifiedBy>Luciano Neves Fonseca</cp:lastModifiedBy>
  <cp:revision>172</cp:revision>
  <dcterms:created xsi:type="dcterms:W3CDTF">2020-03-19T11:46:04Z</dcterms:created>
  <dcterms:modified xsi:type="dcterms:W3CDTF">2023-03-31T21:09:58Z</dcterms:modified>
</cp:coreProperties>
</file>