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60" r:id="rId5"/>
    <p:sldId id="284" r:id="rId6"/>
    <p:sldId id="285" r:id="rId7"/>
    <p:sldId id="286" r:id="rId8"/>
    <p:sldId id="283" r:id="rId9"/>
    <p:sldId id="259" r:id="rId10"/>
    <p:sldId id="258" r:id="rId11"/>
    <p:sldId id="264" r:id="rId12"/>
    <p:sldId id="272" r:id="rId13"/>
    <p:sldId id="279" r:id="rId14"/>
    <p:sldId id="273" r:id="rId15"/>
    <p:sldId id="269" r:id="rId16"/>
    <p:sldId id="270" r:id="rId17"/>
    <p:sldId id="28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1AFE6D23-2749-4F6E-AE23-201E6CE0747D}"/>
    <pc:docChg chg="undo redo custSel modSld">
      <pc:chgData name="Luciano Neves Fonseca" userId="fab3e4a40666dedf" providerId="LiveId" clId="{1AFE6D23-2749-4F6E-AE23-201E6CE0747D}" dt="2022-09-12T21:04:41.289" v="109" actId="1036"/>
      <pc:docMkLst>
        <pc:docMk/>
      </pc:docMkLst>
      <pc:sldChg chg="modSp mod">
        <pc:chgData name="Luciano Neves Fonseca" userId="fab3e4a40666dedf" providerId="LiveId" clId="{1AFE6D23-2749-4F6E-AE23-201E6CE0747D}" dt="2022-09-12T20:15:19.599" v="58" actId="1076"/>
        <pc:sldMkLst>
          <pc:docMk/>
          <pc:sldMk cId="3179474846" sldId="258"/>
        </pc:sldMkLst>
        <pc:picChg chg="mod ord">
          <ac:chgData name="Luciano Neves Fonseca" userId="fab3e4a40666dedf" providerId="LiveId" clId="{1AFE6D23-2749-4F6E-AE23-201E6CE0747D}" dt="2022-09-12T20:15:19.599" v="58" actId="1076"/>
          <ac:picMkLst>
            <pc:docMk/>
            <pc:sldMk cId="3179474846" sldId="258"/>
            <ac:picMk id="4" creationId="{A8EEA75F-EE68-AACC-A5A8-6A7549B9A549}"/>
          </ac:picMkLst>
        </pc:picChg>
      </pc:sldChg>
      <pc:sldChg chg="modSp mod">
        <pc:chgData name="Luciano Neves Fonseca" userId="fab3e4a40666dedf" providerId="LiveId" clId="{1AFE6D23-2749-4F6E-AE23-201E6CE0747D}" dt="2022-09-12T20:13:27.117" v="49" actId="1076"/>
        <pc:sldMkLst>
          <pc:docMk/>
          <pc:sldMk cId="2135233114" sldId="259"/>
        </pc:sldMkLst>
        <pc:picChg chg="mod ord">
          <ac:chgData name="Luciano Neves Fonseca" userId="fab3e4a40666dedf" providerId="LiveId" clId="{1AFE6D23-2749-4F6E-AE23-201E6CE0747D}" dt="2022-09-12T20:13:27.117" v="49" actId="1076"/>
          <ac:picMkLst>
            <pc:docMk/>
            <pc:sldMk cId="2135233114" sldId="259"/>
            <ac:picMk id="4" creationId="{889124F2-9038-ABA4-E7A2-87AECB97B176}"/>
          </ac:picMkLst>
        </pc:picChg>
      </pc:sldChg>
      <pc:sldChg chg="modSp">
        <pc:chgData name="Luciano Neves Fonseca" userId="fab3e4a40666dedf" providerId="LiveId" clId="{1AFE6D23-2749-4F6E-AE23-201E6CE0747D}" dt="2022-09-12T20:43:09.500" v="97" actId="20577"/>
        <pc:sldMkLst>
          <pc:docMk/>
          <pc:sldMk cId="1445614952" sldId="264"/>
        </pc:sldMkLst>
        <pc:spChg chg="mod">
          <ac:chgData name="Luciano Neves Fonseca" userId="fab3e4a40666dedf" providerId="LiveId" clId="{1AFE6D23-2749-4F6E-AE23-201E6CE0747D}" dt="2022-09-12T20:43:09.500" v="97" actId="20577"/>
          <ac:spMkLst>
            <pc:docMk/>
            <pc:sldMk cId="1445614952" sldId="264"/>
            <ac:spMk id="4" creationId="{493A0794-3147-46E4-920F-64AA5619B894}"/>
          </ac:spMkLst>
        </pc:spChg>
        <pc:spChg chg="mod">
          <ac:chgData name="Luciano Neves Fonseca" userId="fab3e4a40666dedf" providerId="LiveId" clId="{1AFE6D23-2749-4F6E-AE23-201E6CE0747D}" dt="2022-09-12T20:32:35.956" v="69" actId="20577"/>
          <ac:spMkLst>
            <pc:docMk/>
            <pc:sldMk cId="1445614952" sldId="264"/>
            <ac:spMk id="8" creationId="{E2040333-B722-424D-91A2-1A65298FF6B5}"/>
          </ac:spMkLst>
        </pc:spChg>
      </pc:sldChg>
      <pc:sldChg chg="modSp mod">
        <pc:chgData name="Luciano Neves Fonseca" userId="fab3e4a40666dedf" providerId="LiveId" clId="{1AFE6D23-2749-4F6E-AE23-201E6CE0747D}" dt="2022-09-12T21:04:27.682" v="106" actId="14100"/>
        <pc:sldMkLst>
          <pc:docMk/>
          <pc:sldMk cId="2393236368" sldId="269"/>
        </pc:sldMkLst>
        <pc:picChg chg="mod">
          <ac:chgData name="Luciano Neves Fonseca" userId="fab3e4a40666dedf" providerId="LiveId" clId="{1AFE6D23-2749-4F6E-AE23-201E6CE0747D}" dt="2022-09-12T21:04:27.682" v="106" actId="14100"/>
          <ac:picMkLst>
            <pc:docMk/>
            <pc:sldMk cId="2393236368" sldId="269"/>
            <ac:picMk id="2" creationId="{00000000-0000-0000-0000-000000000000}"/>
          </ac:picMkLst>
        </pc:picChg>
      </pc:sldChg>
      <pc:sldChg chg="addSp delSp modSp mod">
        <pc:chgData name="Luciano Neves Fonseca" userId="fab3e4a40666dedf" providerId="LiveId" clId="{1AFE6D23-2749-4F6E-AE23-201E6CE0747D}" dt="2022-09-12T20:45:57.224" v="99" actId="14100"/>
        <pc:sldMkLst>
          <pc:docMk/>
          <pc:sldMk cId="742601809" sldId="272"/>
        </pc:sldMkLst>
        <pc:spChg chg="mod">
          <ac:chgData name="Luciano Neves Fonseca" userId="fab3e4a40666dedf" providerId="LiveId" clId="{1AFE6D23-2749-4F6E-AE23-201E6CE0747D}" dt="2022-09-12T20:42:47.021" v="89" actId="1035"/>
          <ac:spMkLst>
            <pc:docMk/>
            <pc:sldMk cId="742601809" sldId="272"/>
            <ac:spMk id="3" creationId="{00000000-0000-0000-0000-000000000000}"/>
          </ac:spMkLst>
        </pc:spChg>
        <pc:spChg chg="mod">
          <ac:chgData name="Luciano Neves Fonseca" userId="fab3e4a40666dedf" providerId="LiveId" clId="{1AFE6D23-2749-4F6E-AE23-201E6CE0747D}" dt="2022-09-12T20:38:34.347" v="84" actId="1076"/>
          <ac:spMkLst>
            <pc:docMk/>
            <pc:sldMk cId="742601809" sldId="272"/>
            <ac:spMk id="7" creationId="{00000000-0000-0000-0000-000000000000}"/>
          </ac:spMkLst>
        </pc:spChg>
        <pc:picChg chg="mod">
          <ac:chgData name="Luciano Neves Fonseca" userId="fab3e4a40666dedf" providerId="LiveId" clId="{1AFE6D23-2749-4F6E-AE23-201E6CE0747D}" dt="2022-09-12T20:32:16.678" v="65" actId="14100"/>
          <ac:picMkLst>
            <pc:docMk/>
            <pc:sldMk cId="742601809" sldId="272"/>
            <ac:picMk id="8" creationId="{4AF36FA8-17C5-9C73-ED91-51042DA9FF33}"/>
          </ac:picMkLst>
        </pc:picChg>
        <pc:picChg chg="add mod">
          <ac:chgData name="Luciano Neves Fonseca" userId="fab3e4a40666dedf" providerId="LiveId" clId="{1AFE6D23-2749-4F6E-AE23-201E6CE0747D}" dt="2022-09-12T20:45:57.224" v="99" actId="14100"/>
          <ac:picMkLst>
            <pc:docMk/>
            <pc:sldMk cId="742601809" sldId="272"/>
            <ac:picMk id="9" creationId="{435255EA-2885-9D7D-2161-D8AEA3CD69C9}"/>
          </ac:picMkLst>
        </pc:picChg>
        <pc:picChg chg="del mod ord">
          <ac:chgData name="Luciano Neves Fonseca" userId="fab3e4a40666dedf" providerId="LiveId" clId="{1AFE6D23-2749-4F6E-AE23-201E6CE0747D}" dt="2022-09-12T20:38:23.328" v="80" actId="478"/>
          <ac:picMkLst>
            <pc:docMk/>
            <pc:sldMk cId="742601809" sldId="272"/>
            <ac:picMk id="11" creationId="{490D35A2-A5AB-4B6B-A96D-D22E447BA99D}"/>
          </ac:picMkLst>
        </pc:picChg>
      </pc:sldChg>
      <pc:sldChg chg="modSp mod">
        <pc:chgData name="Luciano Neves Fonseca" userId="fab3e4a40666dedf" providerId="LiveId" clId="{1AFE6D23-2749-4F6E-AE23-201E6CE0747D}" dt="2022-09-12T21:04:41.289" v="109" actId="1036"/>
        <pc:sldMkLst>
          <pc:docMk/>
          <pc:sldMk cId="4286678501" sldId="273"/>
        </pc:sldMkLst>
        <pc:picChg chg="mod">
          <ac:chgData name="Luciano Neves Fonseca" userId="fab3e4a40666dedf" providerId="LiveId" clId="{1AFE6D23-2749-4F6E-AE23-201E6CE0747D}" dt="2022-09-12T21:04:41.289" v="109" actId="1036"/>
          <ac:picMkLst>
            <pc:docMk/>
            <pc:sldMk cId="4286678501" sldId="273"/>
            <ac:picMk id="7" creationId="{00000000-0000-0000-0000-000000000000}"/>
          </ac:picMkLst>
        </pc:picChg>
      </pc:sldChg>
      <pc:sldChg chg="modSp mod">
        <pc:chgData name="Luciano Neves Fonseca" userId="fab3e4a40666dedf" providerId="LiveId" clId="{1AFE6D23-2749-4F6E-AE23-201E6CE0747D}" dt="2022-09-12T19:42:12.245" v="21" actId="1076"/>
        <pc:sldMkLst>
          <pc:docMk/>
          <pc:sldMk cId="2329960747" sldId="282"/>
        </pc:sldMkLst>
        <pc:spChg chg="mod">
          <ac:chgData name="Luciano Neves Fonseca" userId="fab3e4a40666dedf" providerId="LiveId" clId="{1AFE6D23-2749-4F6E-AE23-201E6CE0747D}" dt="2022-09-12T19:37:22.217" v="9" actId="14100"/>
          <ac:spMkLst>
            <pc:docMk/>
            <pc:sldMk cId="2329960747" sldId="282"/>
            <ac:spMk id="7" creationId="{0B0E5A17-27AF-48CD-A82A-842F5FF07C30}"/>
          </ac:spMkLst>
        </pc:spChg>
        <pc:picChg chg="mod ord">
          <ac:chgData name="Luciano Neves Fonseca" userId="fab3e4a40666dedf" providerId="LiveId" clId="{1AFE6D23-2749-4F6E-AE23-201E6CE0747D}" dt="2022-09-12T19:42:12.045" v="20" actId="14100"/>
          <ac:picMkLst>
            <pc:docMk/>
            <pc:sldMk cId="2329960747" sldId="282"/>
            <ac:picMk id="8" creationId="{8F3140A5-18A9-790B-E2AC-202D7F9F9DB3}"/>
          </ac:picMkLst>
        </pc:picChg>
        <pc:picChg chg="mod ord">
          <ac:chgData name="Luciano Neves Fonseca" userId="fab3e4a40666dedf" providerId="LiveId" clId="{1AFE6D23-2749-4F6E-AE23-201E6CE0747D}" dt="2022-09-12T19:42:12.245" v="21" actId="1076"/>
          <ac:picMkLst>
            <pc:docMk/>
            <pc:sldMk cId="2329960747" sldId="282"/>
            <ac:picMk id="10" creationId="{5F79F508-F75F-41C4-BD37-39717D2926FE}"/>
          </ac:picMkLst>
        </pc:picChg>
      </pc:sldChg>
      <pc:sldChg chg="modSp mod">
        <pc:chgData name="Luciano Neves Fonseca" userId="fab3e4a40666dedf" providerId="LiveId" clId="{1AFE6D23-2749-4F6E-AE23-201E6CE0747D}" dt="2022-09-12T20:13:28.503" v="50" actId="1036"/>
        <pc:sldMkLst>
          <pc:docMk/>
          <pc:sldMk cId="2561643394" sldId="283"/>
        </pc:sldMkLst>
        <pc:picChg chg="mod">
          <ac:chgData name="Luciano Neves Fonseca" userId="fab3e4a40666dedf" providerId="LiveId" clId="{1AFE6D23-2749-4F6E-AE23-201E6CE0747D}" dt="2022-09-12T20:13:28.503" v="50" actId="1036"/>
          <ac:picMkLst>
            <pc:docMk/>
            <pc:sldMk cId="2561643394" sldId="283"/>
            <ac:picMk id="11" creationId="{20455BED-CE7C-CF72-3228-E7FC414D3003}"/>
          </ac:picMkLst>
        </pc:picChg>
      </pc:sldChg>
      <pc:sldChg chg="modSp mod">
        <pc:chgData name="Luciano Neves Fonseca" userId="fab3e4a40666dedf" providerId="LiveId" clId="{1AFE6D23-2749-4F6E-AE23-201E6CE0747D}" dt="2022-09-12T19:59:12.993" v="23" actId="14100"/>
        <pc:sldMkLst>
          <pc:docMk/>
          <pc:sldMk cId="1810553744" sldId="284"/>
        </pc:sldMkLst>
        <pc:picChg chg="mod">
          <ac:chgData name="Luciano Neves Fonseca" userId="fab3e4a40666dedf" providerId="LiveId" clId="{1AFE6D23-2749-4F6E-AE23-201E6CE0747D}" dt="2022-09-12T19:59:12.993" v="23" actId="14100"/>
          <ac:picMkLst>
            <pc:docMk/>
            <pc:sldMk cId="1810553744" sldId="284"/>
            <ac:picMk id="15" creationId="{C7BBE37B-FDC1-9269-1E3E-917A069525E9}"/>
          </ac:picMkLst>
        </pc:picChg>
      </pc:sldChg>
      <pc:sldChg chg="modSp mod">
        <pc:chgData name="Luciano Neves Fonseca" userId="fab3e4a40666dedf" providerId="LiveId" clId="{1AFE6D23-2749-4F6E-AE23-201E6CE0747D}" dt="2022-09-12T20:15:24.777" v="61" actId="1036"/>
        <pc:sldMkLst>
          <pc:docMk/>
          <pc:sldMk cId="990984438" sldId="286"/>
        </pc:sldMkLst>
        <pc:picChg chg="mod">
          <ac:chgData name="Luciano Neves Fonseca" userId="fab3e4a40666dedf" providerId="LiveId" clId="{1AFE6D23-2749-4F6E-AE23-201E6CE0747D}" dt="2022-09-12T20:15:24.777" v="61" actId="1036"/>
          <ac:picMkLst>
            <pc:docMk/>
            <pc:sldMk cId="990984438" sldId="286"/>
            <ac:picMk id="9" creationId="{B2796873-5FB3-5BB7-D3B2-39C5344158B6}"/>
          </ac:picMkLst>
        </pc:picChg>
        <pc:picChg chg="mod">
          <ac:chgData name="Luciano Neves Fonseca" userId="fab3e4a40666dedf" providerId="LiveId" clId="{1AFE6D23-2749-4F6E-AE23-201E6CE0747D}" dt="2022-09-12T20:04:28.757" v="31" actId="14100"/>
          <ac:picMkLst>
            <pc:docMk/>
            <pc:sldMk cId="990984438" sldId="286"/>
            <ac:picMk id="13" creationId="{C7B5A4C1-295C-35A9-6FDD-8A5D0C43DEE4}"/>
          </ac:picMkLst>
        </pc:picChg>
      </pc:sldChg>
    </pc:docChg>
  </pc:docChgLst>
  <pc:docChgLst>
    <pc:chgData name="Luciano Neves Fonseca" userId="fab3e4a40666dedf" providerId="LiveId" clId="{1449A2AE-D94D-403A-B152-0DC6EF19086A}"/>
    <pc:docChg chg="custSel modSld">
      <pc:chgData name="Luciano Neves Fonseca" userId="fab3e4a40666dedf" providerId="LiveId" clId="{1449A2AE-D94D-403A-B152-0DC6EF19086A}" dt="2023-03-31T21:30:13.954" v="35" actId="20577"/>
      <pc:docMkLst>
        <pc:docMk/>
      </pc:docMkLst>
      <pc:sldChg chg="modSp mod">
        <pc:chgData name="Luciano Neves Fonseca" userId="fab3e4a40666dedf" providerId="LiveId" clId="{1449A2AE-D94D-403A-B152-0DC6EF19086A}" dt="2023-03-31T21:30:13.954" v="35" actId="20577"/>
        <pc:sldMkLst>
          <pc:docMk/>
          <pc:sldMk cId="431422098" sldId="256"/>
        </pc:sldMkLst>
        <pc:spChg chg="mod">
          <ac:chgData name="Luciano Neves Fonseca" userId="fab3e4a40666dedf" providerId="LiveId" clId="{1449A2AE-D94D-403A-B152-0DC6EF19086A}" dt="2023-03-31T21:30:13.954" v="35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21.png"/><Relationship Id="rId7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30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340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81.png"/><Relationship Id="rId4" Type="http://schemas.openxmlformats.org/officeDocument/2006/relationships/image" Target="../media/image391.png"/><Relationship Id="rId9" Type="http://schemas.openxmlformats.org/officeDocument/2006/relationships/image" Target="../media/image4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0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4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13b– integração numérica – Newton cotes e Quadratura</a:t>
            </a:r>
          </a:p>
          <a:p>
            <a:r>
              <a:rPr lang="pt-BR"/>
              <a:t>Versão 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355A699-E4B4-4AFE-80B9-1BBAD414A54A}"/>
                  </a:ext>
                </a:extLst>
              </p:cNvPr>
              <p:cNvSpPr txBox="1"/>
              <p:nvPr/>
            </p:nvSpPr>
            <p:spPr>
              <a:xfrm>
                <a:off x="652414" y="500710"/>
                <a:ext cx="1969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355A699-E4B4-4AFE-80B9-1BBAD414A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4" y="500710"/>
                <a:ext cx="1969770" cy="276999"/>
              </a:xfrm>
              <a:prstGeom prst="rect">
                <a:avLst/>
              </a:prstGeom>
              <a:blipFill>
                <a:blip r:embed="rId2"/>
                <a:stretch>
                  <a:fillRect l="-3406" r="-371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DA764FC-E37F-437C-9EB5-59961089AC02}"/>
                  </a:ext>
                </a:extLst>
              </p:cNvPr>
              <p:cNvSpPr/>
              <p:nvPr/>
            </p:nvSpPr>
            <p:spPr>
              <a:xfrm>
                <a:off x="3628971" y="175654"/>
                <a:ext cx="1731564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11.8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DA764FC-E37F-437C-9EB5-59961089A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71" y="175654"/>
                <a:ext cx="1731564" cy="927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8EEA75F-EE68-AACC-A5A8-6A7549B9A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3" y="1481316"/>
            <a:ext cx="8370377" cy="42521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35C8A9-5C74-0CDA-B7A6-932CC1BCF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889" y="3357102"/>
            <a:ext cx="3575018" cy="18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7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4941" y="-106599"/>
            <a:ext cx="9404723" cy="1400530"/>
          </a:xfrm>
        </p:spPr>
        <p:txBody>
          <a:bodyPr/>
          <a:lstStyle/>
          <a:p>
            <a:r>
              <a:rPr lang="pt-BR" dirty="0"/>
              <a:t>Quadratura de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64942" y="770029"/>
                <a:ext cx="10589335" cy="3890681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A integração por quadratura de Gauss se baseia na análise do comportamento dos polinômios de Legendre</a:t>
                </a:r>
              </a:p>
              <a:p>
                <a:pPr algn="just"/>
                <a:r>
                  <a:rPr lang="pt-BR" dirty="0"/>
                  <a:t>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que se quer integrar no intervalo [</a:t>
                </a:r>
                <a:r>
                  <a:rPr lang="pt-BR" dirty="0" err="1"/>
                  <a:t>a,b</a:t>
                </a:r>
                <a:r>
                  <a:rPr lang="pt-BR" dirty="0"/>
                  <a:t>] deve ser fornecida na forma  analítica .</a:t>
                </a:r>
              </a:p>
              <a:p>
                <a:pPr algn="just"/>
                <a:r>
                  <a:rPr lang="pt-BR" dirty="0"/>
                  <a:t>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não será calculada em pontos </a:t>
                </a:r>
                <a:r>
                  <a:rPr lang="pt-BR" dirty="0" err="1"/>
                  <a:t>equiespaçados</a:t>
                </a:r>
                <a:r>
                  <a:rPr lang="pt-BR" dirty="0"/>
                  <a:t>, mas em pontos relacionados às raízes de um polinômio de Legendre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Em uma integração (quadratura) de n pontos, precisamos então de um Polinômio de Legendre de ordem n, pois este terá n raízes.</a:t>
                </a:r>
              </a:p>
              <a:p>
                <a:pPr algn="just"/>
                <a:r>
                  <a:rPr lang="pt-BR" dirty="0"/>
                  <a:t>Da mesma forma que em Newton-Cotes, haverá um peso para cada ponto de integração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r>
                  <a:rPr lang="pt-BR" dirty="0"/>
                  <a:t>No entanto, haverá duas tabelas, uma com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e a outra com a localização dos pontos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que não são </a:t>
                </a:r>
                <a:r>
                  <a:rPr lang="pt-BR" dirty="0" err="1"/>
                  <a:t>equiespaçados</a:t>
                </a:r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942" y="770029"/>
                <a:ext cx="10589335" cy="3890681"/>
              </a:xfrm>
              <a:blipFill>
                <a:blip r:embed="rId2"/>
                <a:stretch>
                  <a:fillRect l="-230" t="-1565" r="-518" b="-1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93A0794-3147-46E4-920F-64AA5619B894}"/>
                  </a:ext>
                </a:extLst>
              </p:cNvPr>
              <p:cNvSpPr txBox="1"/>
              <p:nvPr/>
            </p:nvSpPr>
            <p:spPr>
              <a:xfrm>
                <a:off x="1532799" y="5806279"/>
                <a:ext cx="884139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93A0794-3147-46E4-920F-64AA5619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9" y="5806279"/>
                <a:ext cx="8841395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38D7C77-1668-4C21-894F-D44F49747548}"/>
                  </a:ext>
                </a:extLst>
              </p:cNvPr>
              <p:cNvSpPr txBox="1"/>
              <p:nvPr/>
            </p:nvSpPr>
            <p:spPr>
              <a:xfrm>
                <a:off x="63609" y="4601860"/>
                <a:ext cx="609600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m:rPr>
                              <m:brk m:alnAt="23"/>
                            </m:r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38D7C77-1668-4C21-894F-D44F49747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" y="4601860"/>
                <a:ext cx="6096000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2040333-B722-424D-91A2-1A65298FF6B5}"/>
                  </a:ext>
                </a:extLst>
              </p:cNvPr>
              <p:cNvSpPr txBox="1"/>
              <p:nvPr/>
            </p:nvSpPr>
            <p:spPr>
              <a:xfrm>
                <a:off x="4863948" y="4743294"/>
                <a:ext cx="1563747" cy="97578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200" b="0" dirty="0"/>
              </a:p>
              <a:p>
                <a:endParaRPr lang="pt-BR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pt-BR" sz="1200" b="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2040333-B722-424D-91A2-1A65298F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48" y="4743294"/>
                <a:ext cx="1563747" cy="975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1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220309" y="180392"/>
                <a:ext cx="4922212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1600" dirty="0"/>
                  <a:t>A função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que se quer integrar deve ser fornecida na forma  analítica (não serve lista de pontos </a:t>
                </a:r>
                <a:r>
                  <a:rPr lang="pt-BR" sz="1600" dirty="0" err="1"/>
                  <a:t>equiespaçados</a:t>
                </a:r>
                <a:r>
                  <a:rPr lang="pt-BR" sz="1600" dirty="0"/>
                  <a:t>)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Para aproximarmos a integral da função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no intervalo [</a:t>
                </a:r>
                <a:r>
                  <a:rPr lang="pt-BR" sz="1600" dirty="0" err="1"/>
                  <a:t>a,b</a:t>
                </a:r>
                <a:r>
                  <a:rPr lang="pt-BR" sz="1600" dirty="0"/>
                  <a:t>] com n pontos, primeiro precisamos encontrar as n raízes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do polinômio de Legendre de ordem n, e os n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Estes valores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) são normalmente tabelados, e referenciados ao intervalo [-1,1].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Estes valores devem ser então normalizados para o intervalo [</a:t>
                </a:r>
                <a:r>
                  <a:rPr lang="pt-BR" sz="1600" dirty="0" err="1"/>
                  <a:t>a,b</a:t>
                </a:r>
                <a:r>
                  <a:rPr lang="pt-BR" sz="1600" dirty="0"/>
                  <a:t>] no qual iremos integrar a função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1600" dirty="0"/>
              </a:p>
              <a:p>
                <a:pPr algn="just"/>
                <a:endParaRPr lang="pt-BR" sz="16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309" y="180392"/>
                <a:ext cx="4922212" cy="4278094"/>
              </a:xfrm>
              <a:prstGeom prst="rect">
                <a:avLst/>
              </a:prstGeom>
              <a:blipFill>
                <a:blip r:embed="rId2"/>
                <a:stretch>
                  <a:fillRect l="-619" t="-428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070011" y="4205305"/>
                <a:ext cx="213609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11" y="4205305"/>
                <a:ext cx="2136098" cy="524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070011" y="4729423"/>
                <a:ext cx="148438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11" y="4729423"/>
                <a:ext cx="1484381" cy="5241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636816" y="5515600"/>
                <a:ext cx="3835152" cy="1120307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816" y="5515600"/>
                <a:ext cx="3835152" cy="11203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0" y="6543257"/>
            <a:ext cx="7342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Com esta tabela, podemos calcular a integral com até 11 pontos.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F36FA8-17C5-9C73-ED91-51042DA9F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52" y="364045"/>
            <a:ext cx="6706608" cy="24561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5255EA-2885-9D7D-2161-D8AEA3CD6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60" y="2937241"/>
            <a:ext cx="6016040" cy="35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0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3B8B8741-267C-BBAF-EB80-E78863FC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311" y="50356"/>
            <a:ext cx="3830437" cy="22587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04F0E1E-CDE0-1993-D996-DE0EC5AD3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60" y="2380570"/>
            <a:ext cx="3892988" cy="31914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C7DA80-D997-0E3C-790C-F647E396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713" y="2360882"/>
            <a:ext cx="3892988" cy="32111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727728-98E3-6BC4-317B-111D0F207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93" y="2370727"/>
            <a:ext cx="3904510" cy="321113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F864A3E-1B46-478D-B6BB-0E5FC1007392}"/>
              </a:ext>
            </a:extLst>
          </p:cNvPr>
          <p:cNvSpPr/>
          <p:nvPr/>
        </p:nvSpPr>
        <p:spPr>
          <a:xfrm>
            <a:off x="1205551" y="5581861"/>
            <a:ext cx="1199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 se precisássemos de mais de 11 pontos?</a:t>
            </a:r>
          </a:p>
          <a:p>
            <a:r>
              <a:rPr lang="pt-BR" dirty="0"/>
              <a:t>Opções:</a:t>
            </a:r>
          </a:p>
          <a:p>
            <a:r>
              <a:rPr lang="pt-BR" dirty="0"/>
              <a:t>1) Nova tabela</a:t>
            </a:r>
          </a:p>
          <a:p>
            <a:r>
              <a:rPr lang="pt-BR" dirty="0"/>
              <a:t>2) Calcular diretamente as raízes de um polinômio de Legendre de ordem maior que 11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D1D676-3C7A-30FF-49E3-98E66ED9B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51" y="141998"/>
            <a:ext cx="3817152" cy="11341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764293-7CAC-9A05-3E56-06C65DA12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457" y="50355"/>
            <a:ext cx="3611665" cy="19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91078" y="-36657"/>
            <a:ext cx="4309213" cy="491254"/>
          </a:xfrm>
        </p:spPr>
        <p:txBody>
          <a:bodyPr/>
          <a:lstStyle/>
          <a:p>
            <a:r>
              <a:rPr lang="pt-BR" sz="2400" dirty="0"/>
              <a:t>Polinômios de Legendre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37587" y="457433"/>
                <a:ext cx="10798266" cy="1437412"/>
              </a:xfrm>
            </p:spPr>
            <p:txBody>
              <a:bodyPr>
                <a:normAutofit/>
              </a:bodyPr>
              <a:lstStyle/>
              <a:p>
                <a:r>
                  <a:rPr lang="pt-BR" sz="1600" dirty="0"/>
                  <a:t>Este polinômios aparecem como  solução da seguinte equação diferencial: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16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pt-BR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xy</m:t>
                        </m:r>
                      </m:e>
                      <m:sup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600" dirty="0"/>
              </a:p>
              <a:p>
                <a:r>
                  <a:rPr lang="pt-BR" sz="1600" dirty="0"/>
                  <a:t>A solução desta equação diferencial é a série de polinômios de Legendre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, que pode ser obtida pela seguinte equação de recorrência:</a:t>
                </a:r>
              </a:p>
              <a:p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587" y="457433"/>
                <a:ext cx="10798266" cy="1437412"/>
              </a:xfrm>
              <a:blipFill>
                <a:blip r:embed="rId3"/>
                <a:stretch>
                  <a:fillRect l="-56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D040C28-6D04-495B-ABD9-E53A394BC2D0}"/>
                  </a:ext>
                </a:extLst>
              </p:cNvPr>
              <p:cNvSpPr/>
              <p:nvPr/>
            </p:nvSpPr>
            <p:spPr>
              <a:xfrm>
                <a:off x="1563977" y="1762794"/>
                <a:ext cx="4344203" cy="1309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D040C28-6D04-495B-ABD9-E53A394BC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977" y="1762794"/>
                <a:ext cx="4344203" cy="1309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96EF5D47-DDB7-4AC8-B3EF-230CEFCDA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" y="2930489"/>
            <a:ext cx="7306983" cy="3451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44F5D4D-7A9B-4EE6-9A09-2D6A8A642878}"/>
                  </a:ext>
                </a:extLst>
              </p:cNvPr>
              <p:cNvSpPr/>
              <p:nvPr/>
            </p:nvSpPr>
            <p:spPr>
              <a:xfrm>
                <a:off x="137587" y="6429480"/>
                <a:ext cx="77400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Notar que todas as n raízes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são reais, e contidas no intervalo [-1,1].</a:t>
                </a:r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E44F5D4D-7A9B-4EE6-9A09-2D6A8A642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87" y="6429480"/>
                <a:ext cx="7740073" cy="338554"/>
              </a:xfrm>
              <a:prstGeom prst="rect">
                <a:avLst/>
              </a:prstGeom>
              <a:blipFill>
                <a:blip r:embed="rId7"/>
                <a:stretch>
                  <a:fillRect l="-47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7660" y="3306133"/>
            <a:ext cx="3709634" cy="34619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7660" y="1567218"/>
            <a:ext cx="3709634" cy="16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7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07" y="85141"/>
            <a:ext cx="5464013" cy="2636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14299" y="1050439"/>
                <a:ext cx="58891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Começamos com um vetor contendo as n estimativa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/>
                  <a:t>para as n raízes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utilizando a aproximação de </a:t>
                </a:r>
                <a:r>
                  <a:rPr lang="pt-BR" dirty="0" err="1"/>
                  <a:t>Tricomi</a:t>
                </a:r>
                <a:r>
                  <a:rPr lang="pt-BR" dirty="0"/>
                  <a:t>: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1050439"/>
                <a:ext cx="5889171" cy="923330"/>
              </a:xfrm>
              <a:prstGeom prst="rect">
                <a:avLst/>
              </a:prstGeom>
              <a:blipFill>
                <a:blip r:embed="rId3"/>
                <a:stretch>
                  <a:fillRect l="-725" t="-3289" r="-828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92123" y="2027648"/>
                <a:ext cx="4719599" cy="760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23" y="2027648"/>
                <a:ext cx="4719599" cy="7609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114299" y="2859944"/>
            <a:ext cx="11001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Então utilizamos o método de Newton </a:t>
            </a:r>
            <a:r>
              <a:rPr lang="pt-BR" dirty="0" err="1"/>
              <a:t>Raphson</a:t>
            </a:r>
            <a:r>
              <a:rPr lang="pt-BR" dirty="0"/>
              <a:t> para melhorar a aproximação das raízes.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72958" y="5939920"/>
                <a:ext cx="4063214" cy="913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58" y="5939920"/>
                <a:ext cx="4063214" cy="913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167271" y="4699896"/>
                <a:ext cx="462947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71" y="4699896"/>
                <a:ext cx="4629472" cy="538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-263036" y="172386"/>
            <a:ext cx="6643843" cy="839205"/>
          </a:xfrm>
        </p:spPr>
        <p:txBody>
          <a:bodyPr/>
          <a:lstStyle/>
          <a:p>
            <a:pPr algn="ctr"/>
            <a:r>
              <a:rPr lang="pt-BR" sz="2400" dirty="0"/>
              <a:t>Cálculo das Raízes de Legendre por Newton </a:t>
            </a:r>
            <a:r>
              <a:rPr lang="pt-BR" sz="2400" dirty="0" err="1"/>
              <a:t>Rapshon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FAADB2F-BD61-4705-BD4A-DE05D9D00660}"/>
                  </a:ext>
                </a:extLst>
              </p:cNvPr>
              <p:cNvSpPr txBox="1"/>
              <p:nvPr/>
            </p:nvSpPr>
            <p:spPr>
              <a:xfrm>
                <a:off x="0" y="3912767"/>
                <a:ext cx="115934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Utilizamos a fórmula de recorrência para encontrar o polinômio de </a:t>
                </a:r>
                <a:r>
                  <a:rPr lang="pt-BR" dirty="0" err="1"/>
                  <a:t>legendre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ordem n, e o programa </a:t>
                </a:r>
                <a:r>
                  <a:rPr lang="pt-BR" dirty="0" err="1"/>
                  <a:t>scilab</a:t>
                </a:r>
                <a:r>
                  <a:rPr lang="pt-BR" dirty="0"/>
                  <a:t> </a:t>
                </a:r>
                <a:r>
                  <a:rPr lang="pt-BR" dirty="0" err="1"/>
                  <a:t>derivat</a:t>
                </a:r>
                <a:r>
                  <a:rPr lang="pt-BR" dirty="0"/>
                  <a:t> para avaliar a sua derivada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´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FAADB2F-BD61-4705-BD4A-DE05D9D0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2767"/>
                <a:ext cx="11593486" cy="646331"/>
              </a:xfrm>
              <a:prstGeom prst="rect">
                <a:avLst/>
              </a:prstGeom>
              <a:blipFill>
                <a:blip r:embed="rId7"/>
                <a:stretch>
                  <a:fillRect l="-315" t="-5660" r="-421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8912295-948B-49E6-8381-122B07AAA0EB}"/>
                  </a:ext>
                </a:extLst>
              </p:cNvPr>
              <p:cNvSpPr txBox="1"/>
              <p:nvPr/>
            </p:nvSpPr>
            <p:spPr>
              <a:xfrm>
                <a:off x="1108565" y="3240758"/>
                <a:ext cx="6096000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8912295-948B-49E6-8381-122B07AA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65" y="3240758"/>
                <a:ext cx="6096000" cy="678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CFFBE92-74E8-42FD-B839-7DD6EE73143D}"/>
                  </a:ext>
                </a:extLst>
              </p:cNvPr>
              <p:cNvSpPr txBox="1"/>
              <p:nvPr/>
            </p:nvSpPr>
            <p:spPr>
              <a:xfrm>
                <a:off x="6003470" y="4727474"/>
                <a:ext cx="622662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derivat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CFFBE92-74E8-42FD-B839-7DD6EE73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70" y="4727474"/>
                <a:ext cx="6226628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446A5BF6-9A66-42A0-955C-9512D0E8E28D}"/>
              </a:ext>
            </a:extLst>
          </p:cNvPr>
          <p:cNvSpPr txBox="1"/>
          <p:nvPr/>
        </p:nvSpPr>
        <p:spPr>
          <a:xfrm>
            <a:off x="0" y="5300833"/>
            <a:ext cx="11849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algoritmo de Newton </a:t>
            </a:r>
            <a:r>
              <a:rPr lang="pt-BR" dirty="0" err="1"/>
              <a:t>Rapson</a:t>
            </a:r>
            <a:r>
              <a:rPr lang="pt-BR" dirty="0"/>
              <a:t> irá convergir para o vetor z  contendo as n raízes do polinômio de Lagrange de ordem n .  O vetor w com n pesos necessários para a quadratura podem ser calculados diretamente  através da seguinte fórmula:</a:t>
            </a:r>
          </a:p>
        </p:txBody>
      </p:sp>
    </p:spTree>
    <p:extLst>
      <p:ext uri="{BB962C8B-B14F-4D97-AF65-F5344CB8AC3E}">
        <p14:creationId xmlns:p14="http://schemas.microsoft.com/office/powerpoint/2010/main" val="239323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4AF36FA8-17C5-9C73-ED91-51042DA9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9" y="3039144"/>
            <a:ext cx="9205285" cy="33711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20" y="274617"/>
            <a:ext cx="2636748" cy="185182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62" y="313924"/>
            <a:ext cx="2659610" cy="144792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72F52B-7306-4FC0-9CFC-85D5C0391C61}"/>
              </a:ext>
            </a:extLst>
          </p:cNvPr>
          <p:cNvSpPr/>
          <p:nvPr/>
        </p:nvSpPr>
        <p:spPr>
          <a:xfrm>
            <a:off x="1036278" y="837596"/>
            <a:ext cx="1057275" cy="92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771B44-0FAE-4C2F-B588-ED78A9FD0EA3}"/>
              </a:ext>
            </a:extLst>
          </p:cNvPr>
          <p:cNvSpPr/>
          <p:nvPr/>
        </p:nvSpPr>
        <p:spPr>
          <a:xfrm>
            <a:off x="534589" y="3699197"/>
            <a:ext cx="3929578" cy="157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2AB6F4F-A678-40DE-93EA-146B53695A85}"/>
              </a:ext>
            </a:extLst>
          </p:cNvPr>
          <p:cNvSpPr/>
          <p:nvPr/>
        </p:nvSpPr>
        <p:spPr>
          <a:xfrm>
            <a:off x="533254" y="4387320"/>
            <a:ext cx="7815778" cy="1571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F58185-515C-4BB4-A2D3-A1DCCFD93A51}"/>
              </a:ext>
            </a:extLst>
          </p:cNvPr>
          <p:cNvSpPr/>
          <p:nvPr/>
        </p:nvSpPr>
        <p:spPr>
          <a:xfrm>
            <a:off x="4886532" y="507574"/>
            <a:ext cx="1081781" cy="1618863"/>
          </a:xfrm>
          <a:prstGeom prst="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2388FE-651B-4C8B-B292-3A91943FEDCA}"/>
              </a:ext>
            </a:extLst>
          </p:cNvPr>
          <p:cNvSpPr/>
          <p:nvPr/>
        </p:nvSpPr>
        <p:spPr>
          <a:xfrm>
            <a:off x="2129811" y="856130"/>
            <a:ext cx="923925" cy="9057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E0E0E3-2C28-4C57-A43F-776351CAB2CA}"/>
              </a:ext>
            </a:extLst>
          </p:cNvPr>
          <p:cNvSpPr/>
          <p:nvPr/>
        </p:nvSpPr>
        <p:spPr>
          <a:xfrm>
            <a:off x="533254" y="5400335"/>
            <a:ext cx="3929578" cy="1571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037A444-5585-4EA0-9A7E-3785FCD1BE1A}"/>
              </a:ext>
            </a:extLst>
          </p:cNvPr>
          <p:cNvSpPr/>
          <p:nvPr/>
        </p:nvSpPr>
        <p:spPr>
          <a:xfrm>
            <a:off x="533254" y="6076692"/>
            <a:ext cx="7949127" cy="157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CB2F1CE-2A19-4643-B406-108CFBA2BB17}"/>
              </a:ext>
            </a:extLst>
          </p:cNvPr>
          <p:cNvSpPr/>
          <p:nvPr/>
        </p:nvSpPr>
        <p:spPr>
          <a:xfrm>
            <a:off x="6030098" y="511833"/>
            <a:ext cx="962378" cy="1614604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772" y="655852"/>
            <a:ext cx="265199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F7FF316-8439-7632-EA4F-B36B667C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7" y="101782"/>
            <a:ext cx="4922212" cy="30803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3585BB5-58E2-4284-2F3D-45A5B823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7" y="3397091"/>
            <a:ext cx="4872506" cy="2943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220309" y="189270"/>
                <a:ext cx="4922212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1600" dirty="0"/>
                  <a:t>A função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que se quer integrar deve ser fornecida na forma  analítica (não serve lista de pontos </a:t>
                </a:r>
                <a:r>
                  <a:rPr lang="pt-BR" sz="1600" dirty="0" err="1"/>
                  <a:t>equiespaçados</a:t>
                </a:r>
                <a:r>
                  <a:rPr lang="pt-BR" sz="1600" dirty="0"/>
                  <a:t>)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Para aproximarmos a integral da função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no intervalo [</a:t>
                </a:r>
                <a:r>
                  <a:rPr lang="pt-BR" sz="1600" dirty="0" err="1"/>
                  <a:t>a,b</a:t>
                </a:r>
                <a:r>
                  <a:rPr lang="pt-BR" sz="1600" dirty="0"/>
                  <a:t>] com n pontos, primeiro precisamos encontrar as n raízes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do polinômio de Legendre de ordem n, e os n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Estes valores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) são avaliados pelo programa </a:t>
                </a:r>
                <a:r>
                  <a:rPr lang="pt-BR" sz="1600" dirty="0" err="1"/>
                  <a:t>raizesLegendre</a:t>
                </a:r>
                <a:r>
                  <a:rPr lang="pt-BR" sz="1600" dirty="0"/>
                  <a:t>(n) no intervalo [-1,1].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Estes valores devem ser então normalizados para o intervalo [</a:t>
                </a:r>
                <a:r>
                  <a:rPr lang="pt-BR" sz="1600" dirty="0" err="1"/>
                  <a:t>a,b</a:t>
                </a:r>
                <a:r>
                  <a:rPr lang="pt-BR" sz="1600" dirty="0"/>
                  <a:t>] no qual iremos integrar a função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1600" dirty="0"/>
              </a:p>
              <a:p>
                <a:pPr algn="just"/>
                <a:endParaRPr lang="pt-BR" sz="16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309" y="189270"/>
                <a:ext cx="4922212" cy="4278094"/>
              </a:xfrm>
              <a:prstGeom prst="rect">
                <a:avLst/>
              </a:prstGeom>
              <a:blipFill>
                <a:blip r:embed="rId4"/>
                <a:stretch>
                  <a:fillRect l="-619" t="-427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070011" y="4205305"/>
                <a:ext cx="213609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11" y="4205305"/>
                <a:ext cx="2136098" cy="5241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070011" y="4729423"/>
                <a:ext cx="148438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11" y="4729423"/>
                <a:ext cx="1484381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636816" y="5515600"/>
                <a:ext cx="3835152" cy="1120307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816" y="5515600"/>
                <a:ext cx="3835152" cy="11203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176745" y="6356536"/>
            <a:ext cx="7342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Com o programa, podemos calcular com qualquer número de pontos.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72F52B-7306-4FC0-9CFC-85D5C0391C61}"/>
              </a:ext>
            </a:extLst>
          </p:cNvPr>
          <p:cNvSpPr/>
          <p:nvPr/>
        </p:nvSpPr>
        <p:spPr>
          <a:xfrm>
            <a:off x="904352" y="3547068"/>
            <a:ext cx="1428087" cy="130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F194E1-3CD4-7648-148D-BCB1F4FF67F8}"/>
              </a:ext>
            </a:extLst>
          </p:cNvPr>
          <p:cNvSpPr/>
          <p:nvPr/>
        </p:nvSpPr>
        <p:spPr>
          <a:xfrm>
            <a:off x="825640" y="270902"/>
            <a:ext cx="1428087" cy="246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5579FDE7-E972-7C6F-829B-6FCC3026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40" y="3425459"/>
            <a:ext cx="3666263" cy="3382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358034-5CA8-1606-2ADF-CA7F8FC99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40" y="50170"/>
            <a:ext cx="3641063" cy="33063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7646A31-AC5F-B45E-8FC3-3CC6D1785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204" y="72322"/>
            <a:ext cx="4094294" cy="33531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8351AC-B708-86C5-3795-30CA5DD69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204" y="3497202"/>
            <a:ext cx="4054191" cy="33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738" y="0"/>
            <a:ext cx="9404723" cy="1400530"/>
          </a:xfrm>
        </p:spPr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3198" y="724619"/>
            <a:ext cx="11678188" cy="60298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 regra do trapézio se baseia na integração de um polinômio de ordem 1 (reta) ajustado à função que se quer integrar. Já a regra do trapézio estendida é obtida pela replicação da regra do trapézio. Pode ser aplicada a qualquer número de pontos de controle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 regra de Simpson 1/3 é obtida pela integração de um polinômio de ordem 2 (parábola) ajustado à função que se quer  integrar.  A regra de Simpson 1/3 estendida é obtida pela replicação da regra de Simpson 1/3. Só pode ser aplicada a um número ímpar de pontos de controle.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 regra de Simpson 3/8 é obtida pela integração de um polinômio de ordem 3 (cúbico) ajustado á função que se quer integrar. A regra de Simpson 3/8 estendida é obtida pela replicação da regra de Simpson 3/8. Só pode ser aplicada a um número de pontos n=3k+4, onde k é inteiro positivo (só vale a pena com n=6k+4).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 regra composta Simpson 1/3 + 3/8 pode ser aplicada a qualquer número de pontos. Se n for ímpar aplicamos diretamente Simpson 1/3 estendida.  Se n=6k+4, aplicamos a regra de Simpson 3/8 estendida.  Nos demais casos, aplicamos a regra de Simpson 3/8 aos primeiros (ou aos últimos) 4 pontos, e aplicamos a regra de Simpson 1/3  estendida ao resto do intervalo.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Se tivermos  7 pontos, por exemplo, podemos usar a regra do trapézio estendida, a regra de Simpson 1/3 (n ímpar), ou a regra de Simpson 3/8 (n=3*1+4).   Resta a pergunta: Poderíamos ajustar um polinômio de ordem 6 a estes 7 pontos, e depois integrar este polinômio de ordem 6?</a:t>
            </a:r>
          </a:p>
          <a:p>
            <a:pPr marL="0" indent="0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dirty="0"/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marL="0" indent="0">
              <a:lnSpc>
                <a:spcPct val="200000"/>
              </a:lnSpc>
              <a:spcAft>
                <a:spcPts val="1200"/>
              </a:spcAft>
              <a:buNone/>
            </a:pPr>
            <a:endParaRPr lang="pt-BR" dirty="0"/>
          </a:p>
          <a:p>
            <a:pPr marL="0" indent="0">
              <a:lnSpc>
                <a:spcPct val="200000"/>
              </a:lnSpc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F3140A5-18A9-790B-E2AC-202D7F9F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156" y="3007533"/>
            <a:ext cx="5277587" cy="364858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A4C1505-D1E0-46BC-B47E-A72E6E7242BF}"/>
              </a:ext>
            </a:extLst>
          </p:cNvPr>
          <p:cNvSpPr txBox="1">
            <a:spLocks/>
          </p:cNvSpPr>
          <p:nvPr/>
        </p:nvSpPr>
        <p:spPr>
          <a:xfrm>
            <a:off x="301523" y="-72630"/>
            <a:ext cx="9404723" cy="6268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Newton-Cotes - </a:t>
            </a:r>
            <a:r>
              <a:rPr lang="pt-BR" sz="3200" dirty="0" err="1"/>
              <a:t>Tab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B0E5A17-27AF-48CD-A82A-842F5FF07C30}"/>
                  </a:ext>
                </a:extLst>
              </p:cNvPr>
              <p:cNvSpPr txBox="1"/>
              <p:nvPr/>
            </p:nvSpPr>
            <p:spPr>
              <a:xfrm>
                <a:off x="459745" y="5372501"/>
                <a:ext cx="4042807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brk m:alnAt="23"/>
                            </m:rPr>
                            <a:rPr lang="pt-B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B0E5A17-27AF-48CD-A82A-842F5FF0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5" y="5372501"/>
                <a:ext cx="4042807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5F79F508-F75F-41C4-BD37-39717D292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2" y="492086"/>
            <a:ext cx="9253496" cy="22750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05DC727-33FA-FDC5-767E-EC6DADEBA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7" y="3145666"/>
            <a:ext cx="6489895" cy="17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6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672B8DBF-F40E-55A7-2424-8A1FC75D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68" y="4196674"/>
            <a:ext cx="3298642" cy="260470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09C4CC0-EC1B-2EFC-6FF0-AB3E462A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04" y="4201018"/>
            <a:ext cx="3298642" cy="26180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2D424D6-5F32-4287-8BC7-7DF1B649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26" y="64627"/>
            <a:ext cx="8115300" cy="19952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456C805-378A-9285-3296-6720E9F77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459" y="2133558"/>
            <a:ext cx="3714069" cy="199523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1B7FCF0-6B2E-E16D-5795-C59211A6C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03" y="2133558"/>
            <a:ext cx="3667637" cy="202910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2A5A44D-856D-D54B-B55D-05C04EB54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813" y="2195148"/>
            <a:ext cx="3902284" cy="190592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E4FF3C8-08FD-CB27-2909-D1222A106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701" y="4236364"/>
            <a:ext cx="3298642" cy="25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D2496F2-0B1C-B836-38B5-CC7FD239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4" y="524503"/>
            <a:ext cx="5277587" cy="364858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A4C1505-D1E0-46BC-B47E-A72E6E7242BF}"/>
              </a:ext>
            </a:extLst>
          </p:cNvPr>
          <p:cNvSpPr txBox="1">
            <a:spLocks/>
          </p:cNvSpPr>
          <p:nvPr/>
        </p:nvSpPr>
        <p:spPr>
          <a:xfrm>
            <a:off x="52044" y="-33999"/>
            <a:ext cx="9404723" cy="6268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/>
              <a:t>Newton-Cotes  - </a:t>
            </a:r>
            <a:r>
              <a:rPr lang="pt-BR" sz="1800" dirty="0" err="1"/>
              <a:t>Tab</a:t>
            </a: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5DC727-33FA-FDC5-767E-EC6DADEB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2" y="4769642"/>
            <a:ext cx="6489895" cy="179408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ACEA5E1-30EF-F7EC-B0AF-25EF331CAC25}"/>
              </a:ext>
            </a:extLst>
          </p:cNvPr>
          <p:cNvSpPr txBox="1">
            <a:spLocks/>
          </p:cNvSpPr>
          <p:nvPr/>
        </p:nvSpPr>
        <p:spPr>
          <a:xfrm>
            <a:off x="7437594" y="32470"/>
            <a:ext cx="9404723" cy="6268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/>
              <a:t>Newton-Cotes  - Sem tabela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9389817-C11C-F5D4-3DEF-5572C1CFA02E}"/>
              </a:ext>
            </a:extLst>
          </p:cNvPr>
          <p:cNvSpPr txBox="1">
            <a:spLocks/>
          </p:cNvSpPr>
          <p:nvPr/>
        </p:nvSpPr>
        <p:spPr>
          <a:xfrm>
            <a:off x="6846552" y="4031939"/>
            <a:ext cx="5220429" cy="237891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/>
              <a:t>Não é necessário o uso de tabelas.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/>
              <a:t>Começamos por ajustar um polinômio de </a:t>
            </a:r>
            <a:r>
              <a:rPr lang="pt-BR" sz="1600" dirty="0" err="1"/>
              <a:t>Vandermonde</a:t>
            </a:r>
            <a:r>
              <a:rPr lang="pt-BR" sz="1600" dirty="0"/>
              <a:t> aos pontos (</a:t>
            </a:r>
            <a:r>
              <a:rPr lang="pt-BR" sz="1600" dirty="0" err="1"/>
              <a:t>x,y</a:t>
            </a:r>
            <a:r>
              <a:rPr lang="pt-BR" sz="16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/>
              <a:t>A integral da função f no intervalo vai ser aproximada pela integral do polinômio, que pode ser calculada de forma trivial. O resultado e exatamente o mesmo da aproximação Newton-Cotes com tabela.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7BBE37B-FDC1-9269-1E3E-917A06952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537" y="524503"/>
            <a:ext cx="533474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FBAA6A8D-32AC-C902-4399-CFD90BB2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" y="4161063"/>
            <a:ext cx="3270659" cy="262526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131A4D6-50E0-F7CF-418A-2EDAB321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006" y="4172233"/>
            <a:ext cx="3319237" cy="26291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7F60222-A9C1-B045-DAD4-408B9093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04" y="4185623"/>
            <a:ext cx="3319237" cy="26157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78E3A04-59B6-09B7-23AD-579F9B45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824" y="2809234"/>
            <a:ext cx="4058809" cy="9407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CAD2FB-97F7-538C-33F1-4AF670F2F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08" y="2806721"/>
            <a:ext cx="3772426" cy="96215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B2971A-DD15-F966-6214-47D261E89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3281" y="2806721"/>
            <a:ext cx="3765348" cy="8823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3CC7519-7A82-B4D5-243B-27E09A2EE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547" y="310823"/>
            <a:ext cx="4709734" cy="22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7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ACEA5E1-30EF-F7EC-B0AF-25EF331CAC25}"/>
              </a:ext>
            </a:extLst>
          </p:cNvPr>
          <p:cNvSpPr txBox="1">
            <a:spLocks/>
          </p:cNvSpPr>
          <p:nvPr/>
        </p:nvSpPr>
        <p:spPr>
          <a:xfrm>
            <a:off x="926263" y="133745"/>
            <a:ext cx="4107961" cy="6268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/>
              <a:t>Newton-Cotes  - Sem tabela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9389817-C11C-F5D4-3DEF-5572C1CFA02E}"/>
              </a:ext>
            </a:extLst>
          </p:cNvPr>
          <p:cNvSpPr txBox="1">
            <a:spLocks/>
          </p:cNvSpPr>
          <p:nvPr/>
        </p:nvSpPr>
        <p:spPr>
          <a:xfrm>
            <a:off x="546236" y="4253003"/>
            <a:ext cx="5220429" cy="237891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/>
              <a:t>Não é necessário o uso de tabelas.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/>
              <a:t>Começamos por ajustar um polinômio de </a:t>
            </a:r>
            <a:r>
              <a:rPr lang="pt-BR" sz="1600" dirty="0" err="1"/>
              <a:t>Vandermonde</a:t>
            </a:r>
            <a:r>
              <a:rPr lang="pt-BR" sz="1600" dirty="0"/>
              <a:t> aos pontos (</a:t>
            </a:r>
            <a:r>
              <a:rPr lang="pt-BR" sz="1600" dirty="0" err="1"/>
              <a:t>x,y</a:t>
            </a:r>
            <a:r>
              <a:rPr lang="pt-BR" sz="16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/>
              <a:t>A integral da função f no intervalo vai ser aproximada pela integral do polinômio, que pode ser calculada de forma trivial. O resultado e exatamente o mesmo da aproximação Newton-Cotes com tabela.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B6C737-72EF-3A5E-9AD3-D91DC67D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0" y="1069039"/>
            <a:ext cx="4725494" cy="22108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796873-5FB3-5BB7-D3B2-39C53441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67" y="1084029"/>
            <a:ext cx="4987332" cy="31105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7B5A4C1-295C-35A9-6FDD-8A5D0C43D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176" y="4488087"/>
            <a:ext cx="2514951" cy="117173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D3DDF0F-150D-809A-CE1B-ECC0E711A533}"/>
              </a:ext>
            </a:extLst>
          </p:cNvPr>
          <p:cNvSpPr txBox="1">
            <a:spLocks/>
          </p:cNvSpPr>
          <p:nvPr/>
        </p:nvSpPr>
        <p:spPr>
          <a:xfrm>
            <a:off x="6796175" y="102157"/>
            <a:ext cx="4107961" cy="6268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/>
              <a:t>Newton-Cotes  - definindo função</a:t>
            </a:r>
          </a:p>
        </p:txBody>
      </p:sp>
    </p:spTree>
    <p:extLst>
      <p:ext uri="{BB962C8B-B14F-4D97-AF65-F5344CB8AC3E}">
        <p14:creationId xmlns:p14="http://schemas.microsoft.com/office/powerpoint/2010/main" val="9909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9BDEF46-52C6-7562-0311-7CD46FAE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8" y="2546102"/>
            <a:ext cx="3705742" cy="8192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4C4BBF-43FB-4316-C53C-659EF969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2" y="3540639"/>
            <a:ext cx="3870782" cy="3188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D12EEE-CAC3-4851-B335-17DAEF8D0109}"/>
                  </a:ext>
                </a:extLst>
              </p:cNvPr>
              <p:cNvSpPr txBox="1"/>
              <p:nvPr/>
            </p:nvSpPr>
            <p:spPr>
              <a:xfrm>
                <a:off x="572028" y="1077025"/>
                <a:ext cx="2241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D12EEE-CAC3-4851-B335-17DAEF8D0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8" y="1077025"/>
                <a:ext cx="2241446" cy="276999"/>
              </a:xfrm>
              <a:prstGeom prst="rect">
                <a:avLst/>
              </a:prstGeom>
              <a:blipFill>
                <a:blip r:embed="rId4"/>
                <a:stretch>
                  <a:fillRect l="-2989" r="-298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18F56CB-4ABD-431B-AC03-3EE8FD76BBAB}"/>
                  </a:ext>
                </a:extLst>
              </p:cNvPr>
              <p:cNvSpPr/>
              <p:nvPr/>
            </p:nvSpPr>
            <p:spPr>
              <a:xfrm>
                <a:off x="3363707" y="795896"/>
                <a:ext cx="1688989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18F56CB-4ABD-431B-AC03-3EE8FD76B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07" y="795896"/>
                <a:ext cx="1688989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90FA5B42-2B0E-C7C6-6D42-988A7318A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776" y="3577342"/>
            <a:ext cx="3921480" cy="31520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455BED-CE7C-CF72-3228-E7FC414D3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735" y="2593541"/>
            <a:ext cx="3823035" cy="7230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089A1E4-F5C9-7119-574C-27400161A3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6461" y="3540639"/>
            <a:ext cx="3921479" cy="318870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4349102-F6F8-6046-E076-AD014392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936" y="2654245"/>
            <a:ext cx="3835004" cy="81926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84E77DD-4EC4-2EF7-07AA-159D06705C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2795" y="167726"/>
            <a:ext cx="3705742" cy="23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4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BBB5D24-165B-D0A9-181B-4B3485EB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57" y="3817193"/>
            <a:ext cx="3962953" cy="2067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C15A04E-597B-4F35-98B5-014D40F1279E}"/>
                  </a:ext>
                </a:extLst>
              </p:cNvPr>
              <p:cNvSpPr txBox="1"/>
              <p:nvPr/>
            </p:nvSpPr>
            <p:spPr>
              <a:xfrm>
                <a:off x="103231" y="514666"/>
                <a:ext cx="2241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C15A04E-597B-4F35-98B5-014D40F12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1" y="514666"/>
                <a:ext cx="2241446" cy="276999"/>
              </a:xfrm>
              <a:prstGeom prst="rect">
                <a:avLst/>
              </a:prstGeom>
              <a:blipFill>
                <a:blip r:embed="rId3"/>
                <a:stretch>
                  <a:fillRect l="-2989" r="-298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A266162-B7EB-4625-87AE-20137F8C8E25}"/>
                  </a:ext>
                </a:extLst>
              </p:cNvPr>
              <p:cNvSpPr/>
              <p:nvPr/>
            </p:nvSpPr>
            <p:spPr>
              <a:xfrm>
                <a:off x="2760919" y="189608"/>
                <a:ext cx="1688989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A266162-B7EB-4625-87AE-20137F8C8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919" y="189608"/>
                <a:ext cx="1688989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89124F2-9038-ABA4-E7A2-87AECB97B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9" y="1486060"/>
            <a:ext cx="8045982" cy="417294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896AC09-06E9-1D5B-89EC-698F168C3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002" y="133837"/>
            <a:ext cx="3970708" cy="32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12703</TotalTime>
  <Words>1175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Íon</vt:lpstr>
      <vt:lpstr>Métodos Numéricos para Engenharia </vt:lpstr>
      <vt:lpstr>Definições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Quadratura de Gauss</vt:lpstr>
      <vt:lpstr>Apresentação do PowerPoint</vt:lpstr>
      <vt:lpstr>Apresentação do PowerPoint</vt:lpstr>
      <vt:lpstr>Polinômios de Legendre</vt:lpstr>
      <vt:lpstr>Cálculo das Raízes de Legendre por Newton Rapshon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93</cp:revision>
  <cp:lastPrinted>2020-11-17T16:09:53Z</cp:lastPrinted>
  <dcterms:created xsi:type="dcterms:W3CDTF">2020-03-19T11:46:04Z</dcterms:created>
  <dcterms:modified xsi:type="dcterms:W3CDTF">2023-03-31T21:30:14Z</dcterms:modified>
</cp:coreProperties>
</file>