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2" r:id="rId10"/>
    <p:sldId id="274" r:id="rId11"/>
    <p:sldId id="264" r:id="rId12"/>
    <p:sldId id="265" r:id="rId13"/>
    <p:sldId id="275" r:id="rId14"/>
    <p:sldId id="267" r:id="rId15"/>
    <p:sldId id="268" r:id="rId16"/>
    <p:sldId id="277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7" autoAdjust="0"/>
  </p:normalViewPr>
  <p:slideViewPr>
    <p:cSldViewPr snapToGrid="0">
      <p:cViewPr varScale="1">
        <p:scale>
          <a:sx n="61" d="100"/>
          <a:sy n="61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4D3D5EAE-94C8-41F3-804D-DC55F046D968}"/>
    <pc:docChg chg="custSel modSld">
      <pc:chgData name="Luciano Neves Fonseca" userId="fab3e4a40666dedf" providerId="LiveId" clId="{4D3D5EAE-94C8-41F3-804D-DC55F046D968}" dt="2023-03-31T21:31:37.301" v="18" actId="20577"/>
      <pc:docMkLst>
        <pc:docMk/>
      </pc:docMkLst>
      <pc:sldChg chg="modSp mod">
        <pc:chgData name="Luciano Neves Fonseca" userId="fab3e4a40666dedf" providerId="LiveId" clId="{4D3D5EAE-94C8-41F3-804D-DC55F046D968}" dt="2023-03-31T21:31:37.301" v="18" actId="20577"/>
        <pc:sldMkLst>
          <pc:docMk/>
          <pc:sldMk cId="431422098" sldId="256"/>
        </pc:sldMkLst>
        <pc:spChg chg="mod">
          <ac:chgData name="Luciano Neves Fonseca" userId="fab3e4a40666dedf" providerId="LiveId" clId="{4D3D5EAE-94C8-41F3-804D-DC55F046D968}" dt="2023-03-31T21:31:37.301" v="18" actId="20577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3FA1B-79BC-4E41-BAAD-16BCEC11D182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C2A4-F573-4BB9-BC6E-3082C60149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12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2C2A4-F573-4BB9-BC6E-3082C60149A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3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21.png"/><Relationship Id="rId7" Type="http://schemas.openxmlformats.org/officeDocument/2006/relationships/image" Target="../media/image25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74.png"/><Relationship Id="rId4" Type="http://schemas.openxmlformats.org/officeDocument/2006/relationships/image" Target="../media/image22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50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8.png"/><Relationship Id="rId5" Type="http://schemas.openxmlformats.org/officeDocument/2006/relationships/image" Target="../media/image52.png"/><Relationship Id="rId15" Type="http://schemas.openxmlformats.org/officeDocument/2006/relationships/image" Target="../media/image82.png"/><Relationship Id="rId10" Type="http://schemas.openxmlformats.org/officeDocument/2006/relationships/image" Target="../media/image32.png"/><Relationship Id="rId4" Type="http://schemas.openxmlformats.org/officeDocument/2006/relationships/image" Target="../media/image510.png"/><Relationship Id="rId9" Type="http://schemas.openxmlformats.org/officeDocument/2006/relationships/image" Target="../media/image77.png"/><Relationship Id="rId1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20.png"/><Relationship Id="rId7" Type="http://schemas.openxmlformats.org/officeDocument/2006/relationships/image" Target="../media/image24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930.png"/><Relationship Id="rId4" Type="http://schemas.openxmlformats.org/officeDocument/2006/relationships/image" Target="../media/image21.png"/><Relationship Id="rId9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3" Type="http://schemas.openxmlformats.org/officeDocument/2006/relationships/image" Target="../media/image510.png"/><Relationship Id="rId7" Type="http://schemas.openxmlformats.org/officeDocument/2006/relationships/image" Target="../media/image960.png"/><Relationship Id="rId12" Type="http://schemas.openxmlformats.org/officeDocument/2006/relationships/image" Target="../media/image100.png"/><Relationship Id="rId2" Type="http://schemas.openxmlformats.org/officeDocument/2006/relationships/image" Target="../media/image89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image" Target="../media/image52.png"/><Relationship Id="rId9" Type="http://schemas.openxmlformats.org/officeDocument/2006/relationships/image" Target="../media/image32.png"/><Relationship Id="rId14" Type="http://schemas.openxmlformats.org/officeDocument/2006/relationships/image" Target="../media/image10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470.png"/><Relationship Id="rId7" Type="http://schemas.openxmlformats.org/officeDocument/2006/relationships/image" Target="../media/image24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490.png"/><Relationship Id="rId4" Type="http://schemas.openxmlformats.org/officeDocument/2006/relationships/image" Target="../media/image21.png"/><Relationship Id="rId9" Type="http://schemas.openxmlformats.org/officeDocument/2006/relationships/image" Target="../media/image4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12" Type="http://schemas.openxmlformats.org/officeDocument/2006/relationships/image" Target="../media/image59.png"/><Relationship Id="rId2" Type="http://schemas.openxmlformats.org/officeDocument/2006/relationships/image" Target="../media/image5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32.png"/><Relationship Id="rId1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648163" cy="86142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Módulo 15a – Equações diferenciais ordinárias</a:t>
            </a:r>
          </a:p>
          <a:p>
            <a:r>
              <a:rPr lang="pt-BR" dirty="0"/>
              <a:t>Versão </a:t>
            </a:r>
            <a:r>
              <a:rPr lang="pt-BR" dirty="0" err="1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1435E497-E0A9-7703-6EBD-A74B14A4F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265" y="4154876"/>
            <a:ext cx="3496993" cy="26098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6E7CF04-0DC0-5E05-6DA6-15EE908E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30" y="93273"/>
            <a:ext cx="2317080" cy="40269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2E6698-64F9-B20D-648F-09E267BF1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233" y="4179218"/>
            <a:ext cx="3409470" cy="257075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AF196D4-B8CD-A9F8-D576-4F87CE9CB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572" y="150441"/>
            <a:ext cx="3172268" cy="26006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74C7C6F-91E1-3DDA-D077-2BA6809B9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22" y="4135003"/>
            <a:ext cx="3367147" cy="261496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8961C55-5C8F-05AF-5030-619F731FD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5867" y="150441"/>
            <a:ext cx="3267531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6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461" y="57032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Método do </a:t>
            </a:r>
            <a:r>
              <a:rPr lang="pt-BR" sz="3200" dirty="0" err="1"/>
              <a:t>Midpoint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51530" y="4476044"/>
                <a:ext cx="11482495" cy="766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No método do </a:t>
                </a:r>
                <a:r>
                  <a:rPr lang="pt-BR" dirty="0" err="1"/>
                  <a:t>Midpoint</a:t>
                </a:r>
                <a:r>
                  <a:rPr lang="pt-BR" dirty="0"/>
                  <a:t>, utilizamos a inclinação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/>
                  <a:t>no início do intervalo, para estimar a inclinação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no meio do intervalo.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0" y="4476044"/>
                <a:ext cx="11482495" cy="766813"/>
              </a:xfrm>
              <a:prstGeom prst="rect">
                <a:avLst/>
              </a:prstGeom>
              <a:blipFill rotWithShape="0">
                <a:blip r:embed="rId2"/>
                <a:stretch>
                  <a:fillRect l="-425" t="-3968" b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42265" y="1864458"/>
                <a:ext cx="143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65" y="1864458"/>
                <a:ext cx="1436675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487627" y="685864"/>
                <a:ext cx="108442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Seja a seguinte Equações Diferenciais Ordinária, definida no domínio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, com condição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685864"/>
                <a:ext cx="10844274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506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/>
          <p:cNvSpPr/>
          <p:nvPr/>
        </p:nvSpPr>
        <p:spPr>
          <a:xfrm>
            <a:off x="451530" y="2656739"/>
            <a:ext cx="1007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um malha de n soluções </a:t>
            </a:r>
            <a:r>
              <a:rPr lang="pt-BR" dirty="0" err="1"/>
              <a:t>equiespaçadas</a:t>
            </a:r>
            <a:r>
              <a:rPr lang="pt-BR" dirty="0"/>
              <a:t>, com espaçamento h,  no domínio [</a:t>
            </a:r>
            <a:r>
              <a:rPr lang="pt-BR" dirty="0" err="1"/>
              <a:t>a,b</a:t>
            </a:r>
            <a:r>
              <a:rPr lang="pt-BR" dirty="0"/>
              <a:t>], teremos a seguinte equação recursiva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487627" y="3863821"/>
                <a:ext cx="1804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3863821"/>
                <a:ext cx="1804404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50120" y="3357403"/>
                <a:ext cx="5062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….,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" y="3357403"/>
                <a:ext cx="5062027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0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6911241" y="3200106"/>
                <a:ext cx="205684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41" y="3200106"/>
                <a:ext cx="2056845" cy="52591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542265" y="5305037"/>
                <a:ext cx="1596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65" y="5305037"/>
                <a:ext cx="159607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542265" y="5673794"/>
                <a:ext cx="2780569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65" y="5673794"/>
                <a:ext cx="2780569" cy="6164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628859" y="6298594"/>
                <a:ext cx="10200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9" y="6298594"/>
                <a:ext cx="1020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07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751" y="5886837"/>
            <a:ext cx="5225681" cy="8471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475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Método do </a:t>
            </a:r>
            <a:r>
              <a:rPr lang="pt-BR" sz="3200" dirty="0" err="1"/>
              <a:t>Midpoint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300587" y="423329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Exemplo: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317691" y="725463"/>
                <a:ext cx="304070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1" y="725463"/>
                <a:ext cx="3040704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1603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00587" y="1975376"/>
                <a:ext cx="383245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7" y="1975376"/>
                <a:ext cx="3832459" cy="5203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256311" y="2642932"/>
            <a:ext cx="316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No método do </a:t>
            </a:r>
            <a:r>
              <a:rPr lang="pt-BR" dirty="0" err="1"/>
              <a:t>Midpoint</a:t>
            </a:r>
            <a:r>
              <a:rPr lang="pt-BR" dirty="0"/>
              <a:t>: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79478" y="2961649"/>
                <a:ext cx="4602250" cy="1170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8" y="2961649"/>
                <a:ext cx="4602250" cy="117044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106589" y="3883553"/>
                <a:ext cx="2662845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9" y="3883553"/>
                <a:ext cx="2662845" cy="618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239339" y="755647"/>
                <a:ext cx="6600932" cy="492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.0,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1.6667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0.9514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0.9514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1.5243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339" y="755647"/>
                <a:ext cx="6600932" cy="492443"/>
              </a:xfrm>
              <a:prstGeom prst="rect">
                <a:avLst/>
              </a:prstGeom>
              <a:blipFill rotWithShape="0">
                <a:blip r:embed="rId8"/>
                <a:stretch>
                  <a:fillRect l="-1014" b="-156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54028" y="5782531"/>
                <a:ext cx="3482922" cy="616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28" y="5782531"/>
                <a:ext cx="3482922" cy="61645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7008969" y="5179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033" y="4671553"/>
            <a:ext cx="4672135" cy="760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154278" y="1572220"/>
                <a:ext cx="6685993" cy="492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1.5243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0.6036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0.1967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1.5243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−0.1967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1.4259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8" y="1572220"/>
                <a:ext cx="6685993" cy="492443"/>
              </a:xfrm>
              <a:prstGeom prst="rect">
                <a:avLst/>
              </a:prstGeom>
              <a:blipFill rotWithShape="0">
                <a:blip r:embed="rId11"/>
                <a:stretch>
                  <a:fillRect l="-1002" b="-156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154276" y="2444966"/>
                <a:ext cx="6685995" cy="492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1.4259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=0.0494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0.3277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1.4259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0.3277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1.5898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2444966"/>
                <a:ext cx="6685995" cy="492443"/>
              </a:xfrm>
              <a:prstGeom prst="rect">
                <a:avLst/>
              </a:prstGeom>
              <a:blipFill rotWithShape="0">
                <a:blip r:embed="rId12"/>
                <a:stretch>
                  <a:fillRect l="-1002" b="-168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154276" y="3321242"/>
                <a:ext cx="6685996" cy="492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1.5898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=0.5384,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0.7815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1.5898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0.7815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1.9805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3321242"/>
                <a:ext cx="6685996" cy="492443"/>
              </a:xfrm>
              <a:prstGeom prst="rect">
                <a:avLst/>
              </a:prstGeom>
              <a:blipFill rotWithShape="0">
                <a:blip r:embed="rId13"/>
                <a:stretch>
                  <a:fillRect l="-1002" b="-156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154276" y="4183783"/>
                <a:ext cx="6685996" cy="492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1.9805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=1.0065,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1.2753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1.9805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1.2753</m:t>
                          </m:r>
                          <m:r>
                            <m:rPr>
                              <m:nor/>
                            </m:rPr>
                            <a:rPr lang="pt-B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2.6182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4183783"/>
                <a:ext cx="6685996" cy="492443"/>
              </a:xfrm>
              <a:prstGeom prst="rect">
                <a:avLst/>
              </a:prstGeom>
              <a:blipFill rotWithShape="0">
                <a:blip r:embed="rId14"/>
                <a:stretch>
                  <a:fillRect l="-1002" b="-168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154276" y="5102808"/>
                <a:ext cx="6685996" cy="492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2.6182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</a:rPr>
                        <m:t>=1.5636,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1.9159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2.6182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1.9159</m:t>
                          </m:r>
                          <m:r>
                            <m:rPr>
                              <m:nor/>
                            </m:rPr>
                            <a:rPr lang="pt-B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3.5761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5102808"/>
                <a:ext cx="6685996" cy="492443"/>
              </a:xfrm>
              <a:prstGeom prst="rect">
                <a:avLst/>
              </a:prstGeom>
              <a:blipFill rotWithShape="0">
                <a:blip r:embed="rId15"/>
                <a:stretch>
                  <a:fillRect l="-1002" b="-168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2591293" y="292454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256311" y="5517505"/>
                <a:ext cx="32568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11" y="5517505"/>
                <a:ext cx="3256814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186890" y="3263242"/>
                <a:ext cx="9461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890" y="3263242"/>
                <a:ext cx="946156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220033" y="6398982"/>
                <a:ext cx="10158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3" y="6398982"/>
                <a:ext cx="1015856" cy="369332"/>
              </a:xfrm>
              <a:prstGeom prst="rect">
                <a:avLst/>
              </a:prstGeom>
              <a:blipFill rotWithShape="0">
                <a:blip r:embed="rId1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47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/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 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  <a:blipFill>
                <a:blip r:embed="rId2"/>
                <a:stretch>
                  <a:fillRect l="-108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/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74191DBD-404B-CF5B-6AE0-C1A78622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1" y="57032"/>
            <a:ext cx="8323735" cy="651290"/>
          </a:xfrm>
        </p:spPr>
        <p:txBody>
          <a:bodyPr/>
          <a:lstStyle/>
          <a:p>
            <a:pPr algn="ctr"/>
            <a:r>
              <a:rPr lang="pt-BR" sz="3200" dirty="0"/>
              <a:t>Método de </a:t>
            </a:r>
            <a:r>
              <a:rPr lang="pt-BR" sz="3200" dirty="0" err="1"/>
              <a:t>Midpoint</a:t>
            </a:r>
            <a:r>
              <a:rPr lang="pt-BR" sz="3200" dirty="0"/>
              <a:t>  em Python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79A91B3-2A7B-EB04-6A9B-45EE5EF0F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9" y="3043688"/>
            <a:ext cx="3562847" cy="330563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9D467E2-B336-6BDC-A267-90774BD22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9714" y="121000"/>
            <a:ext cx="3581900" cy="266737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210AADF-9F68-4715-3610-115E4D825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6202" y="2839468"/>
            <a:ext cx="5166141" cy="389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461" y="57032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Método de </a:t>
            </a:r>
            <a:r>
              <a:rPr lang="pt-BR" sz="3200" dirty="0" err="1"/>
              <a:t>Ralston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550120" y="6198079"/>
                <a:ext cx="2047868" cy="889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" y="6198079"/>
                <a:ext cx="2047868" cy="8897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87627" y="4318613"/>
                <a:ext cx="11482495" cy="1038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No método de </a:t>
                </a:r>
                <a:r>
                  <a:rPr lang="pt-BR" dirty="0" err="1"/>
                  <a:t>Ralston</a:t>
                </a:r>
                <a:r>
                  <a:rPr lang="pt-BR" dirty="0"/>
                  <a:t>, a inclinação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a média ponderada da inclinação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/>
                  <a:t>no início do intervalo, e uma estimativa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da inclinação a  ¾  do final do intervalo. Sendo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terá peso 1/3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terá peso 2/3.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4318613"/>
                <a:ext cx="11482495" cy="1038041"/>
              </a:xfrm>
              <a:prstGeom prst="rect">
                <a:avLst/>
              </a:prstGeom>
              <a:blipFill rotWithShape="0">
                <a:blip r:embed="rId3"/>
                <a:stretch>
                  <a:fillRect l="-478" t="-2924" r="-849" b="-7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42265" y="1864458"/>
                <a:ext cx="143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65" y="1864458"/>
                <a:ext cx="143667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487627" y="685864"/>
                <a:ext cx="108442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Seja a seguinte Equações Diferenciais Ordinária, definida no domínio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, com condição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685864"/>
                <a:ext cx="1084427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06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/>
          <p:cNvSpPr/>
          <p:nvPr/>
        </p:nvSpPr>
        <p:spPr>
          <a:xfrm>
            <a:off x="451530" y="2656739"/>
            <a:ext cx="1007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um malha de n soluções </a:t>
            </a:r>
            <a:r>
              <a:rPr lang="pt-BR" dirty="0" err="1"/>
              <a:t>equiespaçadas</a:t>
            </a:r>
            <a:r>
              <a:rPr lang="pt-BR" dirty="0"/>
              <a:t>, com espaçamento h,  no domínio [</a:t>
            </a:r>
            <a:r>
              <a:rPr lang="pt-BR" dirty="0" err="1"/>
              <a:t>a,b</a:t>
            </a:r>
            <a:r>
              <a:rPr lang="pt-BR" dirty="0"/>
              <a:t>], teremos a seguinte equação recursiva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487627" y="3863821"/>
                <a:ext cx="1804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3863821"/>
                <a:ext cx="18044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50120" y="3357403"/>
                <a:ext cx="5062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….,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" y="3357403"/>
                <a:ext cx="506202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0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6911241" y="3200106"/>
                <a:ext cx="205684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41" y="3200106"/>
                <a:ext cx="2056845" cy="52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28859" y="5296113"/>
                <a:ext cx="1596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9" y="5296113"/>
                <a:ext cx="159607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628859" y="5665445"/>
                <a:ext cx="301249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9" y="5665445"/>
                <a:ext cx="3012491" cy="6109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02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70" y="5942039"/>
            <a:ext cx="4932549" cy="7973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475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Método de </a:t>
            </a:r>
            <a:r>
              <a:rPr lang="pt-BR" sz="3200" dirty="0" err="1"/>
              <a:t>Ralston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300587" y="423329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Exemplo: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317691" y="725463"/>
                <a:ext cx="304070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1" y="725463"/>
                <a:ext cx="304070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603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00587" y="1975376"/>
                <a:ext cx="383245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7" y="1975376"/>
                <a:ext cx="3832459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256311" y="2642932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Em </a:t>
            </a:r>
            <a:r>
              <a:rPr lang="pt-BR" dirty="0" err="1"/>
              <a:t>Ralston</a:t>
            </a:r>
            <a:r>
              <a:rPr lang="pt-BR" dirty="0"/>
              <a:t>: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79478" y="2961649"/>
                <a:ext cx="3148354" cy="991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8" y="2961649"/>
                <a:ext cx="3148354" cy="9916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99651" y="3823801"/>
                <a:ext cx="2662845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1" y="3823801"/>
                <a:ext cx="2662845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54279" y="671555"/>
                <a:ext cx="6685992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.0,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1.6667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+2(−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0.6198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0.968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0.9688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1.5156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9" y="671555"/>
                <a:ext cx="6685992" cy="708848"/>
              </a:xfrm>
              <a:prstGeom prst="rect">
                <a:avLst/>
              </a:prstGeom>
              <a:blipFill rotWithShape="0">
                <a:blip r:embed="rId7"/>
                <a:stretch>
                  <a:fillRect l="-1002" b="-1186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92217" y="6228244"/>
                <a:ext cx="3482922" cy="616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7" y="6228244"/>
                <a:ext cx="3482922" cy="616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7008969" y="5179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33" y="4671553"/>
            <a:ext cx="4672135" cy="760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154278" y="1572220"/>
                <a:ext cx="6685993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1.5156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0.5964+2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0.0015</m:t>
                              </m:r>
                            </m:e>
                          </m:d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0.1978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1.5156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0.1978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1.4167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8" y="1572220"/>
                <a:ext cx="6685993" cy="708848"/>
              </a:xfrm>
              <a:prstGeom prst="rect">
                <a:avLst/>
              </a:prstGeom>
              <a:blipFill rotWithShape="0">
                <a:blip r:embed="rId10"/>
                <a:stretch>
                  <a:fillRect l="-1002" b="-110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154276" y="2444966"/>
                <a:ext cx="6685995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1.4167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0.0555+2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0.4713</m:t>
                              </m:r>
                            </m:e>
                          </m:d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0.3327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1.4167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0.3327</m:t>
                          </m:r>
                          <m:r>
                            <m:rPr>
                              <m:nor/>
                            </m:rPr>
                            <a:rPr lang="pt-B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1.5831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2444966"/>
                <a:ext cx="6685995" cy="708848"/>
              </a:xfrm>
              <a:prstGeom prst="rect">
                <a:avLst/>
              </a:prstGeom>
              <a:blipFill rotWithShape="0">
                <a:blip r:embed="rId11"/>
                <a:stretch>
                  <a:fillRect l="-1002" b="-1186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154276" y="3321242"/>
                <a:ext cx="6685996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1.5831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0.5418+2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0.9135</m:t>
                              </m:r>
                            </m:e>
                          </m:d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=0.7896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1.5831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0.7896</m:t>
                          </m:r>
                          <m:r>
                            <m:rPr>
                              <m:nor/>
                            </m:rPr>
                            <a:rPr lang="pt-B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1.9779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3321242"/>
                <a:ext cx="6685996" cy="708848"/>
              </a:xfrm>
              <a:prstGeom prst="rect">
                <a:avLst/>
              </a:prstGeom>
              <a:blipFill rotWithShape="0">
                <a:blip r:embed="rId12"/>
                <a:stretch>
                  <a:fillRect l="-1002" b="-110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154276" y="4183783"/>
                <a:ext cx="6685996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1.9779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1.0074+2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1.4259</m:t>
                              </m:r>
                            </m:e>
                          </m:d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1.2864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1.9779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1.2864</m:t>
                          </m:r>
                          <m:r>
                            <m:rPr>
                              <m:nor/>
                            </m:rPr>
                            <a:rPr lang="pt-B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2.6211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4183783"/>
                <a:ext cx="6685996" cy="708848"/>
              </a:xfrm>
              <a:prstGeom prst="rect">
                <a:avLst/>
              </a:prstGeom>
              <a:blipFill rotWithShape="0">
                <a:blip r:embed="rId13"/>
                <a:stretch>
                  <a:fillRect l="-1002" b="-1092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154276" y="5102808"/>
                <a:ext cx="6685996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2.6211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1.5632+2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2.1164</m:t>
                              </m:r>
                            </m:e>
                          </m:d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1.932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2.6211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1.932</m:t>
                          </m:r>
                          <m:r>
                            <m:rPr>
                              <m:nor/>
                            </m:rPr>
                            <a:rPr lang="pt-B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3.5871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5102808"/>
                <a:ext cx="6685996" cy="708848"/>
              </a:xfrm>
              <a:prstGeom prst="rect">
                <a:avLst/>
              </a:prstGeom>
              <a:blipFill rotWithShape="0">
                <a:blip r:embed="rId14"/>
                <a:stretch>
                  <a:fillRect l="-1002" b="-1186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3227832" y="3181792"/>
                <a:ext cx="1578766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32" y="3181792"/>
                <a:ext cx="1578766" cy="61645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220033" y="5436816"/>
                <a:ext cx="3256814" cy="887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3" y="5436816"/>
                <a:ext cx="3256814" cy="88793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8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C052FF4-AB78-0094-6806-3C5FC146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282" y="2734797"/>
            <a:ext cx="5357778" cy="406617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05D44DF-4A54-AD79-293E-1019286F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39" y="3043688"/>
            <a:ext cx="3791479" cy="3258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/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 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  <a:blipFill>
                <a:blip r:embed="rId4"/>
                <a:stretch>
                  <a:fillRect l="-108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/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74191DBD-404B-CF5B-6AE0-C1A78622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1" y="57032"/>
            <a:ext cx="8162961" cy="651290"/>
          </a:xfrm>
        </p:spPr>
        <p:txBody>
          <a:bodyPr/>
          <a:lstStyle/>
          <a:p>
            <a:pPr algn="ctr"/>
            <a:r>
              <a:rPr lang="pt-BR" sz="3200" dirty="0"/>
              <a:t>Método de </a:t>
            </a:r>
            <a:r>
              <a:rPr lang="pt-BR" sz="3200" dirty="0" err="1"/>
              <a:t>Ralston</a:t>
            </a:r>
            <a:r>
              <a:rPr lang="pt-BR" sz="3200" dirty="0"/>
              <a:t>  em Python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22238E0-7B6D-1857-39E5-7D42FA138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7090" y="57032"/>
            <a:ext cx="3543795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4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3C4838D-5DC4-BBAB-DDA6-AF624210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8" y="3379076"/>
            <a:ext cx="3768873" cy="28781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9AA6E5-96DE-BCDF-C1D9-38F958C9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63" y="809653"/>
            <a:ext cx="3596715" cy="223833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26289BC-813F-1193-A467-2C9E6803D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111" y="3379076"/>
            <a:ext cx="3777196" cy="286932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6A631AB-C9E1-3E0D-B56E-DCBB022B5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111" y="823789"/>
            <a:ext cx="3571392" cy="221006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23095B6-4F34-1B55-3005-A099C80E3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001" y="3400815"/>
            <a:ext cx="3650881" cy="277147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278F406-536A-E360-CC57-2F50DE655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7691" y="868160"/>
            <a:ext cx="3596715" cy="217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7034" y="47546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EDO de primeira ordem – Problemas de Valor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441429" y="1281136"/>
                <a:ext cx="143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9" y="1281136"/>
                <a:ext cx="1436675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74762" y="641460"/>
                <a:ext cx="120424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Seja a seguinte Equações Diferenciais Ordinária, definida no domínio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sz="1600" dirty="0"/>
                  <a:t>, com condição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, na qual seja possível se isolar o termo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1600" dirty="0"/>
                  <a:t> (forma canônica):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" y="641460"/>
                <a:ext cx="12042476" cy="584775"/>
              </a:xfrm>
              <a:prstGeom prst="rect">
                <a:avLst/>
              </a:prstGeom>
              <a:blipFill>
                <a:blip r:embed="rId3"/>
                <a:stretch>
                  <a:fillRect l="-253" t="-312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0282" y="2167248"/>
                <a:ext cx="12122870" cy="616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Se  soubermos o valor de da função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  no ponto inicial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, e uma estimativa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da inclinação da curva neste ponto, podemos estimar o valor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pt-BR" sz="1600" dirty="0"/>
                  <a:t>, com h pequeno, através da  seguinte expressão:</a:t>
                </a: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2" y="2167248"/>
                <a:ext cx="12122870" cy="616515"/>
              </a:xfrm>
              <a:prstGeom prst="rect">
                <a:avLst/>
              </a:prstGeom>
              <a:blipFill>
                <a:blip r:embed="rId4"/>
                <a:stretch>
                  <a:fillRect l="-251" t="-990" b="-11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6141717" y="3907272"/>
            <a:ext cx="0" cy="22213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5681685" y="5736072"/>
            <a:ext cx="4706380" cy="25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8990464" y="5049871"/>
                <a:ext cx="38465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464" y="5049871"/>
                <a:ext cx="384656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8449588" y="5683242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0069138" y="3490264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0385995" y="562627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826046" y="379096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18" name="Forma livre 17"/>
          <p:cNvSpPr/>
          <p:nvPr/>
        </p:nvSpPr>
        <p:spPr>
          <a:xfrm>
            <a:off x="6241912" y="3756208"/>
            <a:ext cx="3845151" cy="2054728"/>
          </a:xfrm>
          <a:custGeom>
            <a:avLst/>
            <a:gdLst>
              <a:gd name="connsiteX0" fmla="*/ 0 w 3089189"/>
              <a:gd name="connsiteY0" fmla="*/ 86497 h 1583919"/>
              <a:gd name="connsiteX1" fmla="*/ 457200 w 3089189"/>
              <a:gd name="connsiteY1" fmla="*/ 1371600 h 1583919"/>
              <a:gd name="connsiteX2" fmla="*/ 1668162 w 3089189"/>
              <a:gd name="connsiteY2" fmla="*/ 1445740 h 1583919"/>
              <a:gd name="connsiteX3" fmla="*/ 3089189 w 3089189"/>
              <a:gd name="connsiteY3" fmla="*/ 0 h 158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9189" h="1583919">
                <a:moveTo>
                  <a:pt x="0" y="86497"/>
                </a:moveTo>
                <a:cubicBezTo>
                  <a:pt x="89586" y="615778"/>
                  <a:pt x="179173" y="1145060"/>
                  <a:pt x="457200" y="1371600"/>
                </a:cubicBezTo>
                <a:cubicBezTo>
                  <a:pt x="735227" y="1598140"/>
                  <a:pt x="1229497" y="1674340"/>
                  <a:pt x="1668162" y="1445740"/>
                </a:cubicBezTo>
                <a:cubicBezTo>
                  <a:pt x="2106827" y="1217140"/>
                  <a:pt x="2598008" y="608570"/>
                  <a:pt x="3089189" y="0"/>
                </a:cubicBezTo>
              </a:path>
            </a:pathLst>
          </a:custGeom>
          <a:noFill/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reto 18"/>
          <p:cNvCxnSpPr/>
          <p:nvPr/>
        </p:nvCxnSpPr>
        <p:spPr>
          <a:xfrm flipV="1">
            <a:off x="7860664" y="4593853"/>
            <a:ext cx="1861367" cy="141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 flipV="1">
            <a:off x="8624025" y="5403073"/>
            <a:ext cx="12111" cy="3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V="1">
            <a:off x="8630080" y="5368512"/>
            <a:ext cx="1116000" cy="3456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8898729" y="5060280"/>
            <a:ext cx="272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9709920" y="4265354"/>
            <a:ext cx="12111" cy="147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9457877" y="5707548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a+h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/>
              <p:cNvSpPr/>
              <p:nvPr/>
            </p:nvSpPr>
            <p:spPr>
              <a:xfrm>
                <a:off x="9617050" y="4363411"/>
                <a:ext cx="23968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5" name="Retângulo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7050" y="4363411"/>
                <a:ext cx="2396875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/>
          <p:cNvCxnSpPr/>
          <p:nvPr/>
        </p:nvCxnSpPr>
        <p:spPr>
          <a:xfrm flipV="1">
            <a:off x="6130845" y="4244263"/>
            <a:ext cx="3564000" cy="3456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ângulo 26"/>
              <p:cNvSpPr/>
              <p:nvPr/>
            </p:nvSpPr>
            <p:spPr>
              <a:xfrm>
                <a:off x="5092360" y="4143924"/>
                <a:ext cx="102964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Retângulo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60" y="4143924"/>
                <a:ext cx="1029641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2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/>
          <p:nvPr/>
        </p:nvCxnSpPr>
        <p:spPr>
          <a:xfrm flipV="1">
            <a:off x="6142565" y="5394386"/>
            <a:ext cx="2484000" cy="3456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ângulo 28"/>
              <p:cNvSpPr/>
              <p:nvPr/>
            </p:nvSpPr>
            <p:spPr>
              <a:xfrm>
                <a:off x="5441806" y="5194270"/>
                <a:ext cx="6547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Retâ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806" y="5194270"/>
                <a:ext cx="654731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125231" y="1705369"/>
                <a:ext cx="59967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A solução desta equação diferencial é a função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  <a:p>
                <a:r>
                  <a:rPr lang="pt-BR" sz="1600" dirty="0"/>
                  <a:t>  </a:t>
                </a:r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1" y="1705369"/>
                <a:ext cx="5996770" cy="584775"/>
              </a:xfrm>
              <a:prstGeom prst="rect">
                <a:avLst/>
              </a:prstGeom>
              <a:blipFill>
                <a:blip r:embed="rId9"/>
                <a:stretch>
                  <a:fillRect l="-610" t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269509" y="2948369"/>
                <a:ext cx="24835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9" y="2948369"/>
                <a:ext cx="248356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/>
          <p:cNvSpPr/>
          <p:nvPr/>
        </p:nvSpPr>
        <p:spPr>
          <a:xfrm>
            <a:off x="90701" y="3349292"/>
            <a:ext cx="54697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Em um malha de n soluções </a:t>
            </a:r>
            <a:r>
              <a:rPr lang="pt-BR" sz="1600" dirty="0" err="1"/>
              <a:t>equiespaçadas</a:t>
            </a:r>
            <a:r>
              <a:rPr lang="pt-BR" sz="1600" dirty="0"/>
              <a:t>, com espaçamento h,  no domínio [</a:t>
            </a:r>
            <a:r>
              <a:rPr lang="pt-BR" sz="1600" dirty="0" err="1"/>
              <a:t>a,b</a:t>
            </a:r>
            <a:r>
              <a:rPr lang="pt-BR" sz="1600" dirty="0"/>
              <a:t>], teremos a seguinte equação recursiva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309572" y="5507316"/>
                <a:ext cx="1804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2" y="5507316"/>
                <a:ext cx="1804404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441429" y="4383452"/>
                <a:ext cx="103868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29" y="4383452"/>
                <a:ext cx="1038682" cy="52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4016" y="5091513"/>
                <a:ext cx="35525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         0≤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6" y="5091513"/>
                <a:ext cx="355257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344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ângulo 36"/>
              <p:cNvSpPr/>
              <p:nvPr/>
            </p:nvSpPr>
            <p:spPr>
              <a:xfrm>
                <a:off x="269509" y="6085660"/>
                <a:ext cx="1105748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Os diferentes métodos que serão estudados apresentam soluções alternativas para o cálculo da inclinação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37" name="Retângulo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9" y="6085660"/>
                <a:ext cx="11057480" cy="584775"/>
              </a:xfrm>
              <a:prstGeom prst="rect">
                <a:avLst/>
              </a:prstGeom>
              <a:blipFill>
                <a:blip r:embed="rId14"/>
                <a:stretch>
                  <a:fillRect l="-276" t="-3125" b="-72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3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461" y="57032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Método de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487627" y="5674286"/>
                <a:ext cx="10105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5674286"/>
                <a:ext cx="101053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87627" y="4561653"/>
                <a:ext cx="1160074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No método de Euler, a inclinação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aproximada diretamente pela função g(</a:t>
                </a:r>
                <a:r>
                  <a:rPr lang="pt-BR" dirty="0" err="1"/>
                  <a:t>x,y</a:t>
                </a:r>
                <a:r>
                  <a:rPr lang="pt-BR" dirty="0"/>
                  <a:t>) no início do intervalo : 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4561653"/>
                <a:ext cx="11600741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73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42265" y="1864458"/>
                <a:ext cx="143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65" y="1864458"/>
                <a:ext cx="143667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487627" y="685864"/>
                <a:ext cx="108442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Seja a seguinte Equações Diferenciais Ordinária, definida no domínio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, com condição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685864"/>
                <a:ext cx="1084427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06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/>
          <p:cNvSpPr/>
          <p:nvPr/>
        </p:nvSpPr>
        <p:spPr>
          <a:xfrm>
            <a:off x="451530" y="2656739"/>
            <a:ext cx="1007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um malha de n soluções </a:t>
            </a:r>
            <a:r>
              <a:rPr lang="pt-BR" dirty="0" err="1"/>
              <a:t>equiespaçadas</a:t>
            </a:r>
            <a:r>
              <a:rPr lang="pt-BR" dirty="0"/>
              <a:t>, com espaçamento h,  no domínio [</a:t>
            </a:r>
            <a:r>
              <a:rPr lang="pt-BR" dirty="0" err="1"/>
              <a:t>a,b</a:t>
            </a:r>
            <a:r>
              <a:rPr lang="pt-BR" dirty="0"/>
              <a:t>], teremos a seguinte equação recursiva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487627" y="3863821"/>
                <a:ext cx="1804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3863821"/>
                <a:ext cx="18044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50120" y="3357403"/>
                <a:ext cx="5062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….,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" y="3357403"/>
                <a:ext cx="506202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0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6911241" y="3200106"/>
                <a:ext cx="2203039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41" y="3200106"/>
                <a:ext cx="2203039" cy="5259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487627" y="5251487"/>
                <a:ext cx="1596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5251487"/>
                <a:ext cx="159607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29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643" y="-1228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Método de Euler</a:t>
            </a:r>
          </a:p>
        </p:txBody>
      </p:sp>
      <p:sp>
        <p:nvSpPr>
          <p:cNvPr id="3" name="Retângulo 2"/>
          <p:cNvSpPr/>
          <p:nvPr/>
        </p:nvSpPr>
        <p:spPr>
          <a:xfrm>
            <a:off x="211748" y="570938"/>
            <a:ext cx="3913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Seja a seguinte EDO de 1ª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246469" y="902899"/>
                <a:ext cx="4505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 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9" y="902899"/>
                <a:ext cx="4505143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83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87874" y="2729363"/>
                <a:ext cx="383245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4" y="2729363"/>
                <a:ext cx="3832459" cy="5203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316987" y="3321242"/>
            <a:ext cx="1375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Em Euler: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1141112" y="3823258"/>
                <a:ext cx="330165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112" y="3823258"/>
                <a:ext cx="330165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271582" y="4347629"/>
                <a:ext cx="2662845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2" y="4347629"/>
                <a:ext cx="2662845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54279" y="671555"/>
                <a:ext cx="6685992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.0,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=−1.6667</m:t>
                      </m:r>
                    </m:oMath>
                  </m:oMathPara>
                </a14:m>
                <a:endParaRPr lang="pt-B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−1.667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=1.1667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9" y="671555"/>
                <a:ext cx="6685992" cy="708848"/>
              </a:xfrm>
              <a:prstGeom prst="rect">
                <a:avLst/>
              </a:prstGeom>
              <a:blipFill rotWithShape="0">
                <a:blip r:embed="rId6"/>
                <a:stretch>
                  <a:fillRect l="-1002" b="-1186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14826" y="5909979"/>
                <a:ext cx="4832662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6" y="5909979"/>
                <a:ext cx="4832662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7008969" y="5179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8" y="5153045"/>
            <a:ext cx="4672135" cy="760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154278" y="1572220"/>
                <a:ext cx="6685993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1.1667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0.3056</m:t>
                      </m:r>
                    </m:oMath>
                  </m:oMathPara>
                </a14:m>
                <a:endParaRPr lang="pt-B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1.1667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−0.3056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1.0139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8" y="1572220"/>
                <a:ext cx="6685993" cy="708848"/>
              </a:xfrm>
              <a:prstGeom prst="rect">
                <a:avLst/>
              </a:prstGeom>
              <a:blipFill rotWithShape="0">
                <a:blip r:embed="rId9"/>
                <a:stretch>
                  <a:fillRect l="-1002" b="-110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154276" y="2444966"/>
                <a:ext cx="6685995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1.0139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0.3241</m:t>
                      </m:r>
                    </m:oMath>
                  </m:oMathPara>
                </a14:m>
                <a:endParaRPr lang="pt-B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1.0139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0.3241</m:t>
                          </m:r>
                          <m:r>
                            <m:rPr>
                              <m:nor/>
                            </m:rPr>
                            <a:rPr lang="pt-BR" sz="1600" dirty="0"/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1.1759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2444966"/>
                <a:ext cx="6685995" cy="708848"/>
              </a:xfrm>
              <a:prstGeom prst="rect">
                <a:avLst/>
              </a:prstGeom>
              <a:blipFill rotWithShape="0">
                <a:blip r:embed="rId10"/>
                <a:stretch>
                  <a:fillRect l="-1002" b="-1186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154276" y="3321242"/>
                <a:ext cx="6685996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1.1759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0.7454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1.1759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0.7454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1.5486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3321242"/>
                <a:ext cx="6685996" cy="708848"/>
              </a:xfrm>
              <a:prstGeom prst="rect">
                <a:avLst/>
              </a:prstGeom>
              <a:blipFill rotWithShape="0">
                <a:blip r:embed="rId11"/>
                <a:stretch>
                  <a:fillRect l="-1002" b="-110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154276" y="4183783"/>
                <a:ext cx="6685996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1.5486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=1.1505</m:t>
                      </m:r>
                    </m:oMath>
                  </m:oMathPara>
                </a14:m>
                <a:endParaRPr lang="pt-B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1.5486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1.1505</m:t>
                          </m:r>
                          <m:r>
                            <m:rPr>
                              <m:nor/>
                            </m:rPr>
                            <a:rPr lang="pt-BR" sz="1600" dirty="0"/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2.1238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4183783"/>
                <a:ext cx="6685996" cy="708848"/>
              </a:xfrm>
              <a:prstGeom prst="rect">
                <a:avLst/>
              </a:prstGeom>
              <a:blipFill rotWithShape="0">
                <a:blip r:embed="rId12"/>
                <a:stretch>
                  <a:fillRect l="-1002" b="-1092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154276" y="5102808"/>
                <a:ext cx="6685996" cy="7088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2.1238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1.646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2.1238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1.6460</m:t>
                          </m:r>
                          <m:r>
                            <m:rPr>
                              <m:nor/>
                            </m:rPr>
                            <a:rPr lang="pt-BR" sz="1600" dirty="0"/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2.9469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5102808"/>
                <a:ext cx="6685996" cy="708848"/>
              </a:xfrm>
              <a:prstGeom prst="rect">
                <a:avLst/>
              </a:prstGeom>
              <a:blipFill rotWithShape="0">
                <a:blip r:embed="rId13"/>
                <a:stretch>
                  <a:fillRect l="-1002" b="-1186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07761" y="5996911"/>
            <a:ext cx="4681575" cy="7688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00587" y="3806908"/>
                <a:ext cx="1466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7" y="3806908"/>
                <a:ext cx="1466235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433920" y="6396451"/>
                <a:ext cx="10147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0" y="6396451"/>
                <a:ext cx="1014765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/>
          <p:cNvSpPr/>
          <p:nvPr/>
        </p:nvSpPr>
        <p:spPr>
          <a:xfrm>
            <a:off x="246470" y="2147060"/>
            <a:ext cx="5258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Primeiro transformamos (i) para a forma canônica:</a:t>
            </a:r>
          </a:p>
        </p:txBody>
      </p:sp>
    </p:spTree>
    <p:extLst>
      <p:ext uri="{BB962C8B-B14F-4D97-AF65-F5344CB8AC3E}">
        <p14:creationId xmlns:p14="http://schemas.microsoft.com/office/powerpoint/2010/main" val="286313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86FB3EF-36B2-0147-4399-15DE6BAD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5" y="3043688"/>
            <a:ext cx="3962109" cy="3067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/>
              <p:nvPr/>
            </p:nvSpPr>
            <p:spPr>
              <a:xfrm>
                <a:off x="557026" y="1127218"/>
                <a:ext cx="4505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 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6" y="1127218"/>
                <a:ext cx="4505143" cy="1200329"/>
              </a:xfrm>
              <a:prstGeom prst="rect">
                <a:avLst/>
              </a:prstGeom>
              <a:blipFill>
                <a:blip r:embed="rId3"/>
                <a:stretch>
                  <a:fillRect l="-108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/>
              <p:nvPr/>
            </p:nvSpPr>
            <p:spPr>
              <a:xfrm>
                <a:off x="557026" y="2297876"/>
                <a:ext cx="366234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26" y="2297876"/>
                <a:ext cx="3662348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C920944B-DF0C-B974-140A-7556D08B3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946" y="2726968"/>
            <a:ext cx="4965028" cy="370055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02DE51C-CAD8-0504-495E-34A3EDB9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563" y="887979"/>
            <a:ext cx="3181794" cy="1409897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AC73D710-5D3E-7AB1-19EF-09DF8B468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61" y="57032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Método de Euler  em Python</a:t>
            </a:r>
          </a:p>
        </p:txBody>
      </p:sp>
    </p:spTree>
    <p:extLst>
      <p:ext uri="{BB962C8B-B14F-4D97-AF65-F5344CB8AC3E}">
        <p14:creationId xmlns:p14="http://schemas.microsoft.com/office/powerpoint/2010/main" val="74260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1C74743-3C55-C26D-0828-7FFCDE2AF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74" y="4167714"/>
            <a:ext cx="3347925" cy="258225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EFCFB5-60E6-0B5C-EA79-DF3961EA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8" y="4167714"/>
            <a:ext cx="3426879" cy="25541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C5ABB9D-6C3C-29EE-AFB4-5F359CC64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5" y="136152"/>
            <a:ext cx="3134162" cy="26292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D863FB7-6551-DFF4-C8B9-46D5A565A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935" y="108030"/>
            <a:ext cx="2369214" cy="402697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33B34B6-47AE-BEF1-8C69-D309B61E6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063" y="4174364"/>
            <a:ext cx="3409470" cy="257560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C36E1C6-E7AF-927C-513A-28FD5EE099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265" y="240931"/>
            <a:ext cx="337232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7461" y="57032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Método de </a:t>
            </a:r>
            <a:r>
              <a:rPr lang="pt-BR" sz="3200" dirty="0" err="1"/>
              <a:t>Heun</a:t>
            </a:r>
            <a:endParaRPr lang="pt-B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516327" y="6120237"/>
                <a:ext cx="1778949" cy="8934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7" y="6120237"/>
                <a:ext cx="1778949" cy="8934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451530" y="4476044"/>
                <a:ext cx="114824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No método de </a:t>
                </a:r>
                <a:r>
                  <a:rPr lang="pt-BR" dirty="0" err="1"/>
                  <a:t>Heun</a:t>
                </a:r>
                <a:r>
                  <a:rPr lang="pt-BR" dirty="0"/>
                  <a:t>, a inclinação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é a média função da inclinação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BR" dirty="0"/>
                  <a:t>no início do intervalo, e uma estimativa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da inclinação no final do intervalo.</a:t>
                </a:r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30" y="4476044"/>
                <a:ext cx="1148249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425"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542265" y="1864458"/>
                <a:ext cx="14366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65" y="1864458"/>
                <a:ext cx="1436675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487627" y="685864"/>
                <a:ext cx="108442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Seja a seguinte Equações Diferenciais Ordinária, definida no domínio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, com condição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685864"/>
                <a:ext cx="10844274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506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ângulo 39"/>
          <p:cNvSpPr/>
          <p:nvPr/>
        </p:nvSpPr>
        <p:spPr>
          <a:xfrm>
            <a:off x="451530" y="2656739"/>
            <a:ext cx="10075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Em um malha de n soluções </a:t>
            </a:r>
            <a:r>
              <a:rPr lang="pt-BR" dirty="0" err="1"/>
              <a:t>equiespaçadas</a:t>
            </a:r>
            <a:r>
              <a:rPr lang="pt-BR" dirty="0"/>
              <a:t>, com espaçamento h,  no domínio [</a:t>
            </a:r>
            <a:r>
              <a:rPr lang="pt-BR" dirty="0" err="1"/>
              <a:t>a,b</a:t>
            </a:r>
            <a:r>
              <a:rPr lang="pt-BR" dirty="0"/>
              <a:t>], teremos a seguinte equação recursiva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487627" y="3863821"/>
                <a:ext cx="18044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27" y="3863821"/>
                <a:ext cx="1804404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50120" y="3357403"/>
                <a:ext cx="5062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….,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0" y="3357403"/>
                <a:ext cx="5062027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0"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6911241" y="3200106"/>
                <a:ext cx="2056845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241" y="3200106"/>
                <a:ext cx="2056845" cy="5259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28859" y="5296113"/>
                <a:ext cx="15960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9" y="5296113"/>
                <a:ext cx="159607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628859" y="5665445"/>
                <a:ext cx="2452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9" y="5665445"/>
                <a:ext cx="2452274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50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70" y="5965870"/>
            <a:ext cx="4785116" cy="7734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3475"/>
            <a:ext cx="10844274" cy="651290"/>
          </a:xfrm>
        </p:spPr>
        <p:txBody>
          <a:bodyPr/>
          <a:lstStyle/>
          <a:p>
            <a:pPr algn="ctr"/>
            <a:r>
              <a:rPr lang="pt-BR" sz="3200" dirty="0"/>
              <a:t>Método de </a:t>
            </a:r>
            <a:r>
              <a:rPr lang="pt-BR" sz="3200" dirty="0" err="1"/>
              <a:t>Heun</a:t>
            </a:r>
            <a:endParaRPr lang="pt-BR" sz="3200" dirty="0"/>
          </a:p>
        </p:txBody>
      </p:sp>
      <p:sp>
        <p:nvSpPr>
          <p:cNvPr id="3" name="Retângulo 2"/>
          <p:cNvSpPr/>
          <p:nvPr/>
        </p:nvSpPr>
        <p:spPr>
          <a:xfrm>
            <a:off x="300587" y="423329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Exemplo: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tângulo 41"/>
              <p:cNvSpPr/>
              <p:nvPr/>
            </p:nvSpPr>
            <p:spPr>
              <a:xfrm>
                <a:off x="317691" y="725463"/>
                <a:ext cx="304070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42" name="Retângulo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91" y="725463"/>
                <a:ext cx="3040704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603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00587" y="1975376"/>
                <a:ext cx="383245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87" y="1975376"/>
                <a:ext cx="3832459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256311" y="2642932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Em </a:t>
            </a:r>
            <a:r>
              <a:rPr lang="pt-BR" dirty="0" err="1"/>
              <a:t>Heun</a:t>
            </a:r>
            <a:r>
              <a:rPr lang="pt-BR" dirty="0"/>
              <a:t>: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79478" y="2961649"/>
                <a:ext cx="25786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8" y="2961649"/>
                <a:ext cx="2578662" cy="646331"/>
              </a:xfrm>
              <a:prstGeom prst="rect">
                <a:avLst/>
              </a:prstGeom>
              <a:blipFill rotWithShape="0"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99651" y="3823801"/>
                <a:ext cx="2662845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1" y="3823801"/>
                <a:ext cx="2662845" cy="6182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5154279" y="671555"/>
                <a:ext cx="6685992" cy="7072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.0,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1.6667−</m:t>
                          </m:r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0.3056</m:t>
                              </m:r>
                            </m:e>
                          </m:d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0.9861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−0.9861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1.5069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9" y="671555"/>
                <a:ext cx="6685992" cy="707245"/>
              </a:xfrm>
              <a:prstGeom prst="rect">
                <a:avLst/>
              </a:prstGeom>
              <a:blipFill rotWithShape="0">
                <a:blip r:embed="rId7"/>
                <a:stretch>
                  <a:fillRect l="-1002" b="-110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20033" y="6086623"/>
                <a:ext cx="3482922" cy="616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3" y="6086623"/>
                <a:ext cx="3482922" cy="616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/>
          <p:cNvSpPr/>
          <p:nvPr/>
        </p:nvSpPr>
        <p:spPr>
          <a:xfrm>
            <a:off x="7008969" y="51795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33" y="4671553"/>
            <a:ext cx="4672135" cy="760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154278" y="1572220"/>
                <a:ext cx="6685993" cy="7072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1.5069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0.5891 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0.1917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>
                          <a:latin typeface="Cambria Math" panose="02040503050406030204" pitchFamily="18" charset="0"/>
                        </a:rPr>
                        <m:t>0.1987</m:t>
                      </m:r>
                    </m:oMath>
                  </m:oMathPara>
                </a14:m>
                <a:endParaRPr lang="pt-B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1.5069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−0.1987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1.4076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8" y="1572220"/>
                <a:ext cx="6685993" cy="707245"/>
              </a:xfrm>
              <a:prstGeom prst="rect">
                <a:avLst/>
              </a:prstGeom>
              <a:blipFill rotWithShape="0">
                <a:blip r:embed="rId10"/>
                <a:stretch>
                  <a:fillRect l="-1002" b="-1016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154276" y="2444966"/>
                <a:ext cx="6685995" cy="7072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1.4076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0.0616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0.6141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=0.3379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1.4076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0.3379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1.5765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2444966"/>
                <a:ext cx="6685995" cy="707245"/>
              </a:xfrm>
              <a:prstGeom prst="rect">
                <a:avLst/>
              </a:prstGeom>
              <a:blipFill rotWithShape="0">
                <a:blip r:embed="rId11"/>
                <a:stretch>
                  <a:fillRect l="-1002" b="-110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154276" y="3321242"/>
                <a:ext cx="6685996" cy="7072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=2.5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1.5765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0.5451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1.0503</m:t>
                          </m:r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=0.7977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1.5765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0.7977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1.9754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3321242"/>
                <a:ext cx="6685996" cy="707245"/>
              </a:xfrm>
              <a:prstGeom prst="rect">
                <a:avLst/>
              </a:prstGeom>
              <a:blipFill rotWithShape="0">
                <a:blip r:embed="rId12"/>
                <a:stretch>
                  <a:fillRect l="-1002" b="-1016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154276" y="4183783"/>
                <a:ext cx="6685996" cy="7072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=3.0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1.9754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1.0082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1.5868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1.2975</m:t>
                      </m:r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1.9754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1.2975</m:t>
                          </m:r>
                          <m:r>
                            <m:rPr>
                              <m:nor/>
                            </m:rPr>
                            <a:rPr lang="pt-BR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2.6241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4183783"/>
                <a:ext cx="6685996" cy="707245"/>
              </a:xfrm>
              <a:prstGeom prst="rect">
                <a:avLst/>
              </a:prstGeom>
              <a:blipFill rotWithShape="0">
                <a:blip r:embed="rId13"/>
                <a:stretch>
                  <a:fillRect l="-1002" b="-110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154276" y="5102808"/>
                <a:ext cx="6685996" cy="70724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=3.5  ,  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2.6241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1.5626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2.3333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=1.948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2.6241</m:t>
                      </m:r>
                      <m:r>
                        <a:rPr lang="pt-BR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>
                              <a:latin typeface="Cambria Math" panose="02040503050406030204" pitchFamily="18" charset="0"/>
                            </a:rPr>
                            <m:t>1.948</m:t>
                          </m:r>
                          <m:r>
                            <m:rPr>
                              <m:nor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3.5981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76" y="5102808"/>
                <a:ext cx="6685996" cy="707245"/>
              </a:xfrm>
              <a:prstGeom prst="rect">
                <a:avLst/>
              </a:prstGeom>
              <a:blipFill rotWithShape="0">
                <a:blip r:embed="rId14"/>
                <a:stretch>
                  <a:fillRect l="-1002" b="-1101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591293" y="2924541"/>
                <a:ext cx="1450525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293" y="2924541"/>
                <a:ext cx="1450525" cy="616451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220033" y="5436816"/>
                <a:ext cx="32568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3" y="5436816"/>
                <a:ext cx="3256814" cy="646331"/>
              </a:xfrm>
              <a:prstGeom prst="rect">
                <a:avLst/>
              </a:prstGeom>
              <a:blipFill rotWithShape="0">
                <a:blip r:embed="rId1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3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/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+1=0 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Condição inicial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pt-BR" dirty="0"/>
              </a:p>
              <a:p>
                <a:r>
                  <a:rPr lang="pt-BR" dirty="0"/>
                  <a:t>n=7</a:t>
                </a:r>
              </a:p>
            </p:txBody>
          </p:sp>
        </mc:Choice>
        <mc:Fallback xmlns="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FF50FCC-72B7-124F-E07F-F1BDDD335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4" y="882860"/>
                <a:ext cx="4505143" cy="1200329"/>
              </a:xfrm>
              <a:prstGeom prst="rect">
                <a:avLst/>
              </a:prstGeom>
              <a:blipFill>
                <a:blip r:embed="rId2"/>
                <a:stretch>
                  <a:fillRect l="-108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/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80732B4-D341-3760-EDE6-BC3EFBD2E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40" y="2294679"/>
                <a:ext cx="3662348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1">
            <a:extLst>
              <a:ext uri="{FF2B5EF4-FFF2-40B4-BE49-F238E27FC236}">
                <a16:creationId xmlns:a16="http://schemas.microsoft.com/office/drawing/2014/main" id="{74191DBD-404B-CF5B-6AE0-C1A78622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40" y="125825"/>
            <a:ext cx="6899447" cy="651290"/>
          </a:xfrm>
        </p:spPr>
        <p:txBody>
          <a:bodyPr/>
          <a:lstStyle/>
          <a:p>
            <a:pPr algn="ctr"/>
            <a:r>
              <a:rPr lang="pt-BR" sz="3200" dirty="0"/>
              <a:t>Método de </a:t>
            </a:r>
            <a:r>
              <a:rPr lang="pt-BR" sz="3200" dirty="0" err="1"/>
              <a:t>Heun</a:t>
            </a:r>
            <a:r>
              <a:rPr lang="pt-BR" sz="3200" dirty="0"/>
              <a:t>  em Python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B045262-3DDF-44D6-92B3-33C9BCB6A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896" y="2581694"/>
            <a:ext cx="5509703" cy="411196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43531FDE-7740-416D-AB87-0EB6C624F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004" y="131448"/>
            <a:ext cx="2997404" cy="241190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CE1CCE-7E8F-1CD4-3F35-7E831CE946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940" y="3117229"/>
            <a:ext cx="356284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74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4240</TotalTime>
  <Words>1992</Words>
  <Application>Microsoft Office PowerPoint</Application>
  <PresentationFormat>Widescreen</PresentationFormat>
  <Paragraphs>201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Century Gothic</vt:lpstr>
      <vt:lpstr>Wingdings 3</vt:lpstr>
      <vt:lpstr>Íon</vt:lpstr>
      <vt:lpstr>Métodos Numéricos para Engenharia </vt:lpstr>
      <vt:lpstr>EDO de primeira ordem – Problemas de Valor Inicial</vt:lpstr>
      <vt:lpstr>Método de Euler</vt:lpstr>
      <vt:lpstr>Método de Euler</vt:lpstr>
      <vt:lpstr>Método de Euler  em Python</vt:lpstr>
      <vt:lpstr>Apresentação do PowerPoint</vt:lpstr>
      <vt:lpstr>Método de Heun</vt:lpstr>
      <vt:lpstr>Método de Heun</vt:lpstr>
      <vt:lpstr>Método de Heun  em Python</vt:lpstr>
      <vt:lpstr>Apresentação do PowerPoint</vt:lpstr>
      <vt:lpstr>Método do Midpoint</vt:lpstr>
      <vt:lpstr>Método do Midpoint</vt:lpstr>
      <vt:lpstr>Método de Midpoint  em Python</vt:lpstr>
      <vt:lpstr>Método de Ralston</vt:lpstr>
      <vt:lpstr>Método de Ralston</vt:lpstr>
      <vt:lpstr>Método de Ralston  em Python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92</cp:revision>
  <cp:lastPrinted>2021-06-30T14:27:20Z</cp:lastPrinted>
  <dcterms:created xsi:type="dcterms:W3CDTF">2020-03-19T11:46:04Z</dcterms:created>
  <dcterms:modified xsi:type="dcterms:W3CDTF">2023-03-31T21:31:49Z</dcterms:modified>
</cp:coreProperties>
</file>